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56"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75" r:id="rId22"/>
    <p:sldId id="276" r:id="rId23"/>
    <p:sldId id="284" r:id="rId24"/>
    <p:sldId id="277" r:id="rId25"/>
    <p:sldId id="278" r:id="rId26"/>
    <p:sldId id="280" r:id="rId27"/>
    <p:sldId id="282" r:id="rId28"/>
    <p:sldId id="283" r:id="rId29"/>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38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2018/4/16</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2018/4/16</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33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350"/>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2018/4/16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1500">
                <a:latin typeface="微软雅黑" panose="020B0503020204020204" pitchFamily="34" charset="-122"/>
                <a:ea typeface="微软雅黑" panose="020B0503020204020204" pitchFamily="34" charset="-122"/>
              </a:defRPr>
            </a:lvl1pPr>
            <a:lvl2pPr marL="342900" indent="0" algn="l" rtl="0">
              <a:buNone/>
              <a:defRPr sz="2100"/>
            </a:lvl2pPr>
            <a:lvl3pPr marL="685800" indent="0" algn="l" rtl="0">
              <a:buNone/>
              <a:defRPr sz="1800"/>
            </a:lvl3pPr>
            <a:lvl4pPr marL="1028700" indent="0" algn="l" rtl="0">
              <a:buNone/>
              <a:defRPr sz="1500"/>
            </a:lvl4pPr>
            <a:lvl5pPr marL="1371600" indent="0" algn="l" rtl="0">
              <a:buNone/>
              <a:defRPr sz="1500"/>
            </a:lvl5pPr>
            <a:lvl6pPr marL="1714500" indent="0" algn="l" rtl="0">
              <a:buNone/>
              <a:defRPr sz="1500"/>
            </a:lvl6pPr>
            <a:lvl7pPr marL="2057400" indent="0" algn="l" rtl="0">
              <a:buNone/>
              <a:defRPr sz="1500"/>
            </a:lvl7pPr>
            <a:lvl8pPr marL="2400300" indent="0" algn="l" rtl="0">
              <a:buNone/>
              <a:defRPr sz="1500"/>
            </a:lvl8pPr>
            <a:lvl9pPr marL="2743200" indent="0" algn="l" rtl="0">
              <a:buNone/>
              <a:defRPr sz="15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900"/>
              </a:spcBef>
              <a:buNone/>
              <a:defRPr sz="1350">
                <a:latin typeface="微软雅黑" panose="020B0503020204020204" pitchFamily="34" charset="-122"/>
                <a:ea typeface="微软雅黑" panose="020B0503020204020204" pitchFamily="34" charset="-122"/>
              </a:defRPr>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2018/4/16</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2018/4/16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2018/4/16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2018/4/16</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33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350">
                <a:latin typeface="微软雅黑" panose="020B0503020204020204" pitchFamily="34" charset="-122"/>
                <a:ea typeface="微软雅黑" panose="020B0503020204020204" pitchFamily="34" charset="-122"/>
              </a:defRPr>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rtl="0"/>
            <a:r>
              <a:rPr lang="zh-CN" altLang="en-US" sz="9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9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33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200">
                <a:solidFill>
                  <a:schemeClr val="bg1"/>
                </a:solidFill>
                <a:latin typeface="微软雅黑" panose="020B0503020204020204" pitchFamily="34" charset="-122"/>
                <a:ea typeface="微软雅黑" panose="020B0503020204020204" pitchFamily="34" charset="-122"/>
              </a:defRPr>
            </a:lvl1pPr>
            <a:lvl2pPr marL="342900" indent="0" algn="l" rtl="0">
              <a:buNone/>
              <a:defRPr sz="1500">
                <a:solidFill>
                  <a:schemeClr val="tx1">
                    <a:tint val="75000"/>
                  </a:schemeClr>
                </a:solidFill>
              </a:defRPr>
            </a:lvl2pPr>
            <a:lvl3pPr marL="685800" indent="0" algn="l" rtl="0">
              <a:buNone/>
              <a:defRPr sz="1350">
                <a:solidFill>
                  <a:schemeClr val="tx1">
                    <a:tint val="75000"/>
                  </a:schemeClr>
                </a:solidFill>
              </a:defRPr>
            </a:lvl3pPr>
            <a:lvl4pPr marL="1028700" indent="0" algn="l" rtl="0">
              <a:buNone/>
              <a:defRPr sz="1200">
                <a:solidFill>
                  <a:schemeClr val="tx1">
                    <a:tint val="75000"/>
                  </a:schemeClr>
                </a:solidFill>
              </a:defRPr>
            </a:lvl4pPr>
            <a:lvl5pPr marL="1371600" indent="0" algn="l" rtl="0">
              <a:buNone/>
              <a:defRPr sz="1200">
                <a:solidFill>
                  <a:schemeClr val="tx1">
                    <a:tint val="75000"/>
                  </a:schemeClr>
                </a:solidFill>
              </a:defRPr>
            </a:lvl5pPr>
            <a:lvl6pPr marL="1714500" indent="0" algn="l" rtl="0">
              <a:buNone/>
              <a:defRPr sz="1200">
                <a:solidFill>
                  <a:schemeClr val="tx1">
                    <a:tint val="75000"/>
                  </a:schemeClr>
                </a:solidFill>
              </a:defRPr>
            </a:lvl6pPr>
            <a:lvl7pPr marL="2057400" indent="0" algn="l" rtl="0">
              <a:buNone/>
              <a:defRPr sz="1200">
                <a:solidFill>
                  <a:schemeClr val="tx1">
                    <a:tint val="75000"/>
                  </a:schemeClr>
                </a:solidFill>
              </a:defRPr>
            </a:lvl7pPr>
            <a:lvl8pPr marL="2400300" indent="0" algn="l" rtl="0">
              <a:buNone/>
              <a:defRPr sz="1200">
                <a:solidFill>
                  <a:schemeClr val="tx1">
                    <a:tint val="75000"/>
                  </a:schemeClr>
                </a:solidFill>
              </a:defRPr>
            </a:lvl8pPr>
            <a:lvl9pPr marL="2743200" indent="0" algn="l" rtl="0">
              <a:buNone/>
              <a:defRPr sz="12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2018/4/16</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2018/4/16</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2018/4/16</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2018/4/16</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2018/4/16</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1500"/>
            </a:lvl1pPr>
            <a:lvl2pPr algn="l" rtl="0">
              <a:defRPr sz="1200"/>
            </a:lvl2pPr>
            <a:lvl3pPr algn="l" rtl="0">
              <a:defRPr sz="1200"/>
            </a:lvl3pPr>
            <a:lvl4pPr algn="l" rtl="0">
              <a:defRPr sz="1050"/>
            </a:lvl4pPr>
            <a:lvl5pPr algn="l" rtl="0">
              <a:defRPr sz="1050"/>
            </a:lvl5pPr>
            <a:lvl6pPr algn="l" rtl="0">
              <a:defRPr sz="1050"/>
            </a:lvl6pPr>
            <a:lvl7pPr algn="l" rtl="0">
              <a:defRPr sz="1050"/>
            </a:lvl7pPr>
            <a:lvl8pPr algn="l" rtl="0">
              <a:defRPr sz="1050"/>
            </a:lvl8pPr>
            <a:lvl9pPr algn="l" rtl="0">
              <a:defRPr sz="105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900"/>
              </a:spcBef>
              <a:buNone/>
              <a:defRPr sz="1350"/>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2018/4/16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2018/4/16</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1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zhang@njust.edu.c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828675" y="2576321"/>
            <a:ext cx="4300538" cy="1664768"/>
          </a:xfrm>
        </p:spPr>
        <p:txBody>
          <a:bodyPr rtlCol="0" anchor="ctr"/>
          <a:lstStyle/>
          <a:p>
            <a:pPr rtl="0"/>
            <a:r>
              <a:rPr lang="en-US" altLang="zh-CN" dirty="0"/>
              <a:t>Compilers</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828675" y="3879543"/>
            <a:ext cx="4300538" cy="2121762"/>
          </a:xfrm>
        </p:spPr>
        <p:txBody>
          <a:bodyPr rtlCol="0">
            <a:normAutofit/>
          </a:bodyPr>
          <a:lstStyle/>
          <a:p>
            <a:pPr rtl="0"/>
            <a:r>
              <a:rPr lang="en-US" sz="2000" dirty="0"/>
              <a:t>Principles, Techniques, &amp; Tools</a:t>
            </a:r>
          </a:p>
          <a:p>
            <a:pPr rtl="0"/>
            <a:endParaRPr lang="en-US" sz="2000" dirty="0">
              <a:latin typeface="微软雅黑" panose="020B0503020204020204" pitchFamily="34" charset="-122"/>
              <a:ea typeface="微软雅黑" panose="020B0503020204020204" pitchFamily="34" charset="-122"/>
            </a:endParaRPr>
          </a:p>
          <a:p>
            <a:pPr rtl="0"/>
            <a:endParaRPr lang="en-US" sz="2000" dirty="0">
              <a:latin typeface="微软雅黑" panose="020B0503020204020204" pitchFamily="34" charset="-122"/>
              <a:ea typeface="微软雅黑" panose="020B0503020204020204" pitchFamily="34" charset="-122"/>
            </a:endParaRPr>
          </a:p>
          <a:p>
            <a:pPr rtl="0"/>
            <a:r>
              <a:rPr lang="en-US" sz="2000" dirty="0">
                <a:latin typeface="微软雅黑" panose="020B0503020204020204" pitchFamily="34" charset="-122"/>
                <a:ea typeface="微软雅黑" panose="020B0503020204020204" pitchFamily="34" charset="-122"/>
              </a:rPr>
              <a:t>Taught by Jing Zhang </a:t>
            </a:r>
          </a:p>
          <a:p>
            <a:pPr rtl="0"/>
            <a:r>
              <a:rPr lang="en-US" sz="2000" dirty="0">
                <a:latin typeface="微软雅黑" panose="020B0503020204020204" pitchFamily="34" charset="-122"/>
                <a:ea typeface="微软雅黑" panose="020B0503020204020204" pitchFamily="34" charset="-122"/>
              </a:rPr>
              <a:t>(</a:t>
            </a:r>
            <a:r>
              <a:rPr lang="en-US" sz="2000" dirty="0">
                <a:latin typeface="微软雅黑" panose="020B0503020204020204" pitchFamily="34" charset="-122"/>
                <a:ea typeface="微软雅黑" panose="020B0503020204020204" pitchFamily="34" charset="-122"/>
                <a:hlinkClick r:id="rId3"/>
              </a:rPr>
              <a:t>jzhang@njust.edu.cn</a:t>
            </a:r>
            <a:r>
              <a:rPr lang="en-US" sz="2000" dirty="0">
                <a:latin typeface="微软雅黑" panose="020B0503020204020204" pitchFamily="34" charset="-122"/>
                <a:ea typeface="微软雅黑" panose="020B0503020204020204" pitchFamily="34" charset="-122"/>
              </a:rPr>
              <a:t>)</a:t>
            </a:r>
          </a:p>
          <a:p>
            <a:pPr rtl="0"/>
            <a:r>
              <a:rPr lang="en-US" sz="2000" dirty="0"/>
              <a:t>http:// jz81.github.io</a:t>
            </a:r>
          </a:p>
          <a:p>
            <a:pPr rtl="0"/>
            <a:endParaRPr lang="en-US" sz="2000"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8805" r="8805"/>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Compiler-Semantic Analysis</a:t>
            </a:r>
            <a:endParaRPr lang="zh-CN" altLang="en-US" dirty="0"/>
          </a:p>
        </p:txBody>
      </p:sp>
      <p:sp>
        <p:nvSpPr>
          <p:cNvPr id="3" name="内容占位符 2"/>
          <p:cNvSpPr>
            <a:spLocks noGrp="1"/>
          </p:cNvSpPr>
          <p:nvPr>
            <p:ph idx="1"/>
          </p:nvPr>
        </p:nvSpPr>
        <p:spPr>
          <a:xfrm>
            <a:off x="828675" y="1600200"/>
            <a:ext cx="7486650" cy="2483528"/>
          </a:xfrm>
        </p:spPr>
        <p:txBody>
          <a:bodyPr>
            <a:normAutofit/>
          </a:bodyPr>
          <a:lstStyle/>
          <a:p>
            <a:r>
              <a:rPr lang="en-US" altLang="zh-CN" sz="2000" dirty="0"/>
              <a:t>The semantic analysis 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p>
          <a:p>
            <a:r>
              <a:rPr lang="en-US" altLang="zh-CN" sz="2000" i="1" dirty="0">
                <a:solidFill>
                  <a:srgbClr val="7030A0"/>
                </a:solidFill>
              </a:rPr>
              <a:t>Type checking </a:t>
            </a:r>
            <a:endParaRPr lang="en-US" altLang="zh-CN" sz="1700" i="1" dirty="0">
              <a:solidFill>
                <a:srgbClr val="7030A0"/>
              </a:solidFill>
            </a:endParaRPr>
          </a:p>
          <a:p>
            <a:pPr marL="0" indent="0">
              <a:buNone/>
            </a:pPr>
            <a:endParaRPr lang="en-US" altLang="zh-CN" sz="2000" i="1" dirty="0">
              <a:solidFill>
                <a:srgbClr val="00B050"/>
              </a:solidFill>
            </a:endParaRPr>
          </a:p>
        </p:txBody>
      </p:sp>
    </p:spTree>
    <p:extLst>
      <p:ext uri="{BB962C8B-B14F-4D97-AF65-F5344CB8AC3E}">
        <p14:creationId xmlns:p14="http://schemas.microsoft.com/office/powerpoint/2010/main" val="128683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Compiler-Intermediate Code Generation</a:t>
            </a:r>
            <a:endParaRPr lang="zh-CN" altLang="en-US" dirty="0"/>
          </a:p>
        </p:txBody>
      </p:sp>
      <p:sp>
        <p:nvSpPr>
          <p:cNvPr id="3" name="内容占位符 2"/>
          <p:cNvSpPr>
            <a:spLocks noGrp="1"/>
          </p:cNvSpPr>
          <p:nvPr>
            <p:ph idx="1"/>
          </p:nvPr>
        </p:nvSpPr>
        <p:spPr/>
        <p:txBody>
          <a:bodyPr>
            <a:normAutofit/>
          </a:bodyPr>
          <a:lstStyle/>
          <a:p>
            <a:r>
              <a:rPr lang="en-US" altLang="zh-CN" sz="2000" dirty="0"/>
              <a:t>After syntax and semantic analysis of the source program, many compilers generate an explicit low-level or machine-like intermediate representation, which we can think of as a program for an abstract machine. Two important properties: </a:t>
            </a:r>
          </a:p>
          <a:p>
            <a:pPr lvl="1"/>
            <a:r>
              <a:rPr lang="en-US" altLang="zh-CN" sz="1700" dirty="0">
                <a:solidFill>
                  <a:srgbClr val="00B050"/>
                </a:solidFill>
              </a:rPr>
              <a:t>it should be easy to produce</a:t>
            </a:r>
          </a:p>
          <a:p>
            <a:pPr lvl="1"/>
            <a:r>
              <a:rPr lang="en-US" altLang="zh-CN" sz="1700" dirty="0">
                <a:solidFill>
                  <a:srgbClr val="00B050"/>
                </a:solidFill>
              </a:rPr>
              <a:t>it should be easy to  translate into  the target machine</a:t>
            </a:r>
          </a:p>
          <a:p>
            <a:r>
              <a:rPr lang="en-US" altLang="zh-CN" sz="2000" dirty="0"/>
              <a:t>Three-address code</a:t>
            </a:r>
          </a:p>
          <a:p>
            <a:pPr lvl="1"/>
            <a:endParaRPr lang="en-US" altLang="zh-CN" sz="1700" dirty="0"/>
          </a:p>
          <a:p>
            <a:pPr lvl="1"/>
            <a:endParaRPr lang="zh-CN" altLang="en-US" sz="1700" dirty="0"/>
          </a:p>
        </p:txBody>
      </p:sp>
      <p:sp>
        <p:nvSpPr>
          <p:cNvPr id="4" name="文本框 3"/>
          <p:cNvSpPr txBox="1"/>
          <p:nvPr/>
        </p:nvSpPr>
        <p:spPr>
          <a:xfrm>
            <a:off x="1343772" y="4059007"/>
            <a:ext cx="3405781" cy="1323439"/>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a:t>
            </a:r>
            <a:r>
              <a:rPr lang="en-US" altLang="zh-CN" sz="2000" dirty="0" err="1">
                <a:latin typeface="Courier New" panose="02070309020205020404" pitchFamily="49" charset="0"/>
                <a:cs typeface="Courier New" panose="02070309020205020404" pitchFamily="49" charset="0"/>
              </a:rPr>
              <a:t>inttofloat</a:t>
            </a:r>
            <a:r>
              <a:rPr lang="en-US" altLang="zh-CN" sz="2000" dirty="0">
                <a:latin typeface="Courier New" panose="02070309020205020404" pitchFamily="49" charset="0"/>
                <a:cs typeface="Courier New" panose="02070309020205020404" pitchFamily="49" charset="0"/>
              </a:rPr>
              <a:t>(60)</a:t>
            </a:r>
          </a:p>
          <a:p>
            <a:r>
              <a:rPr lang="en-US" altLang="zh-CN" sz="2000" dirty="0">
                <a:latin typeface="Courier New" panose="02070309020205020404" pitchFamily="49" charset="0"/>
                <a:cs typeface="Courier New" panose="02070309020205020404" pitchFamily="49" charset="0"/>
              </a:rPr>
              <a:t>t2 = id3 * t1</a:t>
            </a:r>
          </a:p>
          <a:p>
            <a:r>
              <a:rPr lang="en-US" altLang="zh-CN" sz="2000" dirty="0">
                <a:latin typeface="Courier New" panose="02070309020205020404" pitchFamily="49" charset="0"/>
                <a:cs typeface="Courier New" panose="02070309020205020404" pitchFamily="49" charset="0"/>
              </a:rPr>
              <a:t>t3 = id2 + t2</a:t>
            </a:r>
          </a:p>
          <a:p>
            <a:r>
              <a:rPr lang="en-US" altLang="zh-CN" sz="2000" dirty="0">
                <a:latin typeface="Courier New" panose="02070309020205020404" pitchFamily="49" charset="0"/>
                <a:cs typeface="Courier New" panose="02070309020205020404" pitchFamily="49" charset="0"/>
              </a:rPr>
              <a:t>id1 = t3</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469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Compiler-Code Optimization</a:t>
            </a:r>
            <a:endParaRPr lang="zh-CN" altLang="en-US" dirty="0"/>
          </a:p>
        </p:txBody>
      </p:sp>
      <p:sp>
        <p:nvSpPr>
          <p:cNvPr id="3" name="内容占位符 2"/>
          <p:cNvSpPr>
            <a:spLocks noGrp="1"/>
          </p:cNvSpPr>
          <p:nvPr>
            <p:ph idx="1"/>
          </p:nvPr>
        </p:nvSpPr>
        <p:spPr/>
        <p:txBody>
          <a:bodyPr>
            <a:normAutofit/>
          </a:bodyPr>
          <a:lstStyle/>
          <a:p>
            <a:r>
              <a:rPr lang="en-US" altLang="zh-CN" sz="2000" dirty="0"/>
              <a:t>The machine-independent code-optimization phase attempts to improve the intermediate code so that better target code will result.</a:t>
            </a:r>
            <a:endParaRPr lang="zh-CN" altLang="en-US" sz="2000" dirty="0"/>
          </a:p>
        </p:txBody>
      </p:sp>
      <p:sp>
        <p:nvSpPr>
          <p:cNvPr id="4" name="文本框 3"/>
          <p:cNvSpPr txBox="1"/>
          <p:nvPr/>
        </p:nvSpPr>
        <p:spPr>
          <a:xfrm>
            <a:off x="979787" y="3011442"/>
            <a:ext cx="3405781" cy="1323439"/>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a:t>
            </a:r>
            <a:r>
              <a:rPr lang="en-US" altLang="zh-CN" sz="2000" dirty="0" err="1">
                <a:latin typeface="Courier New" panose="02070309020205020404" pitchFamily="49" charset="0"/>
                <a:cs typeface="Courier New" panose="02070309020205020404" pitchFamily="49" charset="0"/>
              </a:rPr>
              <a:t>inttofloat</a:t>
            </a:r>
            <a:r>
              <a:rPr lang="en-US" altLang="zh-CN" sz="2000" dirty="0">
                <a:latin typeface="Courier New" panose="02070309020205020404" pitchFamily="49" charset="0"/>
                <a:cs typeface="Courier New" panose="02070309020205020404" pitchFamily="49" charset="0"/>
              </a:rPr>
              <a:t>(60)</a:t>
            </a:r>
          </a:p>
          <a:p>
            <a:r>
              <a:rPr lang="en-US" altLang="zh-CN" sz="2000" dirty="0">
                <a:latin typeface="Courier New" panose="02070309020205020404" pitchFamily="49" charset="0"/>
                <a:cs typeface="Courier New" panose="02070309020205020404" pitchFamily="49" charset="0"/>
              </a:rPr>
              <a:t>t2 = id3 * t1</a:t>
            </a:r>
          </a:p>
          <a:p>
            <a:r>
              <a:rPr lang="en-US" altLang="zh-CN" sz="2000" dirty="0">
                <a:latin typeface="Courier New" panose="02070309020205020404" pitchFamily="49" charset="0"/>
                <a:cs typeface="Courier New" panose="02070309020205020404" pitchFamily="49" charset="0"/>
              </a:rPr>
              <a:t>t3 = id2 + t2</a:t>
            </a:r>
          </a:p>
          <a:p>
            <a:r>
              <a:rPr lang="en-US" altLang="zh-CN" sz="2000" dirty="0">
                <a:latin typeface="Courier New" panose="02070309020205020404" pitchFamily="49" charset="0"/>
                <a:cs typeface="Courier New" panose="02070309020205020404" pitchFamily="49" charset="0"/>
              </a:rPr>
              <a:t>id1 = t3</a:t>
            </a:r>
            <a:endParaRPr lang="zh-CN" altLang="en-US" sz="2000" dirty="0">
              <a:latin typeface="Courier New" panose="02070309020205020404" pitchFamily="49" charset="0"/>
              <a:cs typeface="Courier New" panose="02070309020205020404" pitchFamily="49" charset="0"/>
            </a:endParaRPr>
          </a:p>
        </p:txBody>
      </p:sp>
      <p:sp>
        <p:nvSpPr>
          <p:cNvPr id="5" name="箭头: 右 4"/>
          <p:cNvSpPr/>
          <p:nvPr/>
        </p:nvSpPr>
        <p:spPr>
          <a:xfrm>
            <a:off x="4221523" y="3422366"/>
            <a:ext cx="630314" cy="426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6" name="文本框 5"/>
          <p:cNvSpPr txBox="1"/>
          <p:nvPr/>
        </p:nvSpPr>
        <p:spPr>
          <a:xfrm>
            <a:off x="5060656" y="3281487"/>
            <a:ext cx="2538629" cy="707886"/>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id3 * 60.0</a:t>
            </a:r>
          </a:p>
          <a:p>
            <a:r>
              <a:rPr lang="en-US" altLang="zh-CN" sz="2000" dirty="0">
                <a:latin typeface="Courier New" panose="02070309020205020404" pitchFamily="49" charset="0"/>
                <a:cs typeface="Courier New" panose="02070309020205020404" pitchFamily="49" charset="0"/>
              </a:rPr>
              <a:t>id1 = id2 + t1</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6908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 Code Generation</a:t>
            </a:r>
            <a:endParaRPr lang="zh-CN" altLang="en-US" dirty="0"/>
          </a:p>
        </p:txBody>
      </p:sp>
      <p:sp>
        <p:nvSpPr>
          <p:cNvPr id="3" name="内容占位符 2"/>
          <p:cNvSpPr>
            <a:spLocks noGrp="1"/>
          </p:cNvSpPr>
          <p:nvPr>
            <p:ph idx="1"/>
          </p:nvPr>
        </p:nvSpPr>
        <p:spPr/>
        <p:txBody>
          <a:bodyPr>
            <a:normAutofit/>
          </a:bodyPr>
          <a:lstStyle/>
          <a:p>
            <a:r>
              <a:rPr lang="en-US" altLang="zh-CN" sz="2000" dirty="0"/>
              <a:t>The code generator takes as input an intermediate representation of the source program and maps it into the target language. If the target language is  machine code, registers or memory locations are selected for each of the variables used by the program. Then, the intermediate instructions are translated into sequences of machine instructions that perform the same task.</a:t>
            </a:r>
          </a:p>
          <a:p>
            <a:r>
              <a:rPr lang="en-US" altLang="zh-CN" sz="2000" dirty="0"/>
              <a:t>judicious assignment of registers to hold variables</a:t>
            </a:r>
          </a:p>
          <a:p>
            <a:pPr marL="0" indent="0">
              <a:buNone/>
            </a:pPr>
            <a:endParaRPr lang="en-US" altLang="zh-CN" sz="2000" dirty="0"/>
          </a:p>
        </p:txBody>
      </p:sp>
      <p:sp>
        <p:nvSpPr>
          <p:cNvPr id="4" name="文本框 3"/>
          <p:cNvSpPr txBox="1"/>
          <p:nvPr/>
        </p:nvSpPr>
        <p:spPr>
          <a:xfrm>
            <a:off x="994683" y="4586504"/>
            <a:ext cx="2538629" cy="707886"/>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id3 * 60.0</a:t>
            </a:r>
          </a:p>
          <a:p>
            <a:r>
              <a:rPr lang="en-US" altLang="zh-CN" sz="2000" dirty="0">
                <a:latin typeface="Courier New" panose="02070309020205020404" pitchFamily="49" charset="0"/>
                <a:cs typeface="Courier New" panose="02070309020205020404" pitchFamily="49" charset="0"/>
              </a:rPr>
              <a:t>id1 = id2 + t1</a:t>
            </a:r>
            <a:endParaRPr lang="zh-CN" altLang="en-US" sz="2000" dirty="0">
              <a:latin typeface="Courier New" panose="02070309020205020404" pitchFamily="49" charset="0"/>
              <a:cs typeface="Courier New" panose="02070309020205020404" pitchFamily="49" charset="0"/>
            </a:endParaRPr>
          </a:p>
        </p:txBody>
      </p:sp>
      <p:sp>
        <p:nvSpPr>
          <p:cNvPr id="5" name="箭头: 右 4"/>
          <p:cNvSpPr/>
          <p:nvPr/>
        </p:nvSpPr>
        <p:spPr>
          <a:xfrm>
            <a:off x="3941117" y="4727383"/>
            <a:ext cx="630314" cy="426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 name="文本框 6"/>
          <p:cNvSpPr txBox="1"/>
          <p:nvPr/>
        </p:nvSpPr>
        <p:spPr>
          <a:xfrm>
            <a:off x="4908406" y="4343093"/>
            <a:ext cx="3405781" cy="1631216"/>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LDF R2, id3</a:t>
            </a:r>
          </a:p>
          <a:p>
            <a:r>
              <a:rPr lang="en-US" altLang="zh-CN" sz="2000" dirty="0">
                <a:latin typeface="Courier New" panose="02070309020205020404" pitchFamily="49" charset="0"/>
                <a:cs typeface="Courier New" panose="02070309020205020404" pitchFamily="49" charset="0"/>
              </a:rPr>
              <a:t>MULF R2, R2, #60.0</a:t>
            </a:r>
          </a:p>
          <a:p>
            <a:r>
              <a:rPr lang="en-US" altLang="zh-CN" sz="2000" dirty="0">
                <a:latin typeface="Courier New" panose="02070309020205020404" pitchFamily="49" charset="0"/>
                <a:cs typeface="Courier New" panose="02070309020205020404" pitchFamily="49" charset="0"/>
              </a:rPr>
              <a:t>LDF R1, id2</a:t>
            </a:r>
          </a:p>
          <a:p>
            <a:r>
              <a:rPr lang="en-US" altLang="zh-CN" sz="2000" dirty="0">
                <a:latin typeface="Courier New" panose="02070309020205020404" pitchFamily="49" charset="0"/>
                <a:cs typeface="Courier New" panose="02070309020205020404" pitchFamily="49" charset="0"/>
              </a:rPr>
              <a:t>ADDF R1, R1, R2</a:t>
            </a:r>
          </a:p>
          <a:p>
            <a:r>
              <a:rPr lang="en-US" altLang="zh-CN" sz="2000" dirty="0">
                <a:latin typeface="Courier New" panose="02070309020205020404" pitchFamily="49" charset="0"/>
                <a:cs typeface="Courier New" panose="02070309020205020404" pitchFamily="49" charset="0"/>
              </a:rPr>
              <a:t>STF id, R1</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87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a:t>
            </a:r>
            <a:endParaRPr lang="zh-CN" altLang="en-US" dirty="0"/>
          </a:p>
        </p:txBody>
      </p:sp>
      <p:sp>
        <p:nvSpPr>
          <p:cNvPr id="3" name="内容占位符 2"/>
          <p:cNvSpPr>
            <a:spLocks noGrp="1"/>
          </p:cNvSpPr>
          <p:nvPr>
            <p:ph idx="1"/>
          </p:nvPr>
        </p:nvSpPr>
        <p:spPr/>
        <p:txBody>
          <a:bodyPr>
            <a:normAutofit/>
          </a:bodyPr>
          <a:lstStyle/>
          <a:p>
            <a:r>
              <a:rPr lang="en-US" altLang="zh-CN" sz="2000" dirty="0"/>
              <a:t>Symbol-Table Management</a:t>
            </a:r>
          </a:p>
          <a:p>
            <a:r>
              <a:rPr lang="en-US" altLang="zh-CN" sz="2000" dirty="0"/>
              <a:t>Compiler-Construction Tools</a:t>
            </a:r>
          </a:p>
          <a:p>
            <a:pPr lvl="1"/>
            <a:r>
              <a:rPr lang="en-US" altLang="zh-CN" sz="1700" dirty="0"/>
              <a:t>Lex</a:t>
            </a:r>
          </a:p>
          <a:p>
            <a:pPr lvl="1"/>
            <a:r>
              <a:rPr lang="en-US" altLang="zh-CN" sz="1700" dirty="0" err="1"/>
              <a:t>Yacc</a:t>
            </a:r>
            <a:endParaRPr lang="en-US" altLang="zh-CN" sz="1700" dirty="0"/>
          </a:p>
          <a:p>
            <a:pPr lvl="1"/>
            <a:r>
              <a:rPr lang="en-US" altLang="zh-CN" sz="1700" dirty="0"/>
              <a:t>…..</a:t>
            </a:r>
          </a:p>
        </p:txBody>
      </p:sp>
    </p:spTree>
    <p:extLst>
      <p:ext uri="{BB962C8B-B14F-4D97-AF65-F5344CB8AC3E}">
        <p14:creationId xmlns:p14="http://schemas.microsoft.com/office/powerpoint/2010/main" val="188828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Evolution of Programming Languages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000" dirty="0"/>
              <a:t>First-generation language</a:t>
            </a:r>
          </a:p>
          <a:p>
            <a:pPr lvl="1"/>
            <a:r>
              <a:rPr lang="en-US" altLang="zh-CN" sz="1700" dirty="0"/>
              <a:t>Machine language</a:t>
            </a:r>
          </a:p>
          <a:p>
            <a:r>
              <a:rPr lang="en-US" altLang="zh-CN" sz="2000" dirty="0"/>
              <a:t>Early 1950’s, Second-generation language - mnemonic assembly language</a:t>
            </a:r>
          </a:p>
          <a:p>
            <a:pPr lvl="1"/>
            <a:r>
              <a:rPr lang="en-US" altLang="zh-CN" sz="1700" dirty="0"/>
              <a:t>Mnemonic representations of machine instructions</a:t>
            </a:r>
          </a:p>
          <a:p>
            <a:r>
              <a:rPr lang="en-US" altLang="zh-CN" sz="2000" dirty="0"/>
              <a:t>Latter half of the 1950’s, Third-generation language – higher-level language</a:t>
            </a:r>
          </a:p>
          <a:p>
            <a:pPr lvl="1"/>
            <a:r>
              <a:rPr lang="en-US" altLang="zh-CN" sz="1700" dirty="0"/>
              <a:t>Fortran (scientific computation)</a:t>
            </a:r>
          </a:p>
          <a:p>
            <a:pPr lvl="1"/>
            <a:r>
              <a:rPr lang="en-US" altLang="zh-CN" sz="1700" dirty="0"/>
              <a:t>Cobol (business data processing)</a:t>
            </a:r>
          </a:p>
          <a:p>
            <a:pPr lvl="1"/>
            <a:r>
              <a:rPr lang="en-US" altLang="zh-CN" sz="1700" dirty="0"/>
              <a:t>Lisp (symbolic computation)</a:t>
            </a:r>
          </a:p>
          <a:p>
            <a:pPr lvl="1"/>
            <a:r>
              <a:rPr lang="en-US" altLang="zh-CN" sz="1700" dirty="0"/>
              <a:t>Object-oriented language (C++, Java)</a:t>
            </a:r>
          </a:p>
          <a:p>
            <a:r>
              <a:rPr lang="en-US" altLang="zh-CN" sz="2000" dirty="0"/>
              <a:t>Fourth-generation language (for specific application)</a:t>
            </a:r>
          </a:p>
          <a:p>
            <a:pPr lvl="1"/>
            <a:r>
              <a:rPr lang="en-US" altLang="zh-CN" sz="1700" dirty="0"/>
              <a:t>SQL for database, Postscript for text formatting</a:t>
            </a:r>
          </a:p>
          <a:p>
            <a:r>
              <a:rPr lang="en-US" altLang="zh-CN" sz="2000" dirty="0"/>
              <a:t>Fifth-generation </a:t>
            </a:r>
          </a:p>
          <a:p>
            <a:pPr lvl="1"/>
            <a:r>
              <a:rPr lang="en-US" altLang="zh-CN" sz="1700" dirty="0"/>
              <a:t>Logic- and constraint-based languages, Prolog</a:t>
            </a:r>
            <a:endParaRPr lang="zh-CN" altLang="en-US" sz="1700" dirty="0"/>
          </a:p>
        </p:txBody>
      </p:sp>
    </p:spTree>
    <p:extLst>
      <p:ext uri="{BB962C8B-B14F-4D97-AF65-F5344CB8AC3E}">
        <p14:creationId xmlns:p14="http://schemas.microsoft.com/office/powerpoint/2010/main" val="3320011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Some Classifications of Programming Languages</a:t>
            </a:r>
            <a:endParaRPr lang="zh-CN" altLang="en-US" dirty="0"/>
          </a:p>
        </p:txBody>
      </p:sp>
      <p:sp>
        <p:nvSpPr>
          <p:cNvPr id="3" name="内容占位符 2"/>
          <p:cNvSpPr>
            <a:spLocks noGrp="1"/>
          </p:cNvSpPr>
          <p:nvPr>
            <p:ph idx="1"/>
          </p:nvPr>
        </p:nvSpPr>
        <p:spPr/>
        <p:txBody>
          <a:bodyPr>
            <a:normAutofit/>
          </a:bodyPr>
          <a:lstStyle/>
          <a:p>
            <a:r>
              <a:rPr lang="en-US" altLang="zh-CN" sz="2000" dirty="0"/>
              <a:t>Imperative language</a:t>
            </a:r>
          </a:p>
          <a:p>
            <a:pPr lvl="1"/>
            <a:r>
              <a:rPr lang="en-US" altLang="zh-CN" sz="1700" dirty="0"/>
              <a:t>A program specifies how a computation is to be done</a:t>
            </a:r>
          </a:p>
          <a:p>
            <a:pPr lvl="1"/>
            <a:r>
              <a:rPr lang="en-US" altLang="zh-CN" sz="1700" dirty="0"/>
              <a:t>C, C++, C#, Java</a:t>
            </a:r>
          </a:p>
          <a:p>
            <a:r>
              <a:rPr lang="en-US" altLang="zh-CN" sz="2000" dirty="0"/>
              <a:t>Declarative language</a:t>
            </a:r>
          </a:p>
          <a:p>
            <a:pPr lvl="1"/>
            <a:r>
              <a:rPr lang="en-US" altLang="zh-CN" sz="1700" dirty="0"/>
              <a:t>A program specifies what computation is to be done</a:t>
            </a:r>
            <a:endParaRPr lang="en-US" altLang="zh-CN" sz="1550" dirty="0"/>
          </a:p>
          <a:p>
            <a:pPr lvl="1"/>
            <a:r>
              <a:rPr lang="en-US" altLang="zh-CN" sz="1550" dirty="0"/>
              <a:t>Functional language such as ML and Haskell</a:t>
            </a:r>
            <a:endParaRPr lang="en-US" altLang="zh-CN" sz="1700" dirty="0"/>
          </a:p>
          <a:p>
            <a:endParaRPr lang="en-US" altLang="zh-CN" sz="2000" dirty="0"/>
          </a:p>
          <a:p>
            <a:r>
              <a:rPr lang="en-US" altLang="zh-CN" sz="2000" dirty="0"/>
              <a:t>Object-oriented language is one that support object-oriented programming</a:t>
            </a:r>
          </a:p>
          <a:p>
            <a:r>
              <a:rPr lang="en-US" altLang="zh-CN" sz="2000" dirty="0"/>
              <a:t>Scripting languages are interpreted languages with high-level operators designed for “gluing together” computations.</a:t>
            </a:r>
          </a:p>
          <a:p>
            <a:pPr lvl="1"/>
            <a:r>
              <a:rPr lang="en-US" altLang="zh-CN" sz="1700" dirty="0" err="1"/>
              <a:t>Awk</a:t>
            </a:r>
            <a:r>
              <a:rPr lang="en-US" altLang="zh-CN" sz="1700" dirty="0"/>
              <a:t>, JavaScript, Perl, PHP, Python, Ruby and </a:t>
            </a:r>
            <a:r>
              <a:rPr lang="en-US" altLang="zh-CN" sz="1700" dirty="0" err="1"/>
              <a:t>Tcl</a:t>
            </a:r>
            <a:endParaRPr lang="en-US" altLang="zh-CN" sz="1700" dirty="0"/>
          </a:p>
        </p:txBody>
      </p:sp>
    </p:spTree>
    <p:extLst>
      <p:ext uri="{BB962C8B-B14F-4D97-AF65-F5344CB8AC3E}">
        <p14:creationId xmlns:p14="http://schemas.microsoft.com/office/powerpoint/2010/main" val="27733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a:xfrm>
            <a:off x="828675" y="1367161"/>
            <a:ext cx="7486650" cy="4805039"/>
          </a:xfrm>
        </p:spPr>
        <p:txBody>
          <a:bodyPr>
            <a:normAutofit fontScale="85000" lnSpcReduction="20000"/>
          </a:bodyPr>
          <a:lstStyle/>
          <a:p>
            <a:r>
              <a:rPr lang="en-US" altLang="zh-CN" sz="2000" dirty="0"/>
              <a:t>Data Type and Operation</a:t>
            </a:r>
            <a:endParaRPr lang="en-US" altLang="zh-CN" sz="1700" dirty="0"/>
          </a:p>
          <a:p>
            <a:pPr lvl="1"/>
            <a:r>
              <a:rPr lang="en-US" altLang="zh-CN" sz="1700" dirty="0"/>
              <a:t>Numeric data type: integer, real number (float and double), complex (Operations, + - * \ %)</a:t>
            </a:r>
          </a:p>
          <a:p>
            <a:pPr lvl="1"/>
            <a:r>
              <a:rPr lang="en-US" altLang="zh-CN" sz="1700" dirty="0"/>
              <a:t>Logic data type: Boolean (Operations: and, or not)</a:t>
            </a:r>
          </a:p>
          <a:p>
            <a:pPr lvl="1"/>
            <a:r>
              <a:rPr lang="en-US" altLang="zh-CN" sz="1700" dirty="0"/>
              <a:t>Character </a:t>
            </a:r>
          </a:p>
          <a:p>
            <a:pPr lvl="1"/>
            <a:r>
              <a:rPr lang="en-US" altLang="zh-CN" sz="1700" dirty="0"/>
              <a:t>Pointer</a:t>
            </a:r>
          </a:p>
          <a:p>
            <a:r>
              <a:rPr lang="en-US" altLang="zh-CN" sz="2000" dirty="0"/>
              <a:t>Data structure</a:t>
            </a:r>
          </a:p>
          <a:p>
            <a:pPr lvl="1"/>
            <a:r>
              <a:rPr lang="en-US" altLang="zh-CN" sz="1700" dirty="0"/>
              <a:t>Array</a:t>
            </a:r>
          </a:p>
          <a:p>
            <a:pPr lvl="1"/>
            <a:r>
              <a:rPr lang="en-US" altLang="zh-CN" sz="1700" dirty="0"/>
              <a:t>Record (struct)</a:t>
            </a:r>
          </a:p>
          <a:p>
            <a:r>
              <a:rPr lang="en-US" altLang="zh-CN" sz="2000" dirty="0"/>
              <a:t>Abstract data structure</a:t>
            </a:r>
          </a:p>
          <a:p>
            <a:pPr lvl="1"/>
            <a:r>
              <a:rPr lang="en-US" altLang="zh-CN" sz="1700" dirty="0"/>
              <a:t>Class</a:t>
            </a:r>
          </a:p>
          <a:p>
            <a:r>
              <a:rPr lang="en-US" altLang="zh-CN" sz="2000" dirty="0"/>
              <a:t>Statement and control structure</a:t>
            </a:r>
          </a:p>
          <a:p>
            <a:pPr lvl="1"/>
            <a:r>
              <a:rPr lang="en-US" altLang="zh-CN" sz="1700" dirty="0"/>
              <a:t>Expression</a:t>
            </a:r>
          </a:p>
          <a:p>
            <a:pPr lvl="1"/>
            <a:r>
              <a:rPr lang="en-US" altLang="zh-CN" sz="1700" dirty="0"/>
              <a:t>Assignment statement</a:t>
            </a:r>
          </a:p>
          <a:p>
            <a:pPr lvl="1"/>
            <a:r>
              <a:rPr lang="en-US" altLang="zh-CN" sz="1700" dirty="0"/>
              <a:t>Control statement</a:t>
            </a:r>
          </a:p>
          <a:p>
            <a:pPr lvl="2"/>
            <a:r>
              <a:rPr lang="en-US" altLang="zh-CN" sz="1550" dirty="0"/>
              <a:t>If then else</a:t>
            </a:r>
          </a:p>
          <a:p>
            <a:pPr lvl="2"/>
            <a:r>
              <a:rPr lang="en-US" altLang="zh-CN" sz="1550" dirty="0"/>
              <a:t>For</a:t>
            </a:r>
          </a:p>
          <a:p>
            <a:pPr lvl="2"/>
            <a:r>
              <a:rPr lang="en-US" altLang="zh-CN" sz="1550" dirty="0"/>
              <a:t>Do while</a:t>
            </a:r>
          </a:p>
          <a:p>
            <a:pPr lvl="2"/>
            <a:r>
              <a:rPr lang="en-US" altLang="zh-CN" sz="1550" dirty="0"/>
              <a:t>switch</a:t>
            </a:r>
          </a:p>
        </p:txBody>
      </p:sp>
    </p:spTree>
    <p:extLst>
      <p:ext uri="{BB962C8B-B14F-4D97-AF65-F5344CB8AC3E}">
        <p14:creationId xmlns:p14="http://schemas.microsoft.com/office/powerpoint/2010/main" val="222440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normAutofit/>
          </a:bodyPr>
          <a:lstStyle/>
          <a:p>
            <a:r>
              <a:rPr lang="en-US" altLang="zh-CN" sz="2000" dirty="0"/>
              <a:t>The static/Dynamic Distinction</a:t>
            </a:r>
          </a:p>
          <a:p>
            <a:pPr lvl="1"/>
            <a:r>
              <a:rPr lang="en-US" altLang="zh-CN" sz="1700" dirty="0">
                <a:solidFill>
                  <a:srgbClr val="7030A0"/>
                </a:solidFill>
              </a:rPr>
              <a:t>Static policy</a:t>
            </a:r>
            <a:r>
              <a:rPr lang="en-US" altLang="zh-CN" sz="1700" dirty="0"/>
              <a:t>: the issue can be decided at </a:t>
            </a:r>
            <a:r>
              <a:rPr lang="en-US" altLang="zh-CN" sz="1700" i="1" dirty="0">
                <a:solidFill>
                  <a:srgbClr val="FF0000"/>
                </a:solidFill>
              </a:rPr>
              <a:t>compile time</a:t>
            </a:r>
            <a:r>
              <a:rPr lang="en-US" altLang="zh-CN" sz="1700" dirty="0"/>
              <a:t>;</a:t>
            </a:r>
          </a:p>
          <a:p>
            <a:pPr lvl="1"/>
            <a:r>
              <a:rPr lang="en-US" altLang="zh-CN" sz="1700" dirty="0">
                <a:solidFill>
                  <a:srgbClr val="7030A0"/>
                </a:solidFill>
              </a:rPr>
              <a:t>Dynamic policy</a:t>
            </a:r>
            <a:r>
              <a:rPr lang="en-US" altLang="zh-CN" sz="1700" dirty="0"/>
              <a:t>: the issue only can be decided at </a:t>
            </a:r>
            <a:r>
              <a:rPr lang="en-US" altLang="zh-CN" sz="1700" i="1" dirty="0">
                <a:solidFill>
                  <a:srgbClr val="FF0000"/>
                </a:solidFill>
              </a:rPr>
              <a:t>run time</a:t>
            </a:r>
            <a:r>
              <a:rPr lang="en-US" altLang="zh-CN" sz="1700" dirty="0"/>
              <a:t>.</a:t>
            </a:r>
          </a:p>
          <a:p>
            <a:pPr lvl="1"/>
            <a:endParaRPr lang="en-US" altLang="zh-CN" sz="1700" dirty="0"/>
          </a:p>
          <a:p>
            <a:pPr lvl="1"/>
            <a:r>
              <a:rPr lang="en-US" altLang="zh-CN" sz="1700" dirty="0"/>
              <a:t>Understand keyword </a:t>
            </a:r>
            <a:r>
              <a:rPr lang="en-US" altLang="zh-CN" sz="1700" dirty="0">
                <a:latin typeface="Courier New" panose="02070309020205020404" pitchFamily="49" charset="0"/>
                <a:cs typeface="Courier New" panose="02070309020205020404" pitchFamily="49" charset="0"/>
              </a:rPr>
              <a:t>static </a:t>
            </a:r>
            <a:r>
              <a:rPr lang="en-US" altLang="zh-CN" sz="1700" dirty="0">
                <a:cs typeface="Courier New" panose="02070309020205020404" pitchFamily="49" charset="0"/>
              </a:rPr>
              <a:t>in some programming language</a:t>
            </a:r>
          </a:p>
          <a:p>
            <a:r>
              <a:rPr lang="en-US" altLang="zh-CN" sz="2000" dirty="0">
                <a:cs typeface="Courier New" panose="02070309020205020404" pitchFamily="49" charset="0"/>
              </a:rPr>
              <a:t>Environments and States</a:t>
            </a:r>
          </a:p>
          <a:p>
            <a:pPr lvl="1"/>
            <a:r>
              <a:rPr lang="en-US" altLang="zh-CN" sz="1700" dirty="0">
                <a:cs typeface="Courier New" panose="02070309020205020404" pitchFamily="49" charset="0"/>
              </a:rPr>
              <a:t>The environment is a mapping form names to</a:t>
            </a:r>
            <a:r>
              <a:rPr lang="en-US" altLang="zh-CN" sz="1700" dirty="0"/>
              <a:t> locations in the store.</a:t>
            </a:r>
          </a:p>
          <a:p>
            <a:pPr marL="342900" lvl="1" indent="0">
              <a:buNone/>
            </a:pPr>
            <a:r>
              <a:rPr lang="en-US" altLang="zh-CN" sz="1700" dirty="0"/>
              <a:t>   Variables refer to locations (“l-values” in the terminology of C)</a:t>
            </a:r>
          </a:p>
          <a:p>
            <a:pPr lvl="1"/>
            <a:r>
              <a:rPr lang="en-US" altLang="zh-CN" sz="1700" dirty="0">
                <a:cs typeface="Courier New" panose="02070309020205020404" pitchFamily="49" charset="0"/>
              </a:rPr>
              <a:t>The state is a mapping from locations in store to their values.</a:t>
            </a:r>
            <a:endParaRPr lang="en-US" altLang="zh-CN" sz="1700" dirty="0"/>
          </a:p>
          <a:p>
            <a:pPr marL="342900" lvl="1" indent="0">
              <a:buNone/>
            </a:pPr>
            <a:r>
              <a:rPr lang="en-US" altLang="zh-CN" sz="1700" dirty="0">
                <a:cs typeface="Courier New" panose="02070309020205020404" pitchFamily="49" charset="0"/>
              </a:rPr>
              <a:t>   </a:t>
            </a:r>
            <a:r>
              <a:rPr lang="en-US" altLang="zh-CN" sz="1700" dirty="0" err="1">
                <a:cs typeface="Courier New" panose="02070309020205020404" pitchFamily="49" charset="0"/>
              </a:rPr>
              <a:t>r-values</a:t>
            </a:r>
            <a:endParaRPr lang="en-US" altLang="zh-CN" sz="1700" dirty="0">
              <a:cs typeface="Courier New" panose="02070309020205020404" pitchFamily="49" charset="0"/>
            </a:endParaRPr>
          </a:p>
        </p:txBody>
      </p:sp>
      <p:pic>
        <p:nvPicPr>
          <p:cNvPr id="4" name="图片 3"/>
          <p:cNvPicPr>
            <a:picLocks noChangeAspect="1"/>
          </p:cNvPicPr>
          <p:nvPr/>
        </p:nvPicPr>
        <p:blipFill>
          <a:blip r:embed="rId2"/>
          <a:stretch>
            <a:fillRect/>
          </a:stretch>
        </p:blipFill>
        <p:spPr>
          <a:xfrm>
            <a:off x="1811369" y="4804351"/>
            <a:ext cx="5254932" cy="1528333"/>
          </a:xfrm>
          <a:prstGeom prst="rect">
            <a:avLst/>
          </a:prstGeom>
        </p:spPr>
      </p:pic>
    </p:spTree>
    <p:extLst>
      <p:ext uri="{BB962C8B-B14F-4D97-AF65-F5344CB8AC3E}">
        <p14:creationId xmlns:p14="http://schemas.microsoft.com/office/powerpoint/2010/main" val="77736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normAutofit/>
          </a:bodyPr>
          <a:lstStyle/>
          <a:p>
            <a:r>
              <a:rPr lang="en-US" altLang="zh-CN" sz="2000" dirty="0"/>
              <a:t>The static/Dynamic Distinction</a:t>
            </a:r>
          </a:p>
          <a:p>
            <a:pPr lvl="1"/>
            <a:r>
              <a:rPr lang="en-US" altLang="zh-CN" sz="1700" dirty="0">
                <a:solidFill>
                  <a:srgbClr val="7030A0"/>
                </a:solidFill>
              </a:rPr>
              <a:t>Static policy</a:t>
            </a:r>
            <a:r>
              <a:rPr lang="en-US" altLang="zh-CN" sz="1700" dirty="0"/>
              <a:t>: the issue can be decided at </a:t>
            </a:r>
            <a:r>
              <a:rPr lang="en-US" altLang="zh-CN" sz="1700" i="1" dirty="0">
                <a:solidFill>
                  <a:srgbClr val="FF0000"/>
                </a:solidFill>
              </a:rPr>
              <a:t>compile time</a:t>
            </a:r>
            <a:r>
              <a:rPr lang="en-US" altLang="zh-CN" sz="1700" dirty="0"/>
              <a:t>;</a:t>
            </a:r>
          </a:p>
          <a:p>
            <a:pPr lvl="1"/>
            <a:r>
              <a:rPr lang="en-US" altLang="zh-CN" sz="1700" dirty="0">
                <a:solidFill>
                  <a:srgbClr val="7030A0"/>
                </a:solidFill>
              </a:rPr>
              <a:t>Dynamic policy</a:t>
            </a:r>
            <a:r>
              <a:rPr lang="en-US" altLang="zh-CN" sz="1700" dirty="0"/>
              <a:t>: the issue only can be decided at </a:t>
            </a:r>
            <a:r>
              <a:rPr lang="en-US" altLang="zh-CN" sz="1700" i="1" dirty="0">
                <a:solidFill>
                  <a:srgbClr val="FF0000"/>
                </a:solidFill>
              </a:rPr>
              <a:t>run time</a:t>
            </a:r>
            <a:r>
              <a:rPr lang="en-US" altLang="zh-CN" sz="1700" dirty="0"/>
              <a:t>.</a:t>
            </a:r>
          </a:p>
          <a:p>
            <a:pPr lvl="1"/>
            <a:endParaRPr lang="en-US" altLang="zh-CN" sz="1700" dirty="0"/>
          </a:p>
          <a:p>
            <a:pPr lvl="1"/>
            <a:r>
              <a:rPr lang="en-US" altLang="zh-CN" sz="1700" dirty="0"/>
              <a:t>Understand keyword </a:t>
            </a:r>
            <a:r>
              <a:rPr lang="en-US" altLang="zh-CN" sz="1700" dirty="0">
                <a:latin typeface="Courier New" panose="02070309020205020404" pitchFamily="49" charset="0"/>
                <a:cs typeface="Courier New" panose="02070309020205020404" pitchFamily="49" charset="0"/>
              </a:rPr>
              <a:t>static </a:t>
            </a:r>
            <a:r>
              <a:rPr lang="en-US" altLang="zh-CN" sz="1700" dirty="0">
                <a:cs typeface="Courier New" panose="02070309020205020404" pitchFamily="49" charset="0"/>
              </a:rPr>
              <a:t>in some programming language</a:t>
            </a:r>
          </a:p>
          <a:p>
            <a:r>
              <a:rPr lang="en-US" altLang="zh-CN" sz="2000" dirty="0">
                <a:cs typeface="Courier New" panose="02070309020205020404" pitchFamily="49" charset="0"/>
              </a:rPr>
              <a:t>Environments and States</a:t>
            </a:r>
          </a:p>
          <a:p>
            <a:pPr lvl="1"/>
            <a:r>
              <a:rPr lang="en-US" altLang="zh-CN" sz="1700" dirty="0">
                <a:cs typeface="Courier New" panose="02070309020205020404" pitchFamily="49" charset="0"/>
              </a:rPr>
              <a:t>The environment is a mapping form names to</a:t>
            </a:r>
            <a:r>
              <a:rPr lang="en-US" altLang="zh-CN" sz="1700" dirty="0"/>
              <a:t> locations in the store.</a:t>
            </a:r>
          </a:p>
          <a:p>
            <a:pPr marL="342900" lvl="1" indent="0">
              <a:buNone/>
            </a:pPr>
            <a:r>
              <a:rPr lang="en-US" altLang="zh-CN" sz="1700" dirty="0"/>
              <a:t>   Variables refer to locations (“l-values” in the terminology of C)</a:t>
            </a:r>
          </a:p>
          <a:p>
            <a:pPr lvl="1"/>
            <a:r>
              <a:rPr lang="en-US" altLang="zh-CN" sz="1700" dirty="0">
                <a:cs typeface="Courier New" panose="02070309020205020404" pitchFamily="49" charset="0"/>
              </a:rPr>
              <a:t>The state is a mapping from locations in store to their values.</a:t>
            </a:r>
            <a:endParaRPr lang="en-US" altLang="zh-CN" sz="1700" dirty="0"/>
          </a:p>
          <a:p>
            <a:pPr marL="342900" lvl="1" indent="0">
              <a:buNone/>
            </a:pPr>
            <a:r>
              <a:rPr lang="en-US" altLang="zh-CN" sz="1700" dirty="0">
                <a:cs typeface="Courier New" panose="02070309020205020404" pitchFamily="49" charset="0"/>
              </a:rPr>
              <a:t>   </a:t>
            </a:r>
            <a:r>
              <a:rPr lang="en-US" altLang="zh-CN" sz="1700" dirty="0" err="1">
                <a:cs typeface="Courier New" panose="02070309020205020404" pitchFamily="49" charset="0"/>
              </a:rPr>
              <a:t>r-values</a:t>
            </a:r>
            <a:endParaRPr lang="en-US" altLang="zh-CN" sz="1700" dirty="0">
              <a:cs typeface="Courier New" panose="02070309020205020404" pitchFamily="49" charset="0"/>
            </a:endParaRPr>
          </a:p>
        </p:txBody>
      </p:sp>
    </p:spTree>
    <p:extLst>
      <p:ext uri="{BB962C8B-B14F-4D97-AF65-F5344CB8AC3E}">
        <p14:creationId xmlns:p14="http://schemas.microsoft.com/office/powerpoint/2010/main" val="412528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dirty="0"/>
              <a:t>About the Course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20301"/>
            <a:ext cx="3991901" cy="5257800"/>
          </a:xfrm>
        </p:spPr>
        <p:txBody>
          <a:bodyPr rtlCol="0">
            <a:normAutofit lnSpcReduction="10000"/>
          </a:bodyPr>
          <a:lstStyle/>
          <a:p>
            <a:pPr rtl="0"/>
            <a:r>
              <a:rPr lang="en-US" altLang="zh-CN" sz="2000" dirty="0"/>
              <a:t>Text book: Compilers – Principles, Techniques, &amp; Tools</a:t>
            </a:r>
            <a:endParaRPr lang="zh-cn" sz="2000" dirty="0">
              <a:latin typeface="微软雅黑" panose="020B0503020204020204" pitchFamily="34" charset="-122"/>
              <a:ea typeface="微软雅黑" panose="020B0503020204020204" pitchFamily="34" charset="-122"/>
            </a:endParaRPr>
          </a:p>
          <a:p>
            <a:pPr rtl="0"/>
            <a:r>
              <a:rPr lang="en-US" altLang="zh-CN" sz="2000" dirty="0"/>
              <a:t>The 8</a:t>
            </a:r>
            <a:r>
              <a:rPr lang="en-US" altLang="zh-CN" sz="2000" baseline="30000" dirty="0"/>
              <a:t>th</a:t>
            </a:r>
            <a:r>
              <a:rPr lang="en-US" altLang="zh-CN" sz="2000" dirty="0"/>
              <a:t> – 16</a:t>
            </a:r>
            <a:r>
              <a:rPr lang="en-US" altLang="zh-CN" sz="2000" baseline="30000" dirty="0"/>
              <a:t>th</a:t>
            </a:r>
            <a:r>
              <a:rPr lang="en-US" altLang="zh-CN" sz="2000" dirty="0"/>
              <a:t> Week (9 weeks)</a:t>
            </a:r>
          </a:p>
          <a:p>
            <a:pPr marL="0" indent="0" rtl="0">
              <a:buNone/>
            </a:pPr>
            <a:r>
              <a:rPr lang="en-US" altLang="zh-CN" sz="2000" dirty="0"/>
              <a:t> (Twice / week, on Monday morning </a:t>
            </a:r>
            <a:r>
              <a:rPr lang="en-US" altLang="zh-CN" sz="2000"/>
              <a:t>and Thursday </a:t>
            </a:r>
            <a:r>
              <a:rPr lang="en-US" altLang="zh-CN" sz="2000" dirty="0"/>
              <a:t>afternoon)</a:t>
            </a:r>
            <a:endParaRPr lang="zh-cn" sz="2000" dirty="0">
              <a:latin typeface="微软雅黑" panose="020B0503020204020204" pitchFamily="34" charset="-122"/>
              <a:ea typeface="微软雅黑" panose="020B0503020204020204" pitchFamily="34" charset="-122"/>
            </a:endParaRPr>
          </a:p>
          <a:p>
            <a:pPr rtl="0"/>
            <a:r>
              <a:rPr lang="en-US" altLang="zh-CN" sz="2000" dirty="0">
                <a:latin typeface="微软雅黑" panose="020B0503020204020204" pitchFamily="34" charset="-122"/>
                <a:ea typeface="微软雅黑" panose="020B0503020204020204" pitchFamily="34" charset="-122"/>
              </a:rPr>
              <a:t>Final </a:t>
            </a:r>
            <a:r>
              <a:rPr lang="en-US" sz="2000" dirty="0">
                <a:latin typeface="微软雅黑" panose="020B0503020204020204" pitchFamily="34" charset="-122"/>
                <a:ea typeface="微软雅黑" panose="020B0503020204020204" pitchFamily="34" charset="-122"/>
              </a:rPr>
              <a:t>Examination</a:t>
            </a:r>
            <a:r>
              <a:rPr lang="en-US" sz="2000" dirty="0"/>
              <a:t>:</a:t>
            </a:r>
            <a:r>
              <a:rPr lang="zh-CN" altLang="en-US" sz="2000" dirty="0"/>
              <a:t> </a:t>
            </a:r>
            <a:r>
              <a:rPr lang="en-US" altLang="zh-CN" sz="2000" dirty="0"/>
              <a:t>The last class in the 16</a:t>
            </a:r>
            <a:r>
              <a:rPr lang="en-US" altLang="zh-CN" sz="2000" baseline="30000" dirty="0"/>
              <a:t>th</a:t>
            </a:r>
            <a:r>
              <a:rPr lang="zh-CN" altLang="en-US" sz="2000" dirty="0"/>
              <a:t> </a:t>
            </a:r>
            <a:r>
              <a:rPr lang="en-US" altLang="zh-CN" sz="2000" dirty="0"/>
              <a:t>week</a:t>
            </a:r>
          </a:p>
          <a:p>
            <a:pPr rtl="0"/>
            <a:r>
              <a:rPr lang="en-US" altLang="zh-CN" sz="2000" dirty="0"/>
              <a:t>Final Grade: 20% attendance + 20% homework + 60% final exam</a:t>
            </a:r>
          </a:p>
          <a:p>
            <a:pPr rtl="0"/>
            <a:r>
              <a:rPr lang="en-US" altLang="zh-CN" sz="2000" dirty="0"/>
              <a:t>Text book download:</a:t>
            </a:r>
          </a:p>
          <a:p>
            <a:pPr lvl="1"/>
            <a:r>
              <a:rPr lang="en-US" altLang="zh-CN" sz="1700" dirty="0"/>
              <a:t>http://jz81.github.io/course/compiler/Compilers-Principes%20Techniques%20and%20Tools.pdf</a:t>
            </a:r>
          </a:p>
        </p:txBody>
      </p:sp>
      <p:pic>
        <p:nvPicPr>
          <p:cNvPr id="2" name="图片 1"/>
          <p:cNvPicPr>
            <a:picLocks noChangeAspect="1"/>
          </p:cNvPicPr>
          <p:nvPr/>
        </p:nvPicPr>
        <p:blipFill>
          <a:blip r:embed="rId2"/>
          <a:stretch>
            <a:fillRect/>
          </a:stretch>
        </p:blipFill>
        <p:spPr>
          <a:xfrm>
            <a:off x="5228082" y="1676326"/>
            <a:ext cx="2895851" cy="339881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a:xfrm>
            <a:off x="828675" y="1600199"/>
            <a:ext cx="7486650" cy="4871621"/>
          </a:xfrm>
        </p:spPr>
        <p:txBody>
          <a:bodyPr>
            <a:noAutofit/>
          </a:bodyPr>
          <a:lstStyle/>
          <a:p>
            <a:pPr>
              <a:spcBef>
                <a:spcPts val="0"/>
              </a:spcBef>
            </a:pPr>
            <a:r>
              <a:rPr lang="en-US" altLang="zh-CN" sz="2000" dirty="0"/>
              <a:t>Main() {</a:t>
            </a:r>
          </a:p>
          <a:p>
            <a:pPr>
              <a:spcBef>
                <a:spcPts val="0"/>
              </a:spcBef>
            </a:pPr>
            <a:r>
              <a:rPr lang="en-US" altLang="zh-CN" sz="2000" dirty="0"/>
              <a:t>    </a:t>
            </a:r>
            <a:r>
              <a:rPr lang="en-US" altLang="zh-CN" sz="2000" dirty="0" err="1"/>
              <a:t>int</a:t>
            </a:r>
            <a:r>
              <a:rPr lang="en-US" altLang="zh-CN" sz="2000" dirty="0"/>
              <a:t> a = 1;</a:t>
            </a:r>
          </a:p>
          <a:p>
            <a:pPr>
              <a:spcBef>
                <a:spcPts val="0"/>
              </a:spcBef>
            </a:pPr>
            <a:r>
              <a:rPr lang="en-US" altLang="zh-CN" sz="2000" dirty="0"/>
              <a:t>    </a:t>
            </a:r>
            <a:r>
              <a:rPr lang="en-US" altLang="zh-CN" sz="2000" dirty="0" err="1"/>
              <a:t>int</a:t>
            </a:r>
            <a:r>
              <a:rPr lang="en-US" altLang="zh-CN" sz="2000" dirty="0"/>
              <a:t> b = 1;</a:t>
            </a:r>
          </a:p>
          <a:p>
            <a:pPr>
              <a:spcBef>
                <a:spcPts val="0"/>
              </a:spcBef>
            </a:pPr>
            <a:r>
              <a:rPr lang="en-US" altLang="zh-CN" sz="2000" dirty="0"/>
              <a:t>    {  </a:t>
            </a:r>
          </a:p>
          <a:p>
            <a:pPr>
              <a:spcBef>
                <a:spcPts val="0"/>
              </a:spcBef>
            </a:pPr>
            <a:r>
              <a:rPr lang="en-US" altLang="zh-CN" sz="2000" dirty="0"/>
              <a:t>         </a:t>
            </a:r>
            <a:r>
              <a:rPr lang="en-US" altLang="zh-CN" sz="2000" dirty="0" err="1"/>
              <a:t>int</a:t>
            </a:r>
            <a:r>
              <a:rPr lang="en-US" altLang="zh-CN" sz="2000" dirty="0"/>
              <a:t> b  = 2;</a:t>
            </a:r>
          </a:p>
          <a:p>
            <a:pPr>
              <a:spcBef>
                <a:spcPts val="0"/>
              </a:spcBef>
            </a:pPr>
            <a:r>
              <a:rPr lang="en-US" altLang="zh-CN" sz="2000" dirty="0"/>
              <a:t>         {</a:t>
            </a:r>
          </a:p>
          <a:p>
            <a:pPr>
              <a:spcBef>
                <a:spcPts val="0"/>
              </a:spcBef>
            </a:pPr>
            <a:r>
              <a:rPr lang="en-US" altLang="zh-CN" sz="2000" dirty="0"/>
              <a:t>               </a:t>
            </a:r>
            <a:r>
              <a:rPr lang="en-US" altLang="zh-CN" sz="2000" dirty="0" err="1"/>
              <a:t>int</a:t>
            </a:r>
            <a:r>
              <a:rPr lang="en-US" altLang="zh-CN" sz="2000" dirty="0"/>
              <a:t> a = 3;</a:t>
            </a:r>
          </a:p>
          <a:p>
            <a:pPr>
              <a:spcBef>
                <a:spcPts val="0"/>
              </a:spcBef>
            </a:pPr>
            <a:r>
              <a:rPr lang="en-US" altLang="zh-CN" sz="2000" dirty="0"/>
              <a:t>               </a:t>
            </a:r>
            <a:r>
              <a:rPr lang="en-US" altLang="zh-CN" sz="2000" dirty="0" err="1"/>
              <a:t>cout</a:t>
            </a:r>
            <a:r>
              <a:rPr lang="en-US" altLang="zh-CN" sz="2000" dirty="0"/>
              <a:t>&lt;&lt;a&lt;&lt;b;</a:t>
            </a:r>
          </a:p>
          <a:p>
            <a:pPr>
              <a:spcBef>
                <a:spcPts val="0"/>
              </a:spcBef>
            </a:pPr>
            <a:r>
              <a:rPr lang="en-US" altLang="zh-CN" sz="2000" dirty="0"/>
              <a:t>         }</a:t>
            </a:r>
          </a:p>
          <a:p>
            <a:pPr>
              <a:spcBef>
                <a:spcPts val="0"/>
              </a:spcBef>
            </a:pPr>
            <a:r>
              <a:rPr lang="en-US" altLang="zh-CN" sz="2000" dirty="0"/>
              <a:t>         {</a:t>
            </a:r>
          </a:p>
          <a:p>
            <a:pPr>
              <a:spcBef>
                <a:spcPts val="0"/>
              </a:spcBef>
            </a:pPr>
            <a:r>
              <a:rPr lang="en-US" altLang="zh-CN" sz="2000" dirty="0"/>
              <a:t>               </a:t>
            </a:r>
            <a:r>
              <a:rPr lang="en-US" altLang="zh-CN" sz="2000" dirty="0" err="1"/>
              <a:t>int</a:t>
            </a:r>
            <a:r>
              <a:rPr lang="en-US" altLang="zh-CN" sz="2000" dirty="0"/>
              <a:t> b = 4;</a:t>
            </a:r>
          </a:p>
          <a:p>
            <a:pPr>
              <a:spcBef>
                <a:spcPts val="0"/>
              </a:spcBef>
            </a:pPr>
            <a:r>
              <a:rPr lang="en-US" altLang="zh-CN" sz="2000" dirty="0"/>
              <a:t>               </a:t>
            </a:r>
            <a:r>
              <a:rPr lang="en-US" altLang="zh-CN" sz="2000" dirty="0" err="1"/>
              <a:t>cout</a:t>
            </a:r>
            <a:r>
              <a:rPr lang="en-US" altLang="zh-CN" sz="2000" dirty="0"/>
              <a:t> &lt;&lt; a &lt;&lt; b;</a:t>
            </a:r>
          </a:p>
          <a:p>
            <a:pPr>
              <a:spcBef>
                <a:spcPts val="0"/>
              </a:spcBef>
            </a:pPr>
            <a:r>
              <a:rPr lang="en-US" altLang="zh-CN" sz="2000" dirty="0"/>
              <a:t>         }</a:t>
            </a:r>
          </a:p>
          <a:p>
            <a:pPr>
              <a:spcBef>
                <a:spcPts val="0"/>
              </a:spcBef>
            </a:pPr>
            <a:r>
              <a:rPr lang="en-US" altLang="zh-CN" sz="2000" dirty="0"/>
              <a:t>         </a:t>
            </a:r>
            <a:r>
              <a:rPr lang="en-US" altLang="zh-CN" sz="2000" dirty="0" err="1"/>
              <a:t>cout</a:t>
            </a:r>
            <a:r>
              <a:rPr lang="en-US" altLang="zh-CN" sz="2000" dirty="0"/>
              <a:t> &lt;&lt; a &lt;&lt; b;</a:t>
            </a:r>
          </a:p>
          <a:p>
            <a:pPr>
              <a:spcBef>
                <a:spcPts val="0"/>
              </a:spcBef>
            </a:pPr>
            <a:r>
              <a:rPr lang="en-US" altLang="zh-CN" sz="2000" dirty="0"/>
              <a:t>    }</a:t>
            </a:r>
          </a:p>
          <a:p>
            <a:pPr>
              <a:spcBef>
                <a:spcPts val="0"/>
              </a:spcBef>
            </a:pPr>
            <a:r>
              <a:rPr lang="en-US" altLang="zh-CN" sz="2000" dirty="0"/>
              <a:t>    </a:t>
            </a:r>
            <a:r>
              <a:rPr lang="en-US" altLang="zh-CN" sz="2000" dirty="0" err="1"/>
              <a:t>cout</a:t>
            </a:r>
            <a:r>
              <a:rPr lang="en-US" altLang="zh-CN" sz="2000" dirty="0"/>
              <a:t> &lt;&lt; a&lt;&lt;b;</a:t>
            </a:r>
          </a:p>
          <a:p>
            <a:pPr>
              <a:spcBef>
                <a:spcPts val="0"/>
              </a:spcBef>
            </a:pPr>
            <a:r>
              <a:rPr lang="en-US" altLang="zh-CN" sz="2000" dirty="0"/>
              <a:t>}</a:t>
            </a:r>
            <a:endParaRPr lang="zh-CN" altLang="en-US" sz="2000" dirty="0"/>
          </a:p>
        </p:txBody>
      </p:sp>
    </p:spTree>
    <p:extLst>
      <p:ext uri="{BB962C8B-B14F-4D97-AF65-F5344CB8AC3E}">
        <p14:creationId xmlns:p14="http://schemas.microsoft.com/office/powerpoint/2010/main" val="126509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normAutofit/>
          </a:bodyPr>
          <a:lstStyle/>
          <a:p>
            <a:r>
              <a:rPr lang="en-US" altLang="zh-CN" sz="2000" dirty="0"/>
              <a:t>Names, Identifiers and Variables</a:t>
            </a:r>
          </a:p>
          <a:p>
            <a:pPr lvl="1"/>
            <a:r>
              <a:rPr lang="en-US" altLang="zh-CN" sz="1600" dirty="0"/>
              <a:t>Name and variable refer to the same thing</a:t>
            </a:r>
          </a:p>
          <a:p>
            <a:pPr lvl="1"/>
            <a:r>
              <a:rPr lang="en-US" altLang="zh-CN" sz="1600" dirty="0"/>
              <a:t>We use </a:t>
            </a:r>
            <a:r>
              <a:rPr lang="en-US" altLang="zh-CN" sz="1600" dirty="0">
                <a:solidFill>
                  <a:srgbClr val="7030A0"/>
                </a:solidFill>
              </a:rPr>
              <a:t>name</a:t>
            </a:r>
            <a:r>
              <a:rPr lang="en-US" altLang="zh-CN" sz="1600" dirty="0"/>
              <a:t>  in compile-time and use </a:t>
            </a:r>
            <a:r>
              <a:rPr lang="en-US" altLang="zh-CN" sz="1600" dirty="0">
                <a:solidFill>
                  <a:srgbClr val="7030A0"/>
                </a:solidFill>
              </a:rPr>
              <a:t>variable</a:t>
            </a:r>
            <a:r>
              <a:rPr lang="en-US" altLang="zh-CN" sz="1600" dirty="0"/>
              <a:t> in run-time</a:t>
            </a:r>
          </a:p>
          <a:p>
            <a:pPr lvl="1">
              <a:lnSpc>
                <a:spcPct val="100000"/>
              </a:lnSpc>
            </a:pPr>
            <a:r>
              <a:rPr lang="en-US" altLang="zh-CN" sz="1600" dirty="0"/>
              <a:t>Identifier is a string of characters, typically letters or digits, that refers to (identifies) an entity, such as a data object, a procedure, a class, or a type. All identifiers are names, but not all names are identifiers. Names can also be expressions. For example, the name </a:t>
            </a:r>
            <a:r>
              <a:rPr lang="en-US" altLang="zh-CN" sz="1600" i="1" dirty="0" err="1">
                <a:solidFill>
                  <a:srgbClr val="00B050"/>
                </a:solidFill>
              </a:rPr>
              <a:t>x.y</a:t>
            </a:r>
            <a:r>
              <a:rPr lang="en-US" altLang="zh-CN" sz="1600" i="1" dirty="0">
                <a:solidFill>
                  <a:srgbClr val="00B050"/>
                </a:solidFill>
              </a:rPr>
              <a:t> </a:t>
            </a:r>
            <a:r>
              <a:rPr lang="en-US" altLang="zh-CN" sz="1600" dirty="0"/>
              <a:t>might denote the field y of a structure denoted by x. Here, x and y are identifiers, while </a:t>
            </a:r>
            <a:r>
              <a:rPr lang="en-US" altLang="zh-CN" sz="1600" i="1" dirty="0" err="1">
                <a:solidFill>
                  <a:srgbClr val="00B050"/>
                </a:solidFill>
              </a:rPr>
              <a:t>x.y</a:t>
            </a:r>
            <a:r>
              <a:rPr lang="en-US" altLang="zh-CN" sz="1600" i="1" dirty="0">
                <a:solidFill>
                  <a:srgbClr val="00B050"/>
                </a:solidFill>
              </a:rPr>
              <a:t> </a:t>
            </a:r>
            <a:r>
              <a:rPr lang="en-US" altLang="zh-CN" sz="1600" dirty="0"/>
              <a:t>is a name, but not an identifier.</a:t>
            </a:r>
          </a:p>
          <a:p>
            <a:pPr>
              <a:lnSpc>
                <a:spcPct val="100000"/>
              </a:lnSpc>
            </a:pPr>
            <a:r>
              <a:rPr lang="en-US" altLang="zh-CN" sz="1900" dirty="0"/>
              <a:t>Static Scope and Block Structure</a:t>
            </a:r>
          </a:p>
          <a:p>
            <a:pPr lvl="1">
              <a:lnSpc>
                <a:spcPct val="100000"/>
              </a:lnSpc>
            </a:pPr>
            <a:r>
              <a:rPr lang="en-US" altLang="zh-CN" sz="1600" dirty="0"/>
              <a:t>The scope rules for C are based on program structure; the scope of a declaration is determined implicitly by where the declaration appears in the program.</a:t>
            </a:r>
          </a:p>
          <a:p>
            <a:pPr lvl="1">
              <a:lnSpc>
                <a:spcPct val="100000"/>
              </a:lnSpc>
            </a:pPr>
            <a:r>
              <a:rPr lang="en-US" altLang="zh-CN" sz="1600" dirty="0"/>
              <a:t>Later languages, such as C++, Java, and C#, also provide explicit control over scopes through the use of keywords like </a:t>
            </a:r>
            <a:r>
              <a:rPr lang="en-US" altLang="zh-CN" sz="1600" b="1" dirty="0"/>
              <a:t>public</a:t>
            </a:r>
            <a:r>
              <a:rPr lang="en-US" altLang="zh-CN" sz="1600" dirty="0"/>
              <a:t>, </a:t>
            </a:r>
            <a:r>
              <a:rPr lang="en-US" altLang="zh-CN" sz="1600" b="1" dirty="0"/>
              <a:t>private</a:t>
            </a:r>
            <a:r>
              <a:rPr lang="en-US" altLang="zh-CN" sz="1600" dirty="0"/>
              <a:t>, and </a:t>
            </a:r>
            <a:r>
              <a:rPr lang="en-US" altLang="zh-CN" sz="1600" b="1" dirty="0"/>
              <a:t>protected</a:t>
            </a:r>
          </a:p>
          <a:p>
            <a:endParaRPr lang="zh-CN" altLang="en-US" sz="1600" dirty="0"/>
          </a:p>
        </p:txBody>
      </p:sp>
    </p:spTree>
    <p:extLst>
      <p:ext uri="{BB962C8B-B14F-4D97-AF65-F5344CB8AC3E}">
        <p14:creationId xmlns:p14="http://schemas.microsoft.com/office/powerpoint/2010/main" val="282231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lstStyle/>
          <a:p>
            <a:r>
              <a:rPr lang="en-US" altLang="zh-CN" sz="2000" dirty="0"/>
              <a:t>Static-scope rules for a language with blocks, where block is a grouping of declaration and statement</a:t>
            </a:r>
          </a:p>
          <a:p>
            <a:r>
              <a:rPr lang="en-US" altLang="zh-CN" sz="2000" dirty="0"/>
              <a:t>Declarations and Definitions</a:t>
            </a:r>
          </a:p>
          <a:p>
            <a:pPr lvl="1"/>
            <a:r>
              <a:rPr lang="en-US" altLang="zh-CN" sz="1700" dirty="0"/>
              <a:t>Declaration tells us the type of things</a:t>
            </a:r>
          </a:p>
          <a:p>
            <a:pPr lvl="1"/>
            <a:r>
              <a:rPr lang="en-US" altLang="zh-CN" sz="1700" dirty="0"/>
              <a:t>Definition tell us about their values.</a:t>
            </a:r>
          </a:p>
          <a:p>
            <a:endParaRPr lang="zh-CN" altLang="en-US" dirty="0"/>
          </a:p>
        </p:txBody>
      </p:sp>
    </p:spTree>
    <p:extLst>
      <p:ext uri="{BB962C8B-B14F-4D97-AF65-F5344CB8AC3E}">
        <p14:creationId xmlns:p14="http://schemas.microsoft.com/office/powerpoint/2010/main" val="38518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 - Parameter Passing Mechanisms</a:t>
            </a:r>
            <a:endParaRPr lang="zh-CN" altLang="en-US" dirty="0"/>
          </a:p>
        </p:txBody>
      </p:sp>
      <p:sp>
        <p:nvSpPr>
          <p:cNvPr id="3" name="内容占位符 2"/>
          <p:cNvSpPr>
            <a:spLocks noGrp="1"/>
          </p:cNvSpPr>
          <p:nvPr>
            <p:ph idx="1"/>
          </p:nvPr>
        </p:nvSpPr>
        <p:spPr/>
        <p:txBody>
          <a:bodyPr>
            <a:normAutofit/>
          </a:bodyPr>
          <a:lstStyle/>
          <a:p>
            <a:pPr marL="0" lvl="0" indent="0">
              <a:buNone/>
            </a:pPr>
            <a:r>
              <a:rPr lang="en-US" altLang="zh-CN" sz="2000" dirty="0">
                <a:solidFill>
                  <a:srgbClr val="514843"/>
                </a:solidFill>
              </a:rPr>
              <a:t>How the </a:t>
            </a:r>
            <a:r>
              <a:rPr lang="en-US" altLang="zh-CN" sz="2000" dirty="0">
                <a:solidFill>
                  <a:srgbClr val="00B050"/>
                </a:solidFill>
              </a:rPr>
              <a:t>actual parameters </a:t>
            </a:r>
            <a:r>
              <a:rPr lang="en-US" altLang="zh-CN" sz="2000" dirty="0">
                <a:solidFill>
                  <a:srgbClr val="514843"/>
                </a:solidFill>
              </a:rPr>
              <a:t>(the parameters used in the call of a procedure) are associated with the </a:t>
            </a:r>
            <a:r>
              <a:rPr lang="en-US" altLang="zh-CN" sz="2000" i="1" dirty="0">
                <a:solidFill>
                  <a:srgbClr val="00B050"/>
                </a:solidFill>
              </a:rPr>
              <a:t>formal parameters </a:t>
            </a:r>
            <a:r>
              <a:rPr lang="en-US" altLang="zh-CN" sz="2000" dirty="0">
                <a:solidFill>
                  <a:srgbClr val="514843"/>
                </a:solidFill>
              </a:rPr>
              <a:t>(those used in the procedure definition).</a:t>
            </a:r>
          </a:p>
          <a:p>
            <a:r>
              <a:rPr lang="en-US" altLang="zh-CN" sz="2000" dirty="0"/>
              <a:t>Call by Value: </a:t>
            </a:r>
          </a:p>
          <a:p>
            <a:pPr lvl="1"/>
            <a:r>
              <a:rPr lang="en-US" altLang="zh-CN" sz="1700" dirty="0"/>
              <a:t>In </a:t>
            </a:r>
            <a:r>
              <a:rPr lang="en-US" altLang="zh-CN" sz="1700" i="1" dirty="0"/>
              <a:t>call-by-value</a:t>
            </a:r>
            <a:r>
              <a:rPr lang="en-US" altLang="zh-CN" sz="1700" dirty="0"/>
              <a:t>, the actual parameter is evaluated (if it is an expression) or copied (if it is a variable) .</a:t>
            </a:r>
          </a:p>
          <a:p>
            <a:r>
              <a:rPr lang="en-US" altLang="zh-CN" sz="2000" dirty="0"/>
              <a:t>Call by Reference:</a:t>
            </a:r>
          </a:p>
          <a:p>
            <a:pPr lvl="1"/>
            <a:r>
              <a:rPr lang="en-US" altLang="zh-CN" sz="1700" dirty="0"/>
              <a:t>In </a:t>
            </a:r>
            <a:r>
              <a:rPr lang="en-US" altLang="zh-CN" sz="1700" i="1" dirty="0"/>
              <a:t>call-by-reference</a:t>
            </a:r>
            <a:r>
              <a:rPr lang="en-US" altLang="zh-CN" sz="1700" dirty="0"/>
              <a:t>, the address of the actual parameter is passed to the </a:t>
            </a:r>
            <a:r>
              <a:rPr lang="en-US" altLang="zh-CN" sz="1700" dirty="0" err="1"/>
              <a:t>callee</a:t>
            </a:r>
            <a:r>
              <a:rPr lang="en-US" altLang="zh-CN" sz="1700" dirty="0"/>
              <a:t> as the value of the corresponding formal parameter.</a:t>
            </a:r>
          </a:p>
          <a:p>
            <a:r>
              <a:rPr lang="en-US" altLang="zh-CN" sz="2000" dirty="0"/>
              <a:t>Call by Name</a:t>
            </a:r>
          </a:p>
          <a:p>
            <a:pPr lvl="1"/>
            <a:r>
              <a:rPr lang="en-US" altLang="zh-CN" sz="1700" dirty="0"/>
              <a:t>the actual parameter were substituted literally for the formal parameter in the code of the </a:t>
            </a:r>
            <a:r>
              <a:rPr lang="en-US" altLang="zh-CN" sz="1700" dirty="0" err="1"/>
              <a:t>callee</a:t>
            </a:r>
            <a:r>
              <a:rPr lang="en-US" altLang="zh-CN" sz="1700" dirty="0"/>
              <a:t>, as if the formal parameter were a macro standing for the actual parameter</a:t>
            </a:r>
          </a:p>
        </p:txBody>
      </p:sp>
    </p:spTree>
    <p:extLst>
      <p:ext uri="{BB962C8B-B14F-4D97-AF65-F5344CB8AC3E}">
        <p14:creationId xmlns:p14="http://schemas.microsoft.com/office/powerpoint/2010/main" val="119310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Others</a:t>
            </a:r>
            <a:endParaRPr lang="zh-CN" altLang="en-US" dirty="0"/>
          </a:p>
        </p:txBody>
      </p:sp>
      <p:sp>
        <p:nvSpPr>
          <p:cNvPr id="3" name="内容占位符 2"/>
          <p:cNvSpPr>
            <a:spLocks noGrp="1"/>
          </p:cNvSpPr>
          <p:nvPr>
            <p:ph idx="1"/>
          </p:nvPr>
        </p:nvSpPr>
        <p:spPr/>
        <p:txBody>
          <a:bodyPr>
            <a:normAutofit/>
          </a:bodyPr>
          <a:lstStyle/>
          <a:p>
            <a:r>
              <a:rPr lang="en-US" altLang="zh-CN" sz="2000" dirty="0"/>
              <a:t>The generation of a compiler</a:t>
            </a:r>
          </a:p>
          <a:p>
            <a:pPr lvl="1"/>
            <a:r>
              <a:rPr lang="en-US" altLang="zh-CN" sz="1700" dirty="0"/>
              <a:t>Directly implementation</a:t>
            </a:r>
          </a:p>
          <a:p>
            <a:pPr lvl="1"/>
            <a:r>
              <a:rPr lang="en-US" altLang="zh-CN" sz="1700" dirty="0"/>
              <a:t>Write a compiler for L2 language running on Machine A using L1 language and its compiler running on Machine A</a:t>
            </a:r>
          </a:p>
          <a:p>
            <a:pPr lvl="1"/>
            <a:r>
              <a:rPr lang="en-US" altLang="zh-CN" sz="1700" dirty="0"/>
              <a:t>Transplant of a compiler</a:t>
            </a:r>
          </a:p>
          <a:p>
            <a:pPr lvl="2"/>
            <a:r>
              <a:rPr lang="en-US" altLang="zh-CN" sz="1550" dirty="0"/>
              <a:t>Machine A -&gt; Machine B</a:t>
            </a:r>
          </a:p>
          <a:p>
            <a:pPr marL="685800" lvl="2" indent="0">
              <a:buNone/>
            </a:pPr>
            <a:endParaRPr lang="en-US" altLang="zh-CN" sz="1550" dirty="0"/>
          </a:p>
        </p:txBody>
      </p:sp>
    </p:spTree>
    <p:extLst>
      <p:ext uri="{BB962C8B-B14F-4D97-AF65-F5344CB8AC3E}">
        <p14:creationId xmlns:p14="http://schemas.microsoft.com/office/powerpoint/2010/main" val="321174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p:txBody>
          <a:bodyPr/>
          <a:lstStyle/>
          <a:p>
            <a:pPr lvl="0"/>
            <a:r>
              <a:rPr lang="en-US" altLang="zh-CN" sz="2000" dirty="0"/>
              <a:t>Illustrate the phases of a compile. What is the main function for each phase?</a:t>
            </a:r>
            <a:endParaRPr lang="zh-CN" altLang="zh-CN" sz="2000" dirty="0"/>
          </a:p>
          <a:p>
            <a:pPr marL="0" indent="0">
              <a:buNone/>
            </a:pPr>
            <a:endParaRPr lang="zh-CN" altLang="zh-CN" sz="2000" dirty="0"/>
          </a:p>
          <a:p>
            <a:pPr lvl="0"/>
            <a:r>
              <a:rPr lang="en-US" altLang="zh-CN" sz="2000" dirty="0"/>
              <a:t>What are the differences among name, identifier and variable?</a:t>
            </a:r>
          </a:p>
          <a:p>
            <a:pPr marL="0" lvl="0" indent="0">
              <a:buNone/>
            </a:pPr>
            <a:r>
              <a:rPr lang="en-US" altLang="zh-CN" sz="2000" dirty="0"/>
              <a:t> </a:t>
            </a:r>
            <a:endParaRPr lang="zh-CN" altLang="zh-CN" sz="2000" dirty="0"/>
          </a:p>
          <a:p>
            <a:pPr lvl="0"/>
            <a:r>
              <a:rPr lang="en-US" altLang="zh-CN" sz="2000" dirty="0"/>
              <a:t>What are the differences between declaration and definition</a:t>
            </a:r>
            <a:r>
              <a:rPr lang="zh-CN" altLang="zh-CN" sz="2000" dirty="0"/>
              <a:t>？</a:t>
            </a:r>
          </a:p>
          <a:p>
            <a:pPr marL="0" indent="0">
              <a:buNone/>
            </a:pPr>
            <a:r>
              <a:rPr lang="en-US" altLang="zh-CN" sz="2000" dirty="0"/>
              <a:t> </a:t>
            </a:r>
            <a:endParaRPr lang="zh-CN" altLang="zh-CN" sz="2000" dirty="0"/>
          </a:p>
          <a:p>
            <a:pPr lvl="0"/>
            <a:r>
              <a:rPr lang="en-US" altLang="zh-CN" sz="2000" dirty="0"/>
              <a:t>Briefly explain the parameter passing mechanisms “call-by-value” and “call-by-reference”.</a:t>
            </a:r>
            <a:endParaRPr lang="zh-CN" altLang="zh-CN" sz="2000" dirty="0"/>
          </a:p>
          <a:p>
            <a:endParaRPr lang="zh-CN" altLang="en-US" dirty="0"/>
          </a:p>
        </p:txBody>
      </p:sp>
    </p:spTree>
    <p:extLst>
      <p:ext uri="{BB962C8B-B14F-4D97-AF65-F5344CB8AC3E}">
        <p14:creationId xmlns:p14="http://schemas.microsoft.com/office/powerpoint/2010/main" val="49626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a:t>Introduction</a:t>
            </a:r>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Language Processors-compiler</a:t>
            </a:r>
            <a:endParaRPr lang="zh-CN" altLang="en-US" dirty="0"/>
          </a:p>
        </p:txBody>
      </p:sp>
      <p:sp>
        <p:nvSpPr>
          <p:cNvPr id="3" name="内容占位符 2"/>
          <p:cNvSpPr>
            <a:spLocks noGrp="1"/>
          </p:cNvSpPr>
          <p:nvPr>
            <p:ph idx="1"/>
          </p:nvPr>
        </p:nvSpPr>
        <p:spPr>
          <a:xfrm>
            <a:off x="828675" y="1600200"/>
            <a:ext cx="7486650" cy="2376996"/>
          </a:xfrm>
        </p:spPr>
        <p:txBody>
          <a:bodyPr>
            <a:normAutofit/>
          </a:bodyPr>
          <a:lstStyle/>
          <a:p>
            <a:r>
              <a:rPr lang="en-US" altLang="zh-CN" sz="2000" dirty="0"/>
              <a:t>What is a compiler?</a:t>
            </a:r>
          </a:p>
          <a:p>
            <a:pPr lvl="1"/>
            <a:r>
              <a:rPr lang="en-US" altLang="zh-CN" sz="1700" dirty="0"/>
              <a:t>All the software running on all the computers was written in some program language. Before a program can be run, it first must be translated into a form in which it can be executed by a computer.</a:t>
            </a:r>
          </a:p>
          <a:p>
            <a:pPr lvl="1"/>
            <a:r>
              <a:rPr lang="en-US" altLang="zh-CN" sz="1700" dirty="0"/>
              <a:t>The software system that do this translation are called </a:t>
            </a:r>
            <a:r>
              <a:rPr lang="en-US" altLang="zh-CN" sz="1700" dirty="0">
                <a:solidFill>
                  <a:srgbClr val="FF0000"/>
                </a:solidFill>
              </a:rPr>
              <a:t>compiler</a:t>
            </a:r>
            <a:r>
              <a:rPr lang="en-US" altLang="zh-CN" sz="1700" dirty="0"/>
              <a:t>.</a:t>
            </a:r>
          </a:p>
          <a:p>
            <a:pPr lvl="1"/>
            <a:r>
              <a:rPr lang="en-US" altLang="zh-CN" sz="1700" dirty="0"/>
              <a:t>Simply stated, a compiler is a program that can read a program in one language – the source language – and translate it into an equivalent program in another  language – the target language.</a:t>
            </a:r>
          </a:p>
          <a:p>
            <a:pPr lvl="1"/>
            <a:endParaRPr lang="en-US" altLang="zh-CN" sz="1700" dirty="0"/>
          </a:p>
          <a:p>
            <a:endParaRPr lang="en-US" altLang="zh-CN" dirty="0"/>
          </a:p>
          <a:p>
            <a:endParaRPr lang="zh-CN" altLang="en-US" dirty="0"/>
          </a:p>
        </p:txBody>
      </p:sp>
      <p:sp>
        <p:nvSpPr>
          <p:cNvPr id="4" name="矩形 3"/>
          <p:cNvSpPr/>
          <p:nvPr/>
        </p:nvSpPr>
        <p:spPr>
          <a:xfrm>
            <a:off x="3551067" y="4216894"/>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Compiler</a:t>
            </a:r>
            <a:endParaRPr lang="zh-CN" altLang="en-US" dirty="0"/>
          </a:p>
        </p:txBody>
      </p:sp>
      <p:cxnSp>
        <p:nvCxnSpPr>
          <p:cNvPr id="6" name="直接箭头连接符 5"/>
          <p:cNvCxnSpPr>
            <a:cxnSpLocks/>
          </p:cNvCxnSpPr>
          <p:nvPr/>
        </p:nvCxnSpPr>
        <p:spPr>
          <a:xfrm>
            <a:off x="2290439" y="4607511"/>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cxnSpLocks/>
          </p:cNvCxnSpPr>
          <p:nvPr/>
        </p:nvCxnSpPr>
        <p:spPr>
          <a:xfrm>
            <a:off x="5610686" y="4607511"/>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24825" y="4183147"/>
            <a:ext cx="1673215" cy="369332"/>
          </a:xfrm>
          <a:prstGeom prst="rect">
            <a:avLst/>
          </a:prstGeom>
          <a:noFill/>
        </p:spPr>
        <p:txBody>
          <a:bodyPr wrap="none" rtlCol="0">
            <a:spAutoFit/>
          </a:bodyPr>
          <a:lstStyle/>
          <a:p>
            <a:r>
              <a:rPr lang="en-US" altLang="zh-CN" dirty="0">
                <a:solidFill>
                  <a:srgbClr val="0070C0"/>
                </a:solidFill>
              </a:rPr>
              <a:t>Source Program</a:t>
            </a:r>
            <a:endParaRPr lang="zh-CN" altLang="en-US" dirty="0">
              <a:solidFill>
                <a:srgbClr val="0070C0"/>
              </a:solidFill>
            </a:endParaRPr>
          </a:p>
        </p:txBody>
      </p:sp>
      <p:sp>
        <p:nvSpPr>
          <p:cNvPr id="12" name="文本框 11"/>
          <p:cNvSpPr txBox="1"/>
          <p:nvPr/>
        </p:nvSpPr>
        <p:spPr>
          <a:xfrm>
            <a:off x="5610686" y="4219567"/>
            <a:ext cx="1717779" cy="369332"/>
          </a:xfrm>
          <a:prstGeom prst="rect">
            <a:avLst/>
          </a:prstGeom>
          <a:noFill/>
        </p:spPr>
        <p:txBody>
          <a:bodyPr wrap="square" rtlCol="0">
            <a:spAutoFit/>
          </a:bodyPr>
          <a:lstStyle/>
          <a:p>
            <a:r>
              <a:rPr lang="en-US" altLang="zh-CN" dirty="0">
                <a:solidFill>
                  <a:srgbClr val="00B050"/>
                </a:solidFill>
              </a:rPr>
              <a:t>Target Program</a:t>
            </a:r>
            <a:endParaRPr lang="zh-CN" altLang="en-US" dirty="0">
              <a:solidFill>
                <a:srgbClr val="00B050"/>
              </a:solidFill>
            </a:endParaRPr>
          </a:p>
        </p:txBody>
      </p:sp>
      <p:sp>
        <p:nvSpPr>
          <p:cNvPr id="14" name="矩形 13"/>
          <p:cNvSpPr/>
          <p:nvPr/>
        </p:nvSpPr>
        <p:spPr>
          <a:xfrm>
            <a:off x="3541621" y="5372471"/>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Program</a:t>
            </a:r>
            <a:endParaRPr lang="zh-CN" altLang="en-US" dirty="0"/>
          </a:p>
        </p:txBody>
      </p:sp>
      <p:cxnSp>
        <p:nvCxnSpPr>
          <p:cNvPr id="16" name="直接箭头连接符 15"/>
          <p:cNvCxnSpPr>
            <a:cxnSpLocks/>
          </p:cNvCxnSpPr>
          <p:nvPr/>
        </p:nvCxnSpPr>
        <p:spPr>
          <a:xfrm>
            <a:off x="5625481" y="5763088"/>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a:off x="2280993" y="5764568"/>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580756" y="5372471"/>
            <a:ext cx="679994" cy="369332"/>
          </a:xfrm>
          <a:prstGeom prst="rect">
            <a:avLst/>
          </a:prstGeom>
          <a:noFill/>
        </p:spPr>
        <p:txBody>
          <a:bodyPr wrap="none" rtlCol="0">
            <a:spAutoFit/>
          </a:bodyPr>
          <a:lstStyle/>
          <a:p>
            <a:r>
              <a:rPr lang="en-US" altLang="zh-CN" dirty="0">
                <a:solidFill>
                  <a:srgbClr val="0070C0"/>
                </a:solidFill>
              </a:rPr>
              <a:t>input</a:t>
            </a:r>
            <a:endParaRPr lang="zh-CN" altLang="en-US" dirty="0">
              <a:solidFill>
                <a:srgbClr val="0070C0"/>
              </a:solidFill>
            </a:endParaRPr>
          </a:p>
        </p:txBody>
      </p:sp>
      <p:sp>
        <p:nvSpPr>
          <p:cNvPr id="19" name="文本框 18"/>
          <p:cNvSpPr txBox="1"/>
          <p:nvPr/>
        </p:nvSpPr>
        <p:spPr>
          <a:xfrm>
            <a:off x="5625481" y="5387217"/>
            <a:ext cx="939555" cy="369332"/>
          </a:xfrm>
          <a:prstGeom prst="rect">
            <a:avLst/>
          </a:prstGeom>
          <a:noFill/>
        </p:spPr>
        <p:txBody>
          <a:bodyPr wrap="square" rtlCol="0">
            <a:spAutoFit/>
          </a:bodyPr>
          <a:lstStyle/>
          <a:p>
            <a:r>
              <a:rPr lang="en-US" altLang="zh-CN" dirty="0">
                <a:solidFill>
                  <a:srgbClr val="00B050"/>
                </a:solidFill>
              </a:rPr>
              <a:t>output</a:t>
            </a:r>
            <a:endParaRPr lang="zh-CN" altLang="en-US" dirty="0">
              <a:solidFill>
                <a:srgbClr val="00B050"/>
              </a:solidFill>
            </a:endParaRPr>
          </a:p>
        </p:txBody>
      </p:sp>
    </p:spTree>
    <p:extLst>
      <p:ext uri="{BB962C8B-B14F-4D97-AF65-F5344CB8AC3E}">
        <p14:creationId xmlns:p14="http://schemas.microsoft.com/office/powerpoint/2010/main" val="37519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Language Processors-interpreter</a:t>
            </a:r>
            <a:endParaRPr lang="zh-CN" altLang="en-US" dirty="0"/>
          </a:p>
        </p:txBody>
      </p:sp>
      <p:sp>
        <p:nvSpPr>
          <p:cNvPr id="3" name="内容占位符 2"/>
          <p:cNvSpPr>
            <a:spLocks noGrp="1"/>
          </p:cNvSpPr>
          <p:nvPr>
            <p:ph idx="1"/>
          </p:nvPr>
        </p:nvSpPr>
        <p:spPr/>
        <p:txBody>
          <a:bodyPr>
            <a:normAutofit/>
          </a:bodyPr>
          <a:lstStyle/>
          <a:p>
            <a:r>
              <a:rPr lang="en-US" altLang="zh-CN" sz="2000" dirty="0"/>
              <a:t>An </a:t>
            </a:r>
            <a:r>
              <a:rPr lang="en-US" altLang="zh-CN" sz="2000" dirty="0">
                <a:solidFill>
                  <a:srgbClr val="FF0000"/>
                </a:solidFill>
              </a:rPr>
              <a:t>interpreter </a:t>
            </a:r>
            <a:r>
              <a:rPr lang="en-US" altLang="zh-CN" sz="2000" dirty="0"/>
              <a:t>is another common kind of language processor. It directly execute the operations specified in the source program on inputs supplied by the user</a:t>
            </a: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r>
              <a:rPr lang="en-US" altLang="zh-CN" sz="2000" dirty="0"/>
              <a:t>A hybrid compiler</a:t>
            </a:r>
          </a:p>
          <a:p>
            <a:pPr marL="0" indent="0">
              <a:buNone/>
            </a:pPr>
            <a:endParaRPr lang="en-US" altLang="zh-CN" sz="2000" dirty="0"/>
          </a:p>
        </p:txBody>
      </p:sp>
      <p:sp>
        <p:nvSpPr>
          <p:cNvPr id="4" name="矩形 3"/>
          <p:cNvSpPr/>
          <p:nvPr/>
        </p:nvSpPr>
        <p:spPr>
          <a:xfrm>
            <a:off x="3284737" y="2894121"/>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Compiler</a:t>
            </a:r>
            <a:endParaRPr lang="zh-CN" altLang="en-US" dirty="0"/>
          </a:p>
        </p:txBody>
      </p:sp>
      <p:cxnSp>
        <p:nvCxnSpPr>
          <p:cNvPr id="5" name="直接箭头连接符 4"/>
          <p:cNvCxnSpPr>
            <a:cxnSpLocks/>
          </p:cNvCxnSpPr>
          <p:nvPr/>
        </p:nvCxnSpPr>
        <p:spPr>
          <a:xfrm>
            <a:off x="2024109" y="3284738"/>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cxnSpLocks/>
          </p:cNvCxnSpPr>
          <p:nvPr/>
        </p:nvCxnSpPr>
        <p:spPr>
          <a:xfrm>
            <a:off x="5344356" y="3284738"/>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58495" y="2860374"/>
            <a:ext cx="1673215" cy="369332"/>
          </a:xfrm>
          <a:prstGeom prst="rect">
            <a:avLst/>
          </a:prstGeom>
          <a:noFill/>
        </p:spPr>
        <p:txBody>
          <a:bodyPr wrap="none" rtlCol="0">
            <a:spAutoFit/>
          </a:bodyPr>
          <a:lstStyle/>
          <a:p>
            <a:r>
              <a:rPr lang="en-US" altLang="zh-CN" dirty="0">
                <a:solidFill>
                  <a:srgbClr val="0070C0"/>
                </a:solidFill>
              </a:rPr>
              <a:t>Source Program</a:t>
            </a:r>
            <a:endParaRPr lang="zh-CN" altLang="en-US" dirty="0">
              <a:solidFill>
                <a:srgbClr val="0070C0"/>
              </a:solidFill>
            </a:endParaRPr>
          </a:p>
        </p:txBody>
      </p:sp>
      <p:sp>
        <p:nvSpPr>
          <p:cNvPr id="8" name="文本框 7"/>
          <p:cNvSpPr txBox="1"/>
          <p:nvPr/>
        </p:nvSpPr>
        <p:spPr>
          <a:xfrm>
            <a:off x="5344356" y="2896794"/>
            <a:ext cx="1717779" cy="369332"/>
          </a:xfrm>
          <a:prstGeom prst="rect">
            <a:avLst/>
          </a:prstGeom>
          <a:noFill/>
        </p:spPr>
        <p:txBody>
          <a:bodyPr wrap="square" rtlCol="0">
            <a:spAutoFit/>
          </a:bodyPr>
          <a:lstStyle/>
          <a:p>
            <a:r>
              <a:rPr lang="en-US" altLang="zh-CN" dirty="0">
                <a:solidFill>
                  <a:srgbClr val="00B050"/>
                </a:solidFill>
              </a:rPr>
              <a:t>output</a:t>
            </a:r>
            <a:endParaRPr lang="zh-CN" altLang="en-US" dirty="0">
              <a:solidFill>
                <a:srgbClr val="00B050"/>
              </a:solidFill>
            </a:endParaRPr>
          </a:p>
        </p:txBody>
      </p:sp>
      <p:cxnSp>
        <p:nvCxnSpPr>
          <p:cNvPr id="9" name="直接箭头连接符 8"/>
          <p:cNvCxnSpPr>
            <a:cxnSpLocks/>
          </p:cNvCxnSpPr>
          <p:nvPr/>
        </p:nvCxnSpPr>
        <p:spPr>
          <a:xfrm>
            <a:off x="2432482" y="3561425"/>
            <a:ext cx="852255"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02840" y="3367881"/>
            <a:ext cx="679994" cy="369332"/>
          </a:xfrm>
          <a:prstGeom prst="rect">
            <a:avLst/>
          </a:prstGeom>
          <a:noFill/>
        </p:spPr>
        <p:txBody>
          <a:bodyPr wrap="none" rtlCol="0">
            <a:spAutoFit/>
          </a:bodyPr>
          <a:lstStyle/>
          <a:p>
            <a:r>
              <a:rPr lang="en-US" altLang="zh-CN" dirty="0">
                <a:solidFill>
                  <a:srgbClr val="0070C0"/>
                </a:solidFill>
              </a:rPr>
              <a:t>input</a:t>
            </a:r>
            <a:endParaRPr lang="zh-CN" altLang="en-US" dirty="0">
              <a:solidFill>
                <a:srgbClr val="0070C0"/>
              </a:solidFill>
            </a:endParaRPr>
          </a:p>
        </p:txBody>
      </p:sp>
      <p:sp>
        <p:nvSpPr>
          <p:cNvPr id="12" name="矩形 11"/>
          <p:cNvSpPr/>
          <p:nvPr/>
        </p:nvSpPr>
        <p:spPr>
          <a:xfrm>
            <a:off x="3551067" y="4216894"/>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Translator</a:t>
            </a:r>
            <a:endParaRPr lang="zh-CN" altLang="en-US" dirty="0"/>
          </a:p>
        </p:txBody>
      </p:sp>
      <p:cxnSp>
        <p:nvCxnSpPr>
          <p:cNvPr id="13" name="直接箭头连接符 12"/>
          <p:cNvCxnSpPr>
            <a:cxnSpLocks/>
          </p:cNvCxnSpPr>
          <p:nvPr/>
        </p:nvCxnSpPr>
        <p:spPr>
          <a:xfrm>
            <a:off x="2290439" y="4607511"/>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cxnSpLocks/>
            <a:stCxn id="12" idx="2"/>
            <a:endCxn id="17" idx="0"/>
          </p:cNvCxnSpPr>
          <p:nvPr/>
        </p:nvCxnSpPr>
        <p:spPr>
          <a:xfrm flipH="1">
            <a:off x="4571431" y="4998129"/>
            <a:ext cx="9446" cy="37434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24825" y="4183147"/>
            <a:ext cx="1673215" cy="369332"/>
          </a:xfrm>
          <a:prstGeom prst="rect">
            <a:avLst/>
          </a:prstGeom>
          <a:noFill/>
        </p:spPr>
        <p:txBody>
          <a:bodyPr wrap="none" rtlCol="0">
            <a:spAutoFit/>
          </a:bodyPr>
          <a:lstStyle/>
          <a:p>
            <a:r>
              <a:rPr lang="en-US" altLang="zh-CN" dirty="0">
                <a:solidFill>
                  <a:srgbClr val="0070C0"/>
                </a:solidFill>
              </a:rPr>
              <a:t>Source Program</a:t>
            </a:r>
            <a:endParaRPr lang="zh-CN" altLang="en-US" dirty="0">
              <a:solidFill>
                <a:srgbClr val="0070C0"/>
              </a:solidFill>
            </a:endParaRPr>
          </a:p>
        </p:txBody>
      </p:sp>
      <p:sp>
        <p:nvSpPr>
          <p:cNvPr id="16" name="文本框 15"/>
          <p:cNvSpPr txBox="1"/>
          <p:nvPr/>
        </p:nvSpPr>
        <p:spPr>
          <a:xfrm>
            <a:off x="4730321" y="4966890"/>
            <a:ext cx="2331814" cy="369332"/>
          </a:xfrm>
          <a:prstGeom prst="rect">
            <a:avLst/>
          </a:prstGeom>
          <a:noFill/>
        </p:spPr>
        <p:txBody>
          <a:bodyPr wrap="square" rtlCol="0">
            <a:spAutoFit/>
          </a:bodyPr>
          <a:lstStyle/>
          <a:p>
            <a:r>
              <a:rPr lang="en-US" altLang="zh-CN" dirty="0">
                <a:solidFill>
                  <a:srgbClr val="7030A0"/>
                </a:solidFill>
              </a:rPr>
              <a:t>Intermediate program</a:t>
            </a:r>
            <a:endParaRPr lang="zh-CN" altLang="en-US" dirty="0">
              <a:solidFill>
                <a:srgbClr val="7030A0"/>
              </a:solidFill>
            </a:endParaRPr>
          </a:p>
        </p:txBody>
      </p:sp>
      <p:sp>
        <p:nvSpPr>
          <p:cNvPr id="17" name="矩形 16"/>
          <p:cNvSpPr/>
          <p:nvPr/>
        </p:nvSpPr>
        <p:spPr>
          <a:xfrm>
            <a:off x="3541621" y="5372471"/>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Program</a:t>
            </a:r>
            <a:endParaRPr lang="zh-CN" altLang="en-US" dirty="0"/>
          </a:p>
        </p:txBody>
      </p:sp>
      <p:cxnSp>
        <p:nvCxnSpPr>
          <p:cNvPr id="18" name="直接箭头连接符 17"/>
          <p:cNvCxnSpPr>
            <a:cxnSpLocks/>
          </p:cNvCxnSpPr>
          <p:nvPr/>
        </p:nvCxnSpPr>
        <p:spPr>
          <a:xfrm>
            <a:off x="5625481" y="5763088"/>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cxnSpLocks/>
          </p:cNvCxnSpPr>
          <p:nvPr/>
        </p:nvCxnSpPr>
        <p:spPr>
          <a:xfrm>
            <a:off x="2280993" y="6039776"/>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80756" y="5673832"/>
            <a:ext cx="679994" cy="369332"/>
          </a:xfrm>
          <a:prstGeom prst="rect">
            <a:avLst/>
          </a:prstGeom>
          <a:noFill/>
        </p:spPr>
        <p:txBody>
          <a:bodyPr wrap="none" rtlCol="0">
            <a:spAutoFit/>
          </a:bodyPr>
          <a:lstStyle/>
          <a:p>
            <a:r>
              <a:rPr lang="en-US" altLang="zh-CN" dirty="0">
                <a:solidFill>
                  <a:srgbClr val="0070C0"/>
                </a:solidFill>
              </a:rPr>
              <a:t>input</a:t>
            </a:r>
            <a:endParaRPr lang="zh-CN" altLang="en-US" dirty="0">
              <a:solidFill>
                <a:srgbClr val="0070C0"/>
              </a:solidFill>
            </a:endParaRPr>
          </a:p>
        </p:txBody>
      </p:sp>
      <p:sp>
        <p:nvSpPr>
          <p:cNvPr id="21" name="文本框 20"/>
          <p:cNvSpPr txBox="1"/>
          <p:nvPr/>
        </p:nvSpPr>
        <p:spPr>
          <a:xfrm>
            <a:off x="5625481" y="5387217"/>
            <a:ext cx="939555" cy="369332"/>
          </a:xfrm>
          <a:prstGeom prst="rect">
            <a:avLst/>
          </a:prstGeom>
          <a:noFill/>
        </p:spPr>
        <p:txBody>
          <a:bodyPr wrap="square" rtlCol="0">
            <a:spAutoFit/>
          </a:bodyPr>
          <a:lstStyle/>
          <a:p>
            <a:r>
              <a:rPr lang="en-US" altLang="zh-CN" dirty="0">
                <a:solidFill>
                  <a:srgbClr val="00B050"/>
                </a:solidFill>
              </a:rPr>
              <a:t>output</a:t>
            </a:r>
            <a:endParaRPr lang="zh-CN" altLang="en-US" dirty="0">
              <a:solidFill>
                <a:srgbClr val="00B050"/>
              </a:solidFill>
            </a:endParaRPr>
          </a:p>
        </p:txBody>
      </p:sp>
    </p:spTree>
    <p:extLst>
      <p:ext uri="{BB962C8B-B14F-4D97-AF65-F5344CB8AC3E}">
        <p14:creationId xmlns:p14="http://schemas.microsoft.com/office/powerpoint/2010/main" val="397916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Language Processors-system</a:t>
            </a:r>
            <a:endParaRPr lang="zh-CN" altLang="en-US" dirty="0"/>
          </a:p>
        </p:txBody>
      </p:sp>
      <p:sp>
        <p:nvSpPr>
          <p:cNvPr id="3" name="内容占位符 2"/>
          <p:cNvSpPr>
            <a:spLocks noGrp="1"/>
          </p:cNvSpPr>
          <p:nvPr>
            <p:ph idx="1"/>
          </p:nvPr>
        </p:nvSpPr>
        <p:spPr/>
        <p:txBody>
          <a:bodyPr>
            <a:normAutofit/>
          </a:bodyPr>
          <a:lstStyle/>
          <a:p>
            <a:r>
              <a:rPr lang="en-US" altLang="zh-CN" sz="2000" dirty="0"/>
              <a:t>Several other programs may be required to create an executable target program.</a:t>
            </a:r>
          </a:p>
          <a:p>
            <a:pPr lvl="1"/>
            <a:r>
              <a:rPr lang="en-US" altLang="zh-CN" sz="1700" dirty="0"/>
              <a:t>Preprocessor</a:t>
            </a:r>
          </a:p>
          <a:p>
            <a:pPr lvl="1"/>
            <a:r>
              <a:rPr lang="en-US" altLang="zh-CN" sz="1700" dirty="0"/>
              <a:t>Assembler</a:t>
            </a:r>
          </a:p>
          <a:p>
            <a:pPr lvl="1"/>
            <a:r>
              <a:rPr lang="en-US" altLang="zh-CN" sz="1700" dirty="0"/>
              <a:t>Linker/Loader</a:t>
            </a:r>
          </a:p>
          <a:p>
            <a:r>
              <a:rPr lang="en-US" altLang="zh-CN" sz="2000" dirty="0"/>
              <a:t>Questions</a:t>
            </a:r>
          </a:p>
          <a:p>
            <a:pPr lvl="1"/>
            <a:r>
              <a:rPr lang="en-US" altLang="zh-CN" sz="1700" dirty="0"/>
              <a:t>What is a linker?</a:t>
            </a:r>
          </a:p>
          <a:p>
            <a:pPr lvl="1"/>
            <a:r>
              <a:rPr lang="en-US" altLang="zh-CN" sz="1700" dirty="0"/>
              <a:t>What is a Loader?</a:t>
            </a:r>
          </a:p>
          <a:p>
            <a:pPr marL="342900" lvl="1" indent="0">
              <a:buNone/>
            </a:pPr>
            <a:endParaRPr lang="en-US" altLang="zh-CN" sz="1700" dirty="0"/>
          </a:p>
          <a:p>
            <a:pPr lvl="1"/>
            <a:endParaRPr lang="zh-CN" altLang="en-US" sz="1700" dirty="0"/>
          </a:p>
        </p:txBody>
      </p:sp>
    </p:spTree>
    <p:extLst>
      <p:ext uri="{BB962C8B-B14F-4D97-AF65-F5344CB8AC3E}">
        <p14:creationId xmlns:p14="http://schemas.microsoft.com/office/powerpoint/2010/main" val="79721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a:t>
            </a:r>
            <a:endParaRPr lang="zh-CN" altLang="en-US" dirty="0"/>
          </a:p>
        </p:txBody>
      </p:sp>
      <p:pic>
        <p:nvPicPr>
          <p:cNvPr id="5" name="图片 4"/>
          <p:cNvPicPr>
            <a:picLocks noChangeAspect="1"/>
          </p:cNvPicPr>
          <p:nvPr/>
        </p:nvPicPr>
        <p:blipFill>
          <a:blip r:embed="rId2"/>
          <a:stretch>
            <a:fillRect/>
          </a:stretch>
        </p:blipFill>
        <p:spPr>
          <a:xfrm>
            <a:off x="2601157" y="1337849"/>
            <a:ext cx="3846330" cy="5366328"/>
          </a:xfrm>
          <a:prstGeom prst="rect">
            <a:avLst/>
          </a:prstGeom>
        </p:spPr>
      </p:pic>
    </p:spTree>
    <p:extLst>
      <p:ext uri="{BB962C8B-B14F-4D97-AF65-F5344CB8AC3E}">
        <p14:creationId xmlns:p14="http://schemas.microsoft.com/office/powerpoint/2010/main" val="283684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Compiler-Lexical Analysis</a:t>
            </a:r>
            <a:endParaRPr lang="zh-CN" altLang="en-US" dirty="0"/>
          </a:p>
        </p:txBody>
      </p:sp>
      <p:sp>
        <p:nvSpPr>
          <p:cNvPr id="3" name="内容占位符 2"/>
          <p:cNvSpPr>
            <a:spLocks noGrp="1"/>
          </p:cNvSpPr>
          <p:nvPr>
            <p:ph idx="1"/>
          </p:nvPr>
        </p:nvSpPr>
        <p:spPr>
          <a:xfrm>
            <a:off x="828675" y="1600200"/>
            <a:ext cx="7486650" cy="3016187"/>
          </a:xfrm>
        </p:spPr>
        <p:txBody>
          <a:bodyPr>
            <a:normAutofit/>
          </a:bodyPr>
          <a:lstStyle/>
          <a:p>
            <a:r>
              <a:rPr lang="en-US" altLang="zh-CN" sz="2000" dirty="0"/>
              <a:t>Lexical Analysis (Scanning)</a:t>
            </a:r>
          </a:p>
          <a:p>
            <a:pPr lvl="1">
              <a:lnSpc>
                <a:spcPct val="100000"/>
              </a:lnSpc>
            </a:pPr>
            <a:r>
              <a:rPr lang="en-US" altLang="zh-CN" sz="1700" dirty="0"/>
              <a:t>Reads the stream of characters making up the source program and groups the characters into meaningful sequences called </a:t>
            </a:r>
            <a:r>
              <a:rPr lang="en-US" altLang="zh-CN" sz="1700" i="1" dirty="0">
                <a:solidFill>
                  <a:srgbClr val="00B050"/>
                </a:solidFill>
              </a:rPr>
              <a:t>lexemes.</a:t>
            </a:r>
          </a:p>
          <a:p>
            <a:pPr lvl="1">
              <a:lnSpc>
                <a:spcPct val="100000"/>
              </a:lnSpc>
            </a:pPr>
            <a:r>
              <a:rPr lang="en-US" altLang="zh-CN" sz="1700" dirty="0"/>
              <a:t>For each lexeme, the lexical analyzer produces as output a </a:t>
            </a:r>
            <a:r>
              <a:rPr lang="en-US" altLang="zh-CN" sz="1700" i="1" dirty="0">
                <a:solidFill>
                  <a:srgbClr val="00B050"/>
                </a:solidFill>
              </a:rPr>
              <a:t>token</a:t>
            </a:r>
            <a:r>
              <a:rPr lang="en-US" altLang="zh-CN" sz="1700" dirty="0"/>
              <a:t> of the form</a:t>
            </a:r>
          </a:p>
          <a:p>
            <a:pPr lvl="1">
              <a:lnSpc>
                <a:spcPct val="100000"/>
              </a:lnSpc>
            </a:pPr>
            <a:endParaRPr lang="en-US" altLang="zh-CN" sz="1700" dirty="0"/>
          </a:p>
          <a:p>
            <a:pPr lvl="1">
              <a:lnSpc>
                <a:spcPct val="100000"/>
              </a:lnSpc>
            </a:pPr>
            <a:endParaRPr lang="en-US" altLang="zh-CN" sz="1700" dirty="0"/>
          </a:p>
          <a:p>
            <a:pPr lvl="1">
              <a:lnSpc>
                <a:spcPct val="100000"/>
              </a:lnSpc>
            </a:pPr>
            <a:endParaRPr lang="en-US" altLang="zh-CN" sz="1700" dirty="0"/>
          </a:p>
          <a:p>
            <a:pPr lvl="1">
              <a:lnSpc>
                <a:spcPct val="100000"/>
              </a:lnSpc>
            </a:pPr>
            <a:r>
              <a:rPr lang="en-US" altLang="zh-CN" sz="1700" dirty="0"/>
              <a:t>E.g.</a:t>
            </a:r>
          </a:p>
          <a:p>
            <a:pPr marL="342900" lvl="1" indent="0">
              <a:lnSpc>
                <a:spcPct val="100000"/>
              </a:lnSpc>
              <a:buNone/>
            </a:pPr>
            <a:endParaRPr lang="en-US" altLang="zh-CN" sz="1700" dirty="0"/>
          </a:p>
          <a:p>
            <a:pPr lvl="1">
              <a:lnSpc>
                <a:spcPct val="100000"/>
              </a:lnSpc>
            </a:pPr>
            <a:endParaRPr lang="en-US" altLang="zh-CN" sz="1700" dirty="0"/>
          </a:p>
        </p:txBody>
      </p:sp>
      <p:graphicFrame>
        <p:nvGraphicFramePr>
          <p:cNvPr id="4" name="对象 3"/>
          <p:cNvGraphicFramePr>
            <a:graphicFrameLocks noChangeAspect="1"/>
          </p:cNvGraphicFramePr>
          <p:nvPr>
            <p:extLst>
              <p:ext uri="{D42A27DB-BD31-4B8C-83A1-F6EECF244321}">
                <p14:modId xmlns:p14="http://schemas.microsoft.com/office/powerpoint/2010/main" val="1434770681"/>
              </p:ext>
            </p:extLst>
          </p:nvPr>
        </p:nvGraphicFramePr>
        <p:xfrm>
          <a:off x="1521533" y="3201557"/>
          <a:ext cx="6275987" cy="560356"/>
        </p:xfrm>
        <a:graphic>
          <a:graphicData uri="http://schemas.openxmlformats.org/presentationml/2006/ole">
            <mc:AlternateContent xmlns:mc="http://schemas.openxmlformats.org/markup-compatibility/2006">
              <mc:Choice xmlns:v="urn:schemas-microsoft-com:vml" Requires="v">
                <p:oleObj spid="_x0000_s1078" name="Equation" r:id="rId3" imgW="2133360" imgH="190440" progId="Equation.DSMT4">
                  <p:embed/>
                </p:oleObj>
              </mc:Choice>
              <mc:Fallback>
                <p:oleObj name="Equation" r:id="rId3" imgW="2133360" imgH="190440" progId="Equation.DSMT4">
                  <p:embed/>
                  <p:pic>
                    <p:nvPicPr>
                      <p:cNvPr id="0" name=""/>
                      <p:cNvPicPr/>
                      <p:nvPr/>
                    </p:nvPicPr>
                    <p:blipFill>
                      <a:blip r:embed="rId4"/>
                      <a:stretch>
                        <a:fillRect/>
                      </a:stretch>
                    </p:blipFill>
                    <p:spPr>
                      <a:xfrm>
                        <a:off x="1521533" y="3201557"/>
                        <a:ext cx="6275987" cy="560356"/>
                      </a:xfrm>
                      <a:prstGeom prst="rect">
                        <a:avLst/>
                      </a:prstGeom>
                    </p:spPr>
                  </p:pic>
                </p:oleObj>
              </mc:Fallback>
            </mc:AlternateContent>
          </a:graphicData>
        </a:graphic>
      </p:graphicFrame>
      <p:sp>
        <p:nvSpPr>
          <p:cNvPr id="5" name="文本框 4"/>
          <p:cNvSpPr txBox="1"/>
          <p:nvPr/>
        </p:nvSpPr>
        <p:spPr>
          <a:xfrm>
            <a:off x="2520008" y="6039297"/>
            <a:ext cx="5078028" cy="400110"/>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&lt;</a:t>
            </a:r>
            <a:r>
              <a:rPr lang="en-US" altLang="zh-CN" sz="2000" b="1" dirty="0">
                <a:latin typeface="Courier New" panose="02070309020205020404" pitchFamily="49" charset="0"/>
                <a:cs typeface="Courier New" panose="02070309020205020404" pitchFamily="49" charset="0"/>
              </a:rPr>
              <a:t>number</a:t>
            </a:r>
            <a:r>
              <a:rPr lang="en-US" altLang="zh-CN" sz="2000" dirty="0">
                <a:latin typeface="Courier New" panose="02070309020205020404" pitchFamily="49" charset="0"/>
                <a:cs typeface="Courier New" panose="02070309020205020404" pitchFamily="49" charset="0"/>
              </a:rPr>
              <a:t>, 0xFFFF1230&gt;</a:t>
            </a:r>
            <a:endParaRPr lang="zh-CN" altLang="en-US" sz="2000" dirty="0">
              <a:latin typeface="Courier New" panose="02070309020205020404" pitchFamily="49" charset="0"/>
              <a:cs typeface="Courier New" panose="02070309020205020404" pitchFamily="49" charset="0"/>
            </a:endParaRPr>
          </a:p>
        </p:txBody>
      </p:sp>
      <p:sp>
        <p:nvSpPr>
          <p:cNvPr id="6" name="箭头: 下 5"/>
          <p:cNvSpPr/>
          <p:nvPr/>
        </p:nvSpPr>
        <p:spPr>
          <a:xfrm>
            <a:off x="4305670" y="4887956"/>
            <a:ext cx="506027" cy="475314"/>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7" name="文本框 6"/>
          <p:cNvSpPr txBox="1"/>
          <p:nvPr/>
        </p:nvSpPr>
        <p:spPr>
          <a:xfrm>
            <a:off x="1738771" y="5434784"/>
            <a:ext cx="6455317" cy="400110"/>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&lt;</a:t>
            </a:r>
            <a:r>
              <a:rPr lang="en-US" altLang="zh-CN" sz="2000" b="1" dirty="0">
                <a:latin typeface="Courier New" panose="02070309020205020404" pitchFamily="49" charset="0"/>
                <a:cs typeface="Courier New" panose="02070309020205020404" pitchFamily="49" charset="0"/>
              </a:rPr>
              <a:t>id</a:t>
            </a:r>
            <a:r>
              <a:rPr lang="en-US" altLang="zh-CN" sz="2000" dirty="0">
                <a:latin typeface="Courier New" panose="02070309020205020404" pitchFamily="49" charset="0"/>
                <a:cs typeface="Courier New" panose="02070309020205020404" pitchFamily="49" charset="0"/>
              </a:rPr>
              <a:t>, 1&gt; &lt;=&gt; &lt;</a:t>
            </a:r>
            <a:r>
              <a:rPr lang="en-US" altLang="zh-CN" sz="2000" b="1" dirty="0">
                <a:latin typeface="Courier New" panose="02070309020205020404" pitchFamily="49" charset="0"/>
                <a:cs typeface="Courier New" panose="02070309020205020404" pitchFamily="49" charset="0"/>
              </a:rPr>
              <a:t>id</a:t>
            </a:r>
            <a:r>
              <a:rPr lang="en-US" altLang="zh-CN" sz="2000" dirty="0">
                <a:latin typeface="Courier New" panose="02070309020205020404" pitchFamily="49" charset="0"/>
                <a:cs typeface="Courier New" panose="02070309020205020404" pitchFamily="49" charset="0"/>
              </a:rPr>
              <a:t>, 2&gt; &lt;+&gt; &lt;</a:t>
            </a:r>
            <a:r>
              <a:rPr lang="en-US" altLang="zh-CN" sz="2000" b="1" dirty="0">
                <a:latin typeface="Courier New" panose="02070309020205020404" pitchFamily="49" charset="0"/>
                <a:cs typeface="Courier New" panose="02070309020205020404" pitchFamily="49" charset="0"/>
              </a:rPr>
              <a:t>id</a:t>
            </a:r>
            <a:r>
              <a:rPr lang="en-US" altLang="zh-CN" sz="2000" dirty="0">
                <a:latin typeface="Courier New" panose="02070309020205020404" pitchFamily="49" charset="0"/>
                <a:cs typeface="Courier New" panose="02070309020205020404" pitchFamily="49" charset="0"/>
              </a:rPr>
              <a:t>,3&gt; &lt;*&gt; &lt;60&gt;</a:t>
            </a:r>
            <a:endParaRPr lang="zh-CN" altLang="en-US" sz="2000" dirty="0">
              <a:latin typeface="Courier New" panose="02070309020205020404" pitchFamily="49" charset="0"/>
              <a:cs typeface="Courier New" panose="02070309020205020404" pitchFamily="49" charset="0"/>
            </a:endParaRPr>
          </a:p>
        </p:txBody>
      </p:sp>
      <p:cxnSp>
        <p:nvCxnSpPr>
          <p:cNvPr id="9" name="直接箭头连接符 8"/>
          <p:cNvCxnSpPr>
            <a:cxnSpLocks/>
          </p:cNvCxnSpPr>
          <p:nvPr/>
        </p:nvCxnSpPr>
        <p:spPr>
          <a:xfrm flipH="1">
            <a:off x="5877017" y="5719593"/>
            <a:ext cx="1473923" cy="4237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72912" y="4528850"/>
            <a:ext cx="5078028" cy="400110"/>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Position = initial + rate * 60</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406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Compiler-Syntax Analysis</a:t>
            </a:r>
            <a:endParaRPr lang="zh-CN" altLang="en-US" dirty="0"/>
          </a:p>
        </p:txBody>
      </p:sp>
      <p:sp>
        <p:nvSpPr>
          <p:cNvPr id="3" name="内容占位符 2"/>
          <p:cNvSpPr>
            <a:spLocks noGrp="1"/>
          </p:cNvSpPr>
          <p:nvPr>
            <p:ph idx="1"/>
          </p:nvPr>
        </p:nvSpPr>
        <p:spPr/>
        <p:txBody>
          <a:bodyPr>
            <a:normAutofit/>
          </a:bodyPr>
          <a:lstStyle/>
          <a:p>
            <a:r>
              <a:rPr lang="en-US" altLang="zh-CN" sz="2000" dirty="0"/>
              <a:t>Syntax Analysis (parsing) uses the first components of  the tokens produced by the lexical analyzer to create a tree-like intermediate representation that depicts the grammatical structure of the token stream.</a:t>
            </a:r>
            <a:endParaRPr lang="zh-CN" altLang="en-US" sz="2000" dirty="0"/>
          </a:p>
        </p:txBody>
      </p:sp>
    </p:spTree>
    <p:extLst>
      <p:ext uri="{BB962C8B-B14F-4D97-AF65-F5344CB8AC3E}">
        <p14:creationId xmlns:p14="http://schemas.microsoft.com/office/powerpoint/2010/main" val="357215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microsoft.com/office/infopath/2007/PartnerControls"/>
    <ds:schemaRef ds:uri="http://purl.org/dc/dcmitype/"/>
    <ds:schemaRef ds:uri="http://purl.org/dc/elements/1.1/"/>
    <ds:schemaRef ds:uri="4873beb7-5857-4685-be1f-d57550cc96cc"/>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1646</Words>
  <Application>Microsoft Office PowerPoint</Application>
  <PresentationFormat>全屏显示(4:3)</PresentationFormat>
  <Paragraphs>222</Paragraphs>
  <Slides>25</Slides>
  <Notes>1</Notes>
  <HiddenSlides>1</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2" baseType="lpstr">
      <vt:lpstr>微软雅黑</vt:lpstr>
      <vt:lpstr>Arial</vt:lpstr>
      <vt:lpstr>Courier New</vt:lpstr>
      <vt:lpstr>Euphemia</vt:lpstr>
      <vt:lpstr>Wingdings</vt:lpstr>
      <vt:lpstr>学术文献 16x9</vt:lpstr>
      <vt:lpstr>Equation</vt:lpstr>
      <vt:lpstr>Compilers</vt:lpstr>
      <vt:lpstr>About the Course</vt:lpstr>
      <vt:lpstr>Introduction</vt:lpstr>
      <vt:lpstr>1.1 Language Processors-compiler</vt:lpstr>
      <vt:lpstr>1.1 Language Processors-interpreter</vt:lpstr>
      <vt:lpstr>1.1 Language Processors-system</vt:lpstr>
      <vt:lpstr>1.2 The Structure of a Compiler</vt:lpstr>
      <vt:lpstr>1.2 The Structure of a Compiler-Lexical Analysis</vt:lpstr>
      <vt:lpstr>1.2 The Structure of a Compiler-Syntax Analysis</vt:lpstr>
      <vt:lpstr>1.2 The Structure of a Compiler-Semantic Analysis</vt:lpstr>
      <vt:lpstr>1.2 The Structure of a Compiler-Intermediate Code Generation</vt:lpstr>
      <vt:lpstr>1.2 The Structure of a Compiler-Code Optimization</vt:lpstr>
      <vt:lpstr>1.2 The Structure of a Compiler- Code Generation</vt:lpstr>
      <vt:lpstr>1.2 The Structure of a Compiler</vt:lpstr>
      <vt:lpstr>1.3 Evolution of Programming Languages</vt:lpstr>
      <vt:lpstr>Some Classifications of Programming Languages</vt:lpstr>
      <vt:lpstr>1.6 Programming Language Basic</vt:lpstr>
      <vt:lpstr>1.6 Programming Language Basic</vt:lpstr>
      <vt:lpstr>1.6 Programming Language Basic</vt:lpstr>
      <vt:lpstr>1.6 Programming Language Basic</vt:lpstr>
      <vt:lpstr>1.6 Programming Language Basic</vt:lpstr>
      <vt:lpstr>1.6 Programming Language Basic</vt:lpstr>
      <vt:lpstr>1.6 Programming Language Basic - Parameter Passing Mechanisms</vt:lpstr>
      <vt:lpstr>Others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2017-04-09T02:54:44Z</dcterms:created>
  <dcterms:modified xsi:type="dcterms:W3CDTF">2018-04-16T11:31:09Z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