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9"/>
  </p:notesMasterIdLst>
  <p:handoutMasterIdLst>
    <p:handoutMasterId r:id="rId10"/>
  </p:handoutMasterIdLst>
  <p:sldIdLst>
    <p:sldId id="256" r:id="rId5"/>
    <p:sldId id="257" r:id="rId6"/>
    <p:sldId id="258" r:id="rId7"/>
    <p:sldId id="259" r:id="rId8"/>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2018/3/30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2018/3/30</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2018/3/30</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2018/3/30</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2018/3/30</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2018/3/30</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2018/3/30</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latin typeface="微软雅黑" panose="020B0503020204020204" pitchFamily="34" charset="-122"/>
                <a:ea typeface="微软雅黑" panose="020B0503020204020204" pitchFamily="34" charset="-122"/>
              </a:rPr>
              <a:t>Course Review</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BE9ED90-227E-4BDA-87A7-E8B22776BEEA}"/>
              </a:ext>
            </a:extLst>
          </p:cNvPr>
          <p:cNvSpPr>
            <a:spLocks noGrp="1"/>
          </p:cNvSpPr>
          <p:nvPr>
            <p:ph type="title"/>
          </p:nvPr>
        </p:nvSpPr>
        <p:spPr/>
        <p:txBody>
          <a:bodyPr/>
          <a:lstStyle/>
          <a:p>
            <a:r>
              <a:rPr lang="en-US" altLang="zh-CN" dirty="0"/>
              <a:t>MVC</a:t>
            </a:r>
            <a:endParaRPr lang="zh-CN" altLang="en-US" dirty="0"/>
          </a:p>
        </p:txBody>
      </p:sp>
      <p:sp>
        <p:nvSpPr>
          <p:cNvPr id="6" name="内容占位符 5">
            <a:extLst>
              <a:ext uri="{FF2B5EF4-FFF2-40B4-BE49-F238E27FC236}">
                <a16:creationId xmlns:a16="http://schemas.microsoft.com/office/drawing/2014/main" id="{5F4DB623-6BF1-4AE5-B53F-CE1B6E61CA52}"/>
              </a:ext>
            </a:extLst>
          </p:cNvPr>
          <p:cNvSpPr>
            <a:spLocks noGrp="1"/>
          </p:cNvSpPr>
          <p:nvPr>
            <p:ph idx="1"/>
          </p:nvPr>
        </p:nvSpPr>
        <p:spPr/>
        <p:txBody>
          <a:bodyPr/>
          <a:lstStyle/>
          <a:p>
            <a:pPr algn="just"/>
            <a:r>
              <a:rPr lang="en-US" altLang="zh-CN" dirty="0"/>
              <a:t>User interface often changes. For example, the menus need to be reflected when new features are added, different appearance standards exist between different system platforms, the user interface also needs to adapt to the preferences and styles of different users, and even needs to be changed during operation. Moreover, you may need to develop a variety of interfaces for the kernel. Therefore, the user functions obviously can not be closely integrated with the functional kernel.</a:t>
            </a:r>
          </a:p>
          <a:p>
            <a:pPr algn="just"/>
            <a:r>
              <a:rPr lang="en-US" altLang="zh-CN" dirty="0"/>
              <a:t>Model-View-Controller provides a very concise solution.</a:t>
            </a:r>
          </a:p>
          <a:p>
            <a:endParaRPr lang="zh-CN" altLang="en-US" dirty="0"/>
          </a:p>
        </p:txBody>
      </p:sp>
    </p:spTree>
    <p:extLst>
      <p:ext uri="{BB962C8B-B14F-4D97-AF65-F5344CB8AC3E}">
        <p14:creationId xmlns:p14="http://schemas.microsoft.com/office/powerpoint/2010/main" val="37338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7FE62-ED71-4A9F-A7DA-9D82435ABD1B}"/>
              </a:ext>
            </a:extLst>
          </p:cNvPr>
          <p:cNvSpPr>
            <a:spLocks noGrp="1"/>
          </p:cNvSpPr>
          <p:nvPr>
            <p:ph type="title"/>
          </p:nvPr>
        </p:nvSpPr>
        <p:spPr/>
        <p:txBody>
          <a:bodyPr/>
          <a:lstStyle/>
          <a:p>
            <a:r>
              <a:rPr lang="en-US" altLang="zh-CN" dirty="0"/>
              <a:t>MVC</a:t>
            </a:r>
            <a:endParaRPr lang="zh-CN" altLang="en-US" dirty="0"/>
          </a:p>
        </p:txBody>
      </p:sp>
      <p:sp>
        <p:nvSpPr>
          <p:cNvPr id="3" name="内容占位符 2">
            <a:extLst>
              <a:ext uri="{FF2B5EF4-FFF2-40B4-BE49-F238E27FC236}">
                <a16:creationId xmlns:a16="http://schemas.microsoft.com/office/drawing/2014/main" id="{1B70DB5E-8801-440C-8789-BD144BF9AC7C}"/>
              </a:ext>
            </a:extLst>
          </p:cNvPr>
          <p:cNvSpPr>
            <a:spLocks noGrp="1"/>
          </p:cNvSpPr>
          <p:nvPr>
            <p:ph idx="1"/>
          </p:nvPr>
        </p:nvSpPr>
        <p:spPr/>
        <p:txBody>
          <a:bodyPr>
            <a:normAutofit lnSpcReduction="10000"/>
          </a:bodyPr>
          <a:lstStyle/>
          <a:p>
            <a:pPr algn="just"/>
            <a:r>
              <a:rPr lang="en-US" altLang="zh-CN" b="1" u="sng" dirty="0">
                <a:solidFill>
                  <a:srgbClr val="7030A0"/>
                </a:solidFill>
              </a:rPr>
              <a:t>View: </a:t>
            </a:r>
            <a:r>
              <a:rPr lang="en-US" altLang="zh-CN" dirty="0"/>
              <a:t>Display model information for the user. View obtains data from model, a model can correspond to multiple views.</a:t>
            </a:r>
          </a:p>
          <a:p>
            <a:pPr algn="just"/>
            <a:r>
              <a:rPr lang="en-US" altLang="zh-CN" b="1" u="sng" dirty="0">
                <a:solidFill>
                  <a:srgbClr val="7030A0"/>
                </a:solidFill>
              </a:rPr>
              <a:t>Model: </a:t>
            </a:r>
            <a:r>
              <a:rPr lang="en-US" altLang="zh-CN" dirty="0"/>
              <a:t>The model is the core of the application. It encapsulates the kernel data and state, and any changes to the model will propagate to all views. All objects that need information from the model must be registered as views of the model</a:t>
            </a:r>
          </a:p>
          <a:p>
            <a:pPr algn="just"/>
            <a:r>
              <a:rPr lang="en-US" altLang="zh-CN" b="1" u="sng" dirty="0">
                <a:solidFill>
                  <a:srgbClr val="7030A0"/>
                </a:solidFill>
              </a:rPr>
              <a:t>Controller: </a:t>
            </a:r>
            <a:r>
              <a:rPr lang="en-US" altLang="zh-CN" dirty="0"/>
              <a:t>The controller is an interface that provides users with operations. Each view is associated with a controller. The controller accepts user input, usually from mouse movement, keyboard input, etc. The input event is translated into a service request and sent to the model or view. Users interact with the system only through the controller.</a:t>
            </a:r>
          </a:p>
        </p:txBody>
      </p:sp>
    </p:spTree>
    <p:extLst>
      <p:ext uri="{BB962C8B-B14F-4D97-AF65-F5344CB8AC3E}">
        <p14:creationId xmlns:p14="http://schemas.microsoft.com/office/powerpoint/2010/main" val="155553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CA336-562F-4ED0-B750-5C9596902BF6}"/>
              </a:ext>
            </a:extLst>
          </p:cNvPr>
          <p:cNvSpPr>
            <a:spLocks noGrp="1"/>
          </p:cNvSpPr>
          <p:nvPr>
            <p:ph type="title"/>
          </p:nvPr>
        </p:nvSpPr>
        <p:spPr/>
        <p:txBody>
          <a:bodyPr/>
          <a:lstStyle/>
          <a:p>
            <a:r>
              <a:rPr lang="en-US" altLang="zh-CN" dirty="0"/>
              <a:t>MVC</a:t>
            </a:r>
            <a:endParaRPr lang="zh-CN" altLang="en-US" dirty="0"/>
          </a:p>
        </p:txBody>
      </p:sp>
      <p:sp>
        <p:nvSpPr>
          <p:cNvPr id="3" name="内容占位符 2">
            <a:extLst>
              <a:ext uri="{FF2B5EF4-FFF2-40B4-BE49-F238E27FC236}">
                <a16:creationId xmlns:a16="http://schemas.microsoft.com/office/drawing/2014/main" id="{C7EB4A03-E6F2-42C3-8557-5876ED24E5A9}"/>
              </a:ext>
            </a:extLst>
          </p:cNvPr>
          <p:cNvSpPr>
            <a:spLocks noGrp="1"/>
          </p:cNvSpPr>
          <p:nvPr>
            <p:ph idx="1"/>
          </p:nvPr>
        </p:nvSpPr>
        <p:spPr/>
        <p:txBody>
          <a:bodyPr/>
          <a:lstStyle/>
          <a:p>
            <a:r>
              <a:rPr lang="en-US" altLang="zh-CN"/>
              <a:t>Advantages</a:t>
            </a:r>
          </a:p>
          <a:p>
            <a:pPr lvl="1"/>
            <a:r>
              <a:rPr lang="en-US" altLang="zh-CN"/>
              <a:t>Decomposition of all aspects simplifies the system design and ensures system scalability.</a:t>
            </a:r>
          </a:p>
          <a:p>
            <a:pPr lvl="1"/>
            <a:r>
              <a:rPr lang="en-US" altLang="zh-CN"/>
              <a:t>Changes of the interface do not affect the functional kernel of the application, making the system easy to evolve and develop with good maintainability.</a:t>
            </a:r>
          </a:p>
          <a:p>
            <a:pPr lvl="1"/>
            <a:r>
              <a:rPr lang="en-US" altLang="zh-CN"/>
              <a:t>It is easy to change and can even change at runtime, providing a good dynamic mechanism.</a:t>
            </a:r>
          </a:p>
          <a:p>
            <a:r>
              <a:rPr lang="en-US" altLang="zh-CN"/>
              <a:t>Disadvantage</a:t>
            </a:r>
          </a:p>
          <a:p>
            <a:pPr lvl="1"/>
            <a:r>
              <a:rPr lang="en-US" altLang="zh-CN"/>
              <a:t> Increased complexity of user interface design and implementation</a:t>
            </a:r>
          </a:p>
          <a:p>
            <a:pPr lvl="1"/>
            <a:r>
              <a:rPr lang="en-US" altLang="zh-CN"/>
              <a:t>Inefficiency of data access in view</a:t>
            </a:r>
            <a:endParaRPr lang="zh-CN" altLang="en-US" dirty="0"/>
          </a:p>
        </p:txBody>
      </p:sp>
    </p:spTree>
    <p:extLst>
      <p:ext uri="{BB962C8B-B14F-4D97-AF65-F5344CB8AC3E}">
        <p14:creationId xmlns:p14="http://schemas.microsoft.com/office/powerpoint/2010/main" val="360862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306</Words>
  <Application>Microsoft Office PowerPoint</Application>
  <PresentationFormat>全屏显示(4:3)</PresentationFormat>
  <Paragraphs>17</Paragraphs>
  <Slides>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微软雅黑</vt:lpstr>
      <vt:lpstr>Arial</vt:lpstr>
      <vt:lpstr>Euphemia</vt:lpstr>
      <vt:lpstr>Wingdings</vt:lpstr>
      <vt:lpstr>学术文献 16x9</vt:lpstr>
      <vt:lpstr>Course Review</vt:lpstr>
      <vt:lpstr>MVC</vt:lpstr>
      <vt:lpstr>MVC</vt:lpstr>
      <vt:lpstr>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2018-03-30T13:47:58Z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