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  <p:sldId id="272" r:id="rId16"/>
    <p:sldId id="270" r:id="rId17"/>
    <p:sldId id="273" r:id="rId18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2017/4/16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2017/4/16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2017/4/16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2017/4/16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2017/4/16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3" Type="http://schemas.openxmlformats.org/officeDocument/2006/relationships/image" Target="../media/image57.png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50.bin"/><Relationship Id="rId10" Type="http://schemas.openxmlformats.org/officeDocument/2006/relationships/oleObject" Target="../embeddings/oleObject47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0.wmf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We consider </a:t>
            </a:r>
            <a:r>
              <a:rPr lang="en-US" altLang="zh-CN" sz="2000" dirty="0"/>
              <a:t>derivations in which </a:t>
            </a:r>
            <a:r>
              <a:rPr lang="en-US" altLang="zh-CN" sz="2000" dirty="0" smtClean="0"/>
              <a:t>the nonterminal </a:t>
            </a:r>
            <a:r>
              <a:rPr lang="en-US" altLang="zh-CN" sz="2000" dirty="0"/>
              <a:t>to be replaced at each step is chosen as </a:t>
            </a:r>
            <a:r>
              <a:rPr lang="en-US" altLang="zh-CN" sz="2000" dirty="0" smtClean="0"/>
              <a:t>follows:</a:t>
            </a:r>
          </a:p>
          <a:p>
            <a:r>
              <a:rPr lang="en-US" altLang="zh-CN" sz="1600" dirty="0" smtClean="0"/>
              <a:t>1</a:t>
            </a:r>
            <a:r>
              <a:rPr lang="en-US" altLang="zh-CN" sz="1600" dirty="0"/>
              <a:t>. In </a:t>
            </a:r>
            <a:r>
              <a:rPr lang="en-US" altLang="zh-CN" sz="1600" i="1" dirty="0">
                <a:solidFill>
                  <a:srgbClr val="7030A0"/>
                </a:solidFill>
              </a:rPr>
              <a:t>leftmost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derivations, the leftmost nonterminal in each sentential is </a:t>
            </a:r>
            <a:r>
              <a:rPr lang="en-US" altLang="zh-CN" sz="1600" dirty="0" smtClean="0"/>
              <a:t>always chosen</a:t>
            </a:r>
            <a:r>
              <a:rPr lang="en-US" altLang="zh-CN" sz="1600" dirty="0"/>
              <a:t>. If </a:t>
            </a:r>
            <a:r>
              <a:rPr lang="en-US" altLang="zh-CN" sz="1600" dirty="0" smtClean="0"/>
              <a:t>           is </a:t>
            </a:r>
            <a:r>
              <a:rPr lang="en-US" altLang="zh-CN" sz="1600" dirty="0"/>
              <a:t>a step in which the </a:t>
            </a:r>
            <a:r>
              <a:rPr lang="en-US" altLang="zh-CN" sz="1600" b="1" dirty="0">
                <a:solidFill>
                  <a:srgbClr val="7030A0"/>
                </a:solidFill>
              </a:rPr>
              <a:t>leftmost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nonterminal </a:t>
            </a:r>
            <a:r>
              <a:rPr lang="en-US" altLang="zh-CN" sz="1600" dirty="0" smtClean="0"/>
              <a:t>in    is replaced</a:t>
            </a:r>
            <a:r>
              <a:rPr lang="en-US" altLang="zh-CN" sz="1600" dirty="0"/>
              <a:t>, we write </a:t>
            </a:r>
            <a:endParaRPr lang="en-US" altLang="zh-CN" sz="1600" dirty="0" smtClean="0"/>
          </a:p>
          <a:p>
            <a:r>
              <a:rPr lang="en-US" altLang="zh-CN" sz="1600" dirty="0"/>
              <a:t>2. In </a:t>
            </a:r>
            <a:r>
              <a:rPr lang="en-US" altLang="zh-CN" sz="1600" i="1" dirty="0">
                <a:solidFill>
                  <a:srgbClr val="7030A0"/>
                </a:solidFill>
              </a:rPr>
              <a:t>rightmost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/>
              <a:t>derivations, the rightmost nonterminal is always chosen; </a:t>
            </a:r>
            <a:r>
              <a:rPr lang="en-US" altLang="zh-CN" sz="1600" dirty="0" smtClean="0"/>
              <a:t>we write                 in </a:t>
            </a:r>
            <a:r>
              <a:rPr lang="en-US" altLang="zh-CN" sz="1600" dirty="0"/>
              <a:t>this case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Rightmost derivations are sometimes called </a:t>
            </a:r>
            <a:r>
              <a:rPr lang="en-US" altLang="zh-CN" sz="1600" i="1" dirty="0" smtClean="0">
                <a:solidFill>
                  <a:srgbClr val="00B050"/>
                </a:solidFill>
              </a:rPr>
              <a:t>canonical</a:t>
            </a:r>
            <a:r>
              <a:rPr lang="en-US" altLang="zh-CN" sz="1600" dirty="0" smtClean="0">
                <a:solidFill>
                  <a:srgbClr val="00B050"/>
                </a:solidFill>
              </a:rPr>
              <a:t> </a:t>
            </a:r>
            <a:r>
              <a:rPr lang="en-US" altLang="zh-CN" sz="1600" dirty="0" smtClean="0"/>
              <a:t>derivations.</a:t>
            </a:r>
            <a:endParaRPr lang="en-US" altLang="zh-CN" sz="1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248700"/>
              </p:ext>
            </p:extLst>
          </p:nvPr>
        </p:nvGraphicFramePr>
        <p:xfrm>
          <a:off x="2668299" y="2553712"/>
          <a:ext cx="677573" cy="29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3" imgW="469800" imgH="203040" progId="Equation.DSMT4">
                  <p:embed/>
                </p:oleObj>
              </mc:Choice>
              <mc:Fallback>
                <p:oleObj name="Equation" r:id="rId3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299" y="2553712"/>
                        <a:ext cx="677573" cy="292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66737"/>
              </p:ext>
            </p:extLst>
          </p:nvPr>
        </p:nvGraphicFramePr>
        <p:xfrm>
          <a:off x="7819015" y="2589336"/>
          <a:ext cx="2190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9015" y="2589336"/>
                        <a:ext cx="2190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007499"/>
              </p:ext>
            </p:extLst>
          </p:nvPr>
        </p:nvGraphicFramePr>
        <p:xfrm>
          <a:off x="2828060" y="2761384"/>
          <a:ext cx="8429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8060" y="2761384"/>
                        <a:ext cx="842963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854569"/>
              </p:ext>
            </p:extLst>
          </p:nvPr>
        </p:nvGraphicFramePr>
        <p:xfrm>
          <a:off x="1620838" y="3370263"/>
          <a:ext cx="8620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0838" y="3370263"/>
                        <a:ext cx="862012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3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Parse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97527"/>
          </a:xfrm>
        </p:spPr>
        <p:txBody>
          <a:bodyPr/>
          <a:lstStyle/>
          <a:p>
            <a:r>
              <a:rPr lang="en-US" altLang="zh-CN" dirty="0"/>
              <a:t>A parse tree pictorially shows how the start symbol of a grammar derives </a:t>
            </a:r>
            <a:r>
              <a:rPr lang="en-US" altLang="zh-CN" dirty="0" smtClean="0"/>
              <a:t>a string </a:t>
            </a:r>
            <a:r>
              <a:rPr lang="en-US" altLang="zh-CN" dirty="0"/>
              <a:t>in the language. If nonterminal </a:t>
            </a:r>
            <a:r>
              <a:rPr lang="en-US" altLang="zh-CN" i="1" dirty="0"/>
              <a:t>A</a:t>
            </a:r>
            <a:r>
              <a:rPr lang="en-US" altLang="zh-CN" dirty="0"/>
              <a:t> has a </a:t>
            </a:r>
            <a:r>
              <a:rPr lang="en-US" altLang="zh-CN" dirty="0" smtClean="0"/>
              <a:t>production              , </a:t>
            </a:r>
            <a:r>
              <a:rPr lang="en-US" altLang="zh-CN" dirty="0"/>
              <a:t>then </a:t>
            </a:r>
            <a:r>
              <a:rPr lang="en-US" altLang="zh-CN" dirty="0" smtClean="0"/>
              <a:t>a parse </a:t>
            </a:r>
            <a:r>
              <a:rPr lang="en-US" altLang="zh-CN" dirty="0"/>
              <a:t>tree may have an interior node labeled A with three children labeled </a:t>
            </a:r>
            <a:r>
              <a:rPr lang="en-US" altLang="zh-CN" dirty="0" smtClean="0"/>
              <a:t>X, Y</a:t>
            </a:r>
            <a:r>
              <a:rPr lang="en-US" altLang="zh-CN" dirty="0"/>
              <a:t>, and Z, from left to right: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59955"/>
              </p:ext>
            </p:extLst>
          </p:nvPr>
        </p:nvGraphicFramePr>
        <p:xfrm>
          <a:off x="6192982" y="1839638"/>
          <a:ext cx="755424" cy="20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3" imgW="647640" imgH="177480" progId="Equation.DSMT4">
                  <p:embed/>
                </p:oleObj>
              </mc:Choice>
              <mc:Fallback>
                <p:oleObj name="Equation" r:id="rId3" imgW="647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2982" y="1839638"/>
                        <a:ext cx="755424" cy="20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1431" y="23067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1159" y="2816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1282" y="27895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1554" y="2801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5" idx="2"/>
          </p:cNvCxnSpPr>
          <p:nvPr/>
        </p:nvCxnSpPr>
        <p:spPr>
          <a:xfrm flipH="1">
            <a:off x="4271200" y="2676114"/>
            <a:ext cx="450272" cy="2058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21472" y="2697254"/>
            <a:ext cx="0" cy="1846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21323" y="2676114"/>
            <a:ext cx="450272" cy="226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28675" y="3444905"/>
            <a:ext cx="7485512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root is labeled by the start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symbol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leaf is labeled by a terminal or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  </a:t>
            </a:r>
            <a:r>
              <a:rPr lang="en-US" altLang="zh-CN" sz="1600" dirty="0" smtClean="0"/>
              <a:t>.</a:t>
            </a: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interior node is labeled by 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nonterminal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685800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A is the nonterminal labeling some interior node and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• • •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are the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labels of the children of that node from left to right, then there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must be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production                            .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Here,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X</a:t>
            </a:r>
            <a:r>
              <a:rPr lang="en-US" altLang="zh-CN" sz="15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. . . , </a:t>
            </a:r>
            <a:r>
              <a:rPr lang="en-US" altLang="zh-CN" sz="15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5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stand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symbol that is either a terminal or a nonterminal . As a special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case,  if             is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production, then a node labeled </a:t>
            </a:r>
            <a:r>
              <a:rPr lang="en-US" altLang="zh-CN" sz="15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may have a single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 labeled      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993"/>
              </p:ext>
            </p:extLst>
          </p:nvPr>
        </p:nvGraphicFramePr>
        <p:xfrm>
          <a:off x="4623645" y="3898651"/>
          <a:ext cx="195355" cy="21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3645" y="3898651"/>
                        <a:ext cx="195355" cy="21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6350"/>
              </p:ext>
            </p:extLst>
          </p:nvPr>
        </p:nvGraphicFramePr>
        <p:xfrm>
          <a:off x="2157846" y="5007142"/>
          <a:ext cx="156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7" imgW="1041120" imgH="228600" progId="Equation.DSMT4">
                  <p:embed/>
                </p:oleObj>
              </mc:Choice>
              <mc:Fallback>
                <p:oleObj name="Equation" r:id="rId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7846" y="5007142"/>
                        <a:ext cx="156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50621"/>
              </p:ext>
            </p:extLst>
          </p:nvPr>
        </p:nvGraphicFramePr>
        <p:xfrm>
          <a:off x="6747597" y="5237474"/>
          <a:ext cx="666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9" imgW="444240" imgH="177480" progId="Equation.DSMT4">
                  <p:embed/>
                </p:oleObj>
              </mc:Choice>
              <mc:Fallback>
                <p:oleObj name="Equation" r:id="rId9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7597" y="5237474"/>
                        <a:ext cx="6667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09913"/>
              </p:ext>
            </p:extLst>
          </p:nvPr>
        </p:nvGraphicFramePr>
        <p:xfrm>
          <a:off x="7223847" y="5501166"/>
          <a:ext cx="1905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23847" y="5501166"/>
                        <a:ext cx="19050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14651" y="5765540"/>
            <a:ext cx="6963369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left to right , the leaves of a parse tree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form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the tree ,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string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</a:t>
            </a:r>
            <a:r>
              <a:rPr lang="en-US" altLang="zh-CN" sz="15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derived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the nonterminal at the root of the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tree. The process of finding a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 tree 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given string of terminals is called </a:t>
            </a:r>
            <a:r>
              <a:rPr lang="en-US" altLang="zh-CN" sz="1500" b="1" i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parsing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string.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53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Ambiguity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852055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A grammar can have </a:t>
            </a:r>
            <a:r>
              <a:rPr lang="en-US" altLang="zh-CN" sz="2000" dirty="0">
                <a:solidFill>
                  <a:srgbClr val="FF0000"/>
                </a:solidFill>
              </a:rPr>
              <a:t>more than one </a:t>
            </a:r>
            <a:r>
              <a:rPr lang="en-US" altLang="zh-CN" sz="2000" dirty="0"/>
              <a:t>parse tree generating a </a:t>
            </a:r>
            <a:r>
              <a:rPr lang="en-US" altLang="zh-CN" sz="2000" dirty="0" smtClean="0"/>
              <a:t>given string </a:t>
            </a:r>
            <a:r>
              <a:rPr lang="en-US" altLang="zh-CN" sz="2000" dirty="0"/>
              <a:t>of terminals. Such a grammar is said to be ambiguous. 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1" y="2654629"/>
            <a:ext cx="7390476" cy="296190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27537" y="5616534"/>
            <a:ext cx="7486650" cy="105442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Since </a:t>
            </a:r>
            <a:r>
              <a:rPr lang="en-US" altLang="zh-CN" sz="2000" dirty="0"/>
              <a:t>a string with more than one parse </a:t>
            </a:r>
            <a:r>
              <a:rPr lang="en-US" altLang="zh-CN" sz="2000" dirty="0" smtClean="0"/>
              <a:t>tree usually </a:t>
            </a:r>
            <a:r>
              <a:rPr lang="en-US" altLang="zh-CN" sz="2000" dirty="0"/>
              <a:t>has more than one meaning, we need to design unambiguous </a:t>
            </a:r>
            <a:r>
              <a:rPr lang="en-US" altLang="zh-CN" sz="2000" dirty="0" smtClean="0"/>
              <a:t>grammars for </a:t>
            </a:r>
            <a:r>
              <a:rPr lang="en-US" altLang="zh-CN" sz="2000" dirty="0"/>
              <a:t>compiling applications, or to use ambiguous grammars with additional </a:t>
            </a:r>
            <a:r>
              <a:rPr lang="en-US" altLang="zh-CN" sz="2000" dirty="0" smtClean="0"/>
              <a:t>rules to </a:t>
            </a:r>
            <a:r>
              <a:rPr lang="en-US" altLang="zh-CN" sz="2000" dirty="0"/>
              <a:t>resolve the </a:t>
            </a:r>
            <a:r>
              <a:rPr lang="en-US" altLang="zh-CN" sz="2000" dirty="0" smtClean="0"/>
              <a:t>ambiguities.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71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overview of formal languages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Chomsky </a:t>
            </a:r>
            <a:r>
              <a:rPr lang="en-US" altLang="zh-CN" sz="2000" dirty="0" smtClean="0"/>
              <a:t>Hierarchy</a:t>
            </a:r>
          </a:p>
          <a:p>
            <a:r>
              <a:rPr lang="en-US" altLang="zh-CN" sz="1600" dirty="0"/>
              <a:t>Type-0 grammar (Recursively </a:t>
            </a:r>
            <a:r>
              <a:rPr lang="en-US" altLang="zh-CN" sz="1600" dirty="0" smtClean="0"/>
              <a:t>enumerable) &gt; </a:t>
            </a:r>
            <a:r>
              <a:rPr lang="en-US" altLang="zh-CN" sz="1600" dirty="0"/>
              <a:t>Type-1 grammar </a:t>
            </a:r>
            <a:r>
              <a:rPr lang="en-US" altLang="zh-CN" sz="1600" dirty="0" smtClean="0"/>
              <a:t>(Context-sensitive</a:t>
            </a:r>
            <a:r>
              <a:rPr lang="en-US" altLang="zh-CN" sz="1600" dirty="0"/>
              <a:t>) </a:t>
            </a:r>
            <a:r>
              <a:rPr lang="en-US" altLang="zh-CN" sz="1600" dirty="0" smtClean="0"/>
              <a:t>&gt; </a:t>
            </a:r>
            <a:r>
              <a:rPr lang="en-US" altLang="zh-CN" sz="1600" dirty="0"/>
              <a:t>Type-2 grammar(Context-free) </a:t>
            </a:r>
            <a:r>
              <a:rPr lang="en-US" altLang="zh-CN" sz="1600" dirty="0" smtClean="0"/>
              <a:t>&gt; Type-3 </a:t>
            </a:r>
            <a:r>
              <a:rPr lang="en-US" altLang="zh-CN" sz="1600" dirty="0"/>
              <a:t>grammar (</a:t>
            </a:r>
            <a:r>
              <a:rPr lang="en-US" altLang="zh-CN" sz="1600" dirty="0" smtClean="0"/>
              <a:t>Regular)</a:t>
            </a:r>
          </a:p>
          <a:p>
            <a:r>
              <a:rPr lang="en-US" altLang="zh-CN" sz="1600" dirty="0" smtClean="0"/>
              <a:t>                         is a type-0 grammar, if each production has  the form</a:t>
            </a:r>
          </a:p>
          <a:p>
            <a:pPr marL="0" indent="0">
              <a:buNone/>
            </a:pPr>
            <a:r>
              <a:rPr lang="en-US" altLang="zh-CN" sz="1600" dirty="0" smtClean="0"/>
              <a:t>              ,                          and at least has one nonterminal, </a:t>
            </a:r>
          </a:p>
          <a:p>
            <a:pPr marL="0" indent="0">
              <a:buNone/>
            </a:pPr>
            <a:r>
              <a:rPr lang="en-US" altLang="zh-CN" sz="1600" dirty="0" smtClean="0"/>
              <a:t>If we applied the following </a:t>
            </a:r>
            <a:r>
              <a:rPr lang="en-US" altLang="zh-CN" sz="1600" dirty="0" err="1" smtClean="0"/>
              <a:t>i-th</a:t>
            </a:r>
            <a:r>
              <a:rPr lang="en-US" altLang="zh-CN" sz="1600" dirty="0" smtClean="0"/>
              <a:t> constraint to G we have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-type grammar</a:t>
            </a:r>
          </a:p>
          <a:p>
            <a:pPr marL="342900" indent="-342900">
              <a:buAutoNum type="arabicParenBoth"/>
            </a:pPr>
            <a:r>
              <a:rPr lang="en-US" altLang="zh-CN" sz="1600" dirty="0" smtClean="0"/>
              <a:t>Any production           satisfies             with an exception </a:t>
            </a:r>
          </a:p>
          <a:p>
            <a:pPr marL="342900" indent="-342900">
              <a:buAutoNum type="arabicParenBoth"/>
            </a:pPr>
            <a:r>
              <a:rPr lang="en-US" altLang="zh-CN" sz="1600" dirty="0" smtClean="0"/>
              <a:t>Any production has the form</a:t>
            </a:r>
          </a:p>
          <a:p>
            <a:pPr marL="342900" indent="-342900">
              <a:buFont typeface="Wingdings" panose="05000000000000000000" pitchFamily="2" charset="2"/>
              <a:buAutoNum type="arabicParenBoth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Any production has the </a:t>
            </a:r>
            <a:r>
              <a:rPr lang="en-US" altLang="zh-CN" sz="1600" dirty="0" smtClean="0"/>
              <a:t>form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(right linear grammar)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 (left linear grammar)</a:t>
            </a:r>
            <a:endParaRPr lang="en-US" altLang="zh-CN" sz="1600" dirty="0"/>
          </a:p>
          <a:p>
            <a:pPr marL="342900" indent="-342900">
              <a:buAutoNum type="arabicParenBoth"/>
            </a:pP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92" y="4364830"/>
            <a:ext cx="2152650" cy="2009775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98860"/>
              </p:ext>
            </p:extLst>
          </p:nvPr>
        </p:nvGraphicFramePr>
        <p:xfrm>
          <a:off x="997528" y="2652710"/>
          <a:ext cx="1458390" cy="29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4" imgW="1117440" imgH="228600" progId="Equation.DSMT4">
                  <p:embed/>
                </p:oleObj>
              </mc:Choice>
              <mc:Fallback>
                <p:oleObj name="Equation" r:id="rId4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7528" y="2652710"/>
                        <a:ext cx="1458390" cy="298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05814"/>
              </p:ext>
            </p:extLst>
          </p:nvPr>
        </p:nvGraphicFramePr>
        <p:xfrm>
          <a:off x="1042755" y="3076528"/>
          <a:ext cx="6127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2755" y="3076528"/>
                        <a:ext cx="612775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63528"/>
              </p:ext>
            </p:extLst>
          </p:nvPr>
        </p:nvGraphicFramePr>
        <p:xfrm>
          <a:off x="1869610" y="2991480"/>
          <a:ext cx="1464913" cy="3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8" imgW="914400" imgH="241200" progId="Equation.DSMT4">
                  <p:embed/>
                </p:oleObj>
              </mc:Choice>
              <mc:Fallback>
                <p:oleObj name="Equation" r:id="rId8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9610" y="2991480"/>
                        <a:ext cx="1464913" cy="3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15273"/>
              </p:ext>
            </p:extLst>
          </p:nvPr>
        </p:nvGraphicFramePr>
        <p:xfrm>
          <a:off x="6645964" y="3015796"/>
          <a:ext cx="1464913" cy="3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10" imgW="914400" imgH="241200" progId="Equation.DSMT4">
                  <p:embed/>
                </p:oleObj>
              </mc:Choice>
              <mc:Fallback>
                <p:oleObj name="Equation" r:id="rId10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5964" y="3015796"/>
                        <a:ext cx="1464913" cy="38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22749"/>
              </p:ext>
            </p:extLst>
          </p:nvPr>
        </p:nvGraphicFramePr>
        <p:xfrm>
          <a:off x="2656042" y="3886200"/>
          <a:ext cx="6127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Equation" r:id="rId12" imgW="469800" imgH="203040" progId="Equation.DSMT4">
                  <p:embed/>
                </p:oleObj>
              </mc:Choice>
              <mc:Fallback>
                <p:oleObj name="Equation" r:id="rId12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6042" y="3886200"/>
                        <a:ext cx="612775" cy="26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9296"/>
              </p:ext>
            </p:extLst>
          </p:nvPr>
        </p:nvGraphicFramePr>
        <p:xfrm>
          <a:off x="4090988" y="3852863"/>
          <a:ext cx="7286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0988" y="3852863"/>
                        <a:ext cx="728662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35923"/>
              </p:ext>
            </p:extLst>
          </p:nvPr>
        </p:nvGraphicFramePr>
        <p:xfrm>
          <a:off x="6645964" y="3877503"/>
          <a:ext cx="665769" cy="273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15" imgW="431640" imgH="177480" progId="Equation.DSMT4">
                  <p:embed/>
                </p:oleObj>
              </mc:Choice>
              <mc:Fallback>
                <p:oleObj name="Equation" r:id="rId15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45964" y="3877503"/>
                        <a:ext cx="665769" cy="273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129096"/>
              </p:ext>
            </p:extLst>
          </p:nvPr>
        </p:nvGraphicFramePr>
        <p:xfrm>
          <a:off x="4090988" y="4218925"/>
          <a:ext cx="2566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17" imgW="1866600" imgH="241200" progId="Equation.DSMT4">
                  <p:embed/>
                </p:oleObj>
              </mc:Choice>
              <mc:Fallback>
                <p:oleObj name="Equation" r:id="rId17" imgW="1866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90988" y="4218925"/>
                        <a:ext cx="2566987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12847"/>
              </p:ext>
            </p:extLst>
          </p:nvPr>
        </p:nvGraphicFramePr>
        <p:xfrm>
          <a:off x="1232478" y="5036992"/>
          <a:ext cx="30908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19" imgW="2247840" imgH="241200" progId="Equation.DSMT4">
                  <p:embed/>
                </p:oleObj>
              </mc:Choice>
              <mc:Fallback>
                <p:oleObj name="Equation" r:id="rId19" imgW="2247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32478" y="5036992"/>
                        <a:ext cx="30908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99981"/>
              </p:ext>
            </p:extLst>
          </p:nvPr>
        </p:nvGraphicFramePr>
        <p:xfrm>
          <a:off x="1232478" y="5461610"/>
          <a:ext cx="30908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21" imgW="2247840" imgH="241200" progId="Equation.DSMT4">
                  <p:embed/>
                </p:oleObj>
              </mc:Choice>
              <mc:Fallback>
                <p:oleObj name="Equation" r:id="rId21" imgW="2247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32478" y="5461610"/>
                        <a:ext cx="3090863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8081" y="6364920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Context-free grammar can describe the syntax structures of most modern programming languages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4073"/>
              </p:ext>
            </p:extLst>
          </p:nvPr>
        </p:nvGraphicFramePr>
        <p:xfrm>
          <a:off x="1716232" y="1883263"/>
          <a:ext cx="2114692" cy="50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828800" imgH="431800" progId="Equation.DSMT4">
                  <p:embed/>
                </p:oleObj>
              </mc:Choice>
              <mc:Fallback>
                <p:oleObj name="Equation" r:id="rId3" imgW="1828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232" y="1883263"/>
                        <a:ext cx="2114692" cy="506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51486"/>
              </p:ext>
            </p:extLst>
          </p:nvPr>
        </p:nvGraphicFramePr>
        <p:xfrm>
          <a:off x="2542451" y="5263149"/>
          <a:ext cx="2296846" cy="143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587500" imgH="990600" progId="Equation.DSMT4">
                  <p:embed/>
                </p:oleObj>
              </mc:Choice>
              <mc:Fallback>
                <p:oleObj name="Equation" r:id="rId5" imgW="1587500" imgH="99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451" y="5263149"/>
                        <a:ext cx="2296846" cy="143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28675" y="1430307"/>
            <a:ext cx="3795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 Grammar G is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9140" y="3481658"/>
            <a:ext cx="7564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(2) Write a grammar, whose specified language is the set of odd numbers and each odd number does not start with 0.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8115" y="2494455"/>
            <a:ext cx="8081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What is the language L(G) specified by G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Write the leftmost and rightmost derivations of the sentences 0127, 34 and 568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8675" y="4607361"/>
            <a:ext cx="610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 Write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grammars for the following languages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09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Grammar Description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Some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51850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L</a:t>
            </a:r>
            <a:r>
              <a:rPr lang="en-US" altLang="zh-CN" sz="2000" dirty="0" smtClean="0"/>
              <a:t>et      be an </a:t>
            </a:r>
            <a:r>
              <a:rPr lang="en-US" altLang="zh-CN" sz="2000" i="1" dirty="0" smtClean="0"/>
              <a:t>alphabet</a:t>
            </a:r>
            <a:r>
              <a:rPr lang="zh-CN" altLang="en-US" sz="2000" i="1" dirty="0" smtClean="0"/>
              <a:t>，</a:t>
            </a:r>
            <a:r>
              <a:rPr lang="en-US" altLang="zh-CN" sz="2000" dirty="0" smtClean="0"/>
              <a:t>where each element is called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symbol</a:t>
            </a:r>
            <a:r>
              <a:rPr lang="en-US" altLang="zh-CN" sz="2000" dirty="0" smtClean="0"/>
              <a:t>.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string</a:t>
            </a:r>
            <a:r>
              <a:rPr lang="en-US" altLang="zh-CN" sz="2000" dirty="0" smtClean="0"/>
              <a:t> on      is a </a:t>
            </a:r>
            <a:r>
              <a:rPr lang="en-US" altLang="zh-CN" sz="2000" dirty="0"/>
              <a:t>finite </a:t>
            </a:r>
            <a:r>
              <a:rPr lang="en-US" altLang="zh-CN" sz="2000" dirty="0" smtClean="0"/>
              <a:t>sequence which is composed of symbols in     . The string that contains NO symbol is called an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-string (or 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). </a:t>
            </a:r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Let        be the full set of all strings on     , including 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ε</a:t>
            </a:r>
            <a:r>
              <a:rPr lang="en-US" altLang="zh-CN" sz="2000" i="1" dirty="0" smtClean="0"/>
              <a:t> .</a:t>
            </a:r>
            <a:endParaRPr lang="en-US" altLang="zh-CN" sz="1700" dirty="0"/>
          </a:p>
          <a:p>
            <a:pPr>
              <a:lnSpc>
                <a:spcPct val="100000"/>
              </a:lnSpc>
            </a:pPr>
            <a:r>
              <a:rPr lang="en-US" altLang="zh-CN" sz="2000" dirty="0" smtClean="0"/>
              <a:t>Let </a:t>
            </a:r>
            <a:r>
              <a:rPr lang="el-GR" altLang="zh-CN" sz="2000" i="1" dirty="0" smtClean="0"/>
              <a:t>φ</a:t>
            </a:r>
            <a:r>
              <a:rPr lang="en-US" altLang="zh-CN" sz="2000" dirty="0" smtClean="0"/>
              <a:t> be an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empty set </a:t>
            </a:r>
            <a:r>
              <a:rPr lang="en-US" altLang="zh-CN" sz="2000" dirty="0" smtClean="0"/>
              <a:t>{}.</a:t>
            </a:r>
            <a:endParaRPr lang="en-US" altLang="zh-CN" sz="2000" dirty="0"/>
          </a:p>
          <a:p>
            <a:endParaRPr lang="en-US" altLang="zh-CN" dirty="0" smtClean="0"/>
          </a:p>
          <a:p>
            <a:r>
              <a:rPr lang="en-US" altLang="zh-CN" sz="2000" dirty="0" smtClean="0"/>
              <a:t>Concatenation of U and V is defined as </a:t>
            </a:r>
          </a:p>
          <a:p>
            <a:endParaRPr lang="en-US" altLang="zh-CN" dirty="0" smtClean="0"/>
          </a:p>
          <a:p>
            <a:r>
              <a:rPr lang="en-US" altLang="zh-CN" sz="2000" dirty="0" smtClean="0"/>
              <a:t>Self-concatenation:                             ,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i="1" dirty="0" smtClean="0"/>
              <a:t>closure</a:t>
            </a:r>
            <a:r>
              <a:rPr lang="en-US" altLang="zh-CN" sz="2000" dirty="0" smtClean="0"/>
              <a:t> of V is denoted by</a:t>
            </a:r>
          </a:p>
          <a:p>
            <a:r>
              <a:rPr lang="en-US" altLang="zh-CN" sz="2000" dirty="0" smtClean="0"/>
              <a:t> The regular closure: 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615877"/>
              </p:ext>
            </p:extLst>
          </p:nvPr>
        </p:nvGraphicFramePr>
        <p:xfrm>
          <a:off x="1424774" y="1550299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"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774" y="1550299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435331"/>
              </p:ext>
            </p:extLst>
          </p:nvPr>
        </p:nvGraphicFramePr>
        <p:xfrm>
          <a:off x="3414890" y="1851422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3"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4890" y="1851422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98054"/>
              </p:ext>
            </p:extLst>
          </p:nvPr>
        </p:nvGraphicFramePr>
        <p:xfrm>
          <a:off x="3935044" y="2128791"/>
          <a:ext cx="400050" cy="42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"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5044" y="2128791"/>
                        <a:ext cx="400050" cy="42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29011"/>
              </p:ext>
            </p:extLst>
          </p:nvPr>
        </p:nvGraphicFramePr>
        <p:xfrm>
          <a:off x="1334287" y="2809652"/>
          <a:ext cx="581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" name="Equation" r:id="rId8" imgW="203040" imgH="164880" progId="Equation.DSMT4">
                  <p:embed/>
                </p:oleObj>
              </mc:Choice>
              <mc:Fallback>
                <p:oleObj name="Equation" r:id="rId8" imgW="2030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4287" y="2809652"/>
                        <a:ext cx="581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95481"/>
              </p:ext>
            </p:extLst>
          </p:nvPr>
        </p:nvGraphicFramePr>
        <p:xfrm>
          <a:off x="5587273" y="2846309"/>
          <a:ext cx="40005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" name="Equation" r:id="rId10" imgW="139680" imgH="152280" progId="Equation.DSMT4">
                  <p:embed/>
                </p:oleObj>
              </mc:Choice>
              <mc:Fallback>
                <p:oleObj name="Equation" r:id="rId10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7273" y="2846309"/>
                        <a:ext cx="400050" cy="436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3585"/>
              </p:ext>
            </p:extLst>
          </p:nvPr>
        </p:nvGraphicFramePr>
        <p:xfrm>
          <a:off x="2668705" y="4488511"/>
          <a:ext cx="3642119" cy="44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" name="Equation" r:id="rId12" imgW="1676160" imgH="203040" progId="Equation.DSMT4">
                  <p:embed/>
                </p:oleObj>
              </mc:Choice>
              <mc:Fallback>
                <p:oleObj name="Equation" r:id="rId12" imgW="1676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8705" y="4488511"/>
                        <a:ext cx="3642119" cy="441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06844"/>
              </p:ext>
            </p:extLst>
          </p:nvPr>
        </p:nvGraphicFramePr>
        <p:xfrm>
          <a:off x="3547402" y="4911586"/>
          <a:ext cx="1849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" name="Equation" r:id="rId14" imgW="850680" imgH="393480" progId="Equation.DSMT4">
                  <p:embed/>
                </p:oleObj>
              </mc:Choice>
              <mc:Fallback>
                <p:oleObj name="Equation" r:id="rId14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47402" y="4911586"/>
                        <a:ext cx="184943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828117"/>
              </p:ext>
            </p:extLst>
          </p:nvPr>
        </p:nvGraphicFramePr>
        <p:xfrm>
          <a:off x="5787298" y="4922910"/>
          <a:ext cx="1212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Equation" r:id="rId16" imgW="558720" imgH="228600" progId="Equation.DSMT4">
                  <p:embed/>
                </p:oleObj>
              </mc:Choice>
              <mc:Fallback>
                <p:oleObj name="Equation" r:id="rId16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87298" y="4922910"/>
                        <a:ext cx="1212850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29878"/>
              </p:ext>
            </p:extLst>
          </p:nvPr>
        </p:nvGraphicFramePr>
        <p:xfrm>
          <a:off x="4951379" y="5661205"/>
          <a:ext cx="3559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" name="Equation" r:id="rId18" imgW="1638000" imgH="203040" progId="Equation.DSMT4">
                  <p:embed/>
                </p:oleObj>
              </mc:Choice>
              <mc:Fallback>
                <p:oleObj name="Equation" r:id="rId18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1379" y="5661205"/>
                        <a:ext cx="35591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1522"/>
              </p:ext>
            </p:extLst>
          </p:nvPr>
        </p:nvGraphicFramePr>
        <p:xfrm>
          <a:off x="3627404" y="6088242"/>
          <a:ext cx="1323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1" name="Equation" r:id="rId20" imgW="609480" imgH="203040" progId="Equation.DSMT4">
                  <p:embed/>
                </p:oleObj>
              </mc:Choice>
              <mc:Fallback>
                <p:oleObj name="Equation" r:id="rId20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27404" y="6088242"/>
                        <a:ext cx="132397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9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Context-free Grammar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grammar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a set of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formal regulations </a:t>
            </a:r>
            <a:r>
              <a:rPr lang="en-US" altLang="zh-CN" sz="2000" dirty="0" smtClean="0"/>
              <a:t>that describes the syntax structures of a language.</a:t>
            </a:r>
          </a:p>
          <a:p>
            <a:r>
              <a:rPr lang="en-US" altLang="zh-CN" sz="2000" dirty="0"/>
              <a:t>A </a:t>
            </a:r>
            <a:r>
              <a:rPr lang="en-US" altLang="zh-CN" sz="2000" i="1" dirty="0">
                <a:solidFill>
                  <a:srgbClr val="FF0000"/>
                </a:solidFill>
              </a:rPr>
              <a:t>context-free </a:t>
            </a:r>
            <a:r>
              <a:rPr lang="en-US" altLang="zh-CN" sz="2000" dirty="0"/>
              <a:t>grammar has four </a:t>
            </a:r>
            <a:r>
              <a:rPr lang="en-US" altLang="zh-CN" sz="2000" dirty="0" smtClean="0"/>
              <a:t>components</a:t>
            </a:r>
          </a:p>
          <a:p>
            <a:pPr lvl="1"/>
            <a:r>
              <a:rPr lang="en-US" altLang="zh-CN" sz="1700" dirty="0"/>
              <a:t>(</a:t>
            </a:r>
            <a:r>
              <a:rPr lang="en-US" altLang="zh-CN" sz="1700" dirty="0" smtClean="0"/>
              <a:t>1) A </a:t>
            </a:r>
            <a:r>
              <a:rPr lang="en-US" altLang="zh-CN" sz="1700" dirty="0"/>
              <a:t>set of terminal symbols, sometimes referred to as "tokens." The </a:t>
            </a:r>
            <a:r>
              <a:rPr lang="en-US" altLang="zh-CN" sz="1700" b="1" dirty="0" smtClean="0">
                <a:solidFill>
                  <a:srgbClr val="7030A0"/>
                </a:solidFill>
              </a:rPr>
              <a:t>terminals</a:t>
            </a:r>
            <a:r>
              <a:rPr lang="en-US" altLang="zh-CN" sz="1700" dirty="0" smtClean="0"/>
              <a:t> are </a:t>
            </a:r>
            <a:r>
              <a:rPr lang="en-US" altLang="zh-CN" sz="1700" dirty="0"/>
              <a:t>the elementary symbols of the language defined by the </a:t>
            </a:r>
            <a:r>
              <a:rPr lang="en-US" altLang="zh-CN" sz="1700" dirty="0" smtClean="0"/>
              <a:t>grammar.</a:t>
            </a:r>
          </a:p>
          <a:p>
            <a:pPr lvl="1"/>
            <a:r>
              <a:rPr lang="en-US" altLang="zh-CN" sz="1700" dirty="0" smtClean="0"/>
              <a:t>(2</a:t>
            </a:r>
            <a:r>
              <a:rPr lang="en-US" altLang="zh-CN" sz="1700" dirty="0"/>
              <a:t>) A set of </a:t>
            </a:r>
            <a:r>
              <a:rPr lang="en-US" altLang="zh-CN" sz="1700" b="1" dirty="0" err="1">
                <a:solidFill>
                  <a:srgbClr val="7030A0"/>
                </a:solidFill>
              </a:rPr>
              <a:t>nonterminals</a:t>
            </a:r>
            <a:r>
              <a:rPr lang="en-US" altLang="zh-CN" sz="1700" dirty="0"/>
              <a:t>, sometimes called "syntactic variables." Each </a:t>
            </a:r>
            <a:r>
              <a:rPr lang="en-US" altLang="zh-CN" sz="1700" dirty="0" smtClean="0"/>
              <a:t>nonterminal represents </a:t>
            </a:r>
            <a:r>
              <a:rPr lang="en-US" altLang="zh-CN" sz="1700" i="1" dirty="0">
                <a:solidFill>
                  <a:srgbClr val="FF0000"/>
                </a:solidFill>
              </a:rPr>
              <a:t>a set of strings of </a:t>
            </a:r>
            <a:r>
              <a:rPr lang="en-US" altLang="zh-CN" sz="1700" i="1" dirty="0" smtClean="0">
                <a:solidFill>
                  <a:srgbClr val="FF0000"/>
                </a:solidFill>
              </a:rPr>
              <a:t>terminals</a:t>
            </a:r>
            <a:r>
              <a:rPr lang="en-US" altLang="zh-CN" sz="1700" dirty="0" smtClean="0"/>
              <a:t>.</a:t>
            </a:r>
          </a:p>
          <a:p>
            <a:pPr lvl="1"/>
            <a:r>
              <a:rPr lang="en-US" altLang="zh-CN" sz="1700" dirty="0" smtClean="0"/>
              <a:t>(3</a:t>
            </a:r>
            <a:r>
              <a:rPr lang="en-US" altLang="zh-CN" sz="1700" dirty="0"/>
              <a:t>) A set of productions, where each production consists of a </a:t>
            </a:r>
            <a:r>
              <a:rPr lang="en-US" altLang="zh-CN" sz="1700" dirty="0" smtClean="0"/>
              <a:t>nonterminal, called </a:t>
            </a:r>
            <a:r>
              <a:rPr lang="en-US" altLang="zh-CN" sz="1700" dirty="0"/>
              <a:t>the </a:t>
            </a:r>
            <a:r>
              <a:rPr lang="en-US" altLang="zh-CN" sz="1700" i="1" dirty="0"/>
              <a:t>head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left</a:t>
            </a:r>
            <a:r>
              <a:rPr lang="en-US" altLang="zh-CN" sz="1700" dirty="0"/>
              <a:t> </a:t>
            </a:r>
            <a:r>
              <a:rPr lang="en-US" altLang="zh-CN" sz="1700" i="1" dirty="0"/>
              <a:t>side</a:t>
            </a:r>
            <a:r>
              <a:rPr lang="en-US" altLang="zh-CN" sz="1700" dirty="0"/>
              <a:t> of the production, an arrow, and a sequence </a:t>
            </a:r>
            <a:r>
              <a:rPr lang="en-US" altLang="zh-CN" sz="1700" dirty="0" smtClean="0"/>
              <a:t>of terminals </a:t>
            </a:r>
            <a:r>
              <a:rPr lang="en-US" altLang="zh-CN" sz="1700" dirty="0"/>
              <a:t>and/or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, called the </a:t>
            </a:r>
            <a:r>
              <a:rPr lang="en-US" altLang="zh-CN" sz="1700" i="1" dirty="0"/>
              <a:t>body</a:t>
            </a:r>
            <a:r>
              <a:rPr lang="en-US" altLang="zh-CN" sz="1700" dirty="0"/>
              <a:t> or </a:t>
            </a:r>
            <a:r>
              <a:rPr lang="en-US" altLang="zh-CN" sz="1700" i="1" dirty="0"/>
              <a:t>right</a:t>
            </a:r>
            <a:r>
              <a:rPr lang="en-US" altLang="zh-CN" sz="1700" dirty="0"/>
              <a:t> side of the </a:t>
            </a:r>
            <a:r>
              <a:rPr lang="en-US" altLang="zh-CN" sz="1700" dirty="0" smtClean="0"/>
              <a:t>production. The </a:t>
            </a:r>
            <a:r>
              <a:rPr lang="en-US" altLang="zh-CN" sz="1700" dirty="0"/>
              <a:t>intuitive intent of a production is to specify one of the </a:t>
            </a:r>
            <a:r>
              <a:rPr lang="en-US" altLang="zh-CN" sz="1700" dirty="0" smtClean="0"/>
              <a:t>written forms </a:t>
            </a:r>
            <a:r>
              <a:rPr lang="en-US" altLang="zh-CN" sz="1700" dirty="0"/>
              <a:t>of a construct; if the head nonterminal represents a construct, </a:t>
            </a:r>
            <a:r>
              <a:rPr lang="en-US" altLang="zh-CN" sz="1700" dirty="0" smtClean="0"/>
              <a:t>then the </a:t>
            </a:r>
            <a:r>
              <a:rPr lang="en-US" altLang="zh-CN" sz="1700" dirty="0"/>
              <a:t>body represents a written form of the construct </a:t>
            </a:r>
            <a:r>
              <a:rPr lang="en-US" altLang="zh-CN" sz="1700" dirty="0" smtClean="0"/>
              <a:t>.</a:t>
            </a:r>
          </a:p>
          <a:p>
            <a:pPr lvl="1"/>
            <a:endParaRPr lang="en-US" altLang="zh-CN" sz="1700" dirty="0" smtClean="0"/>
          </a:p>
          <a:p>
            <a:pPr lvl="1"/>
            <a:r>
              <a:rPr lang="en-US" altLang="zh-CN" sz="1700" dirty="0"/>
              <a:t>(4) A designation of one of the </a:t>
            </a:r>
            <a:r>
              <a:rPr lang="en-US" altLang="zh-CN" sz="1700" dirty="0" err="1"/>
              <a:t>nonterminals</a:t>
            </a:r>
            <a:r>
              <a:rPr lang="en-US" altLang="zh-CN" sz="1700" dirty="0"/>
              <a:t> as the </a:t>
            </a:r>
            <a:r>
              <a:rPr lang="en-US" altLang="zh-CN" sz="1700" i="1" dirty="0">
                <a:solidFill>
                  <a:srgbClr val="7030A0"/>
                </a:solidFill>
              </a:rPr>
              <a:t>start</a:t>
            </a:r>
            <a:r>
              <a:rPr lang="en-US" altLang="zh-CN" sz="1700" dirty="0">
                <a:solidFill>
                  <a:srgbClr val="7030A0"/>
                </a:solidFill>
              </a:rPr>
              <a:t> </a:t>
            </a:r>
            <a:r>
              <a:rPr lang="en-US" altLang="zh-CN" sz="1700" dirty="0"/>
              <a:t>symbol</a:t>
            </a:r>
            <a:endParaRPr lang="zh-CN" altLang="en-US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93705"/>
              </p:ext>
            </p:extLst>
          </p:nvPr>
        </p:nvGraphicFramePr>
        <p:xfrm>
          <a:off x="1961286" y="5220947"/>
          <a:ext cx="4751242" cy="3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3022560" imgH="190440" progId="Equation.DSMT4">
                  <p:embed/>
                </p:oleObj>
              </mc:Choice>
              <mc:Fallback>
                <p:oleObj name="Equation" r:id="rId3" imgW="3022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286" y="5220947"/>
                        <a:ext cx="4751242" cy="30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7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</a:t>
            </a:r>
            <a:r>
              <a:rPr lang="en-US" altLang="zh-CN" dirty="0" smtClean="0"/>
              <a:t>Grammar – Formal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57694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The context-free grammar G is a 4-tuple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T </a:t>
            </a:r>
            <a:r>
              <a:rPr lang="en-US" altLang="zh-CN" sz="1700" dirty="0" smtClean="0"/>
              <a:t>is a non-empty finite set, where each element is a terminal.</a:t>
            </a:r>
          </a:p>
          <a:p>
            <a:pPr lvl="1"/>
            <a:r>
              <a:rPr lang="en-US" altLang="zh-CN" sz="1700" i="1" dirty="0" smtClean="0"/>
              <a:t>V</a:t>
            </a:r>
            <a:r>
              <a:rPr lang="en-US" altLang="zh-CN" sz="1700" i="1" baseline="-25000" dirty="0" smtClean="0"/>
              <a:t>N </a:t>
            </a:r>
            <a:r>
              <a:rPr lang="en-US" altLang="zh-CN" sz="1700" dirty="0" smtClean="0"/>
              <a:t>is a non-empty finite set, where each element is a nonterminal,</a:t>
            </a:r>
          </a:p>
          <a:p>
            <a:pPr lvl="1"/>
            <a:endParaRPr lang="en-US" altLang="zh-CN" sz="1700" baseline="-25000" dirty="0"/>
          </a:p>
          <a:p>
            <a:pPr lvl="1"/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is a nonterminal, called start symbol</a:t>
            </a:r>
          </a:p>
          <a:p>
            <a:pPr lvl="1"/>
            <a:r>
              <a:rPr lang="en-US" altLang="zh-CN" sz="1700" dirty="0" smtClean="0"/>
              <a:t>     is as finite set of productions, where each production has the form             .                                  . </a:t>
            </a:r>
            <a:r>
              <a:rPr lang="en-US" altLang="zh-CN" sz="1700" i="1" dirty="0" smtClean="0"/>
              <a:t>S</a:t>
            </a:r>
            <a:r>
              <a:rPr lang="en-US" altLang="zh-CN" sz="1700" dirty="0" smtClean="0"/>
              <a:t> must appear in the left part of a production at least once. </a:t>
            </a:r>
          </a:p>
          <a:p>
            <a:pPr lvl="1"/>
            <a:endParaRPr lang="en-US" altLang="zh-CN" sz="17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28855"/>
              </p:ext>
            </p:extLst>
          </p:nvPr>
        </p:nvGraphicFramePr>
        <p:xfrm>
          <a:off x="5962651" y="1600199"/>
          <a:ext cx="1392382" cy="37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2651" y="1600199"/>
                        <a:ext cx="1392382" cy="374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932787"/>
              </p:ext>
            </p:extLst>
          </p:nvPr>
        </p:nvGraphicFramePr>
        <p:xfrm>
          <a:off x="1344901" y="3040206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901" y="3040206"/>
                        <a:ext cx="292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66328"/>
              </p:ext>
            </p:extLst>
          </p:nvPr>
        </p:nvGraphicFramePr>
        <p:xfrm>
          <a:off x="1966190" y="3294350"/>
          <a:ext cx="740096" cy="2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7" imgW="469800" imgH="177480" progId="Equation.DSMT4">
                  <p:embed/>
                </p:oleObj>
              </mc:Choice>
              <mc:Fallback>
                <p:oleObj name="Equation" r:id="rId7" imgW="4698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6190" y="3294350"/>
                        <a:ext cx="740096" cy="2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54359"/>
              </p:ext>
            </p:extLst>
          </p:nvPr>
        </p:nvGraphicFramePr>
        <p:xfrm>
          <a:off x="2792319" y="3294350"/>
          <a:ext cx="2102963" cy="36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2319" y="3294350"/>
                        <a:ext cx="2102963" cy="36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4996"/>
              </p:ext>
            </p:extLst>
          </p:nvPr>
        </p:nvGraphicFramePr>
        <p:xfrm>
          <a:off x="1490951" y="2479024"/>
          <a:ext cx="1081087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11" imgW="711000" imgH="228600" progId="Equation.DSMT4">
                  <p:embed/>
                </p:oleObj>
              </mc:Choice>
              <mc:Fallback>
                <p:oleObj name="Equation" r:id="rId1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951" y="2479024"/>
                        <a:ext cx="1081087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>
          <a:xfrm>
            <a:off x="828675" y="3995882"/>
            <a:ext cx="7486650" cy="2576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45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pPr lvl="1"/>
            <a:endParaRPr lang="en-US" altLang="zh-CN" sz="17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23767"/>
              </p:ext>
            </p:extLst>
          </p:nvPr>
        </p:nvGraphicFramePr>
        <p:xfrm>
          <a:off x="1557946" y="4163753"/>
          <a:ext cx="1210541" cy="211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13" imgW="520560" imgH="914400" progId="Equation.DSMT4">
                  <p:embed/>
                </p:oleObj>
              </mc:Choice>
              <mc:Fallback>
                <p:oleObj name="Equation" r:id="rId13" imgW="5205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57946" y="4163753"/>
                        <a:ext cx="1210541" cy="211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3335482" y="5143500"/>
            <a:ext cx="768927" cy="40524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57314"/>
              </p:ext>
            </p:extLst>
          </p:nvPr>
        </p:nvGraphicFramePr>
        <p:xfrm>
          <a:off x="4273550" y="5110163"/>
          <a:ext cx="2536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73550" y="5110163"/>
                        <a:ext cx="2536825" cy="52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31682"/>
              </p:ext>
            </p:extLst>
          </p:nvPr>
        </p:nvGraphicFramePr>
        <p:xfrm>
          <a:off x="4273550" y="5817898"/>
          <a:ext cx="3759200" cy="398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Equation" r:id="rId17" imgW="2145960" imgH="228600" progId="Equation.DSMT4">
                  <p:embed/>
                </p:oleObj>
              </mc:Choice>
              <mc:Fallback>
                <p:oleObj name="Equation" r:id="rId17" imgW="214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550" y="5817898"/>
                        <a:ext cx="3759200" cy="398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65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Notational Conventions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8" y="1570326"/>
            <a:ext cx="72866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Notational Conventions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6" y="1619682"/>
            <a:ext cx="74104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</a:t>
            </a:r>
            <a:r>
              <a:rPr lang="en-US" altLang="zh-CN" dirty="0" smtClean="0"/>
              <a:t>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 grammar derives strings by beginning with the start symbol and repeatedly replacing a nonterminal by the body of a production for that nonterminal. </a:t>
            </a:r>
          </a:p>
          <a:p>
            <a:r>
              <a:rPr lang="en-US" altLang="zh-CN" sz="2000" dirty="0" smtClean="0"/>
              <a:t>Strictly, we call that          derives        in one step, i.e.,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if and only if            is a production, and                           .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means “derives in one step”. When a sequence of derivation steps                               rewrites             , we say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. We use symbol”    and symbol </a:t>
            </a:r>
            <a:r>
              <a:rPr lang="en-US" altLang="zh-CN" sz="2000" dirty="0"/>
              <a:t>to represent “derives in zero or more </a:t>
            </a:r>
            <a:r>
              <a:rPr lang="en-US" altLang="zh-CN" sz="2000" dirty="0" smtClean="0"/>
              <a:t>steps” and symbol        to </a:t>
            </a:r>
            <a:r>
              <a:rPr lang="en-US" altLang="zh-CN" sz="2000" dirty="0"/>
              <a:t>represent “derives in </a:t>
            </a:r>
            <a:r>
              <a:rPr lang="en-US" altLang="zh-CN" sz="2000" dirty="0" smtClean="0"/>
              <a:t>one or </a:t>
            </a:r>
            <a:r>
              <a:rPr lang="en-US" altLang="zh-CN" sz="2000" dirty="0"/>
              <a:t>more </a:t>
            </a:r>
            <a:r>
              <a:rPr lang="en-US" altLang="zh-CN" sz="2000" dirty="0" smtClean="0"/>
              <a:t>steps”.</a:t>
            </a:r>
          </a:p>
          <a:p>
            <a:pPr marL="0" indent="0">
              <a:buNone/>
            </a:pPr>
            <a:r>
              <a:rPr lang="en-US" altLang="zh-CN" sz="2000" dirty="0" smtClean="0"/>
              <a:t>If            , where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is the start symbol of a grammar </a:t>
            </a:r>
            <a:r>
              <a:rPr lang="en-US" altLang="zh-CN" sz="2000" i="1" dirty="0" smtClean="0"/>
              <a:t>G</a:t>
            </a:r>
            <a:r>
              <a:rPr lang="en-US" altLang="zh-CN" sz="2000" dirty="0" smtClean="0"/>
              <a:t>, we say that    is a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sentential form </a:t>
            </a:r>
            <a:r>
              <a:rPr lang="en-US" altLang="zh-CN" sz="2000" dirty="0" smtClean="0"/>
              <a:t>of G.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50697"/>
              </p:ext>
            </p:extLst>
          </p:nvPr>
        </p:nvGraphicFramePr>
        <p:xfrm>
          <a:off x="2623053" y="3039555"/>
          <a:ext cx="780403" cy="35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3053" y="3039555"/>
                        <a:ext cx="780403" cy="356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28891"/>
              </p:ext>
            </p:extLst>
          </p:nvPr>
        </p:nvGraphicFramePr>
        <p:xfrm>
          <a:off x="3403456" y="2591304"/>
          <a:ext cx="6254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" name="Equation" r:id="rId5" imgW="355320" imgH="203040" progId="Equation.DSMT4">
                  <p:embed/>
                </p:oleObj>
              </mc:Choice>
              <mc:Fallback>
                <p:oleObj name="Equation" r:id="rId5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3456" y="2591304"/>
                        <a:ext cx="62547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69456"/>
              </p:ext>
            </p:extLst>
          </p:nvPr>
        </p:nvGraphicFramePr>
        <p:xfrm>
          <a:off x="5023716" y="2586827"/>
          <a:ext cx="5365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1" name="Equation" r:id="rId7" imgW="304560" imgH="203040" progId="Equation.DSMT4">
                  <p:embed/>
                </p:oleObj>
              </mc:Choice>
              <mc:Fallback>
                <p:oleObj name="Equation" r:id="rId7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3716" y="2586827"/>
                        <a:ext cx="536575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20360"/>
              </p:ext>
            </p:extLst>
          </p:nvPr>
        </p:nvGraphicFramePr>
        <p:xfrm>
          <a:off x="7497690" y="2586827"/>
          <a:ext cx="14525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" name="Equation" r:id="rId9" imgW="825480" imgH="203040" progId="Equation.DSMT4">
                  <p:embed/>
                </p:oleObj>
              </mc:Choice>
              <mc:Fallback>
                <p:oleObj name="Equation" r:id="rId9" imgW="825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97690" y="2586827"/>
                        <a:ext cx="1452563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602015"/>
              </p:ext>
            </p:extLst>
          </p:nvPr>
        </p:nvGraphicFramePr>
        <p:xfrm>
          <a:off x="5990936" y="3006001"/>
          <a:ext cx="19002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" name="Equation" r:id="rId11" imgW="1079280" imgH="241200" progId="Equation.DSMT4">
                  <p:embed/>
                </p:oleObj>
              </mc:Choice>
              <mc:Fallback>
                <p:oleObj name="Equation" r:id="rId11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90936" y="3006001"/>
                        <a:ext cx="1900238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29948"/>
              </p:ext>
            </p:extLst>
          </p:nvPr>
        </p:nvGraphicFramePr>
        <p:xfrm>
          <a:off x="986558" y="3503613"/>
          <a:ext cx="3349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6558" y="3503613"/>
                        <a:ext cx="334963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92188"/>
              </p:ext>
            </p:extLst>
          </p:nvPr>
        </p:nvGraphicFramePr>
        <p:xfrm>
          <a:off x="2810741" y="3771900"/>
          <a:ext cx="2212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" name="Equation" r:id="rId15" imgW="1257120" imgH="228600" progId="Equation.DSMT4">
                  <p:embed/>
                </p:oleObj>
              </mc:Choice>
              <mc:Fallback>
                <p:oleObj name="Equation" r:id="rId15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0741" y="3771900"/>
                        <a:ext cx="2212975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82133"/>
              </p:ext>
            </p:extLst>
          </p:nvPr>
        </p:nvGraphicFramePr>
        <p:xfrm>
          <a:off x="6031923" y="3771899"/>
          <a:ext cx="9620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31923" y="3771899"/>
                        <a:ext cx="9620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640264"/>
              </p:ext>
            </p:extLst>
          </p:nvPr>
        </p:nvGraphicFramePr>
        <p:xfrm>
          <a:off x="828675" y="4173537"/>
          <a:ext cx="15224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8675" y="4173537"/>
                        <a:ext cx="15224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269446"/>
              </p:ext>
            </p:extLst>
          </p:nvPr>
        </p:nvGraphicFramePr>
        <p:xfrm>
          <a:off x="4495800" y="4195763"/>
          <a:ext cx="42386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" name="Equation" r:id="rId21" imgW="241200" imgH="203040" progId="Equation.DSMT4">
                  <p:embed/>
                </p:oleObj>
              </mc:Choice>
              <mc:Fallback>
                <p:oleObj name="Equation" r:id="rId21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95800" y="4195763"/>
                        <a:ext cx="423863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807"/>
              </p:ext>
            </p:extLst>
          </p:nvPr>
        </p:nvGraphicFramePr>
        <p:xfrm>
          <a:off x="6447559" y="4478478"/>
          <a:ext cx="4460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" name="Equation" r:id="rId23" imgW="253800" imgH="203040" progId="Equation.DSMT4">
                  <p:embed/>
                </p:oleObj>
              </mc:Choice>
              <mc:Fallback>
                <p:oleObj name="Equation" r:id="rId23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47559" y="4478478"/>
                        <a:ext cx="446088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1627"/>
              </p:ext>
            </p:extLst>
          </p:nvPr>
        </p:nvGraphicFramePr>
        <p:xfrm>
          <a:off x="1030864" y="5195093"/>
          <a:ext cx="893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" name="Equation" r:id="rId25" imgW="507960" imgH="203040" progId="Equation.DSMT4">
                  <p:embed/>
                </p:oleObj>
              </mc:Choice>
              <mc:Fallback>
                <p:oleObj name="Equation" r:id="rId25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0864" y="5195093"/>
                        <a:ext cx="893762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7484"/>
              </p:ext>
            </p:extLst>
          </p:nvPr>
        </p:nvGraphicFramePr>
        <p:xfrm>
          <a:off x="1353413" y="5573857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" name="Equation" r:id="rId27" imgW="152280" imgH="139680" progId="Equation.DSMT4">
                  <p:embed/>
                </p:oleObj>
              </mc:Choice>
              <mc:Fallback>
                <p:oleObj name="Equation" r:id="rId27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53413" y="5573857"/>
                        <a:ext cx="266700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2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Context-free Grammar – Derivations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Note that a </a:t>
            </a:r>
            <a:r>
              <a:rPr lang="en-US" altLang="zh-CN" sz="2000" i="1" dirty="0">
                <a:solidFill>
                  <a:srgbClr val="FF0000"/>
                </a:solidFill>
              </a:rPr>
              <a:t>sentential form </a:t>
            </a:r>
            <a:r>
              <a:rPr lang="en-US" altLang="zh-CN" sz="2000" dirty="0"/>
              <a:t>may contain both </a:t>
            </a:r>
            <a:r>
              <a:rPr lang="en-US" altLang="zh-CN" sz="2000" dirty="0" smtClean="0">
                <a:solidFill>
                  <a:srgbClr val="7030A0"/>
                </a:solidFill>
              </a:rPr>
              <a:t>terminals</a:t>
            </a:r>
            <a:r>
              <a:rPr lang="en-US" altLang="zh-CN" sz="2000" dirty="0" smtClean="0"/>
              <a:t> and </a:t>
            </a:r>
            <a:r>
              <a:rPr lang="en-US" altLang="zh-CN" sz="2000" dirty="0" err="1">
                <a:solidFill>
                  <a:srgbClr val="7030A0"/>
                </a:solidFill>
              </a:rPr>
              <a:t>nonterminals</a:t>
            </a:r>
            <a:r>
              <a:rPr lang="en-US" altLang="zh-CN" sz="2000" dirty="0"/>
              <a:t>, and may be empty. A </a:t>
            </a:r>
            <a:r>
              <a:rPr lang="en-US" altLang="zh-CN" sz="2000" i="1" dirty="0">
                <a:solidFill>
                  <a:srgbClr val="FF0000"/>
                </a:solidFill>
              </a:rPr>
              <a:t>sentence</a:t>
            </a:r>
            <a:r>
              <a:rPr lang="en-US" altLang="zh-CN" sz="2000" dirty="0"/>
              <a:t> of </a:t>
            </a:r>
            <a:r>
              <a:rPr lang="en-US" altLang="zh-CN" sz="2000" i="1" dirty="0"/>
              <a:t>G</a:t>
            </a:r>
            <a:r>
              <a:rPr lang="en-US" altLang="zh-CN" sz="2000" dirty="0"/>
              <a:t> is a sentential form </a:t>
            </a:r>
            <a:r>
              <a:rPr lang="en-US" altLang="zh-CN" sz="2000" dirty="0" smtClean="0"/>
              <a:t>with no </a:t>
            </a:r>
            <a:r>
              <a:rPr lang="en-US" altLang="zh-CN" sz="2000" dirty="0" err="1"/>
              <a:t>nonterminals</a:t>
            </a:r>
            <a:r>
              <a:rPr lang="en-US" altLang="zh-CN" sz="2000" dirty="0"/>
              <a:t>. The language generated by a grammar </a:t>
            </a:r>
            <a:r>
              <a:rPr lang="en-US" altLang="zh-CN" sz="2000" i="1" dirty="0" smtClean="0"/>
              <a:t>G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its set of </a:t>
            </a:r>
            <a:r>
              <a:rPr lang="en-US" altLang="zh-CN" sz="2000" dirty="0" smtClean="0"/>
              <a:t>sentences, denoted by </a:t>
            </a:r>
            <a:r>
              <a:rPr lang="en-US" altLang="zh-CN" sz="2000" i="1" dirty="0"/>
              <a:t>L(G) 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 Thus</a:t>
            </a:r>
            <a:r>
              <a:rPr lang="en-US" altLang="zh-CN" sz="2000" dirty="0"/>
              <a:t>, a string of terminals </a:t>
            </a:r>
            <a:r>
              <a:rPr lang="en-US" altLang="zh-CN" sz="2000" i="1" dirty="0"/>
              <a:t>w</a:t>
            </a:r>
            <a:r>
              <a:rPr lang="en-US" altLang="zh-CN" sz="2000" dirty="0"/>
              <a:t> is in </a:t>
            </a:r>
            <a:r>
              <a:rPr lang="en-US" altLang="zh-CN" sz="2000" i="1" dirty="0"/>
              <a:t>L(G) 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if </a:t>
            </a:r>
            <a:r>
              <a:rPr lang="en-US" altLang="zh-CN" sz="2000" dirty="0" smtClean="0"/>
              <a:t>and only </a:t>
            </a:r>
            <a:r>
              <a:rPr lang="en-US" altLang="zh-CN" sz="2000" dirty="0"/>
              <a:t>if </a:t>
            </a:r>
            <a:r>
              <a:rPr lang="en-US" altLang="zh-CN" sz="2000" i="1" dirty="0"/>
              <a:t>w</a:t>
            </a:r>
            <a:r>
              <a:rPr lang="en-US" altLang="zh-CN" sz="2000" dirty="0"/>
              <a:t> is a sentence of </a:t>
            </a:r>
            <a:r>
              <a:rPr lang="en-US" altLang="zh-CN" sz="2000" i="1" dirty="0"/>
              <a:t>G</a:t>
            </a:r>
            <a:r>
              <a:rPr lang="en-US" altLang="zh-CN" sz="2000" dirty="0"/>
              <a:t> (</a:t>
            </a:r>
            <a:r>
              <a:rPr lang="en-US" altLang="zh-CN" sz="2000" dirty="0" smtClean="0"/>
              <a:t>or             ). </a:t>
            </a:r>
            <a:r>
              <a:rPr lang="en-US" altLang="zh-CN" sz="2000" dirty="0"/>
              <a:t>If two grammars generate </a:t>
            </a:r>
            <a:r>
              <a:rPr lang="en-US" altLang="zh-CN" sz="2000" dirty="0" smtClean="0"/>
              <a:t>the same </a:t>
            </a:r>
            <a:r>
              <a:rPr lang="en-US" altLang="zh-CN" sz="2000" dirty="0"/>
              <a:t>language, the grammars are said to be equivalent.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493482"/>
              </p:ext>
            </p:extLst>
          </p:nvPr>
        </p:nvGraphicFramePr>
        <p:xfrm>
          <a:off x="3168587" y="3864480"/>
          <a:ext cx="893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8587" y="3864480"/>
                        <a:ext cx="893762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23461"/>
              </p:ext>
            </p:extLst>
          </p:nvPr>
        </p:nvGraphicFramePr>
        <p:xfrm>
          <a:off x="2459616" y="3049443"/>
          <a:ext cx="4121057" cy="56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5" imgW="1752480" imgH="241200" progId="Equation.DSMT4">
                  <p:embed/>
                </p:oleObj>
              </mc:Choice>
              <mc:Fallback>
                <p:oleObj name="Equation" r:id="rId5" imgW="1752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9616" y="3049443"/>
                        <a:ext cx="4121057" cy="566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1138</Words>
  <Application>Microsoft Office PowerPoint</Application>
  <PresentationFormat>全屏显示(4:3)</PresentationFormat>
  <Paragraphs>84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Euphemia</vt:lpstr>
      <vt:lpstr>等线</vt:lpstr>
      <vt:lpstr>微软雅黑</vt:lpstr>
      <vt:lpstr>Arial</vt:lpstr>
      <vt:lpstr>Times New Roman</vt:lpstr>
      <vt:lpstr>Wingdings</vt:lpstr>
      <vt:lpstr>学术文献 16x9</vt:lpstr>
      <vt:lpstr>Equation</vt:lpstr>
      <vt:lpstr>MathType 6.0 Equation</vt:lpstr>
      <vt:lpstr>Compilers</vt:lpstr>
      <vt:lpstr>Grammar Description</vt:lpstr>
      <vt:lpstr>2.1 Some Concepts</vt:lpstr>
      <vt:lpstr>2.2 Context-free Grammar</vt:lpstr>
      <vt:lpstr>2.2 Context-free Grammar – Formal Definition</vt:lpstr>
      <vt:lpstr>2.2 Context-free Grammar – Notational Conventions</vt:lpstr>
      <vt:lpstr>2.2 Context-free Grammar – Notational Conventions</vt:lpstr>
      <vt:lpstr>2.2 Context-free Grammar – Derivations</vt:lpstr>
      <vt:lpstr>2.2 Context-free Grammar – Derivations</vt:lpstr>
      <vt:lpstr>2.2 Context-free Grammar – Derivations</vt:lpstr>
      <vt:lpstr>Parse Tree</vt:lpstr>
      <vt:lpstr>Ambiguity</vt:lpstr>
      <vt:lpstr>An overview of formal languages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2017-04-16T01:28:49Z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