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9"/>
  </p:notesMasterIdLst>
  <p:handoutMasterIdLst>
    <p:handoutMasterId r:id="rId30"/>
  </p:handoutMasterIdLst>
  <p:sldIdLst>
    <p:sldId id="256" r:id="rId5"/>
    <p:sldId id="271" r:id="rId6"/>
    <p:sldId id="257" r:id="rId7"/>
    <p:sldId id="269" r:id="rId8"/>
    <p:sldId id="270" r:id="rId9"/>
    <p:sldId id="279" r:id="rId10"/>
    <p:sldId id="272" r:id="rId11"/>
    <p:sldId id="273" r:id="rId12"/>
    <p:sldId id="274" r:id="rId13"/>
    <p:sldId id="275" r:id="rId14"/>
    <p:sldId id="276" r:id="rId15"/>
    <p:sldId id="277" r:id="rId16"/>
    <p:sldId id="278" r:id="rId17"/>
    <p:sldId id="280" r:id="rId18"/>
    <p:sldId id="281" r:id="rId19"/>
    <p:sldId id="282" r:id="rId20"/>
    <p:sldId id="283" r:id="rId21"/>
    <p:sldId id="284" r:id="rId22"/>
    <p:sldId id="285" r:id="rId23"/>
    <p:sldId id="286" r:id="rId24"/>
    <p:sldId id="287" r:id="rId25"/>
    <p:sldId id="288" r:id="rId26"/>
    <p:sldId id="289" r:id="rId27"/>
    <p:sldId id="290" r:id="rId28"/>
  </p:sldIdLst>
  <p:sldSz cx="9144000" cy="6858000" type="screen4x3"/>
  <p:notesSz cx="6858000" cy="9144000"/>
  <p:defaultTextStyle>
    <a:defPPr rtl="0">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6" d="100"/>
          <a:sy n="86" d="100"/>
        </p:scale>
        <p:origin x="1382" y="48"/>
      </p:cViewPr>
      <p:guideLst>
        <p:guide orient="horz" pos="2160"/>
        <p:guide pos="2880"/>
      </p:guideLst>
    </p:cSldViewPr>
  </p:slideViewPr>
  <p:notesTextViewPr>
    <p:cViewPr>
      <p:scale>
        <a:sx n="1" d="1"/>
        <a:sy n="1" d="1"/>
      </p:scale>
      <p:origin x="0" y="0"/>
    </p:cViewPr>
  </p:notesTextViewPr>
  <p:notesViewPr>
    <p:cSldViewPr snapToGrid="0" showGuides="1">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91C0301E-2321-4F52-B85E-5901506D265C}" type="datetime1">
              <a:rPr lang="zh-CN" altLang="en-US" smtClean="0">
                <a:latin typeface="微软雅黑" panose="020B0503020204020204" pitchFamily="34" charset="-122"/>
                <a:ea typeface="微软雅黑" panose="020B0503020204020204" pitchFamily="34" charset="-122"/>
              </a:rPr>
              <a:pPr algn="r" rtl="0"/>
              <a:t>2018/3/11</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en-US" altLang="zh-CN" smtClean="0">
                <a:latin typeface="微软雅黑" panose="020B0503020204020204" pitchFamily="34" charset="-122"/>
                <a:ea typeface="微软雅黑" panose="020B0503020204020204" pitchFamily="34" charset="-122"/>
              </a:rPr>
              <a:pPr algn="r" rtl="0"/>
              <a:t>‹#›</a:t>
            </a:fld>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微软雅黑" panose="020B0503020204020204" pitchFamily="34" charset="-122"/>
                <a:ea typeface="微软雅黑" panose="020B0503020204020204" pitchFamily="34" charset="-122"/>
              </a:defRPr>
            </a:lvl1pPr>
          </a:lstStyle>
          <a:p>
            <a:fld id="{229B22C3-6CB1-491B-AD00-E0837F23A3F3}" type="datetime1">
              <a:rPr lang="zh-CN" altLang="en-US" smtClean="0"/>
              <a:pPr/>
              <a:t>2018/3/11</a:t>
            </a:fld>
            <a:endParaRPr lang="zh-CN" altLang="en-US" dirty="0"/>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微软雅黑" panose="020B0503020204020204" pitchFamily="34" charset="-122"/>
                <a:ea typeface="微软雅黑" panose="020B0503020204020204" pitchFamily="34" charset="-122"/>
              </a:defRPr>
            </a:lvl1pPr>
          </a:lstStyle>
          <a:p>
            <a:fld id="{0A3C37BE-C303-496D-B5CD-85F2937540FC}" type="slidenum">
              <a:rPr lang="en-US" altLang="zh-CN" smtClean="0"/>
              <a:pPr/>
              <a:t>‹#›</a:t>
            </a:fld>
            <a:endParaRPr lang="en-US" altLang="zh-CN"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pPr/>
              <a:t>1</a:t>
            </a:fld>
            <a:endParaRPr lang="en-US" altLang="zh-CN" dirty="0"/>
          </a:p>
        </p:txBody>
      </p:sp>
    </p:spTree>
    <p:extLst>
      <p:ext uri="{BB962C8B-B14F-4D97-AF65-F5344CB8AC3E}">
        <p14:creationId xmlns:p14="http://schemas.microsoft.com/office/powerpoint/2010/main" val="84905719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矩形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p>
        </p:txBody>
      </p:sp>
      <p:sp>
        <p:nvSpPr>
          <p:cNvPr id="8" name="矩形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p>
        </p:txBody>
      </p:sp>
      <p:sp>
        <p:nvSpPr>
          <p:cNvPr id="2" name="标题 1"/>
          <p:cNvSpPr>
            <a:spLocks noGrp="1"/>
          </p:cNvSpPr>
          <p:nvPr>
            <p:ph type="ctrTitle"/>
          </p:nvPr>
        </p:nvSpPr>
        <p:spPr>
          <a:xfrm>
            <a:off x="828675" y="2292095"/>
            <a:ext cx="7572375" cy="2219691"/>
          </a:xfrm>
        </p:spPr>
        <p:txBody>
          <a:bodyPr rtlCol="0" anchor="ctr">
            <a:normAutofit/>
          </a:bodyPr>
          <a:lstStyle>
            <a:lvl1pPr algn="l" rtl="0">
              <a:defRPr sz="4400" cap="all" baseline="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828674" y="4511785"/>
            <a:ext cx="7572376"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A7392AAC-879E-4B39-8824-AF6B730A809E}" type="datetime1">
              <a:rPr lang="zh-CN" altLang="en-US" smtClean="0"/>
              <a:pPr/>
              <a:t>2018/3/11</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pic>
        <p:nvPicPr>
          <p:cNvPr id="11" name="图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3334" y="0"/>
            <a:ext cx="1310643"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3491003" y="1600200"/>
            <a:ext cx="4823184" cy="4572001"/>
          </a:xfrm>
        </p:spPr>
        <p:txBody>
          <a:bodyPr tIns="1188720" rtlCol="0">
            <a:normAutofit/>
          </a:bodyPr>
          <a:lstStyle>
            <a:lvl1pPr marL="0" indent="0" algn="ctr" rtl="0">
              <a:buNone/>
              <a:defRPr sz="2000">
                <a:latin typeface="微软雅黑" panose="020B0503020204020204" pitchFamily="34" charset="-122"/>
                <a:ea typeface="微软雅黑" panose="020B0503020204020204" pitchFamily="34" charset="-122"/>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828675" y="1600200"/>
            <a:ext cx="2547747" cy="4572000"/>
          </a:xfrm>
        </p:spPr>
        <p:txBody>
          <a:bodyPr rtlCol="0">
            <a:normAutofit/>
          </a:bodyPr>
          <a:lstStyle>
            <a:lvl1pPr marL="0" indent="0" algn="l" rtl="0">
              <a:spcBef>
                <a:spcPts val="1200"/>
              </a:spcBef>
              <a:buNone/>
              <a:defRPr sz="18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7118C275-B304-48F5-8C4F-015CBCF4E7C1}" type="datetime1">
              <a:rPr lang="zh-CN" altLang="en-US" smtClean="0"/>
              <a:pPr/>
              <a:t>2018/3/11</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8791AA9-DDCB-4BA8-AD1D-963A3AA00622}" type="datetime1">
              <a:rPr lang="zh-CN" altLang="en-US" smtClean="0"/>
              <a:pPr/>
              <a:t>2018/3/11</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7029450" y="365125"/>
            <a:ext cx="1285875" cy="5811838"/>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828675" y="365125"/>
            <a:ext cx="6074172" cy="5811838"/>
          </a:xfrm>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9170426F-E661-472B-BE42-25E072CD46D9}" type="datetime1">
              <a:rPr lang="zh-CN" altLang="en-US" smtClean="0"/>
              <a:pPr/>
              <a:t>2018/3/11</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grpSp>
        <p:nvGrpSpPr>
          <p:cNvPr id="7" name="组 6"/>
          <p:cNvGrpSpPr/>
          <p:nvPr/>
        </p:nvGrpSpPr>
        <p:grpSpPr>
          <a:xfrm rot="5400000">
            <a:off x="4181447" y="3239394"/>
            <a:ext cx="5632704" cy="63302"/>
            <a:chOff x="1073150" y="1219201"/>
            <a:chExt cx="10058400" cy="63125"/>
          </a:xfrm>
        </p:grpSpPr>
        <p:cxnSp>
          <p:nvCxnSpPr>
            <p:cNvPr id="8" name="直接连接符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9BA78444-6099-4C0A-A3A9-C6F3C5D7F289}" type="datetime1">
              <a:rPr lang="zh-CN" altLang="en-US" smtClean="0"/>
              <a:pPr/>
              <a:t>2018/3/11</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包含图片的标题幻灯片">
    <p:spTree>
      <p:nvGrpSpPr>
        <p:cNvPr id="1" name=""/>
        <p:cNvGrpSpPr/>
        <p:nvPr/>
      </p:nvGrpSpPr>
      <p:grpSpPr>
        <a:xfrm>
          <a:off x="0" y="0"/>
          <a:ext cx="0" cy="0"/>
          <a:chOff x="0" y="0"/>
          <a:chExt cx="0" cy="0"/>
        </a:xfrm>
      </p:grpSpPr>
      <p:grpSp>
        <p:nvGrpSpPr>
          <p:cNvPr id="13" name="组 12"/>
          <p:cNvGrpSpPr/>
          <p:nvPr/>
        </p:nvGrpSpPr>
        <p:grpSpPr>
          <a:xfrm rot="10800000">
            <a:off x="0" y="5645511"/>
            <a:ext cx="9144000" cy="63125"/>
            <a:chOff x="507492" y="1501519"/>
            <a:chExt cx="8129016" cy="63125"/>
          </a:xfrm>
        </p:grpSpPr>
        <p:cxnSp>
          <p:nvCxnSpPr>
            <p:cNvPr id="17" name="直接连接符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组 13"/>
          <p:cNvGrpSpPr/>
          <p:nvPr/>
        </p:nvGrpSpPr>
        <p:grpSpPr>
          <a:xfrm>
            <a:off x="0" y="1143001"/>
            <a:ext cx="9144000" cy="63125"/>
            <a:chOff x="507492" y="1501519"/>
            <a:chExt cx="8129016" cy="63125"/>
          </a:xfrm>
        </p:grpSpPr>
        <p:cxnSp>
          <p:nvCxnSpPr>
            <p:cNvPr id="15" name="直接连接符​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微软雅黑" panose="020B0503020204020204" pitchFamily="34" charset="-122"/>
              <a:ea typeface="微软雅黑" panose="020B0503020204020204" pitchFamily="34" charset="-122"/>
            </a:endParaRPr>
          </a:p>
        </p:txBody>
      </p:sp>
      <p:sp>
        <p:nvSpPr>
          <p:cNvPr id="8" name="矩形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828675" y="2292095"/>
            <a:ext cx="4300538" cy="2219691"/>
          </a:xfrm>
        </p:spPr>
        <p:txBody>
          <a:bodyPr rtlCol="0" anchor="ctr">
            <a:normAutofit/>
          </a:bodyPr>
          <a:lstStyle>
            <a:lvl1pPr algn="l" rtl="0">
              <a:defRPr sz="4400" cap="all"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828675" y="4511785"/>
            <a:ext cx="4300538" cy="955565"/>
          </a:xfrm>
        </p:spPr>
        <p:txBody>
          <a:bodyPr rtlCol="0">
            <a:normAutofit/>
          </a:bodyPr>
          <a:lstStyle>
            <a:lvl1pPr marL="0" indent="0" algn="l" rtl="0">
              <a:spcBef>
                <a:spcPts val="0"/>
              </a:spcBef>
              <a:buNone/>
              <a:defRPr sz="1800">
                <a:latin typeface="微软雅黑" panose="020B0503020204020204" pitchFamily="34" charset="-122"/>
                <a:ea typeface="微软雅黑" panose="020B0503020204020204" pitchFamily="34" charset="-122"/>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pic>
        <p:nvPicPr>
          <p:cNvPr id="10" name="图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4410" y="0"/>
            <a:ext cx="1310643" cy="2292094"/>
          </a:xfrm>
          <a:prstGeom prst="rect">
            <a:avLst/>
          </a:prstGeom>
        </p:spPr>
      </p:pic>
      <p:sp>
        <p:nvSpPr>
          <p:cNvPr id="11" name="图片占位符 10"/>
          <p:cNvSpPr>
            <a:spLocks noGrp="1"/>
          </p:cNvSpPr>
          <p:nvPr>
            <p:ph type="pic" sz="quarter" idx="13"/>
          </p:nvPr>
        </p:nvSpPr>
        <p:spPr>
          <a:xfrm>
            <a:off x="5235798" y="1310656"/>
            <a:ext cx="3908203" cy="4208604"/>
          </a:xfrm>
          <a:solidFill>
            <a:schemeClr val="tx1">
              <a:lumMod val="20000"/>
              <a:lumOff val="80000"/>
            </a:schemeClr>
          </a:solidFill>
        </p:spPr>
        <p:txBody>
          <a:bodyPr tIns="1005840"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noProof="0"/>
              <a:t>单击图标添加图片</a:t>
            </a:r>
            <a:endParaRPr lang="zh-CN" altLang="en-US" noProof="0" dirty="0"/>
          </a:p>
        </p:txBody>
      </p:sp>
      <p:sp>
        <p:nvSpPr>
          <p:cNvPr id="19" name="说明文字"/>
          <p:cNvSpPr/>
          <p:nvPr/>
        </p:nvSpPr>
        <p:spPr>
          <a:xfrm>
            <a:off x="9258300" y="0"/>
            <a:ext cx="97155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zh-CN" altLang="en-US" sz="1200" b="1" i="1" noProof="0" dirty="0">
                <a:latin typeface="微软雅黑" panose="020B0503020204020204" pitchFamily="34" charset="-122"/>
                <a:ea typeface="微软雅黑" panose="020B0503020204020204" pitchFamily="34" charset="-122"/>
                <a:cs typeface="Arial" pitchFamily="34" charset="0"/>
              </a:rPr>
              <a:t>注意：</a:t>
            </a:r>
          </a:p>
          <a:p>
            <a:pPr rtl="0"/>
            <a:r>
              <a:rPr lang="zh-CN" altLang="en-US" sz="1200" i="1" noProof="0" dirty="0">
                <a:latin typeface="微软雅黑" panose="020B0503020204020204" pitchFamily="34" charset="-122"/>
                <a:ea typeface="微软雅黑" panose="020B0503020204020204" pitchFamily="34" charset="-122"/>
                <a:cs typeface="Arial" pitchFamily="34" charset="0"/>
              </a:rPr>
              <a:t>若要更改此幻灯片上的图像，请选择该图片，并将其删除。然后单击占位符中的图片图标以插入自己的图像。</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组 7"/>
          <p:cNvGrpSpPr/>
          <p:nvPr/>
        </p:nvGrpSpPr>
        <p:grpSpPr>
          <a:xfrm>
            <a:off x="0" y="2514601"/>
            <a:ext cx="9144000" cy="3194035"/>
            <a:chOff x="647402" y="2514600"/>
            <a:chExt cx="10838688" cy="3194035"/>
          </a:xfrm>
        </p:grpSpPr>
        <p:grpSp>
          <p:nvGrpSpPr>
            <p:cNvPr id="9" name="组 8"/>
            <p:cNvGrpSpPr/>
            <p:nvPr/>
          </p:nvGrpSpPr>
          <p:grpSpPr>
            <a:xfrm>
              <a:off x="647402" y="2514600"/>
              <a:ext cx="10838688" cy="63125"/>
              <a:chOff x="507492" y="1501519"/>
              <a:chExt cx="8129016" cy="63125"/>
            </a:xfrm>
          </p:grpSpPr>
          <p:cxnSp>
            <p:nvCxnSpPr>
              <p:cNvPr id="14" name="直接连接符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微软雅黑" panose="020B0503020204020204" pitchFamily="34" charset="-122"/>
                <a:ea typeface="微软雅黑" panose="020B0503020204020204" pitchFamily="34" charset="-122"/>
              </a:endParaRPr>
            </a:p>
          </p:txBody>
        </p:sp>
        <p:grpSp>
          <p:nvGrpSpPr>
            <p:cNvPr id="11" name="组 10"/>
            <p:cNvGrpSpPr/>
            <p:nvPr/>
          </p:nvGrpSpPr>
          <p:grpSpPr>
            <a:xfrm rot="10800000">
              <a:off x="647402" y="5645510"/>
              <a:ext cx="10838688" cy="63125"/>
              <a:chOff x="507492" y="1501519"/>
              <a:chExt cx="8129016" cy="63125"/>
            </a:xfrm>
          </p:grpSpPr>
          <p:cxnSp>
            <p:nvCxnSpPr>
              <p:cNvPr id="12" name="直接连接符​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828675" y="2971806"/>
            <a:ext cx="7553324" cy="1684150"/>
          </a:xfrm>
        </p:spPr>
        <p:txBody>
          <a:bodyPr rtlCol="0" anchor="ctr">
            <a:normAutofit/>
          </a:bodyPr>
          <a:lstStyle>
            <a:lvl1pPr algn="l" rtl="0">
              <a:defRPr sz="440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828675" y="4655956"/>
            <a:ext cx="7553324" cy="509750"/>
          </a:xfrm>
        </p:spPr>
        <p:txBody>
          <a:bodyPr rtlCol="0">
            <a:normAutofit/>
          </a:bodyPr>
          <a:lstStyle>
            <a:lvl1pPr marL="0" indent="0" algn="l" rtl="0">
              <a:spcBef>
                <a:spcPts val="0"/>
              </a:spcBef>
              <a:buNone/>
              <a:defRPr sz="1600">
                <a:solidFill>
                  <a:schemeClr val="bg1"/>
                </a:solidFill>
                <a:latin typeface="微软雅黑" panose="020B0503020204020204" pitchFamily="34" charset="-122"/>
                <a:ea typeface="微软雅黑" panose="020B0503020204020204" pitchFamily="34" charset="-122"/>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AF5F6A19-70BF-4380-9A40-68C9536408C6}" type="datetime1">
              <a:rPr lang="zh-CN" altLang="en-US" smtClean="0"/>
              <a:pPr/>
              <a:t>2018/3/11</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pic>
        <p:nvPicPr>
          <p:cNvPr id="7" name="图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94410" y="0"/>
            <a:ext cx="1337391"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828675" y="1600201"/>
            <a:ext cx="3686175"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vl9pPr algn="l" rtl="0">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4629150" y="1600201"/>
            <a:ext cx="3686175"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dirty="0"/>
              <a:t>​</a:t>
            </a:r>
            <a:fld id="{6017EB90-196C-4C15-BD31-13E0E0436C73}" type="datetime1">
              <a:rPr lang="zh-CN" altLang="en-US" smtClean="0"/>
              <a:pPr/>
              <a:t>2018/3/11</a:t>
            </a:fld>
            <a:r>
              <a:rPr lang="zh-CN" altLang="en-US" dirty="0"/>
              <a:t>​</a:t>
            </a:r>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828675" y="1600201"/>
            <a:ext cx="3689604"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p>
        </p:txBody>
      </p:sp>
      <p:sp>
        <p:nvSpPr>
          <p:cNvPr id="4" name="内容占位符 3"/>
          <p:cNvSpPr>
            <a:spLocks noGrp="1"/>
          </p:cNvSpPr>
          <p:nvPr>
            <p:ph sz="half" idx="2"/>
          </p:nvPr>
        </p:nvSpPr>
        <p:spPr>
          <a:xfrm>
            <a:off x="828675" y="2424112"/>
            <a:ext cx="3689604"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p:nvPr>
        </p:nvSpPr>
        <p:spPr>
          <a:xfrm>
            <a:off x="4624583" y="1600201"/>
            <a:ext cx="3689604" cy="823911"/>
          </a:xfrm>
        </p:spPr>
        <p:txBody>
          <a:bodyPr rtlCol="0" anchor="ctr"/>
          <a:lstStyle>
            <a:lvl1pPr marL="0" indent="0" algn="l" rtl="0">
              <a:spcBef>
                <a:spcPts val="0"/>
              </a:spcBef>
              <a:buNone/>
              <a:defRPr sz="2400" b="1">
                <a:latin typeface="微软雅黑" panose="020B0503020204020204" pitchFamily="34" charset="-122"/>
                <a:ea typeface="微软雅黑" panose="020B0503020204020204" pitchFamily="34" charset="-122"/>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zh-CN" altLang="en-US" noProof="0"/>
              <a:t>编辑母版文本样式</a:t>
            </a:r>
          </a:p>
        </p:txBody>
      </p:sp>
      <p:sp>
        <p:nvSpPr>
          <p:cNvPr id="6" name="内容占位符 5"/>
          <p:cNvSpPr>
            <a:spLocks noGrp="1"/>
          </p:cNvSpPr>
          <p:nvPr>
            <p:ph sz="quarter" idx="4"/>
          </p:nvPr>
        </p:nvSpPr>
        <p:spPr>
          <a:xfrm>
            <a:off x="4624583" y="2424112"/>
            <a:ext cx="3689604" cy="3748088"/>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2EC0F41-B48F-4298-A7F6-618EB9D22195}" type="datetime1">
              <a:rPr lang="zh-CN" altLang="en-US" smtClean="0"/>
              <a:pPr/>
              <a:t>2018/3/11</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9" name="灯片编号占位符 8"/>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pPr/>
              <a:t>‹#›</a:t>
            </a:fld>
            <a:endParaRPr lang="zh-CN" altLang="en-US"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fld id="{7DB2D836-56E8-4B15-857C-14B1A5B3B67B}" type="datetime1">
              <a:rPr lang="zh-CN" altLang="en-US" smtClean="0"/>
              <a:pPr/>
              <a:t>2018/3/11</a:t>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038D929F-7D8C-4CC3-8AC7-BB9B8FE2DEBF}" type="datetime1">
              <a:rPr lang="zh-CN" altLang="en-US" smtClean="0"/>
              <a:pPr/>
              <a:t>2018/3/11</a:t>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4231386" y="1600200"/>
            <a:ext cx="4083939"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828675" y="1600200"/>
            <a:ext cx="3288411"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vl1pPr>
          </a:lstStyle>
          <a:p>
            <a:fld id="{F7892ACC-8BC8-4C9E-9D2B-0669DA5038B6}" type="datetime1">
              <a:rPr lang="zh-CN" altLang="en-US" smtClean="0"/>
              <a:pPr/>
              <a:t>2018/3/11</a:t>
            </a:fld>
            <a:endParaRPr lang="zh-CN" altLang="en-US" dirty="0"/>
          </a:p>
        </p:txBody>
      </p:sp>
      <p:sp>
        <p:nvSpPr>
          <p:cNvPr id="6" name="页脚占位符 5"/>
          <p:cNvSpPr>
            <a:spLocks noGrp="1"/>
          </p:cNvSpPr>
          <p:nvPr>
            <p:ph type="ftr" sz="quarter" idx="11"/>
          </p:nvPr>
        </p:nvSpPr>
        <p:spPr/>
        <p:txBody>
          <a:bodyPr rtlCol="0"/>
          <a:lstStyle/>
          <a:p>
            <a:pPr rtl="0"/>
            <a:endParaRPr lang="zh-CN" altLang="en-US" noProof="0" dirty="0"/>
          </a:p>
        </p:txBody>
      </p:sp>
      <p:sp>
        <p:nvSpPr>
          <p:cNvPr id="7" name="灯片编号占位符 6"/>
          <p:cNvSpPr>
            <a:spLocks noGrp="1"/>
          </p:cNvSpPr>
          <p:nvPr>
            <p:ph type="sldNum" sz="quarter" idx="12"/>
          </p:nvPr>
        </p:nvSpPr>
        <p:spPr/>
        <p:txBody>
          <a:bodyPr rtlCol="0"/>
          <a:lstStyle>
            <a:lvl1pPr algn="r">
              <a:defRPr/>
            </a:lvl1pPr>
          </a:lstStyle>
          <a:p>
            <a:fld id="{0FF54DE5-C571-48E8-A5BC-B369434E2F44}" type="slidenum">
              <a:rPr lang="en-US" altLang="zh-CN" smtClean="0"/>
              <a:pPr/>
              <a:t>‹#›</a:t>
            </a:fld>
            <a:endParaRPr lang="en-US" altLang="zh-CN"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8675" y="76200"/>
            <a:ext cx="7485512" cy="1096962"/>
          </a:xfrm>
          <a:prstGeom prst="rect">
            <a:avLst/>
          </a:prstGeom>
        </p:spPr>
        <p:txBody>
          <a:bodyPr vert="horz" lIns="0" tIns="45720" rIns="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828675" y="1600200"/>
            <a:ext cx="7486650" cy="4572000"/>
          </a:xfrm>
          <a:prstGeom prst="rect">
            <a:avLst/>
          </a:prstGeom>
        </p:spPr>
        <p:txBody>
          <a:bodyPr vert="horz" lIns="0" tIns="45720" rIns="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a:p>
            <a:pPr lvl="5" rtl="0"/>
            <a:r>
              <a:rPr lang="zh-CN" altLang="en-US" noProof="0" dirty="0"/>
              <a:t>第六级</a:t>
            </a:r>
          </a:p>
          <a:p>
            <a:pPr lvl="6" rtl="0"/>
            <a:r>
              <a:rPr lang="zh-CN" altLang="en-US" noProof="0" dirty="0"/>
              <a:t>第七级</a:t>
            </a:r>
          </a:p>
          <a:p>
            <a:pPr lvl="7" rtl="0"/>
            <a:r>
              <a:rPr lang="zh-CN" altLang="en-US" noProof="0" dirty="0"/>
              <a:t>第八级</a:t>
            </a:r>
          </a:p>
          <a:p>
            <a:pPr lvl="8" rtl="0"/>
            <a:r>
              <a:rPr lang="zh-CN" altLang="en-US" noProof="0" dirty="0"/>
              <a:t>第九级</a:t>
            </a:r>
          </a:p>
        </p:txBody>
      </p:sp>
      <p:sp>
        <p:nvSpPr>
          <p:cNvPr id="4" name="日期占位符 3"/>
          <p:cNvSpPr>
            <a:spLocks noGrp="1"/>
          </p:cNvSpPr>
          <p:nvPr>
            <p:ph type="dt" sz="half" idx="2"/>
          </p:nvPr>
        </p:nvSpPr>
        <p:spPr>
          <a:xfrm>
            <a:off x="828675" y="6356352"/>
            <a:ext cx="1372169"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r>
              <a:rPr lang="zh-CN" altLang="en-US" dirty="0"/>
              <a:t>​</a:t>
            </a:r>
            <a:fld id="{660B6A15-7713-4A08-BBFD-F297CCC2B976}" type="datetime1">
              <a:rPr lang="zh-CN" altLang="en-US" smtClean="0"/>
              <a:pPr/>
              <a:t>2018/3/11</a:t>
            </a:fld>
            <a:r>
              <a:rPr lang="zh-CN" altLang="en-US" dirty="0"/>
              <a:t>​</a:t>
            </a:r>
          </a:p>
        </p:txBody>
      </p:sp>
      <p:sp>
        <p:nvSpPr>
          <p:cNvPr id="5" name="页脚占位符 4"/>
          <p:cNvSpPr>
            <a:spLocks noGrp="1"/>
          </p:cNvSpPr>
          <p:nvPr>
            <p:ph type="ftr" sz="quarter" idx="3"/>
          </p:nvPr>
        </p:nvSpPr>
        <p:spPr>
          <a:xfrm>
            <a:off x="2200844" y="6356350"/>
            <a:ext cx="4742312" cy="365126"/>
          </a:xfrm>
          <a:prstGeom prst="rect">
            <a:avLst/>
          </a:prstGeom>
        </p:spPr>
        <p:txBody>
          <a:bodyPr vert="horz" lIns="0" tIns="45720" rIns="0" bIns="45720" rtlCol="0" anchor="ctr"/>
          <a:lstStyle>
            <a:lvl1pPr algn="ctr"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6942587" y="6356352"/>
            <a:ext cx="1371600"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pPr algn="r"/>
            <a:fld id="{0FF54DE5-C571-48E8-A5BC-B369434E2F44}" type="slidenum">
              <a:rPr lang="en-US" altLang="zh-CN" noProof="0" smtClean="0"/>
              <a:pPr algn="r"/>
              <a:t>‹#›</a:t>
            </a:fld>
            <a:endParaRPr lang="zh-CN" altLang="en-US" noProof="0" dirty="0"/>
          </a:p>
        </p:txBody>
      </p:sp>
      <p:grpSp>
        <p:nvGrpSpPr>
          <p:cNvPr id="15" name="组 14"/>
          <p:cNvGrpSpPr/>
          <p:nvPr/>
        </p:nvGrpSpPr>
        <p:grpSpPr>
          <a:xfrm>
            <a:off x="827532" y="1219202"/>
            <a:ext cx="7488936" cy="84403"/>
            <a:chOff x="1073150" y="1219201"/>
            <a:chExt cx="10058400" cy="63125"/>
          </a:xfrm>
        </p:grpSpPr>
        <p:cxnSp>
          <p:nvCxnSpPr>
            <p:cNvPr id="13" name="直接连接符​​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22" userDrawn="1">
          <p15:clr>
            <a:srgbClr val="F26B43"/>
          </p15:clr>
        </p15:guide>
        <p15:guide id="2" pos="5238" userDrawn="1">
          <p15:clr>
            <a:srgbClr val="F26B43"/>
          </p15:clr>
        </p15:guide>
        <p15:guide id="3" orient="horz" pos="1008" userDrawn="1">
          <p15:clr>
            <a:srgbClr val="F26B43"/>
          </p15:clr>
        </p15:guide>
        <p15:guide id="4"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202336" y="2292094"/>
            <a:ext cx="5734050" cy="2219691"/>
          </a:xfrm>
        </p:spPr>
        <p:txBody>
          <a:bodyPr rtlCol="0" anchor="ctr"/>
          <a:lstStyle/>
          <a:p>
            <a:r>
              <a:rPr lang="en-US" dirty="0"/>
              <a:t>Exercises 1</a:t>
            </a:r>
            <a:endParaRPr lang="en-US" dirty="0">
              <a:latin typeface="微软雅黑" panose="020B0503020204020204" pitchFamily="34" charset="-122"/>
              <a:ea typeface="微软雅黑" panose="020B0503020204020204" pitchFamily="34" charset="-122"/>
            </a:endParaRPr>
          </a:p>
        </p:txBody>
      </p:sp>
      <p:sp>
        <p:nvSpPr>
          <p:cNvPr id="7" name="副标题 6"/>
          <p:cNvSpPr>
            <a:spLocks noGrp="1"/>
          </p:cNvSpPr>
          <p:nvPr>
            <p:ph type="subTitle" idx="1"/>
          </p:nvPr>
        </p:nvSpPr>
        <p:spPr/>
        <p:txBody>
          <a:bodyPr rtlCol="0"/>
          <a:lstStyle/>
          <a:p>
            <a:pPr rtl="0"/>
            <a:endParaRPr lang="en-US" dirty="0">
              <a:latin typeface="微软雅黑" panose="020B0503020204020204" pitchFamily="34" charset="-122"/>
              <a:ea typeface="微软雅黑" panose="020B0503020204020204" pitchFamily="34" charset="-122"/>
            </a:endParaRPr>
          </a:p>
        </p:txBody>
      </p:sp>
      <p:pic>
        <p:nvPicPr>
          <p:cNvPr id="4" name="图片占位符 3" descr="桌上一本打开的书，书架在背景中模糊显示" title="示例图片"/>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E</a:t>
            </a:r>
            <a:r>
              <a:rPr lang="en-US" dirty="0"/>
              <a:t>xercises 1</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670144" cy="5060217"/>
          </a:xfrm>
        </p:spPr>
        <p:txBody>
          <a:bodyPr rtlCol="0">
            <a:normAutofit fontScale="85000" lnSpcReduction="20000"/>
          </a:bodyPr>
          <a:lstStyle/>
          <a:p>
            <a:r>
              <a:rPr lang="zh-CN" altLang="zh-CN" dirty="0"/>
              <a:t>4</a:t>
            </a:r>
            <a:r>
              <a:rPr lang="en-US" altLang="zh-CN" dirty="0"/>
              <a:t>. Instructions</a:t>
            </a:r>
          </a:p>
          <a:p>
            <a:pPr marL="457200" indent="-457200">
              <a:buFont typeface="+mj-ea"/>
              <a:buAutoNum type="circleNumDbPlain"/>
            </a:pPr>
            <a:r>
              <a:rPr lang="en-US" altLang="zh-CN" dirty="0"/>
              <a:t>Sort is responsible for reading employee information data from employee.txt, then sorting the data by employees 'salaries, and writing the processed data to the downstream pipeline.</a:t>
            </a:r>
          </a:p>
          <a:p>
            <a:pPr marL="457200" indent="-457200">
              <a:buFont typeface="+mj-ea"/>
              <a:buAutoNum type="circleNumDbPlain"/>
            </a:pPr>
            <a:r>
              <a:rPr lang="en-US" altLang="zh-CN" dirty="0"/>
              <a:t>Search </a:t>
            </a:r>
            <a:r>
              <a:rPr lang="zh-CN" altLang="zh-CN" dirty="0"/>
              <a:t>r</a:t>
            </a:r>
            <a:r>
              <a:rPr lang="en-US" altLang="zh-CN" dirty="0" err="1"/>
              <a:t>eads</a:t>
            </a:r>
            <a:r>
              <a:rPr lang="en-US" altLang="zh-CN" dirty="0"/>
              <a:t> employee information data from the upstream pipeline and filter out all employees with annual salary of over 120,000. Then write the processed data to the downstream pipeline.</a:t>
            </a:r>
          </a:p>
          <a:p>
            <a:pPr marL="457200" indent="-457200">
              <a:buFont typeface="+mj-ea"/>
              <a:buAutoNum type="circleNumDbPlain"/>
            </a:pPr>
            <a:r>
              <a:rPr lang="en-US" altLang="zh-CN" dirty="0"/>
              <a:t>Calculate reads employee information data from the upstream pipeline, then calculates the personal income tax of these employees with annual salary of over 120,000 at the 30% tax rate, and writes the processed data into the downstream pipeline.</a:t>
            </a:r>
          </a:p>
          <a:p>
            <a:pPr marL="457200" indent="-457200">
              <a:buFont typeface="+mj-ea"/>
              <a:buAutoNum type="circleNumDbPlain"/>
            </a:pPr>
            <a:r>
              <a:rPr lang="en-US" altLang="zh-CN" dirty="0"/>
              <a:t>Print reads employee information data from the upstream pipeline and displays these processed results to the user graphical interface.</a:t>
            </a:r>
          </a:p>
          <a:p>
            <a:pPr marL="457200" indent="-457200">
              <a:buFont typeface="+mj-ea"/>
              <a:buAutoNum type="circleNumDbPlain"/>
            </a:pPr>
            <a:r>
              <a:rPr lang="en-US" altLang="zh-CN" dirty="0"/>
              <a:t>The </a:t>
            </a:r>
            <a:r>
              <a:rPr lang="en-US" altLang="zh-CN" dirty="0" err="1"/>
              <a:t>PipeLineBuilder</a:t>
            </a:r>
            <a:r>
              <a:rPr lang="en-US" altLang="zh-CN" dirty="0"/>
              <a:t> is responsible for creating pipe and filter objects based on the user's choice and grouping them together. </a:t>
            </a:r>
          </a:p>
          <a:p>
            <a:pPr marL="457200" indent="-457200">
              <a:buFont typeface="+mj-ea"/>
              <a:buAutoNum type="circleNumDbPlain"/>
            </a:pPr>
            <a:r>
              <a:rPr lang="en-US" altLang="zh-CN" dirty="0"/>
              <a:t>The </a:t>
            </a:r>
            <a:r>
              <a:rPr lang="en-US" altLang="zh-CN" dirty="0" err="1"/>
              <a:t>FileUpdateGUI</a:t>
            </a:r>
            <a:r>
              <a:rPr lang="en-US" altLang="zh-CN" dirty="0"/>
              <a:t> object represents the user's graphical interface and is responsible for receiving user input and then calls the </a:t>
            </a:r>
            <a:r>
              <a:rPr lang="en-US" altLang="zh-CN" dirty="0" err="1"/>
              <a:t>PipeLineBuilder</a:t>
            </a:r>
            <a:r>
              <a:rPr lang="en-US" altLang="zh-CN" dirty="0"/>
              <a:t>.</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39078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E</a:t>
            </a:r>
            <a:r>
              <a:rPr lang="en-US" dirty="0"/>
              <a:t>xercises 1</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486650" cy="5019687"/>
          </a:xfrm>
        </p:spPr>
        <p:txBody>
          <a:bodyPr rtlCol="0">
            <a:normAutofit fontScale="85000" lnSpcReduction="10000"/>
          </a:bodyPr>
          <a:lstStyle/>
          <a:p>
            <a:r>
              <a:rPr lang="zh-CN" altLang="zh-CN" dirty="0"/>
              <a:t>5</a:t>
            </a:r>
            <a:r>
              <a:rPr lang="en-US" altLang="zh-CN" dirty="0"/>
              <a:t>. Design a software system that controls the water quality, temperature, and level of the goldfish tank. Basic requirements: This program automatically controls the water quality, water temperature, and water level in a goldfish tank. The system hardware includes an aquarium tank, a chemical sensor, a water temperature sensor, and a water level sensor. When the reading value of the chemical sensor exceeds a certain range, the fish tank needs to eliminate some of the waste water and supply the fresh water. When the temperature reading value of the water temperature sensor is lower than a certain temperature or exceeds a certain temperature, the heating device or cooling device needs to be turned on to adjust the water temperature. When the water level reading value is higher or lower than a certain height, it needs to turn on the drain, remove some of the water or add fresh water.</a:t>
            </a:r>
          </a:p>
          <a:p>
            <a:r>
              <a:rPr lang="en-US" altLang="zh-CN" dirty="0"/>
              <a:t> It is required to use the observer mode to design the software system. Specific requirements:</a:t>
            </a:r>
          </a:p>
          <a:p>
            <a:pPr marL="457200" indent="-457200">
              <a:buFont typeface="+mj-lt"/>
              <a:buAutoNum type="alphaLcPeriod"/>
            </a:pPr>
            <a:r>
              <a:rPr lang="en-US" altLang="zh-CN" dirty="0"/>
              <a:t>Draw a design class diagram.</a:t>
            </a:r>
          </a:p>
          <a:p>
            <a:pPr marL="457200" indent="-457200">
              <a:buFont typeface="+mj-lt"/>
              <a:buAutoNum type="alphaLcPeriod"/>
            </a:pPr>
            <a:r>
              <a:rPr lang="en-US" dirty="0"/>
              <a:t>Explain the style of the designed control program, explain the relationship between the software components in the class diagram, and the functions included in each software component.</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39078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E</a:t>
            </a:r>
            <a:r>
              <a:rPr lang="en-US" dirty="0"/>
              <a:t>xercises 1</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lstStyle/>
          <a:p>
            <a:pPr rtl="0"/>
            <a:r>
              <a:rPr lang="zh-CN" altLang="zh-CN" dirty="0"/>
              <a:t>5</a:t>
            </a:r>
            <a:r>
              <a:rPr lang="en-US" altLang="zh-CN" dirty="0"/>
              <a:t>.a</a:t>
            </a:r>
          </a:p>
          <a:p>
            <a:pPr rtl="0"/>
            <a:endParaRPr lang="en-US" dirty="0">
              <a:latin typeface="微软雅黑" panose="020B0503020204020204" pitchFamily="34" charset="-122"/>
              <a:ea typeface="微软雅黑" panose="020B0503020204020204" pitchFamily="34" charset="-122"/>
            </a:endParaRPr>
          </a:p>
        </p:txBody>
      </p:sp>
      <p:pic>
        <p:nvPicPr>
          <p:cNvPr id="2" name="图片 1" descr="屏幕快照 2018-03-10 上午11.39.5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436" y="2094045"/>
            <a:ext cx="7746731" cy="4061487"/>
          </a:xfrm>
          <a:prstGeom prst="rect">
            <a:avLst/>
          </a:prstGeom>
        </p:spPr>
      </p:pic>
    </p:spTree>
    <p:extLst>
      <p:ext uri="{BB962C8B-B14F-4D97-AF65-F5344CB8AC3E}">
        <p14:creationId xmlns:p14="http://schemas.microsoft.com/office/powerpoint/2010/main" val="2339078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E</a:t>
            </a:r>
            <a:r>
              <a:rPr lang="en-US" dirty="0"/>
              <a:t>xercises 1</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486650" cy="5154787"/>
          </a:xfrm>
        </p:spPr>
        <p:txBody>
          <a:bodyPr rtlCol="0">
            <a:normAutofit fontScale="70000" lnSpcReduction="20000"/>
          </a:bodyPr>
          <a:lstStyle/>
          <a:p>
            <a:pPr rtl="0">
              <a:lnSpc>
                <a:spcPct val="110000"/>
              </a:lnSpc>
              <a:spcBef>
                <a:spcPts val="600"/>
              </a:spcBef>
            </a:pPr>
            <a:r>
              <a:rPr lang="zh-CN" altLang="zh-CN" dirty="0"/>
              <a:t>5</a:t>
            </a:r>
            <a:r>
              <a:rPr lang="en-US" altLang="zh-CN" dirty="0"/>
              <a:t>.b</a:t>
            </a:r>
          </a:p>
          <a:p>
            <a:pPr>
              <a:lnSpc>
                <a:spcPct val="110000"/>
              </a:lnSpc>
              <a:spcBef>
                <a:spcPts val="600"/>
              </a:spcBef>
            </a:pPr>
            <a:r>
              <a:rPr lang="en-US" dirty="0"/>
              <a:t>Among them, Observable and Observer are two interface classes. </a:t>
            </a:r>
          </a:p>
          <a:p>
            <a:pPr>
              <a:lnSpc>
                <a:spcPct val="110000"/>
              </a:lnSpc>
              <a:spcBef>
                <a:spcPts val="600"/>
              </a:spcBef>
            </a:pPr>
            <a:r>
              <a:rPr lang="en-US" dirty="0"/>
              <a:t>The fishbowl class </a:t>
            </a:r>
            <a:r>
              <a:rPr lang="en-US" dirty="0" err="1"/>
              <a:t>FishbowlGUI</a:t>
            </a:r>
            <a:r>
              <a:rPr lang="en-US" dirty="0"/>
              <a:t> is the observed class, which implements the interface class Observable. </a:t>
            </a:r>
          </a:p>
          <a:p>
            <a:pPr>
              <a:lnSpc>
                <a:spcPct val="110000"/>
              </a:lnSpc>
              <a:spcBef>
                <a:spcPts val="600"/>
              </a:spcBef>
            </a:pPr>
            <a:r>
              <a:rPr lang="en-US" dirty="0"/>
              <a:t>The </a:t>
            </a:r>
            <a:r>
              <a:rPr lang="en-US" dirty="0" err="1"/>
              <a:t>FishbowlGUI</a:t>
            </a:r>
            <a:r>
              <a:rPr lang="en-US" dirty="0"/>
              <a:t> has 3 private variables quality, temperature, and level, which represent the tank's water quality, water temperature, and water level height. There are also get and set methods for each private variable </a:t>
            </a:r>
            <a:r>
              <a:rPr lang="en-US" altLang="zh-CN" dirty="0"/>
              <a:t>to</a:t>
            </a:r>
            <a:r>
              <a:rPr lang="en-US" dirty="0"/>
              <a:t> </a:t>
            </a:r>
            <a:r>
              <a:rPr lang="en-US" altLang="zh-CN" dirty="0"/>
              <a:t>g</a:t>
            </a:r>
            <a:r>
              <a:rPr lang="en-US" dirty="0"/>
              <a:t>et properties or set properties. </a:t>
            </a:r>
          </a:p>
          <a:p>
            <a:pPr>
              <a:lnSpc>
                <a:spcPct val="110000"/>
              </a:lnSpc>
              <a:spcBef>
                <a:spcPts val="600"/>
              </a:spcBef>
            </a:pPr>
            <a:r>
              <a:rPr lang="en-US" dirty="0"/>
              <a:t>Three observers, </a:t>
            </a:r>
            <a:r>
              <a:rPr lang="en-US" dirty="0" err="1"/>
              <a:t>ChemistryGUI</a:t>
            </a:r>
            <a:r>
              <a:rPr lang="en-US" dirty="0"/>
              <a:t>, </a:t>
            </a:r>
            <a:r>
              <a:rPr lang="en-US" dirty="0" err="1"/>
              <a:t>TemperatureGUI</a:t>
            </a:r>
            <a:r>
              <a:rPr lang="en-US" dirty="0"/>
              <a:t>, and </a:t>
            </a:r>
            <a:r>
              <a:rPr lang="en-US" dirty="0" err="1"/>
              <a:t>LevelGUI</a:t>
            </a:r>
            <a:r>
              <a:rPr lang="en-US" dirty="0"/>
              <a:t>, implement the observer interface Observer. </a:t>
            </a:r>
          </a:p>
          <a:p>
            <a:pPr>
              <a:lnSpc>
                <a:spcPct val="110000"/>
              </a:lnSpc>
              <a:spcBef>
                <a:spcPts val="600"/>
              </a:spcBef>
            </a:pPr>
            <a:r>
              <a:rPr lang="en-US" dirty="0"/>
              <a:t>In the observer interface, there is a method </a:t>
            </a:r>
            <a:r>
              <a:rPr lang="en-US" dirty="0" err="1"/>
              <a:t>takeAction</a:t>
            </a:r>
            <a:r>
              <a:rPr lang="en-US" dirty="0"/>
              <a:t>(</a:t>
            </a:r>
            <a:r>
              <a:rPr lang="en-US" dirty="0" err="1"/>
              <a:t>s:Observable</a:t>
            </a:r>
            <a:r>
              <a:rPr lang="en-US" dirty="0"/>
              <a:t>) that must be implemented. Each class that implements the interface implements its own function in this method: When the quality exceeds a certain range, the chemical sensor </a:t>
            </a:r>
            <a:r>
              <a:rPr lang="en-US" dirty="0" err="1"/>
              <a:t>ChemistryGUI</a:t>
            </a:r>
            <a:r>
              <a:rPr lang="en-US" dirty="0"/>
              <a:t> excludes some of the wastewater from the tank and replenish the new water; when the temperature falls below a certain temperature, or exceeds a certain temperature, the </a:t>
            </a:r>
            <a:r>
              <a:rPr lang="en-US" dirty="0" err="1"/>
              <a:t>TemperatureGUI</a:t>
            </a:r>
            <a:r>
              <a:rPr lang="en-US" dirty="0"/>
              <a:t> turns on. The heating device or cooling device adjusts the water temperature; when the level is higher or lower than a certain level, </a:t>
            </a:r>
            <a:r>
              <a:rPr lang="en-US" dirty="0" err="1"/>
              <a:t>LevelGUI</a:t>
            </a:r>
            <a:r>
              <a:rPr lang="en-US" dirty="0"/>
              <a:t> turns on the drainage device, excluding some water or adding fresh water. This method is passed by parameters to an observer object. Once notified, some methods of the observer's class </a:t>
            </a:r>
            <a:r>
              <a:rPr lang="en-US" dirty="0" err="1"/>
              <a:t>FishbowlGUI</a:t>
            </a:r>
            <a:r>
              <a:rPr lang="en-US" dirty="0"/>
              <a:t> will be called to obtain the changed state.</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39078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E</a:t>
            </a:r>
            <a:r>
              <a:rPr lang="en-US" dirty="0"/>
              <a:t>xercises 1</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486650" cy="858615"/>
          </a:xfrm>
        </p:spPr>
        <p:txBody>
          <a:bodyPr rtlCol="0"/>
          <a:lstStyle/>
          <a:p>
            <a:r>
              <a:rPr lang="zh-CN" altLang="zh-CN" dirty="0"/>
              <a:t>6</a:t>
            </a:r>
            <a:r>
              <a:rPr lang="zh-CN" altLang="en-US" dirty="0"/>
              <a:t>.</a:t>
            </a:r>
            <a:r>
              <a:rPr lang="en-US" altLang="zh-CN" dirty="0"/>
              <a:t> Point out three typical applications of hierarchical software architecture.</a:t>
            </a:r>
          </a:p>
        </p:txBody>
      </p:sp>
      <p:sp>
        <p:nvSpPr>
          <p:cNvPr id="4" name="内容占位符 13"/>
          <p:cNvSpPr txBox="1">
            <a:spLocks/>
          </p:cNvSpPr>
          <p:nvPr/>
        </p:nvSpPr>
        <p:spPr>
          <a:xfrm>
            <a:off x="872982" y="3216331"/>
            <a:ext cx="7486650" cy="2241699"/>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r>
              <a:rPr lang="zh-CN" altLang="zh-CN" dirty="0"/>
              <a:t>6</a:t>
            </a:r>
            <a:r>
              <a:rPr lang="zh-CN" altLang="en-US" dirty="0"/>
              <a:t>.</a:t>
            </a:r>
            <a:r>
              <a:rPr lang="en-US" altLang="zh-CN" dirty="0"/>
              <a:t> Reference answer:</a:t>
            </a:r>
          </a:p>
          <a:p>
            <a:pPr lvl="1"/>
            <a:r>
              <a:rPr lang="en-US" altLang="zh-CN" sz="2000" dirty="0"/>
              <a:t>Hierarchical communication protocols, such as OSI models, TCP/IP models.</a:t>
            </a:r>
          </a:p>
          <a:p>
            <a:pPr lvl="1"/>
            <a:r>
              <a:rPr lang="en-US" altLang="zh-CN" sz="2000" dirty="0"/>
              <a:t>Database system area.</a:t>
            </a:r>
          </a:p>
          <a:p>
            <a:pPr lvl="1"/>
            <a:r>
              <a:rPr lang="en-US" altLang="zh-CN" sz="2000" dirty="0"/>
              <a:t>Operating system area.</a:t>
            </a:r>
            <a:endParaRPr lang="en-US" sz="2000" dirty="0"/>
          </a:p>
        </p:txBody>
      </p:sp>
    </p:spTree>
    <p:extLst>
      <p:ext uri="{BB962C8B-B14F-4D97-AF65-F5344CB8AC3E}">
        <p14:creationId xmlns:p14="http://schemas.microsoft.com/office/powerpoint/2010/main" val="2938311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E</a:t>
            </a:r>
            <a:r>
              <a:rPr lang="en-US" dirty="0"/>
              <a:t>xercises 1</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normAutofit/>
          </a:bodyPr>
          <a:lstStyle/>
          <a:p>
            <a:r>
              <a:rPr lang="zh-CN" altLang="zh-CN" dirty="0"/>
              <a:t>7</a:t>
            </a:r>
            <a:r>
              <a:rPr lang="en-US" altLang="zh-CN" dirty="0"/>
              <a:t>. Designing a train ticketing system requires a user graphical input interface, including the ticket departure time, price, number of trips, and the current number of remaining ticket displays. </a:t>
            </a:r>
          </a:p>
          <a:p>
            <a:pPr marL="0" indent="0">
              <a:buNone/>
            </a:pPr>
            <a:r>
              <a:rPr lang="en-US" altLang="zh-CN" dirty="0"/>
              <a:t>   requirements:</a:t>
            </a:r>
          </a:p>
          <a:p>
            <a:pPr marL="914400" lvl="1" indent="-457200">
              <a:buFont typeface="+mj-ea"/>
              <a:buAutoNum type="circleNumDbPlain"/>
            </a:pPr>
            <a:r>
              <a:rPr lang="en-US" altLang="zh-CN" dirty="0"/>
              <a:t>Tickets need to display the following information: departure time, price, number of trips, current number of remaining tickets; </a:t>
            </a:r>
          </a:p>
          <a:p>
            <a:pPr marL="914400" lvl="1" indent="-457200">
              <a:buFont typeface="+mj-ea"/>
              <a:buAutoNum type="circleNumDbPlain"/>
            </a:pPr>
            <a:r>
              <a:rPr lang="zh-CN" altLang="zh-CN" dirty="0"/>
              <a:t>D</a:t>
            </a:r>
            <a:r>
              <a:rPr lang="en-US" altLang="zh-CN" dirty="0" err="1"/>
              <a:t>isplay</a:t>
            </a:r>
            <a:r>
              <a:rPr lang="en-US" altLang="zh-CN" dirty="0"/>
              <a:t> of the remaining number of tickets must immediately reflect the change in the number of tickets; </a:t>
            </a:r>
          </a:p>
          <a:p>
            <a:pPr marL="914400" lvl="1" indent="-457200">
              <a:buFont typeface="+mj-ea"/>
              <a:buAutoNum type="circleNumDbPlain"/>
            </a:pPr>
            <a:r>
              <a:rPr lang="zh-CN" altLang="zh-CN" dirty="0"/>
              <a:t>T</a:t>
            </a:r>
            <a:r>
              <a:rPr lang="en-US" altLang="zh-CN" dirty="0"/>
              <a:t>he user interface is easy to change and even change at runtime.</a:t>
            </a:r>
          </a:p>
          <a:p>
            <a:r>
              <a:rPr lang="en-US" altLang="zh-CN" dirty="0"/>
              <a:t>This problem is designed using the MVC architecture (using the observer mechanism), where the user input interface and the display view are displayed independently.</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38311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E</a:t>
            </a:r>
            <a:r>
              <a:rPr lang="en-US" dirty="0"/>
              <a:t>xercises 1</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lstStyle/>
          <a:p>
            <a:pPr rtl="0"/>
            <a:r>
              <a:rPr lang="zh-CN" altLang="zh-CN" dirty="0"/>
              <a:t>7</a:t>
            </a:r>
            <a:r>
              <a:rPr lang="en-US" altLang="zh-CN" dirty="0"/>
              <a:t>.</a:t>
            </a:r>
            <a:endParaRPr lang="en-US" dirty="0">
              <a:latin typeface="微软雅黑" panose="020B0503020204020204" pitchFamily="34" charset="-122"/>
              <a:ea typeface="微软雅黑" panose="020B0503020204020204" pitchFamily="34" charset="-122"/>
            </a:endParaRPr>
          </a:p>
        </p:txBody>
      </p:sp>
      <p:pic>
        <p:nvPicPr>
          <p:cNvPr id="4" name="图片 3" descr="图片包含 屏幕截图, 文字&#10;&#10;已生成高可信度的说明">
            <a:extLst>
              <a:ext uri="{FF2B5EF4-FFF2-40B4-BE49-F238E27FC236}">
                <a16:creationId xmlns:a16="http://schemas.microsoft.com/office/drawing/2014/main" id="{334C8B0D-E269-44F5-9A90-E3DF74B8FD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2500" y="1321917"/>
            <a:ext cx="6097301" cy="5681769"/>
          </a:xfrm>
          <a:prstGeom prst="rect">
            <a:avLst/>
          </a:prstGeom>
        </p:spPr>
      </p:pic>
    </p:spTree>
    <p:extLst>
      <p:ext uri="{BB962C8B-B14F-4D97-AF65-F5344CB8AC3E}">
        <p14:creationId xmlns:p14="http://schemas.microsoft.com/office/powerpoint/2010/main" val="2938311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E</a:t>
            </a:r>
            <a:r>
              <a:rPr lang="en-US" dirty="0"/>
              <a:t>xercises 1</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486650" cy="737025"/>
          </a:xfrm>
        </p:spPr>
        <p:txBody>
          <a:bodyPr rtlCol="0"/>
          <a:lstStyle/>
          <a:p>
            <a:r>
              <a:rPr lang="zh-CN" altLang="zh-CN" dirty="0"/>
              <a:t>8</a:t>
            </a:r>
            <a:r>
              <a:rPr lang="en-US" altLang="zh-CN" dirty="0"/>
              <a:t>. Describe the difference between a hierarchical architecture and a client-server architecture.</a:t>
            </a:r>
          </a:p>
        </p:txBody>
      </p:sp>
      <p:sp>
        <p:nvSpPr>
          <p:cNvPr id="4" name="内容占位符 13"/>
          <p:cNvSpPr txBox="1">
            <a:spLocks/>
          </p:cNvSpPr>
          <p:nvPr/>
        </p:nvSpPr>
        <p:spPr>
          <a:xfrm>
            <a:off x="818936" y="2512854"/>
            <a:ext cx="7486650" cy="3809813"/>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r>
              <a:rPr lang="zh-CN" altLang="zh-CN" dirty="0"/>
              <a:t>8</a:t>
            </a:r>
            <a:r>
              <a:rPr lang="en-US" altLang="zh-CN" dirty="0"/>
              <a:t>. The main difference between a three-tier architecture and a three-tier client-server software architecture is that the layers involved in the general hierarchy refer to the logical layer and the layer</a:t>
            </a:r>
            <a:r>
              <a:rPr lang="zh-CN" altLang="en-US" dirty="0"/>
              <a:t> </a:t>
            </a:r>
            <a:r>
              <a:rPr lang="en-US" altLang="zh-CN" dirty="0"/>
              <a:t>involves</a:t>
            </a:r>
            <a:r>
              <a:rPr lang="zh-CN" altLang="en-US" dirty="0"/>
              <a:t> </a:t>
            </a:r>
            <a:r>
              <a:rPr lang="en-US" altLang="zh-CN" dirty="0"/>
              <a:t>in</a:t>
            </a:r>
            <a:r>
              <a:rPr lang="zh-CN" altLang="en-US" dirty="0"/>
              <a:t> </a:t>
            </a:r>
            <a:r>
              <a:rPr lang="en-US" altLang="zh-CN" dirty="0"/>
              <a:t>the</a:t>
            </a:r>
            <a:r>
              <a:rPr lang="zh-CN" altLang="en-US" dirty="0"/>
              <a:t> </a:t>
            </a:r>
            <a:r>
              <a:rPr lang="en-US" altLang="zh-CN" dirty="0"/>
              <a:t>three-tier client-server architecture is a physical layer. That is, the client runs on the PC, the service layer is deployed on the application server, and the database layer contains the database and database management system software and is deployed on the database server.</a:t>
            </a:r>
            <a:endParaRPr lang="en-US" dirty="0"/>
          </a:p>
        </p:txBody>
      </p:sp>
    </p:spTree>
    <p:extLst>
      <p:ext uri="{BB962C8B-B14F-4D97-AF65-F5344CB8AC3E}">
        <p14:creationId xmlns:p14="http://schemas.microsoft.com/office/powerpoint/2010/main" val="2938311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E</a:t>
            </a:r>
            <a:r>
              <a:rPr lang="en-US" dirty="0"/>
              <a:t>xercises 1</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lstStyle/>
          <a:p>
            <a:r>
              <a:rPr lang="zh-CN" altLang="zh-CN" dirty="0"/>
              <a:t>9</a:t>
            </a:r>
            <a:r>
              <a:rPr lang="en-US" altLang="zh-CN" dirty="0"/>
              <a:t>. Point out the content contained in each layer of the two-tier client-server architecture and describe it in its own words:</a:t>
            </a:r>
          </a:p>
          <a:p>
            <a:pPr marL="457200" indent="-457200">
              <a:buFont typeface="+mj-lt"/>
              <a:buAutoNum type="alphaLcPeriod"/>
            </a:pPr>
            <a:r>
              <a:rPr lang="en-US" altLang="zh-CN" dirty="0"/>
              <a:t>The working principle of the program of the architecture design.</a:t>
            </a:r>
          </a:p>
          <a:p>
            <a:pPr marL="457200" indent="-457200">
              <a:buFont typeface="+mj-lt"/>
              <a:buAutoNum type="alphaLcPeriod"/>
            </a:pPr>
            <a:r>
              <a:rPr lang="en-US" altLang="zh-CN" dirty="0"/>
              <a:t>fat client, thin client</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38311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E</a:t>
            </a:r>
            <a:r>
              <a:rPr lang="en-US" dirty="0"/>
              <a:t>xercises 1</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normAutofit fontScale="85000" lnSpcReduction="10000"/>
          </a:bodyPr>
          <a:lstStyle/>
          <a:p>
            <a:r>
              <a:rPr lang="zh-CN" altLang="zh-CN" dirty="0"/>
              <a:t>9</a:t>
            </a:r>
            <a:r>
              <a:rPr lang="en-US" altLang="zh-CN" dirty="0"/>
              <a:t>. In the context of the two-tier client-server architecture, the first tier contains the graphical user interface, application programs, and part of the business logic; the second tier contains part of the business logic, legacy data and other resource management systems, database management systems, and shared resources.</a:t>
            </a:r>
          </a:p>
          <a:p>
            <a:pPr marL="457200" indent="-457200">
              <a:buFont typeface="+mj-lt"/>
              <a:buAutoNum type="alphaLcPeriod"/>
            </a:pPr>
            <a:r>
              <a:rPr lang="en-US" altLang="zh-CN" dirty="0"/>
              <a:t>The working principle of the program of the architecture design.</a:t>
            </a:r>
          </a:p>
          <a:p>
            <a:pPr marL="914400" lvl="1" indent="-457200">
              <a:buFont typeface="+mj-ea"/>
              <a:buAutoNum type="circleNumDbPlain"/>
            </a:pPr>
            <a:r>
              <a:rPr lang="en-US" altLang="zh-CN" dirty="0"/>
              <a:t>The client sends a SQL statement to perform a data query, or requests to update the database.</a:t>
            </a:r>
          </a:p>
          <a:p>
            <a:pPr marL="914400" lvl="1" indent="-457200">
              <a:buFont typeface="+mj-ea"/>
              <a:buAutoNum type="circleNumDbPlain"/>
            </a:pPr>
            <a:r>
              <a:rPr lang="en-US" altLang="zh-CN" dirty="0"/>
              <a:t>The server-side database management system can assist the user in querying and return the query result to the client; or</a:t>
            </a:r>
            <a:r>
              <a:rPr lang="zh-CN" altLang="en-US" dirty="0"/>
              <a:t> </a:t>
            </a:r>
            <a:r>
              <a:rPr lang="zh-CN" altLang="zh-CN" dirty="0"/>
              <a:t>u</a:t>
            </a:r>
            <a:r>
              <a:rPr lang="en-US" altLang="zh-CN" dirty="0" err="1"/>
              <a:t>pdate</a:t>
            </a:r>
            <a:r>
              <a:rPr lang="en-US" altLang="zh-CN" dirty="0"/>
              <a:t> the database, such as modifying the value of a field in a table, or writing a new business record.</a:t>
            </a:r>
          </a:p>
          <a:p>
            <a:pPr marL="457200" indent="-457200">
              <a:buFont typeface="+mj-lt"/>
              <a:buAutoNum type="alphaLcPeriod"/>
            </a:pPr>
            <a:r>
              <a:rPr lang="en-US" dirty="0"/>
              <a:t>Fat client, thin client</a:t>
            </a:r>
          </a:p>
          <a:p>
            <a:pPr lvl="1"/>
            <a:r>
              <a:rPr lang="en-US" dirty="0"/>
              <a:t>A thin client refers to a computer terminal that is basically application-free in a client-server network architecture. It communicates with the server through some protocols and then accesses the LAN.</a:t>
            </a:r>
          </a:p>
          <a:p>
            <a:pPr lvl="1"/>
            <a:r>
              <a:rPr lang="en-US" dirty="0"/>
              <a:t>Fat clients and thin clients are relative. The difference is that there is a large amount of business logic that needs to be placed on the client. For example, in the C/S structure, the main logic program is placed on the client. Many times the server refers to the database server, so it is a fat client.</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6301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E</a:t>
            </a:r>
            <a:r>
              <a:rPr lang="en-US" dirty="0"/>
              <a:t>xercises 1</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lstStyle/>
          <a:p>
            <a:r>
              <a:rPr lang="en-US" altLang="zh-CN" dirty="0">
                <a:latin typeface="微软雅黑" panose="020B0503020204020204" pitchFamily="34" charset="-122"/>
                <a:ea typeface="微软雅黑" panose="020B0503020204020204" pitchFamily="34" charset="-122"/>
              </a:rPr>
              <a:t>1</a:t>
            </a:r>
            <a:r>
              <a:rPr lang="zh-CN" altLang="en-US" dirty="0"/>
              <a:t>.</a:t>
            </a:r>
            <a:r>
              <a:rPr lang="en-US" altLang="zh-CN" dirty="0"/>
              <a:t> What are the design methods used by the main program-subroutine architecture and the object-oriented architecture? What kind of main diagrams do these two programming design produce?</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15199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E</a:t>
            </a:r>
            <a:r>
              <a:rPr lang="en-US" dirty="0"/>
              <a:t>xercises 1</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lstStyle/>
          <a:p>
            <a:r>
              <a:rPr lang="en-US" altLang="zh-CN" dirty="0"/>
              <a:t>10. What are the obvious advantages of a three-tier client-server architecture compared to a two-tier client-server architecture?</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6301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E</a:t>
            </a:r>
            <a:r>
              <a:rPr lang="en-US" dirty="0"/>
              <a:t>xercises 1</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199"/>
            <a:ext cx="7486650" cy="4992667"/>
          </a:xfrm>
        </p:spPr>
        <p:txBody>
          <a:bodyPr rtlCol="0">
            <a:normAutofit fontScale="70000" lnSpcReduction="20000"/>
          </a:bodyPr>
          <a:lstStyle/>
          <a:p>
            <a:pPr rtl="0"/>
            <a:r>
              <a:rPr lang="en-US" altLang="zh-CN" dirty="0">
                <a:latin typeface="微软雅黑" panose="020B0503020204020204" pitchFamily="34" charset="-122"/>
                <a:ea typeface="微软雅黑" panose="020B0503020204020204" pitchFamily="34" charset="-122"/>
              </a:rPr>
              <a:t>10.</a:t>
            </a:r>
          </a:p>
          <a:p>
            <a:pPr marL="457200" indent="-457200">
              <a:spcBef>
                <a:spcPts val="600"/>
              </a:spcBef>
              <a:buFont typeface="+mj-ea"/>
              <a:buAutoNum type="circleNumDbPlain"/>
            </a:pPr>
            <a:r>
              <a:rPr lang="en-US" dirty="0"/>
              <a:t>In terms of system management, the two-tier architecture is complex and requires many business logics to be managed on the client. The three-tier architecture is relatively simple, and applications can be managed centrally using server management tools on the server side.</a:t>
            </a:r>
          </a:p>
          <a:p>
            <a:pPr marL="457200" indent="-457200">
              <a:spcBef>
                <a:spcPts val="600"/>
              </a:spcBef>
              <a:buFont typeface="+mj-ea"/>
              <a:buAutoNum type="circleNumDbPlain"/>
            </a:pPr>
            <a:r>
              <a:rPr lang="en-US" dirty="0"/>
              <a:t>In terms of security, the two-tier architecture is relatively low-security and belongs to the data-level security. The three-tier architecture has relatively high security and can be adjusted on the server side.</a:t>
            </a:r>
          </a:p>
          <a:p>
            <a:pPr marL="457200" indent="-457200">
              <a:spcBef>
                <a:spcPts val="600"/>
              </a:spcBef>
              <a:buFont typeface="+mj-ea"/>
              <a:buAutoNum type="circleNumDbPlain"/>
            </a:pPr>
            <a:r>
              <a:rPr lang="en-US" dirty="0"/>
              <a:t>In terms of data encapsulation, the interaction between the client and the server in the two-tier architecture uses SQL statements to expose the data; the three-tier structure is better, and is accomplished by the client invoking services or methods.</a:t>
            </a:r>
          </a:p>
          <a:p>
            <a:pPr marL="457200" indent="-457200">
              <a:spcBef>
                <a:spcPts val="600"/>
              </a:spcBef>
              <a:buFont typeface="+mj-ea"/>
              <a:buAutoNum type="circleNumDbPlain"/>
            </a:pPr>
            <a:r>
              <a:rPr lang="en-US" dirty="0"/>
              <a:t>In terms of repetitive applications, because it is only a single client, the two-tier architecture is not easy to reuse; and the three-tier architecture performs well in reuse and can reuse services and objects.</a:t>
            </a:r>
          </a:p>
          <a:p>
            <a:pPr marL="457200" indent="-457200">
              <a:spcBef>
                <a:spcPts val="600"/>
              </a:spcBef>
              <a:buFont typeface="+mj-ea"/>
              <a:buAutoNum type="circleNumDbPlain"/>
            </a:pPr>
            <a:r>
              <a:rPr lang="en-US" dirty="0"/>
              <a:t>In terms of heritage application integration, legacy application integration is difficult for a two-tier client-server architecture because of only limited client communication link management; for a three-tier client-server architecture, </a:t>
            </a:r>
            <a:r>
              <a:rPr lang="en-US" altLang="zh-CN" dirty="0"/>
              <a:t>you</a:t>
            </a:r>
            <a:r>
              <a:rPr lang="zh-CN" altLang="en-US" dirty="0"/>
              <a:t> </a:t>
            </a:r>
            <a:r>
              <a:rPr lang="en-US" dirty="0"/>
              <a:t>can use the encapsulation services and objects to implement legacy application integration through gateways, network connectors, and routers.</a:t>
            </a:r>
          </a:p>
          <a:p>
            <a:pPr marL="457200" indent="-457200">
              <a:spcBef>
                <a:spcPts val="600"/>
              </a:spcBef>
              <a:buFont typeface="+mj-ea"/>
              <a:buAutoNum type="circleNumDbPlain"/>
            </a:pPr>
            <a:r>
              <a:rPr lang="en-US" dirty="0"/>
              <a:t>In terms of Internet support, in a two-tier client-server architecture, Internet support is poor because network bandwidth limits the download of thick clients, and the three-tier client-server architecture often results from only web browsers on the client. , so the performance is excellent.</a:t>
            </a:r>
          </a:p>
          <a:p>
            <a:pPr marL="457200" indent="-457200">
              <a:spcBef>
                <a:spcPts val="600"/>
              </a:spcBef>
              <a:buFont typeface="+mj-ea"/>
              <a:buAutoNum type="circleNumDbPlain"/>
            </a:pPr>
            <a:r>
              <a:rPr lang="en-US" dirty="0"/>
              <a:t>In terms of multiple database support, in a two-tier client-server architecture, the database is locked by the vendor, so it is almost impossible to use multiple databases; in a three-tier structure, a business transaction can use several databases.</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6301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E</a:t>
            </a:r>
            <a:r>
              <a:rPr lang="en-US" dirty="0"/>
              <a:t>xercises 1</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486650" cy="750535"/>
          </a:xfrm>
        </p:spPr>
        <p:txBody>
          <a:bodyPr rtlCol="0"/>
          <a:lstStyle/>
          <a:p>
            <a:r>
              <a:rPr lang="en-US" altLang="zh-CN" dirty="0"/>
              <a:t>11. Please briefly describe the concept of P2P architecture.</a:t>
            </a:r>
          </a:p>
          <a:p>
            <a:endParaRPr lang="en-US" dirty="0">
              <a:latin typeface="微软雅黑" panose="020B0503020204020204" pitchFamily="34" charset="-122"/>
              <a:ea typeface="微软雅黑" panose="020B0503020204020204" pitchFamily="34" charset="-122"/>
            </a:endParaRPr>
          </a:p>
        </p:txBody>
      </p:sp>
      <p:sp>
        <p:nvSpPr>
          <p:cNvPr id="4" name="内容占位符 13"/>
          <p:cNvSpPr txBox="1">
            <a:spLocks/>
          </p:cNvSpPr>
          <p:nvPr/>
        </p:nvSpPr>
        <p:spPr>
          <a:xfrm>
            <a:off x="954052" y="3468366"/>
            <a:ext cx="7486650" cy="2439282"/>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r>
              <a:rPr lang="en-US" dirty="0"/>
              <a:t>P2P architecture is a decentralized architecture, </a:t>
            </a:r>
            <a:r>
              <a:rPr lang="en-US" altLang="zh-CN" dirty="0"/>
              <a:t>that</a:t>
            </a:r>
            <a:r>
              <a:rPr lang="zh-CN" altLang="en-US" dirty="0"/>
              <a:t> </a:t>
            </a:r>
            <a:r>
              <a:rPr lang="en-US" altLang="zh-CN" dirty="0"/>
              <a:t>is,</a:t>
            </a:r>
            <a:r>
              <a:rPr lang="en-US" dirty="0"/>
              <a:t> there is no concept of server or client in the network. In the P2P architecture model, every node in the network is considered as a peer. They have the same status. Any node can request services and provide services. That is, each node is Clients, also </a:t>
            </a:r>
            <a:r>
              <a:rPr lang="en-US" altLang="zh-CN" dirty="0"/>
              <a:t>S</a:t>
            </a:r>
            <a:r>
              <a:rPr lang="en-US" dirty="0"/>
              <a:t>ervers</a:t>
            </a:r>
          </a:p>
        </p:txBody>
      </p:sp>
    </p:spTree>
    <p:extLst>
      <p:ext uri="{BB962C8B-B14F-4D97-AF65-F5344CB8AC3E}">
        <p14:creationId xmlns:p14="http://schemas.microsoft.com/office/powerpoint/2010/main" val="126301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E</a:t>
            </a:r>
            <a:r>
              <a:rPr lang="en-US" dirty="0"/>
              <a:t>xercises 1</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486650" cy="1601664"/>
          </a:xfrm>
        </p:spPr>
        <p:txBody>
          <a:bodyPr rtlCol="0"/>
          <a:lstStyle/>
          <a:p>
            <a:r>
              <a:rPr lang="en-US" altLang="zh-CN" dirty="0">
                <a:latin typeface="微软雅黑" panose="020B0503020204020204" pitchFamily="34" charset="-122"/>
                <a:ea typeface="微软雅黑" panose="020B0503020204020204" pitchFamily="34" charset="-122"/>
              </a:rPr>
              <a:t>12</a:t>
            </a:r>
            <a:r>
              <a:rPr lang="zh-CN" altLang="en-US" dirty="0">
                <a:latin typeface="微软雅黑" panose="020B0503020204020204" pitchFamily="34" charset="-122"/>
                <a:ea typeface="微软雅黑" panose="020B0503020204020204" pitchFamily="34" charset="-122"/>
              </a:rPr>
              <a:t> </a:t>
            </a:r>
            <a:r>
              <a:rPr lang="en-US" altLang="zh-CN" dirty="0"/>
              <a:t>What are the first-</a:t>
            </a:r>
            <a:r>
              <a:rPr lang="zh-CN" altLang="en-US" dirty="0"/>
              <a:t> </a:t>
            </a:r>
            <a:r>
              <a:rPr lang="en-US" altLang="zh-CN" dirty="0"/>
              <a:t>to</a:t>
            </a:r>
            <a:r>
              <a:rPr lang="zh-CN" altLang="en-US" dirty="0"/>
              <a:t> </a:t>
            </a:r>
            <a:r>
              <a:rPr lang="en-US" altLang="zh-CN" dirty="0"/>
              <a:t>third-generation P2P architectures?</a:t>
            </a:r>
            <a:endParaRPr lang="en-US" dirty="0">
              <a:latin typeface="微软雅黑" panose="020B0503020204020204" pitchFamily="34" charset="-122"/>
              <a:ea typeface="微软雅黑" panose="020B0503020204020204" pitchFamily="34" charset="-122"/>
            </a:endParaRPr>
          </a:p>
        </p:txBody>
      </p:sp>
      <p:sp>
        <p:nvSpPr>
          <p:cNvPr id="4" name="内容占位符 13"/>
          <p:cNvSpPr txBox="1">
            <a:spLocks/>
          </p:cNvSpPr>
          <p:nvPr/>
        </p:nvSpPr>
        <p:spPr>
          <a:xfrm>
            <a:off x="927029" y="3833136"/>
            <a:ext cx="7486650" cy="1601664"/>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r>
              <a:rPr lang="en-US" altLang="zh-CN" dirty="0"/>
              <a:t>12. The first generation of P2P software architecture is called centralized directory P2P; the second generation of P2P software architecture is called pure P2P; the third generation of P2P software architecture is called unstructured layer pure P2P.</a:t>
            </a:r>
            <a:endParaRPr lang="en-US" dirty="0"/>
          </a:p>
        </p:txBody>
      </p:sp>
    </p:spTree>
    <p:extLst>
      <p:ext uri="{BB962C8B-B14F-4D97-AF65-F5344CB8AC3E}">
        <p14:creationId xmlns:p14="http://schemas.microsoft.com/office/powerpoint/2010/main" val="126301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E</a:t>
            </a:r>
            <a:r>
              <a:rPr lang="en-US" dirty="0"/>
              <a:t>xercises 1</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486650" cy="1885373"/>
          </a:xfrm>
        </p:spPr>
        <p:txBody>
          <a:bodyPr rtlCol="0"/>
          <a:lstStyle/>
          <a:p>
            <a:r>
              <a:rPr lang="en-US" altLang="zh-CN" dirty="0"/>
              <a:t>13. Please briefly describe the advantages and disadvantages of centralized directory P2P</a:t>
            </a:r>
            <a:endParaRPr lang="en-US" dirty="0">
              <a:latin typeface="微软雅黑" panose="020B0503020204020204" pitchFamily="34" charset="-122"/>
              <a:ea typeface="微软雅黑" panose="020B0503020204020204" pitchFamily="34" charset="-122"/>
            </a:endParaRPr>
          </a:p>
        </p:txBody>
      </p:sp>
      <p:sp>
        <p:nvSpPr>
          <p:cNvPr id="4" name="内容占位符 13"/>
          <p:cNvSpPr txBox="1">
            <a:spLocks/>
          </p:cNvSpPr>
          <p:nvPr/>
        </p:nvSpPr>
        <p:spPr>
          <a:xfrm>
            <a:off x="967564" y="3711546"/>
            <a:ext cx="7486650" cy="1885373"/>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r>
              <a:rPr lang="en-US" altLang="zh-CN" dirty="0"/>
              <a:t>13. The advantages of the centralized directory P2P architecture are: it improves the manageability of the network and makes it easy to find and update shared resources. The disadvantages are: the stability of the network is poor. Once the server fails, the peer nodes under the server may all fail.</a:t>
            </a:r>
            <a:endParaRPr lang="en-US" dirty="0"/>
          </a:p>
        </p:txBody>
      </p:sp>
    </p:spTree>
    <p:extLst>
      <p:ext uri="{BB962C8B-B14F-4D97-AF65-F5344CB8AC3E}">
        <p14:creationId xmlns:p14="http://schemas.microsoft.com/office/powerpoint/2010/main" val="126301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E</a:t>
            </a:r>
            <a:r>
              <a:rPr lang="en-US" dirty="0"/>
              <a:t>xercises 1</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normAutofit/>
          </a:bodyPr>
          <a:lstStyle/>
          <a:p>
            <a:r>
              <a:rPr lang="en-US" altLang="zh-CN" dirty="0">
                <a:latin typeface="微软雅黑" panose="020B0503020204020204" pitchFamily="34" charset="-122"/>
                <a:ea typeface="微软雅黑" panose="020B0503020204020204" pitchFamily="34" charset="-122"/>
              </a:rPr>
              <a:t>1.(1)</a:t>
            </a:r>
            <a:r>
              <a:rPr lang="en-US" altLang="zh-CN" dirty="0"/>
              <a:t> main program-subroutine architecture </a:t>
            </a:r>
            <a:endParaRPr lang="en-US" altLang="zh-CN" dirty="0">
              <a:latin typeface="微软雅黑" panose="020B0503020204020204" pitchFamily="34" charset="-122"/>
              <a:ea typeface="微软雅黑" panose="020B0503020204020204" pitchFamily="34" charset="-122"/>
            </a:endParaRPr>
          </a:p>
          <a:p>
            <a:pPr lvl="1">
              <a:buFont typeface="Symbol" charset="2"/>
              <a:buChar char="-"/>
            </a:pPr>
            <a:r>
              <a:rPr lang="en-US" altLang="zh-CN" b="1" dirty="0"/>
              <a:t>Design Method: </a:t>
            </a:r>
            <a:r>
              <a:rPr lang="en-US" altLang="zh-CN" dirty="0"/>
              <a:t>A top-down functional design approach. The system is designed from the perspective of functions, starting from the top, and gradually down to the detailed design. The design starts with the functional requirements of the system. First, it divides an overall function into several sub-functions. Then it considers subdividing each sub-function into several smaller sub-functions, which in turn will continue until they can no longer be separated.</a:t>
            </a:r>
          </a:p>
          <a:p>
            <a:pPr lvl="1">
              <a:buFont typeface="Symbol" charset="2"/>
              <a:buChar char="-"/>
            </a:pPr>
            <a:r>
              <a:rPr lang="en-US" altLang="zh-CN" dirty="0"/>
              <a:t>Main diagram produced: data flow diagram</a:t>
            </a:r>
            <a:endParaRPr lang="en-US" altLang="zh-CN" dirty="0">
              <a:latin typeface="微软雅黑" panose="020B0503020204020204" pitchFamily="34" charset="-122"/>
              <a:ea typeface="微软雅黑" panose="020B0503020204020204" pitchFamily="34" charset="-122"/>
            </a:endParaRPr>
          </a:p>
          <a:p>
            <a:r>
              <a:rPr lang="zh-CN" altLang="zh-CN" dirty="0"/>
              <a:t>1</a:t>
            </a:r>
            <a:r>
              <a:rPr lang="en-US" altLang="zh-CN" dirty="0"/>
              <a:t>.(2) object-oriented architecture</a:t>
            </a:r>
          </a:p>
          <a:p>
            <a:pPr lvl="1"/>
            <a:r>
              <a:rPr lang="en-US" b="1" dirty="0"/>
              <a:t>Design </a:t>
            </a:r>
            <a:r>
              <a:rPr lang="en-US" altLang="zh-CN" b="1" dirty="0"/>
              <a:t>Method</a:t>
            </a:r>
            <a:r>
              <a:rPr lang="en-US" b="1" dirty="0"/>
              <a:t>: </a:t>
            </a:r>
            <a:r>
              <a:rPr lang="en-US" dirty="0"/>
              <a:t>Object-oriented programming is a programming approach that organizes models </a:t>
            </a:r>
            <a:r>
              <a:rPr lang="en-US" altLang="zh-CN" dirty="0"/>
              <a:t>mapped from</a:t>
            </a:r>
            <a:r>
              <a:rPr lang="en-US" dirty="0"/>
              <a:t> the concepts </a:t>
            </a:r>
            <a:r>
              <a:rPr lang="en-US" altLang="zh-CN" dirty="0"/>
              <a:t>in</a:t>
            </a:r>
            <a:r>
              <a:rPr lang="en-US" dirty="0"/>
              <a:t> </a:t>
            </a:r>
            <a:r>
              <a:rPr lang="en-US" altLang="zh-CN" dirty="0"/>
              <a:t>a</a:t>
            </a:r>
            <a:r>
              <a:rPr lang="en-US" dirty="0"/>
              <a:t> real world. It uses objects to describe the entities of the problem space. The object is an abstract entity that contains the features of the real world object. It reflects the ability of the system to save information and exchange it. The object is a package of properties and services. </a:t>
            </a:r>
          </a:p>
          <a:p>
            <a:pPr lvl="1"/>
            <a:r>
              <a:rPr lang="en-US" altLang="zh-CN" dirty="0"/>
              <a:t>Main</a:t>
            </a:r>
            <a:r>
              <a:rPr lang="en-US" dirty="0"/>
              <a:t> </a:t>
            </a:r>
            <a:r>
              <a:rPr lang="en-US" altLang="zh-CN" dirty="0"/>
              <a:t>diagram produced</a:t>
            </a:r>
            <a:r>
              <a:rPr lang="en-US" dirty="0"/>
              <a:t>: class diagram</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E</a:t>
            </a:r>
            <a:r>
              <a:rPr lang="en-US" dirty="0"/>
              <a:t>xercises 1</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p:txBody>
          <a:bodyPr rtlCol="0"/>
          <a:lstStyle/>
          <a:p>
            <a:r>
              <a:rPr lang="zh-CN" altLang="zh-CN" dirty="0"/>
              <a:t>2</a:t>
            </a:r>
            <a:r>
              <a:rPr lang="en-US" altLang="zh-CN" dirty="0"/>
              <a:t>. Try</a:t>
            </a:r>
            <a:r>
              <a:rPr lang="zh-CN" altLang="en-US" dirty="0"/>
              <a:t> </a:t>
            </a:r>
            <a:r>
              <a:rPr lang="en-US" altLang="zh-CN" dirty="0"/>
              <a:t>to</a:t>
            </a:r>
            <a:r>
              <a:rPr lang="zh-CN" altLang="en-US" dirty="0"/>
              <a:t> </a:t>
            </a:r>
            <a:r>
              <a:rPr lang="en-US" altLang="zh-CN" dirty="0"/>
              <a:t>use the main program-subroutine structure to</a:t>
            </a:r>
            <a:r>
              <a:rPr lang="zh-CN" altLang="en-US" dirty="0"/>
              <a:t> </a:t>
            </a:r>
            <a:r>
              <a:rPr lang="en-US" altLang="zh-CN" dirty="0"/>
              <a:t>a</a:t>
            </a:r>
            <a:r>
              <a:rPr lang="zh-CN" altLang="en-US" dirty="0"/>
              <a:t> </a:t>
            </a:r>
            <a:r>
              <a:rPr lang="en-US" altLang="zh-CN" dirty="0"/>
              <a:t>design program: Enter a 2-digit decimal month number (01-12) from the keyboard, and then display the corresponding abbreviation. Please draw the program structure diagram.</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15199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E</a:t>
            </a:r>
            <a:r>
              <a:rPr lang="en-US" dirty="0"/>
              <a:t>xercises 1</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486650" cy="1196364"/>
          </a:xfrm>
        </p:spPr>
        <p:txBody>
          <a:bodyPr rtlCol="0"/>
          <a:lstStyle/>
          <a:p>
            <a:r>
              <a:rPr lang="zh-CN" altLang="zh-CN" dirty="0"/>
              <a:t>2</a:t>
            </a:r>
            <a:r>
              <a:rPr lang="en-US" altLang="zh-CN" dirty="0"/>
              <a:t>. </a:t>
            </a:r>
          </a:p>
          <a:p>
            <a:pPr marL="0" indent="0">
              <a:spcBef>
                <a:spcPts val="600"/>
              </a:spcBef>
              <a:buNone/>
            </a:pPr>
            <a:r>
              <a:rPr lang="en-US" altLang="zh-CN" sz="1400" dirty="0"/>
              <a:t>The Input module receives a 2-digit number from the keyboard</a:t>
            </a:r>
          </a:p>
          <a:p>
            <a:pPr marL="0" indent="0">
              <a:spcBef>
                <a:spcPts val="600"/>
              </a:spcBef>
              <a:buNone/>
            </a:pPr>
            <a:r>
              <a:rPr lang="en-US" altLang="zh-CN" sz="1400" dirty="0"/>
              <a:t>The Locate module associates the number of months entered with its abbreviation</a:t>
            </a:r>
          </a:p>
          <a:p>
            <a:pPr marL="0" indent="0">
              <a:spcBef>
                <a:spcPts val="600"/>
              </a:spcBef>
              <a:buNone/>
            </a:pPr>
            <a:r>
              <a:rPr lang="en-US" altLang="zh-CN" sz="1400" dirty="0"/>
              <a:t>The Display module displays the matching initials on the screen</a:t>
            </a:r>
            <a:r>
              <a:rPr lang="zh-CN" altLang="en-US" sz="1400" dirty="0"/>
              <a:t>.</a:t>
            </a:r>
            <a:endParaRPr lang="en-US" altLang="zh-CN" sz="1400" dirty="0"/>
          </a:p>
          <a:p>
            <a:pPr marL="0" indent="0">
              <a:spcBef>
                <a:spcPts val="600"/>
              </a:spcBef>
              <a:buNone/>
            </a:pPr>
            <a:endParaRPr lang="en-US" sz="1400" dirty="0"/>
          </a:p>
        </p:txBody>
      </p:sp>
      <p:sp>
        <p:nvSpPr>
          <p:cNvPr id="3" name="文本框 2"/>
          <p:cNvSpPr txBox="1"/>
          <p:nvPr/>
        </p:nvSpPr>
        <p:spPr>
          <a:xfrm>
            <a:off x="1729489" y="4066502"/>
            <a:ext cx="4352474" cy="307777"/>
          </a:xfrm>
          <a:prstGeom prst="rect">
            <a:avLst/>
          </a:prstGeom>
          <a:noFill/>
        </p:spPr>
        <p:txBody>
          <a:bodyPr wrap="none" rtlCol="0">
            <a:spAutoFit/>
          </a:bodyPr>
          <a:lstStyle/>
          <a:p>
            <a:r>
              <a:rPr kumimoji="1" lang="en-US" altLang="zh-CN" sz="1400" dirty="0"/>
              <a:t>Figure 1 The first</a:t>
            </a:r>
            <a:r>
              <a:rPr kumimoji="1" lang="zh-CN" altLang="en-US" sz="1400" dirty="0"/>
              <a:t> </a:t>
            </a:r>
            <a:r>
              <a:rPr kumimoji="1" lang="en-US" altLang="zh-CN" sz="1400" dirty="0"/>
              <a:t>layer</a:t>
            </a:r>
            <a:r>
              <a:rPr kumimoji="1" lang="zh-CN" altLang="en-US" sz="1400" dirty="0"/>
              <a:t> </a:t>
            </a:r>
            <a:r>
              <a:rPr kumimoji="1" lang="en-US" altLang="zh-CN" sz="1400" dirty="0"/>
              <a:t>DFD diagram of the converter</a:t>
            </a:r>
            <a:endParaRPr kumimoji="1" lang="zh-CN" altLang="en-US" sz="1400" dirty="0"/>
          </a:p>
        </p:txBody>
      </p:sp>
      <p:sp>
        <p:nvSpPr>
          <p:cNvPr id="7" name="文本框 6"/>
          <p:cNvSpPr txBox="1"/>
          <p:nvPr/>
        </p:nvSpPr>
        <p:spPr>
          <a:xfrm>
            <a:off x="1918653" y="5782268"/>
            <a:ext cx="4685898" cy="307777"/>
          </a:xfrm>
          <a:prstGeom prst="rect">
            <a:avLst/>
          </a:prstGeom>
          <a:noFill/>
        </p:spPr>
        <p:txBody>
          <a:bodyPr wrap="none" rtlCol="0">
            <a:spAutoFit/>
          </a:bodyPr>
          <a:lstStyle/>
          <a:p>
            <a:pPr lvl="0"/>
            <a:r>
              <a:rPr kumimoji="1" lang="en-US" altLang="zh-CN" sz="1400" dirty="0">
                <a:solidFill>
                  <a:srgbClr val="514843"/>
                </a:solidFill>
              </a:rPr>
              <a:t>Figure 2 The second</a:t>
            </a:r>
            <a:r>
              <a:rPr kumimoji="1" lang="zh-CN" altLang="en-US" sz="1400" dirty="0">
                <a:solidFill>
                  <a:srgbClr val="514843"/>
                </a:solidFill>
              </a:rPr>
              <a:t> </a:t>
            </a:r>
            <a:r>
              <a:rPr kumimoji="1" lang="en-US" altLang="zh-CN" sz="1400" dirty="0">
                <a:solidFill>
                  <a:srgbClr val="514843"/>
                </a:solidFill>
              </a:rPr>
              <a:t>layer</a:t>
            </a:r>
            <a:r>
              <a:rPr kumimoji="1" lang="zh-CN" altLang="en-US" sz="1400" dirty="0">
                <a:solidFill>
                  <a:srgbClr val="514843"/>
                </a:solidFill>
              </a:rPr>
              <a:t> </a:t>
            </a:r>
            <a:r>
              <a:rPr kumimoji="1" lang="en-US" altLang="zh-CN" sz="1400" dirty="0">
                <a:solidFill>
                  <a:srgbClr val="514843"/>
                </a:solidFill>
              </a:rPr>
              <a:t>DFD diagram of the converter</a:t>
            </a:r>
            <a:endParaRPr kumimoji="1" lang="zh-CN" altLang="en-US" sz="1400" dirty="0">
              <a:solidFill>
                <a:srgbClr val="514843"/>
              </a:solidFill>
            </a:endParaRPr>
          </a:p>
        </p:txBody>
      </p:sp>
      <p:pic>
        <p:nvPicPr>
          <p:cNvPr id="6" name="图片 5">
            <a:extLst>
              <a:ext uri="{FF2B5EF4-FFF2-40B4-BE49-F238E27FC236}">
                <a16:creationId xmlns:a16="http://schemas.microsoft.com/office/drawing/2014/main" id="{CFA4A167-B6BA-4B39-8D95-FFDCF15509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0534" y="2874520"/>
            <a:ext cx="5302135" cy="892026"/>
          </a:xfrm>
          <a:prstGeom prst="rect">
            <a:avLst/>
          </a:prstGeom>
        </p:spPr>
      </p:pic>
      <p:pic>
        <p:nvPicPr>
          <p:cNvPr id="9" name="图片 8">
            <a:extLst>
              <a:ext uri="{FF2B5EF4-FFF2-40B4-BE49-F238E27FC236}">
                <a16:creationId xmlns:a16="http://schemas.microsoft.com/office/drawing/2014/main" id="{754C9D02-89A4-4FFF-AF09-B1CD8818FD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984" y="4469299"/>
            <a:ext cx="7437203" cy="1096962"/>
          </a:xfrm>
          <a:prstGeom prst="rect">
            <a:avLst/>
          </a:prstGeom>
        </p:spPr>
      </p:pic>
    </p:spTree>
    <p:extLst>
      <p:ext uri="{BB962C8B-B14F-4D97-AF65-F5344CB8AC3E}">
        <p14:creationId xmlns:p14="http://schemas.microsoft.com/office/powerpoint/2010/main" val="1615199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E</a:t>
            </a:r>
            <a:r>
              <a:rPr lang="en-US" dirty="0"/>
              <a:t>xercises 1</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0"/>
            <a:ext cx="7486650" cy="1196364"/>
          </a:xfrm>
        </p:spPr>
        <p:txBody>
          <a:bodyPr rtlCol="0"/>
          <a:lstStyle/>
          <a:p>
            <a:r>
              <a:rPr lang="zh-CN" altLang="zh-CN" dirty="0"/>
              <a:t>2</a:t>
            </a:r>
            <a:r>
              <a:rPr lang="en-US" altLang="zh-CN" dirty="0"/>
              <a:t>. </a:t>
            </a:r>
          </a:p>
          <a:p>
            <a:pPr marL="0" indent="0">
              <a:spcBef>
                <a:spcPts val="600"/>
              </a:spcBef>
              <a:buNone/>
            </a:pPr>
            <a:r>
              <a:rPr lang="en-US" altLang="zh-CN" sz="1400" dirty="0"/>
              <a:t>The Input module receives a 2-digit number from the keyboard</a:t>
            </a:r>
          </a:p>
          <a:p>
            <a:pPr marL="0" indent="0">
              <a:spcBef>
                <a:spcPts val="600"/>
              </a:spcBef>
              <a:buNone/>
            </a:pPr>
            <a:r>
              <a:rPr lang="en-US" altLang="zh-CN" sz="1400" dirty="0"/>
              <a:t>The Locate module associates the number of months entered with its abbreviation</a:t>
            </a:r>
          </a:p>
          <a:p>
            <a:pPr marL="0" indent="0">
              <a:spcBef>
                <a:spcPts val="600"/>
              </a:spcBef>
              <a:buNone/>
            </a:pPr>
            <a:r>
              <a:rPr lang="en-US" altLang="zh-CN" sz="1400" dirty="0"/>
              <a:t>The Display module displays the matching initials on the screen</a:t>
            </a:r>
            <a:r>
              <a:rPr lang="zh-CN" altLang="en-US" sz="1400" dirty="0"/>
              <a:t>.</a:t>
            </a:r>
            <a:endParaRPr lang="en-US" altLang="zh-CN" sz="1400" dirty="0"/>
          </a:p>
          <a:p>
            <a:pPr marL="0" indent="0">
              <a:spcBef>
                <a:spcPts val="600"/>
              </a:spcBef>
              <a:buNone/>
            </a:pPr>
            <a:endParaRPr lang="en-US" sz="1400" dirty="0"/>
          </a:p>
        </p:txBody>
      </p:sp>
      <p:sp>
        <p:nvSpPr>
          <p:cNvPr id="4" name="文本框 3"/>
          <p:cNvSpPr txBox="1"/>
          <p:nvPr/>
        </p:nvSpPr>
        <p:spPr>
          <a:xfrm>
            <a:off x="1878117" y="5863328"/>
            <a:ext cx="4365298" cy="307777"/>
          </a:xfrm>
          <a:prstGeom prst="rect">
            <a:avLst/>
          </a:prstGeom>
          <a:noFill/>
        </p:spPr>
        <p:txBody>
          <a:bodyPr wrap="none" rtlCol="0">
            <a:spAutoFit/>
          </a:bodyPr>
          <a:lstStyle/>
          <a:p>
            <a:r>
              <a:rPr kumimoji="1" lang="en-US" altLang="zh-CN" sz="1400" dirty="0"/>
              <a:t>Figure 3 Top-down functional design of the converter</a:t>
            </a:r>
            <a:endParaRPr kumimoji="1" lang="zh-CN" altLang="en-US" sz="1400" dirty="0"/>
          </a:p>
        </p:txBody>
      </p:sp>
      <p:pic>
        <p:nvPicPr>
          <p:cNvPr id="3" name="图片 2" descr="图片包含 文字, 地图&#10;&#10;已生成极高可信度的说明">
            <a:extLst>
              <a:ext uri="{FF2B5EF4-FFF2-40B4-BE49-F238E27FC236}">
                <a16:creationId xmlns:a16="http://schemas.microsoft.com/office/drawing/2014/main" id="{9773FF4C-DB5F-4EBB-8ADE-D9B25A162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183" y="2752480"/>
            <a:ext cx="6587259" cy="2974891"/>
          </a:xfrm>
          <a:prstGeom prst="rect">
            <a:avLst/>
          </a:prstGeom>
        </p:spPr>
      </p:pic>
    </p:spTree>
    <p:extLst>
      <p:ext uri="{BB962C8B-B14F-4D97-AF65-F5344CB8AC3E}">
        <p14:creationId xmlns:p14="http://schemas.microsoft.com/office/powerpoint/2010/main" val="1401711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E</a:t>
            </a:r>
            <a:r>
              <a:rPr lang="en-US" dirty="0"/>
              <a:t>xercises 1</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600203"/>
            <a:ext cx="7486650" cy="2169080"/>
          </a:xfrm>
        </p:spPr>
        <p:txBody>
          <a:bodyPr rtlCol="0"/>
          <a:lstStyle/>
          <a:p>
            <a:r>
              <a:rPr lang="zh-CN" altLang="zh-CN" dirty="0"/>
              <a:t>3</a:t>
            </a:r>
            <a:r>
              <a:rPr lang="zh-CN" altLang="en-US" dirty="0"/>
              <a:t>.</a:t>
            </a:r>
            <a:r>
              <a:rPr lang="en-US" altLang="zh-CN" dirty="0"/>
              <a:t>Which of the following two situations is appropriate for using the sequential batch architecture?</a:t>
            </a:r>
          </a:p>
          <a:p>
            <a:pPr marL="0" indent="0">
              <a:buNone/>
            </a:pPr>
            <a:r>
              <a:rPr lang="zh-CN" altLang="zh-CN" dirty="0"/>
              <a:t> </a:t>
            </a:r>
            <a:r>
              <a:rPr lang="zh-CN" altLang="en-US" dirty="0"/>
              <a:t>  </a:t>
            </a:r>
            <a:r>
              <a:rPr lang="en-US" altLang="zh-CN" dirty="0"/>
              <a:t>a. A banking system that requires real-time data processing</a:t>
            </a:r>
          </a:p>
          <a:p>
            <a:pPr marL="0" indent="0">
              <a:buNone/>
            </a:pPr>
            <a:r>
              <a:rPr lang="en-US" altLang="zh-CN" dirty="0"/>
              <a:t>   b. A census system that requires periodic updates</a:t>
            </a:r>
            <a:endParaRPr lang="en-US" dirty="0">
              <a:latin typeface="微软雅黑" panose="020B0503020204020204" pitchFamily="34" charset="-122"/>
              <a:ea typeface="微软雅黑" panose="020B0503020204020204" pitchFamily="34" charset="-122"/>
            </a:endParaRPr>
          </a:p>
        </p:txBody>
      </p:sp>
      <p:sp>
        <p:nvSpPr>
          <p:cNvPr id="4" name="内容占位符 13"/>
          <p:cNvSpPr txBox="1">
            <a:spLocks/>
          </p:cNvSpPr>
          <p:nvPr/>
        </p:nvSpPr>
        <p:spPr>
          <a:xfrm>
            <a:off x="913517" y="3968239"/>
            <a:ext cx="7486650" cy="2169080"/>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r>
              <a:rPr lang="zh-CN" altLang="zh-CN" dirty="0"/>
              <a:t>3</a:t>
            </a:r>
            <a:r>
              <a:rPr lang="zh-CN" altLang="en-US" dirty="0"/>
              <a:t>.</a:t>
            </a:r>
            <a:r>
              <a:rPr lang="en-US" altLang="zh-CN" dirty="0"/>
              <a:t> b</a:t>
            </a:r>
          </a:p>
          <a:p>
            <a:pPr>
              <a:buFont typeface="Symbol" charset="2"/>
              <a:buChar char="-"/>
            </a:pPr>
            <a:r>
              <a:rPr lang="en-US" altLang="zh-CN" dirty="0"/>
              <a:t>the sequential batch architecture is not suitable for real-time systems</a:t>
            </a:r>
          </a:p>
        </p:txBody>
      </p:sp>
    </p:spTree>
    <p:extLst>
      <p:ext uri="{BB962C8B-B14F-4D97-AF65-F5344CB8AC3E}">
        <p14:creationId xmlns:p14="http://schemas.microsoft.com/office/powerpoint/2010/main" val="2339078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E</a:t>
            </a:r>
            <a:r>
              <a:rPr lang="en-US" dirty="0"/>
              <a:t>xercises 1</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4210" y="1600200"/>
            <a:ext cx="7491115" cy="4572000"/>
          </a:xfrm>
        </p:spPr>
        <p:txBody>
          <a:bodyPr rtlCol="0">
            <a:normAutofit lnSpcReduction="10000"/>
          </a:bodyPr>
          <a:lstStyle/>
          <a:p>
            <a:r>
              <a:rPr lang="zh-CN" altLang="zh-CN" dirty="0"/>
              <a:t>4</a:t>
            </a:r>
            <a:r>
              <a:rPr lang="en-US" altLang="zh-CN" dirty="0"/>
              <a:t>. Use a pipe</a:t>
            </a:r>
            <a:r>
              <a:rPr lang="zh-CN" altLang="en-US" dirty="0"/>
              <a:t>-</a:t>
            </a:r>
            <a:r>
              <a:rPr lang="en-US" altLang="zh-CN" dirty="0"/>
              <a:t>and-filter architecture to design and implement software that processes employee income information. The program should process the input file </a:t>
            </a:r>
            <a:r>
              <a:rPr lang="en-US" altLang="zh-CN" dirty="0" err="1"/>
              <a:t>employee.txt</a:t>
            </a:r>
            <a:r>
              <a:rPr lang="en-US" altLang="zh-CN" dirty="0"/>
              <a:t> as follows: </a:t>
            </a:r>
          </a:p>
          <a:p>
            <a:pPr marL="800100" lvl="1" indent="-342900">
              <a:buFont typeface="+mj-ea"/>
              <a:buAutoNum type="circleNumDbPlain"/>
            </a:pPr>
            <a:r>
              <a:rPr lang="en-US" altLang="zh-CN" dirty="0"/>
              <a:t>Sort the contents of the file according to the employee's salary amount. </a:t>
            </a:r>
          </a:p>
          <a:p>
            <a:pPr marL="800100" lvl="1" indent="-342900">
              <a:buFont typeface="+mj-ea"/>
              <a:buAutoNum type="circleNumDbPlain"/>
            </a:pPr>
            <a:r>
              <a:rPr lang="en-US" altLang="zh-CN" dirty="0"/>
              <a:t>Find out all the employees whose annual salary is above 120,000</a:t>
            </a:r>
          </a:p>
          <a:p>
            <a:pPr marL="800100" lvl="1" indent="-342900">
              <a:buFont typeface="+mj-ea"/>
              <a:buAutoNum type="circleNumDbPlain"/>
            </a:pPr>
            <a:r>
              <a:rPr lang="en-US" altLang="zh-CN" dirty="0"/>
              <a:t>Calculate the personal income tax of the employees whose annual salary is above 120,000, and the tax rate is 30%. </a:t>
            </a:r>
          </a:p>
          <a:p>
            <a:pPr marL="800100" lvl="1" indent="-342900">
              <a:buFont typeface="+mj-ea"/>
              <a:buAutoNum type="circleNumDbPlain"/>
            </a:pPr>
            <a:r>
              <a:rPr lang="en-US" altLang="zh-CN" dirty="0"/>
              <a:t>Print out the tax information of the staff whose annual salary is above 120,000.</a:t>
            </a:r>
          </a:p>
          <a:p>
            <a:r>
              <a:rPr lang="en-US" dirty="0"/>
              <a:t>a. Draw the design (pipe </a:t>
            </a:r>
            <a:r>
              <a:rPr lang="en-US" altLang="zh-CN" dirty="0"/>
              <a:t>diagram</a:t>
            </a:r>
            <a:r>
              <a:rPr lang="en-US" dirty="0"/>
              <a:t>) logic diagram</a:t>
            </a:r>
          </a:p>
          <a:p>
            <a:r>
              <a:rPr lang="en-US" dirty="0"/>
              <a:t>b. </a:t>
            </a:r>
            <a:r>
              <a:rPr lang="en-US" altLang="zh-CN" dirty="0"/>
              <a:t>D</a:t>
            </a:r>
            <a:r>
              <a:rPr lang="en-US" dirty="0"/>
              <a:t>raw a design class diagram, including the design and method of all classes</a:t>
            </a:r>
          </a:p>
          <a:p>
            <a:r>
              <a:rPr lang="en-US" dirty="0"/>
              <a:t>c. Describe the function of each method</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39078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E</a:t>
            </a:r>
            <a:r>
              <a:rPr lang="en-US" dirty="0"/>
              <a:t>xercises 1</a:t>
            </a:r>
            <a:endParaRPr lang="en-US" dirty="0">
              <a:latin typeface="微软雅黑" panose="020B0503020204020204" pitchFamily="34" charset="-122"/>
              <a:ea typeface="微软雅黑" panose="020B0503020204020204" pitchFamily="34" charset="-122"/>
            </a:endParaRPr>
          </a:p>
        </p:txBody>
      </p:sp>
      <p:sp>
        <p:nvSpPr>
          <p:cNvPr id="14" name="内容占位符 13"/>
          <p:cNvSpPr>
            <a:spLocks noGrp="1"/>
          </p:cNvSpPr>
          <p:nvPr>
            <p:ph idx="1"/>
          </p:nvPr>
        </p:nvSpPr>
        <p:spPr>
          <a:xfrm>
            <a:off x="828675" y="1397550"/>
            <a:ext cx="7486650" cy="412786"/>
          </a:xfrm>
        </p:spPr>
        <p:txBody>
          <a:bodyPr rtlCol="0"/>
          <a:lstStyle/>
          <a:p>
            <a:pPr rtl="0"/>
            <a:r>
              <a:rPr lang="zh-CN" altLang="zh-CN" sz="1600" dirty="0"/>
              <a:t>4</a:t>
            </a:r>
            <a:r>
              <a:rPr lang="en-US" altLang="zh-CN" sz="1600" dirty="0"/>
              <a:t>.a</a:t>
            </a:r>
            <a:r>
              <a:rPr lang="zh-CN" altLang="en-US" sz="1600" dirty="0"/>
              <a:t>.</a:t>
            </a:r>
            <a:r>
              <a:rPr lang="en-US" altLang="zh-CN" sz="1600" dirty="0"/>
              <a:t>Logic</a:t>
            </a:r>
            <a:r>
              <a:rPr lang="zh-CN" altLang="en-US" sz="1600" dirty="0"/>
              <a:t> </a:t>
            </a:r>
            <a:r>
              <a:rPr lang="en-US" altLang="zh-CN" sz="1600" dirty="0"/>
              <a:t>diagram</a:t>
            </a:r>
          </a:p>
          <a:p>
            <a:pPr marL="0" indent="0" rtl="0">
              <a:buNone/>
            </a:pPr>
            <a:endParaRPr lang="en-US" dirty="0">
              <a:latin typeface="微软雅黑" panose="020B0503020204020204" pitchFamily="34" charset="-122"/>
              <a:ea typeface="微软雅黑" panose="020B0503020204020204" pitchFamily="34" charset="-122"/>
            </a:endParaRPr>
          </a:p>
        </p:txBody>
      </p:sp>
      <p:sp>
        <p:nvSpPr>
          <p:cNvPr id="4" name="内容占位符 13"/>
          <p:cNvSpPr txBox="1">
            <a:spLocks/>
          </p:cNvSpPr>
          <p:nvPr/>
        </p:nvSpPr>
        <p:spPr>
          <a:xfrm>
            <a:off x="859470" y="2711808"/>
            <a:ext cx="7486650" cy="412786"/>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a:lstStyle>
          <a:p>
            <a:r>
              <a:rPr lang="zh-CN" altLang="zh-CN" sz="1600" dirty="0"/>
              <a:t>4</a:t>
            </a:r>
            <a:r>
              <a:rPr lang="en-US" altLang="zh-CN" sz="1600" dirty="0"/>
              <a:t>.b</a:t>
            </a:r>
            <a:r>
              <a:rPr lang="zh-CN" altLang="en-US" sz="1600" dirty="0"/>
              <a:t>.</a:t>
            </a:r>
            <a:r>
              <a:rPr lang="zh-CN" altLang="zh-CN" sz="1600" dirty="0"/>
              <a:t>C</a:t>
            </a:r>
            <a:r>
              <a:rPr lang="en-US" altLang="zh-CN" sz="1600" dirty="0"/>
              <a:t>lass</a:t>
            </a:r>
            <a:r>
              <a:rPr lang="zh-CN" altLang="en-US" sz="1600" dirty="0"/>
              <a:t> </a:t>
            </a:r>
            <a:r>
              <a:rPr lang="en-US" altLang="zh-CN" sz="1600" dirty="0"/>
              <a:t>diagram</a:t>
            </a:r>
          </a:p>
          <a:p>
            <a:pPr marL="0" indent="0">
              <a:buFont typeface="Wingdings" panose="05000000000000000000" pitchFamily="2" charset="2"/>
              <a:buNone/>
            </a:pPr>
            <a:endParaRPr lang="en-US" sz="1600" dirty="0"/>
          </a:p>
        </p:txBody>
      </p:sp>
      <p:pic>
        <p:nvPicPr>
          <p:cNvPr id="2" name="图片 1" descr="屏幕快照 2018-03-10 上午11.21.2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326" y="1702626"/>
            <a:ext cx="6206142" cy="927928"/>
          </a:xfrm>
          <a:prstGeom prst="rect">
            <a:avLst/>
          </a:prstGeom>
        </p:spPr>
      </p:pic>
      <p:pic>
        <p:nvPicPr>
          <p:cNvPr id="3" name="图片 2" descr="屏幕快照 2018-03-10 上午11.21.3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2235" y="2661465"/>
            <a:ext cx="5773840" cy="4103889"/>
          </a:xfrm>
          <a:prstGeom prst="rect">
            <a:avLst/>
          </a:prstGeom>
        </p:spPr>
      </p:pic>
    </p:spTree>
    <p:extLst>
      <p:ext uri="{BB962C8B-B14F-4D97-AF65-F5344CB8AC3E}">
        <p14:creationId xmlns:p14="http://schemas.microsoft.com/office/powerpoint/2010/main" val="2339078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学术文献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9411639_TF03431380_TF03431380" id="{9AE2BD50-F2AD-48C6-8A81-F7D7390F9E40}" vid="{822244C9-F44A-41EE-AAAB-DAE7A533DA64}"/>
    </a:ext>
  </a:extLst>
</a:theme>
</file>

<file path=ppt/theme/theme2.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DBB83-77C1-4099-A0AA-289882E745E2}">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学术演示文稿、细条纹和丝带设计（宽屏）</Template>
  <TotalTime>0</TotalTime>
  <Words>2217</Words>
  <Application>Microsoft Office PowerPoint</Application>
  <PresentationFormat>全屏显示(4:3)</PresentationFormat>
  <Paragraphs>116</Paragraphs>
  <Slides>24</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24</vt:i4>
      </vt:variant>
    </vt:vector>
  </HeadingPairs>
  <TitlesOfParts>
    <vt:vector size="30" baseType="lpstr">
      <vt:lpstr>微软雅黑</vt:lpstr>
      <vt:lpstr>Arial</vt:lpstr>
      <vt:lpstr>Euphemia</vt:lpstr>
      <vt:lpstr>Symbol</vt:lpstr>
      <vt:lpstr>Wingdings</vt:lpstr>
      <vt:lpstr>学术文献 16x9</vt:lpstr>
      <vt:lpstr>Exercises 1</vt:lpstr>
      <vt:lpstr>Exercises 1</vt:lpstr>
      <vt:lpstr>Exercises 1</vt:lpstr>
      <vt:lpstr>Exercises 1</vt:lpstr>
      <vt:lpstr>Exercises 1</vt:lpstr>
      <vt:lpstr>Exercises 1</vt:lpstr>
      <vt:lpstr>Exercises 1</vt:lpstr>
      <vt:lpstr>Exercises 1</vt:lpstr>
      <vt:lpstr>Exercises 1</vt:lpstr>
      <vt:lpstr>Exercises 1</vt:lpstr>
      <vt:lpstr>Exercises 1</vt:lpstr>
      <vt:lpstr>Exercises 1</vt:lpstr>
      <vt:lpstr>Exercises 1</vt:lpstr>
      <vt:lpstr>Exercises 1</vt:lpstr>
      <vt:lpstr>Exercises 1</vt:lpstr>
      <vt:lpstr>Exercises 1</vt:lpstr>
      <vt:lpstr>Exercises 1</vt:lpstr>
      <vt:lpstr>Exercises 1</vt:lpstr>
      <vt:lpstr>Exercises 1</vt:lpstr>
      <vt:lpstr>Exercises 1</vt:lpstr>
      <vt:lpstr>Exercises 1</vt:lpstr>
      <vt:lpstr>Exercises 1</vt:lpstr>
      <vt:lpstr>Exercises 1</vt:lpstr>
      <vt:lpstr>Exercises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2018-02-24T01:48:42Z</dcterms:created>
  <dcterms:modified xsi:type="dcterms:W3CDTF">2018-03-11T07:44:43Z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