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88" r:id="rId36"/>
    <p:sldId id="292" r:id="rId37"/>
    <p:sldId id="293" r:id="rId38"/>
    <p:sldId id="294" r:id="rId39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349" autoAdjust="0"/>
  </p:normalViewPr>
  <p:slideViewPr>
    <p:cSldViewPr snapToGrid="0" showGuides="1">
      <p:cViewPr varScale="1">
        <p:scale>
          <a:sx n="70" d="100"/>
          <a:sy n="70" d="100"/>
        </p:scale>
        <p:origin x="19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95058-FF0E-41CB-83DE-49CB7AA045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A7B0B22-734B-4B60-945C-1C217C0DCF06}">
      <dgm:prSet/>
      <dgm:spPr/>
      <dgm:t>
        <a:bodyPr/>
        <a:lstStyle/>
        <a:p>
          <a:pPr rtl="0"/>
          <a:r>
            <a:rPr lang="en-US" altLang="zh-CN" b="1" dirty="0" smtClean="0"/>
            <a:t>Token name</a:t>
          </a:r>
          <a:endParaRPr lang="zh-CN" b="1" dirty="0"/>
        </a:p>
      </dgm:t>
    </dgm:pt>
    <dgm:pt modelId="{456BE404-FE92-4653-847B-13A4C466193B}" type="parTrans" cxnId="{5DD742A0-E47B-434B-A367-28698D9A94AC}">
      <dgm:prSet/>
      <dgm:spPr/>
      <dgm:t>
        <a:bodyPr/>
        <a:lstStyle/>
        <a:p>
          <a:endParaRPr lang="zh-CN" altLang="en-US"/>
        </a:p>
      </dgm:t>
    </dgm:pt>
    <dgm:pt modelId="{AE7C2B2F-D38B-4001-BCA5-264E08C8A118}" type="sibTrans" cxnId="{5DD742A0-E47B-434B-A367-28698D9A94AC}">
      <dgm:prSet/>
      <dgm:spPr/>
      <dgm:t>
        <a:bodyPr/>
        <a:lstStyle/>
        <a:p>
          <a:endParaRPr lang="zh-CN" altLang="en-US"/>
        </a:p>
      </dgm:t>
    </dgm:pt>
    <dgm:pt modelId="{9E15A5BC-F5FB-4E00-804A-B436A47DF563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Keyword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dirty="0" smtClean="0"/>
            <a:t>if, while, switch, … (</a:t>
          </a:r>
          <a:r>
            <a:rPr lang="en-US" altLang="zh-CN" dirty="0" smtClean="0">
              <a:solidFill>
                <a:srgbClr val="00B050"/>
              </a:solidFill>
            </a:rPr>
            <a:t>any keyword as a token name</a:t>
          </a:r>
          <a:r>
            <a:rPr lang="en-US" dirty="0" smtClean="0"/>
            <a:t>)</a:t>
          </a:r>
          <a:endParaRPr lang="zh-CN" dirty="0"/>
        </a:p>
      </dgm:t>
    </dgm:pt>
    <dgm:pt modelId="{2CB3AB6F-EC4C-462C-B0A4-BF6AE9730CE1}" type="parTrans" cxnId="{75EFCF67-004A-4A13-AC60-80FC5828F0CC}">
      <dgm:prSet/>
      <dgm:spPr/>
      <dgm:t>
        <a:bodyPr/>
        <a:lstStyle/>
        <a:p>
          <a:endParaRPr lang="zh-CN" altLang="en-US"/>
        </a:p>
      </dgm:t>
    </dgm:pt>
    <dgm:pt modelId="{AFC0727E-1890-487B-A3E2-065B0FBAA484}" type="sibTrans" cxnId="{75EFCF67-004A-4A13-AC60-80FC5828F0CC}">
      <dgm:prSet/>
      <dgm:spPr/>
      <dgm:t>
        <a:bodyPr/>
        <a:lstStyle/>
        <a:p>
          <a:endParaRPr lang="zh-CN" altLang="en-US"/>
        </a:p>
      </dgm:t>
    </dgm:pt>
    <dgm:pt modelId="{4099513A-59D9-46D4-8773-E5C9061AA494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Identifier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altLang="zh-CN" dirty="0" smtClean="0"/>
            <a:t>variables, functions, classes… defined by users </a:t>
          </a:r>
          <a:r>
            <a:rPr lang="en-US" dirty="0" smtClean="0"/>
            <a:t>…  (</a:t>
          </a:r>
          <a:r>
            <a:rPr lang="en-US" altLang="zh-CN" dirty="0" smtClean="0">
              <a:solidFill>
                <a:srgbClr val="00B050"/>
              </a:solidFill>
            </a:rPr>
            <a:t>all identifiers have one token name </a:t>
          </a:r>
          <a:r>
            <a:rPr lang="en-US" altLang="zh-CN" b="1" dirty="0" smtClean="0">
              <a:solidFill>
                <a:schemeClr val="tx2"/>
              </a:solidFill>
            </a:rPr>
            <a:t>id</a:t>
          </a:r>
          <a:r>
            <a:rPr lang="en-US" dirty="0" smtClean="0"/>
            <a:t>)</a:t>
          </a:r>
          <a:endParaRPr lang="zh-CN" dirty="0"/>
        </a:p>
      </dgm:t>
    </dgm:pt>
    <dgm:pt modelId="{ED8F94D8-FA52-46E1-B737-9ACD1336EC6D}" type="parTrans" cxnId="{47A244CF-CC22-4301-8F69-727FD5D93BC8}">
      <dgm:prSet/>
      <dgm:spPr/>
      <dgm:t>
        <a:bodyPr/>
        <a:lstStyle/>
        <a:p>
          <a:endParaRPr lang="zh-CN" altLang="en-US"/>
        </a:p>
      </dgm:t>
    </dgm:pt>
    <dgm:pt modelId="{1F12A164-1875-48EC-A15E-F404BF810F89}" type="sibTrans" cxnId="{47A244CF-CC22-4301-8F69-727FD5D93BC8}">
      <dgm:prSet/>
      <dgm:spPr/>
      <dgm:t>
        <a:bodyPr/>
        <a:lstStyle/>
        <a:p>
          <a:endParaRPr lang="zh-CN" altLang="en-US"/>
        </a:p>
      </dgm:t>
    </dgm:pt>
    <dgm:pt modelId="{371CAAA0-553A-4287-BC28-19D08863B9E7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Constant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altLang="zh-CN" dirty="0" smtClean="0"/>
            <a:t>integer</a:t>
          </a:r>
          <a:r>
            <a:rPr lang="zh-CN" dirty="0" smtClean="0"/>
            <a:t>，</a:t>
          </a:r>
          <a:r>
            <a:rPr lang="en-US" altLang="zh-CN" dirty="0" smtClean="0"/>
            <a:t>float, Boolean</a:t>
          </a:r>
          <a:r>
            <a:rPr lang="zh-CN" dirty="0" smtClean="0"/>
            <a:t>，</a:t>
          </a:r>
          <a:r>
            <a:rPr lang="en-US" altLang="zh-CN" dirty="0" smtClean="0"/>
            <a:t>literature </a:t>
          </a:r>
          <a:r>
            <a:rPr lang="zh-CN" altLang="en-US" dirty="0" smtClean="0"/>
            <a:t>（</a:t>
          </a:r>
          <a:r>
            <a:rPr lang="en-US" altLang="zh-CN" dirty="0" smtClean="0">
              <a:solidFill>
                <a:srgbClr val="00B050"/>
              </a:solidFill>
            </a:rPr>
            <a:t>Each type has a token name</a:t>
          </a:r>
          <a:r>
            <a:rPr lang="zh-CN" altLang="en-US" dirty="0" smtClean="0"/>
            <a:t>）</a:t>
          </a:r>
          <a:endParaRPr lang="zh-CN" dirty="0"/>
        </a:p>
      </dgm:t>
    </dgm:pt>
    <dgm:pt modelId="{227C915B-E4DF-4E54-A3BB-05F0181BA3C1}" type="parTrans" cxnId="{98D043D9-AC68-412D-9D3F-EB90CA262758}">
      <dgm:prSet/>
      <dgm:spPr/>
      <dgm:t>
        <a:bodyPr/>
        <a:lstStyle/>
        <a:p>
          <a:endParaRPr lang="zh-CN" altLang="en-US"/>
        </a:p>
      </dgm:t>
    </dgm:pt>
    <dgm:pt modelId="{4751C367-B6B0-4610-9A17-9E8523D1F0DB}" type="sibTrans" cxnId="{98D043D9-AC68-412D-9D3F-EB90CA262758}">
      <dgm:prSet/>
      <dgm:spPr/>
      <dgm:t>
        <a:bodyPr/>
        <a:lstStyle/>
        <a:p>
          <a:endParaRPr lang="zh-CN" altLang="en-US"/>
        </a:p>
      </dgm:t>
    </dgm:pt>
    <dgm:pt modelId="{C901F106-DC0E-410B-B6B5-8ACA44DDD770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Operator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dirty="0" smtClean="0"/>
            <a:t>+, -, *, /, %, … </a:t>
          </a:r>
          <a:r>
            <a:rPr lang="zh-CN" altLang="en-US" dirty="0" smtClean="0"/>
            <a:t>（</a:t>
          </a:r>
          <a:r>
            <a:rPr lang="en-US" altLang="zh-CN" dirty="0" smtClean="0">
              <a:solidFill>
                <a:srgbClr val="00B050"/>
              </a:solidFill>
            </a:rPr>
            <a:t>each operator has a token name or each type has a token</a:t>
          </a:r>
          <a:r>
            <a:rPr lang="zh-CN" altLang="en-US" dirty="0" smtClean="0"/>
            <a:t>）</a:t>
          </a:r>
          <a:endParaRPr lang="zh-CN" dirty="0"/>
        </a:p>
      </dgm:t>
    </dgm:pt>
    <dgm:pt modelId="{DA845C3F-5661-4CEC-8AF9-3FF1E5A6733A}" type="parTrans" cxnId="{9492A9F8-89BD-411D-AB21-5F59FED40E43}">
      <dgm:prSet/>
      <dgm:spPr/>
      <dgm:t>
        <a:bodyPr/>
        <a:lstStyle/>
        <a:p>
          <a:endParaRPr lang="zh-CN" altLang="en-US"/>
        </a:p>
      </dgm:t>
    </dgm:pt>
    <dgm:pt modelId="{E25C93A2-ADAF-433A-A457-56D7ECD2B4F4}" type="sibTrans" cxnId="{9492A9F8-89BD-411D-AB21-5F59FED40E43}">
      <dgm:prSet/>
      <dgm:spPr/>
      <dgm:t>
        <a:bodyPr/>
        <a:lstStyle/>
        <a:p>
          <a:endParaRPr lang="zh-CN" altLang="en-US"/>
        </a:p>
      </dgm:t>
    </dgm:pt>
    <dgm:pt modelId="{37B1083F-5F9D-4EF9-B7A1-F5D4A9BED552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Delimiter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dirty="0" smtClean="0"/>
            <a:t>;, {, /**/, … (</a:t>
          </a:r>
          <a:r>
            <a:rPr lang="en-US" altLang="zh-CN" dirty="0" smtClean="0">
              <a:solidFill>
                <a:srgbClr val="00B050"/>
              </a:solidFill>
            </a:rPr>
            <a:t>each delimiter has as token name</a:t>
          </a:r>
          <a:r>
            <a:rPr lang="en-US" dirty="0" smtClean="0"/>
            <a:t>)</a:t>
          </a:r>
          <a:endParaRPr lang="zh-CN" dirty="0"/>
        </a:p>
      </dgm:t>
    </dgm:pt>
    <dgm:pt modelId="{B05BC6FF-B78D-402B-B893-CF46A53438BA}" type="parTrans" cxnId="{170E3DF7-D70F-451A-A11A-51DF9A0BDAF6}">
      <dgm:prSet/>
      <dgm:spPr/>
      <dgm:t>
        <a:bodyPr/>
        <a:lstStyle/>
        <a:p>
          <a:endParaRPr lang="zh-CN" altLang="en-US"/>
        </a:p>
      </dgm:t>
    </dgm:pt>
    <dgm:pt modelId="{4B78AF72-CAF9-4DD9-A13F-E7A8318C9F99}" type="sibTrans" cxnId="{170E3DF7-D70F-451A-A11A-51DF9A0BDAF6}">
      <dgm:prSet/>
      <dgm:spPr/>
      <dgm:t>
        <a:bodyPr/>
        <a:lstStyle/>
        <a:p>
          <a:endParaRPr lang="zh-CN" altLang="en-US"/>
        </a:p>
      </dgm:t>
    </dgm:pt>
    <dgm:pt modelId="{B8E74565-FFDD-4628-9D12-03E931DBC576}" type="pres">
      <dgm:prSet presAssocID="{DC995058-FF0E-41CB-83DE-49CB7AA045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512F9D-CB85-41E5-9782-82FB2BC55C5A}" type="pres">
      <dgm:prSet presAssocID="{7A7B0B22-734B-4B60-945C-1C217C0DCF06}" presName="parentText" presStyleLbl="node1" presStyleIdx="0" presStyleCnt="1" custScaleY="104096" custLinFactNeighborX="-4441" custLinFactNeighborY="-3611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7BE0E-4983-47C5-BFC4-098EA77686C0}" type="pres">
      <dgm:prSet presAssocID="{7A7B0B22-734B-4B60-945C-1C217C0DCF0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A244CF-CC22-4301-8F69-727FD5D93BC8}" srcId="{7A7B0B22-734B-4B60-945C-1C217C0DCF06}" destId="{4099513A-59D9-46D4-8773-E5C9061AA494}" srcOrd="1" destOrd="0" parTransId="{ED8F94D8-FA52-46E1-B737-9ACD1336EC6D}" sibTransId="{1F12A164-1875-48EC-A15E-F404BF810F89}"/>
    <dgm:cxn modelId="{98D043D9-AC68-412D-9D3F-EB90CA262758}" srcId="{7A7B0B22-734B-4B60-945C-1C217C0DCF06}" destId="{371CAAA0-553A-4287-BC28-19D08863B9E7}" srcOrd="2" destOrd="0" parTransId="{227C915B-E4DF-4E54-A3BB-05F0181BA3C1}" sibTransId="{4751C367-B6B0-4610-9A17-9E8523D1F0DB}"/>
    <dgm:cxn modelId="{E1D307F6-D9EF-47FE-B788-1A02806874DC}" type="presOf" srcId="{371CAAA0-553A-4287-BC28-19D08863B9E7}" destId="{1FD7BE0E-4983-47C5-BFC4-098EA77686C0}" srcOrd="0" destOrd="2" presId="urn:microsoft.com/office/officeart/2005/8/layout/vList2"/>
    <dgm:cxn modelId="{9492A9F8-89BD-411D-AB21-5F59FED40E43}" srcId="{7A7B0B22-734B-4B60-945C-1C217C0DCF06}" destId="{C901F106-DC0E-410B-B6B5-8ACA44DDD770}" srcOrd="3" destOrd="0" parTransId="{DA845C3F-5661-4CEC-8AF9-3FF1E5A6733A}" sibTransId="{E25C93A2-ADAF-433A-A457-56D7ECD2B4F4}"/>
    <dgm:cxn modelId="{02D839FA-3E9C-4894-8C1B-8C6C551C1E3C}" type="presOf" srcId="{9E15A5BC-F5FB-4E00-804A-B436A47DF563}" destId="{1FD7BE0E-4983-47C5-BFC4-098EA77686C0}" srcOrd="0" destOrd="0" presId="urn:microsoft.com/office/officeart/2005/8/layout/vList2"/>
    <dgm:cxn modelId="{764EBF70-8774-4471-8AFB-4633248414A1}" type="presOf" srcId="{4099513A-59D9-46D4-8773-E5C9061AA494}" destId="{1FD7BE0E-4983-47C5-BFC4-098EA77686C0}" srcOrd="0" destOrd="1" presId="urn:microsoft.com/office/officeart/2005/8/layout/vList2"/>
    <dgm:cxn modelId="{AAE14D69-EDBE-4807-B981-989C7E4C36EA}" type="presOf" srcId="{37B1083F-5F9D-4EF9-B7A1-F5D4A9BED552}" destId="{1FD7BE0E-4983-47C5-BFC4-098EA77686C0}" srcOrd="0" destOrd="4" presId="urn:microsoft.com/office/officeart/2005/8/layout/vList2"/>
    <dgm:cxn modelId="{75EFCF67-004A-4A13-AC60-80FC5828F0CC}" srcId="{7A7B0B22-734B-4B60-945C-1C217C0DCF06}" destId="{9E15A5BC-F5FB-4E00-804A-B436A47DF563}" srcOrd="0" destOrd="0" parTransId="{2CB3AB6F-EC4C-462C-B0A4-BF6AE9730CE1}" sibTransId="{AFC0727E-1890-487B-A3E2-065B0FBAA484}"/>
    <dgm:cxn modelId="{5DD742A0-E47B-434B-A367-28698D9A94AC}" srcId="{DC995058-FF0E-41CB-83DE-49CB7AA0451B}" destId="{7A7B0B22-734B-4B60-945C-1C217C0DCF06}" srcOrd="0" destOrd="0" parTransId="{456BE404-FE92-4653-847B-13A4C466193B}" sibTransId="{AE7C2B2F-D38B-4001-BCA5-264E08C8A118}"/>
    <dgm:cxn modelId="{0F65D021-EB15-4DB4-AA1D-4042ED03BE77}" type="presOf" srcId="{DC995058-FF0E-41CB-83DE-49CB7AA0451B}" destId="{B8E74565-FFDD-4628-9D12-03E931DBC576}" srcOrd="0" destOrd="0" presId="urn:microsoft.com/office/officeart/2005/8/layout/vList2"/>
    <dgm:cxn modelId="{61590C22-0912-4657-914A-81173609E055}" type="presOf" srcId="{7A7B0B22-734B-4B60-945C-1C217C0DCF06}" destId="{21512F9D-CB85-41E5-9782-82FB2BC55C5A}" srcOrd="0" destOrd="0" presId="urn:microsoft.com/office/officeart/2005/8/layout/vList2"/>
    <dgm:cxn modelId="{074D84F2-3E20-4C42-9431-EB1E714F1055}" type="presOf" srcId="{C901F106-DC0E-410B-B6B5-8ACA44DDD770}" destId="{1FD7BE0E-4983-47C5-BFC4-098EA77686C0}" srcOrd="0" destOrd="3" presId="urn:microsoft.com/office/officeart/2005/8/layout/vList2"/>
    <dgm:cxn modelId="{170E3DF7-D70F-451A-A11A-51DF9A0BDAF6}" srcId="{7A7B0B22-734B-4B60-945C-1C217C0DCF06}" destId="{37B1083F-5F9D-4EF9-B7A1-F5D4A9BED552}" srcOrd="4" destOrd="0" parTransId="{B05BC6FF-B78D-402B-B893-CF46A53438BA}" sibTransId="{4B78AF72-CAF9-4DD9-A13F-E7A8318C9F99}"/>
    <dgm:cxn modelId="{F67BD186-EFCE-4716-B8F1-FB1C8EBC539B}" type="presParOf" srcId="{B8E74565-FFDD-4628-9D12-03E931DBC576}" destId="{21512F9D-CB85-41E5-9782-82FB2BC55C5A}" srcOrd="0" destOrd="0" presId="urn:microsoft.com/office/officeart/2005/8/layout/vList2"/>
    <dgm:cxn modelId="{EBD938E9-F791-4B0D-BA2D-9194AB46FBEF}" type="presParOf" srcId="{B8E74565-FFDD-4628-9D12-03E931DBC576}" destId="{1FD7BE0E-4983-47C5-BFC4-098EA77686C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12F9D-CB85-41E5-9782-82FB2BC55C5A}">
      <dsp:nvSpPr>
        <dsp:cNvPr id="0" name=""/>
        <dsp:cNvSpPr/>
      </dsp:nvSpPr>
      <dsp:spPr>
        <a:xfrm>
          <a:off x="0" y="0"/>
          <a:ext cx="7942390" cy="5846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Token name</a:t>
          </a:r>
          <a:endParaRPr lang="zh-CN" sz="2400" b="1" kern="1200" dirty="0"/>
        </a:p>
      </dsp:txBody>
      <dsp:txXfrm>
        <a:off x="28538" y="28538"/>
        <a:ext cx="7885314" cy="527527"/>
      </dsp:txXfrm>
    </dsp:sp>
    <dsp:sp modelId="{1FD7BE0E-4983-47C5-BFC4-098EA77686C0}">
      <dsp:nvSpPr>
        <dsp:cNvPr id="0" name=""/>
        <dsp:cNvSpPr/>
      </dsp:nvSpPr>
      <dsp:spPr>
        <a:xfrm>
          <a:off x="0" y="917105"/>
          <a:ext cx="7942390" cy="228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171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rgbClr val="7030A0"/>
              </a:solidFill>
            </a:rPr>
            <a:t>Keyword</a:t>
          </a:r>
          <a:r>
            <a:rPr lang="zh-CN" sz="1900" kern="1200" dirty="0" smtClean="0">
              <a:solidFill>
                <a:srgbClr val="7030A0"/>
              </a:solidFill>
            </a:rPr>
            <a:t>：</a:t>
          </a:r>
          <a:r>
            <a:rPr lang="en-US" sz="1900" kern="1200" dirty="0" smtClean="0"/>
            <a:t>if, while, switch, … (</a:t>
          </a:r>
          <a:r>
            <a:rPr lang="en-US" altLang="zh-CN" sz="1900" kern="1200" dirty="0" smtClean="0">
              <a:solidFill>
                <a:srgbClr val="00B050"/>
              </a:solidFill>
            </a:rPr>
            <a:t>any keyword as a token name</a:t>
          </a:r>
          <a:r>
            <a:rPr lang="en-US" sz="1900" kern="1200" dirty="0" smtClean="0"/>
            <a:t>)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rgbClr val="7030A0"/>
              </a:solidFill>
            </a:rPr>
            <a:t>Identifier</a:t>
          </a:r>
          <a:r>
            <a:rPr lang="zh-CN" sz="1900" kern="1200" dirty="0" smtClean="0">
              <a:solidFill>
                <a:srgbClr val="7030A0"/>
              </a:solidFill>
            </a:rPr>
            <a:t>：</a:t>
          </a:r>
          <a:r>
            <a:rPr lang="en-US" altLang="zh-CN" sz="1900" kern="1200" dirty="0" smtClean="0"/>
            <a:t>variables, functions, classes… defined by users </a:t>
          </a:r>
          <a:r>
            <a:rPr lang="en-US" sz="1900" kern="1200" dirty="0" smtClean="0"/>
            <a:t>…  (</a:t>
          </a:r>
          <a:r>
            <a:rPr lang="en-US" altLang="zh-CN" sz="1900" kern="1200" dirty="0" smtClean="0">
              <a:solidFill>
                <a:srgbClr val="00B050"/>
              </a:solidFill>
            </a:rPr>
            <a:t>all identifiers have one token name </a:t>
          </a:r>
          <a:r>
            <a:rPr lang="en-US" altLang="zh-CN" sz="1900" b="1" kern="1200" dirty="0" smtClean="0">
              <a:solidFill>
                <a:schemeClr val="tx2"/>
              </a:solidFill>
            </a:rPr>
            <a:t>id</a:t>
          </a:r>
          <a:r>
            <a:rPr lang="en-US" sz="1900" kern="1200" dirty="0" smtClean="0"/>
            <a:t>)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rgbClr val="7030A0"/>
              </a:solidFill>
            </a:rPr>
            <a:t>Constant</a:t>
          </a:r>
          <a:r>
            <a:rPr lang="zh-CN" sz="1900" kern="1200" dirty="0" smtClean="0">
              <a:solidFill>
                <a:srgbClr val="7030A0"/>
              </a:solidFill>
            </a:rPr>
            <a:t>：</a:t>
          </a:r>
          <a:r>
            <a:rPr lang="en-US" altLang="zh-CN" sz="1900" kern="1200" dirty="0" smtClean="0"/>
            <a:t>integer</a:t>
          </a:r>
          <a:r>
            <a:rPr lang="zh-CN" sz="1900" kern="1200" dirty="0" smtClean="0"/>
            <a:t>，</a:t>
          </a:r>
          <a:r>
            <a:rPr lang="en-US" altLang="zh-CN" sz="1900" kern="1200" dirty="0" smtClean="0"/>
            <a:t>float, Boolean</a:t>
          </a:r>
          <a:r>
            <a:rPr lang="zh-CN" sz="1900" kern="1200" dirty="0" smtClean="0"/>
            <a:t>，</a:t>
          </a:r>
          <a:r>
            <a:rPr lang="en-US" altLang="zh-CN" sz="1900" kern="1200" dirty="0" smtClean="0"/>
            <a:t>literature </a:t>
          </a:r>
          <a:r>
            <a:rPr lang="zh-CN" altLang="en-US" sz="1900" kern="1200" dirty="0" smtClean="0"/>
            <a:t>（</a:t>
          </a:r>
          <a:r>
            <a:rPr lang="en-US" altLang="zh-CN" sz="1900" kern="1200" dirty="0" smtClean="0">
              <a:solidFill>
                <a:srgbClr val="00B050"/>
              </a:solidFill>
            </a:rPr>
            <a:t>Each type has a token name</a:t>
          </a:r>
          <a:r>
            <a:rPr lang="zh-CN" altLang="en-US" sz="1900" kern="1200" dirty="0" smtClean="0"/>
            <a:t>）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rgbClr val="7030A0"/>
              </a:solidFill>
            </a:rPr>
            <a:t>Operator</a:t>
          </a:r>
          <a:r>
            <a:rPr lang="zh-CN" sz="1900" kern="1200" dirty="0" smtClean="0">
              <a:solidFill>
                <a:srgbClr val="7030A0"/>
              </a:solidFill>
            </a:rPr>
            <a:t>：</a:t>
          </a:r>
          <a:r>
            <a:rPr lang="en-US" sz="1900" kern="1200" dirty="0" smtClean="0"/>
            <a:t>+, -, *, /, %, … </a:t>
          </a:r>
          <a:r>
            <a:rPr lang="zh-CN" altLang="en-US" sz="1900" kern="1200" dirty="0" smtClean="0"/>
            <a:t>（</a:t>
          </a:r>
          <a:r>
            <a:rPr lang="en-US" altLang="zh-CN" sz="1900" kern="1200" dirty="0" smtClean="0">
              <a:solidFill>
                <a:srgbClr val="00B050"/>
              </a:solidFill>
            </a:rPr>
            <a:t>each operator has a token name or each type has a token</a:t>
          </a:r>
          <a:r>
            <a:rPr lang="zh-CN" altLang="en-US" sz="1900" kern="1200" dirty="0" smtClean="0"/>
            <a:t>）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rgbClr val="7030A0"/>
              </a:solidFill>
            </a:rPr>
            <a:t>Delimiter</a:t>
          </a:r>
          <a:r>
            <a:rPr lang="zh-CN" sz="1900" kern="1200" dirty="0" smtClean="0">
              <a:solidFill>
                <a:srgbClr val="7030A0"/>
              </a:solidFill>
            </a:rPr>
            <a:t>：</a:t>
          </a:r>
          <a:r>
            <a:rPr lang="en-US" sz="1900" kern="1200" dirty="0" smtClean="0"/>
            <a:t>;, {, /**/, … (</a:t>
          </a:r>
          <a:r>
            <a:rPr lang="en-US" altLang="zh-CN" sz="1900" kern="1200" dirty="0" smtClean="0">
              <a:solidFill>
                <a:srgbClr val="00B050"/>
              </a:solidFill>
            </a:rPr>
            <a:t>each delimiter has as token name</a:t>
          </a:r>
          <a:r>
            <a:rPr lang="en-US" sz="1900" kern="1200" dirty="0" smtClean="0"/>
            <a:t>)</a:t>
          </a:r>
          <a:endParaRPr lang="zh-CN" sz="1900" kern="1200" dirty="0"/>
        </a:p>
      </dsp:txBody>
      <dsp:txXfrm>
        <a:off x="0" y="917105"/>
        <a:ext cx="7942390" cy="2285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2017/4/19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2017/4/19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这里给出一个例子。图中的</a:t>
            </a:r>
            <a:r>
              <a:rPr lang="en-US" altLang="zh-CN" dirty="0" smtClean="0"/>
              <a:t>DFA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NFA</a:t>
            </a:r>
            <a:r>
              <a:rPr lang="zh-CN" altLang="en-US" dirty="0" smtClean="0"/>
              <a:t>都是识别字符集</a:t>
            </a:r>
            <a:r>
              <a:rPr lang="zh-CN" altLang="en-US" dirty="0" smtClean="0">
                <a:latin typeface="Cambria Math"/>
              </a:rPr>
              <a:t>∑</a:t>
            </a:r>
            <a:r>
              <a:rPr lang="en-US" altLang="zh-CN" dirty="0" smtClean="0">
                <a:latin typeface="Cambria Math"/>
              </a:rPr>
              <a:t>={a, b}</a:t>
            </a:r>
            <a:r>
              <a:rPr lang="zh-CN" altLang="en-US" dirty="0" smtClean="0">
                <a:latin typeface="Cambria Math"/>
              </a:rPr>
              <a:t>上含有相继两个</a:t>
            </a:r>
            <a:r>
              <a:rPr lang="en-US" altLang="zh-CN" dirty="0" smtClean="0">
                <a:latin typeface="Cambria Math"/>
              </a:rPr>
              <a:t>a</a:t>
            </a:r>
            <a:r>
              <a:rPr lang="zh-CN" altLang="en-US" dirty="0" smtClean="0">
                <a:latin typeface="Cambria Math"/>
              </a:rPr>
              <a:t>或者相继两个</a:t>
            </a:r>
            <a:r>
              <a:rPr lang="en-US" altLang="zh-CN" dirty="0" smtClean="0">
                <a:latin typeface="Cambria Math"/>
              </a:rPr>
              <a:t>b</a:t>
            </a:r>
            <a:r>
              <a:rPr lang="zh-CN" altLang="en-US" dirty="0" smtClean="0">
                <a:latin typeface="Cambria Math"/>
              </a:rPr>
              <a:t>的串。可以看到，</a:t>
            </a:r>
            <a:r>
              <a:rPr lang="en-US" altLang="zh-CN" dirty="0" smtClean="0">
                <a:latin typeface="Cambria Math"/>
              </a:rPr>
              <a:t>DFA</a:t>
            </a:r>
            <a:r>
              <a:rPr lang="zh-CN" altLang="en-US" dirty="0" smtClean="0">
                <a:latin typeface="Cambria Math"/>
              </a:rPr>
              <a:t>中每个状态都对应两条弧，这两条弧上的标签分别是</a:t>
            </a:r>
            <a:r>
              <a:rPr lang="en-US" altLang="zh-CN" dirty="0" smtClean="0">
                <a:latin typeface="Cambria Math"/>
              </a:rPr>
              <a:t>a</a:t>
            </a:r>
            <a:r>
              <a:rPr lang="zh-CN" altLang="en-US" dirty="0" smtClean="0">
                <a:latin typeface="Cambria Math"/>
              </a:rPr>
              <a:t>和</a:t>
            </a:r>
            <a:r>
              <a:rPr lang="en-US" altLang="zh-CN" dirty="0" smtClean="0">
                <a:latin typeface="Cambria Math"/>
              </a:rPr>
              <a:t>b</a:t>
            </a:r>
            <a:r>
              <a:rPr lang="zh-CN" altLang="en-US" dirty="0" smtClean="0">
                <a:latin typeface="Cambria Math"/>
              </a:rPr>
              <a:t>，而</a:t>
            </a:r>
            <a:r>
              <a:rPr lang="en-US" altLang="zh-CN" dirty="0" smtClean="0">
                <a:latin typeface="Cambria Math"/>
              </a:rPr>
              <a:t>NFA</a:t>
            </a:r>
            <a:r>
              <a:rPr lang="zh-CN" altLang="en-US" dirty="0" smtClean="0">
                <a:latin typeface="Cambria Math"/>
              </a:rPr>
              <a:t>不受此限制。弧上的标记可以是</a:t>
            </a:r>
            <a:r>
              <a:rPr lang="en-US" altLang="zh-CN" dirty="0" smtClean="0">
                <a:latin typeface="Cambria Math"/>
              </a:rPr>
              <a:t>a</a:t>
            </a:r>
            <a:r>
              <a:rPr lang="zh-CN" altLang="en-US" dirty="0" smtClean="0">
                <a:latin typeface="Cambria Math"/>
              </a:rPr>
              <a:t>，也可以是</a:t>
            </a:r>
            <a:r>
              <a:rPr lang="en-US" altLang="zh-CN" dirty="0" smtClean="0">
                <a:latin typeface="Cambria Math"/>
              </a:rPr>
              <a:t>b</a:t>
            </a:r>
            <a:r>
              <a:rPr lang="zh-CN" altLang="en-US" dirty="0" smtClean="0">
                <a:latin typeface="Cambria Math"/>
              </a:rPr>
              <a:t>，或者是</a:t>
            </a:r>
            <a:r>
              <a:rPr lang="en-US" altLang="zh-CN" dirty="0" smtClean="0">
                <a:latin typeface="Cambria Math"/>
              </a:rPr>
              <a:t>ab</a:t>
            </a:r>
            <a:r>
              <a:rPr lang="zh-CN" altLang="en-US" dirty="0" smtClean="0">
                <a:latin typeface="Cambria Math"/>
              </a:rPr>
              <a:t>的串，甚至是空字</a:t>
            </a:r>
            <a:r>
              <a:rPr lang="el-GR" altLang="zh-CN" dirty="0" smtClean="0">
                <a:latin typeface="Cambria Math"/>
                <a:ea typeface="Cambria Math"/>
              </a:rPr>
              <a:t>ε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，每个状态的出弧也不要求必须和字母表中的字母数一样。另外，从这个例子，我们可以直观的看到，首先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DFA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NFA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两者的描述能力是等价的，其次，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NFA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具备比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DFA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更好的可读性。这也就是为什么使用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NFA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来构造识别器比较方便的原因。比如这里，只要将相继的两个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和相继的两个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作为整个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NFA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中的两个成分，在加上收尾的开始和结束状态，就很容易构造出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NFA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，但是如果想凭空构造出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DFA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就比较困难了。但是，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DFA</a:t>
            </a:r>
            <a:r>
              <a:rPr lang="zh-CN" altLang="en-US" sz="1200" kern="1200" baseline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的好处就是，它的状态转换是确定的，便于程序处理。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819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2017/4/19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2017/4/19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2017/4/19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2017/4/19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2017/4/19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2017/4/19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2017/4/19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2017/4/19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2017/4/19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2017/4/19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2017/4/19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2017/4/19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Analyzer-Input </a:t>
            </a:r>
            <a:r>
              <a:rPr lang="en-US" altLang="zh-CN" dirty="0"/>
              <a:t>Buffering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640802"/>
          </a:xfrm>
        </p:spPr>
        <p:txBody>
          <a:bodyPr/>
          <a:lstStyle/>
          <a:p>
            <a:r>
              <a:rPr lang="en-US" altLang="zh-CN" dirty="0"/>
              <a:t>Buffer Pairs</a:t>
            </a:r>
          </a:p>
          <a:p>
            <a:pPr marL="0" indent="0">
              <a:buNone/>
            </a:pPr>
            <a:r>
              <a:rPr lang="en-US" altLang="zh-CN" dirty="0"/>
              <a:t>Used to extract lexemes from input streams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Sentinel</a:t>
            </a:r>
          </a:p>
          <a:p>
            <a:pPr marL="0" indent="0">
              <a:buNone/>
            </a:pPr>
            <a:r>
              <a:rPr lang="en-US" altLang="zh-CN" dirty="0"/>
              <a:t>Using </a:t>
            </a:r>
            <a:r>
              <a:rPr lang="en-US" altLang="zh-CN" b="1" dirty="0" err="1"/>
              <a:t>eof</a:t>
            </a:r>
            <a:r>
              <a:rPr lang="en-US" altLang="zh-CN" dirty="0"/>
              <a:t> to indicate the end of buffer or input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4" y="2361461"/>
            <a:ext cx="6699703" cy="18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</a:t>
            </a:r>
            <a:r>
              <a:rPr lang="en-US" altLang="zh-CN" dirty="0" err="1" smtClean="0"/>
              <a:t>Lookahead</a:t>
            </a:r>
            <a:r>
              <a:rPr lang="en-US" altLang="zh-CN" dirty="0" smtClean="0"/>
              <a:t> </a:t>
            </a:r>
            <a:r>
              <a:rPr lang="en-US" altLang="zh-CN" dirty="0"/>
              <a:t>code with sentinels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43918"/>
            <a:ext cx="7689246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Analyzer-reading </a:t>
            </a:r>
            <a:r>
              <a:rPr lang="en-US" altLang="zh-CN" dirty="0"/>
              <a:t>ahead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Keywords recognition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Identifiers</a:t>
            </a:r>
          </a:p>
          <a:p>
            <a:pPr lvl="1"/>
            <a:r>
              <a:rPr lang="en-US" altLang="zh-CN" sz="1700" dirty="0"/>
              <a:t>Usually do not need reading ahead</a:t>
            </a:r>
          </a:p>
          <a:p>
            <a:r>
              <a:rPr lang="en-US" altLang="zh-CN" sz="2000" dirty="0"/>
              <a:t>Constant recognition</a:t>
            </a:r>
          </a:p>
          <a:p>
            <a:pPr lvl="1"/>
            <a:r>
              <a:rPr lang="en-US" altLang="zh-CN" sz="1700" dirty="0"/>
              <a:t>5.EQ.M and</a:t>
            </a:r>
            <a:r>
              <a:rPr lang="zh-CN" altLang="en-US" sz="1700" dirty="0"/>
              <a:t> </a:t>
            </a:r>
            <a:r>
              <a:rPr lang="en-US" altLang="zh-CN" sz="1700" dirty="0"/>
              <a:t>5.E08</a:t>
            </a:r>
          </a:p>
          <a:p>
            <a:r>
              <a:rPr lang="en-US" altLang="zh-CN" sz="2000" dirty="0"/>
              <a:t>Operators and Delimiters</a:t>
            </a:r>
          </a:p>
          <a:p>
            <a:pPr lvl="1"/>
            <a:r>
              <a:rPr lang="en-US" altLang="zh-CN" sz="1700" dirty="0"/>
              <a:t>++,--, /**, &gt;=</a:t>
            </a:r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8937" y="2082132"/>
            <a:ext cx="6649810" cy="1208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1 </a:t>
            </a:r>
            <a:r>
              <a:rPr lang="en-US" altLang="zh-CN" b="1" dirty="0">
                <a:solidFill>
                  <a:srgbClr val="0070C0"/>
                </a:solidFill>
                <a:latin typeface="Courier" pitchFamily="49" charset="0"/>
                <a:cs typeface="Courier New" panose="02070309020205020404" pitchFamily="49" charset="0"/>
              </a:rPr>
              <a:t>DO </a:t>
            </a: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99 K = 1,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2 IF(5.EQ.M) I=10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3 </a:t>
            </a:r>
            <a:r>
              <a:rPr lang="en-US" altLang="zh-CN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DO 99 K </a:t>
            </a: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= 1.10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4 IF(5)=55</a:t>
            </a:r>
          </a:p>
        </p:txBody>
      </p:sp>
    </p:spTree>
    <p:extLst>
      <p:ext uri="{BB962C8B-B14F-4D97-AF65-F5344CB8AC3E}">
        <p14:creationId xmlns:p14="http://schemas.microsoft.com/office/powerpoint/2010/main" val="1292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3.2 Regular </a:t>
            </a:r>
            <a:r>
              <a:rPr lang="en-US" altLang="zh-CN" sz="2400" dirty="0"/>
              <a:t>Expression, Regular </a:t>
            </a:r>
            <a:r>
              <a:rPr lang="en-US" altLang="zh-CN" sz="2400" dirty="0" smtClean="0"/>
              <a:t>Set - </a:t>
            </a:r>
            <a:r>
              <a:rPr lang="en-US" altLang="zh-CN" dirty="0" smtClean="0"/>
              <a:t>Regular </a:t>
            </a:r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68136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Review – Operations on Languages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10905"/>
            <a:ext cx="7359588" cy="28705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09203" y="5307488"/>
            <a:ext cx="646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14843"/>
                </a:solidFill>
              </a:rPr>
              <a:t>A language is any countable set of strings over some fixed alphabet.</a:t>
            </a:r>
            <a:endParaRPr lang="zh-CN" altLang="en-U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5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3.2 Regular Expression, Regular Set - </a:t>
            </a:r>
            <a:r>
              <a:rPr lang="en-US" altLang="zh-CN" dirty="0" smtClean="0"/>
              <a:t>Regular </a:t>
            </a:r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Regular Expressions over alphabet </a:t>
            </a:r>
            <a:r>
              <a:rPr lang="zh-CN" altLang="en-US" sz="2000" dirty="0"/>
              <a:t>∑ </a:t>
            </a:r>
            <a:r>
              <a:rPr lang="en-US" altLang="zh-CN" sz="2000" dirty="0"/>
              <a:t>are recursively defined as follows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ε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ϕ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regular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expressions</a:t>
            </a:r>
            <a:r>
              <a:rPr lang="zh-CN" altLang="en-US" sz="2000" dirty="0"/>
              <a:t>， </a:t>
            </a:r>
            <a:r>
              <a:rPr lang="en-US" altLang="zh-CN" sz="2000" dirty="0"/>
              <a:t>which represent language {ε}</a:t>
            </a:r>
            <a:r>
              <a:rPr lang="zh-CN" altLang="en-US" sz="2000" dirty="0"/>
              <a:t> </a:t>
            </a:r>
            <a:r>
              <a:rPr lang="en-US" altLang="zh-CN" sz="2000" dirty="0"/>
              <a:t>and ϕ respectively.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for any a∊ ∑</a:t>
            </a:r>
            <a:r>
              <a:rPr lang="zh-CN" altLang="en-US" sz="2000" dirty="0"/>
              <a:t>，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 regular expression</a:t>
            </a:r>
            <a:r>
              <a:rPr lang="zh-CN" altLang="en-US" sz="2000" dirty="0"/>
              <a:t>，</a:t>
            </a:r>
            <a:r>
              <a:rPr lang="en-US" altLang="zh-CN" sz="2000" dirty="0"/>
              <a:t>and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U</a:t>
            </a:r>
            <a:r>
              <a:rPr lang="zh-CN" altLang="en-US" sz="2000" dirty="0"/>
              <a:t> </a:t>
            </a:r>
            <a:r>
              <a:rPr lang="en-US" altLang="zh-CN" sz="2000" dirty="0"/>
              <a:t>and V</a:t>
            </a:r>
            <a:r>
              <a:rPr lang="zh-CN" altLang="en-US" sz="2000" dirty="0"/>
              <a:t> </a:t>
            </a:r>
            <a:r>
              <a:rPr lang="en-US" altLang="zh-CN" sz="2000" dirty="0"/>
              <a:t>are both regular expressions</a:t>
            </a:r>
            <a:r>
              <a:rPr lang="zh-CN" altLang="en-US" sz="2000" dirty="0"/>
              <a:t>，</a:t>
            </a:r>
            <a:r>
              <a:rPr lang="en-US" altLang="zh-CN" sz="2000" dirty="0"/>
              <a:t>whose represented languages are L(U)</a:t>
            </a:r>
            <a:r>
              <a:rPr lang="zh-CN" altLang="en-US" sz="2000" dirty="0"/>
              <a:t>  </a:t>
            </a:r>
            <a:r>
              <a:rPr lang="en-US" altLang="zh-CN" sz="2000" dirty="0"/>
              <a:t>and L(V) respectively.</a:t>
            </a:r>
            <a:r>
              <a:rPr lang="zh-CN" altLang="en-US" sz="2000" dirty="0"/>
              <a:t> </a:t>
            </a:r>
            <a:r>
              <a:rPr lang="en-US" altLang="zh-CN" sz="2000" dirty="0"/>
              <a:t>Then</a:t>
            </a:r>
            <a:r>
              <a:rPr lang="zh-CN" altLang="en-US" sz="2000" dirty="0"/>
              <a:t>，</a:t>
            </a:r>
            <a:r>
              <a:rPr lang="en-US" altLang="zh-CN" sz="2000" dirty="0"/>
              <a:t>(U|V),</a:t>
            </a:r>
            <a:r>
              <a:rPr lang="zh-CN" altLang="en-US" sz="2000" dirty="0"/>
              <a:t> </a:t>
            </a:r>
            <a:r>
              <a:rPr lang="en-US" altLang="zh-CN" sz="2000" dirty="0"/>
              <a:t>(U⋅V) and (U)*</a:t>
            </a:r>
            <a:r>
              <a:rPr lang="zh-CN" altLang="en-US" sz="2000" dirty="0"/>
              <a:t> </a:t>
            </a:r>
            <a:r>
              <a:rPr lang="en-US" altLang="zh-CN" sz="2000" dirty="0"/>
              <a:t>are all regular expressions</a:t>
            </a:r>
            <a:r>
              <a:rPr lang="zh-CN" altLang="en-US" sz="2000" dirty="0"/>
              <a:t>，</a:t>
            </a:r>
            <a:r>
              <a:rPr lang="en-US" altLang="zh-CN" sz="2000" dirty="0"/>
              <a:t>whose represented languages are L(U)⋃L(V),</a:t>
            </a:r>
            <a:r>
              <a:rPr lang="zh-CN" altLang="en-US" sz="2000" dirty="0"/>
              <a:t> </a:t>
            </a:r>
            <a:r>
              <a:rPr lang="en-US" altLang="zh-CN" sz="2000" dirty="0"/>
              <a:t>L(U)L(V)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(L(U))*</a:t>
            </a:r>
          </a:p>
          <a:p>
            <a:r>
              <a:rPr lang="en-US" altLang="zh-CN" sz="2000" dirty="0"/>
              <a:t>Expressions that are defined by finitely applying the above laws are regular expressions. The string set that is only defined by regular expressions is called a regular set. </a:t>
            </a:r>
            <a:endParaRPr lang="zh-CN" altLang="en-US" sz="2000" dirty="0"/>
          </a:p>
          <a:p>
            <a:r>
              <a:rPr lang="en-US" altLang="zh-CN" sz="2000" dirty="0"/>
              <a:t>Precedence of operators</a:t>
            </a:r>
            <a:r>
              <a:rPr lang="zh-CN" altLang="en-US" sz="2000" dirty="0"/>
              <a:t>：*，⋅，</a:t>
            </a:r>
            <a:r>
              <a:rPr lang="en-US" altLang="zh-CN" sz="2000" dirty="0"/>
              <a:t>|</a:t>
            </a:r>
          </a:p>
          <a:p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7078866" y="3012228"/>
          <a:ext cx="1235321" cy="44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711000" imgH="253800" progId="Equation.DSMT4">
                  <p:embed/>
                </p:oleObj>
              </mc:Choice>
              <mc:Fallback>
                <p:oleObj name="Equation" r:id="rId3" imgW="711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8866" y="3012228"/>
                        <a:ext cx="1235321" cy="441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7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3.2 Regular Expression, Regular Set - </a:t>
            </a:r>
            <a:r>
              <a:rPr lang="en-US" altLang="zh-CN" dirty="0" smtClean="0"/>
              <a:t>Regular </a:t>
            </a:r>
            <a:r>
              <a:rPr lang="en-US" altLang="zh-CN" dirty="0"/>
              <a:t>Expressions – Examples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30345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Cambria Math"/>
              </a:rPr>
              <a:t>∑</a:t>
            </a:r>
            <a:r>
              <a:rPr lang="en-US" altLang="zh-CN" sz="2000" dirty="0">
                <a:latin typeface="Cambria Math"/>
              </a:rPr>
              <a:t>={a, b}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 1.  </a:t>
            </a:r>
            <a:r>
              <a:rPr lang="en-US" altLang="zh-CN" sz="2000" dirty="0" err="1">
                <a:latin typeface="Cambria Math"/>
              </a:rPr>
              <a:t>ba</a:t>
            </a:r>
            <a:r>
              <a:rPr lang="en-US" altLang="zh-CN" sz="2000" dirty="0">
                <a:latin typeface="Cambria Math"/>
              </a:rPr>
              <a:t>*                   </a:t>
            </a:r>
            <a:r>
              <a:rPr lang="zh-CN" altLang="en-US" sz="2000" dirty="0">
                <a:latin typeface="Cambria Math"/>
              </a:rPr>
              <a:t> </a:t>
            </a:r>
            <a:r>
              <a:rPr lang="en-US" altLang="zh-CN" sz="2000" dirty="0">
                <a:latin typeface="Cambria Math"/>
              </a:rPr>
              <a:t>strings</a:t>
            </a:r>
            <a:r>
              <a:rPr lang="zh-CN" altLang="en-US" sz="2000" dirty="0">
                <a:latin typeface="Cambria Math"/>
              </a:rPr>
              <a:t> </a:t>
            </a:r>
            <a:r>
              <a:rPr lang="en-US" altLang="zh-CN" sz="2000" dirty="0">
                <a:latin typeface="Cambria Math"/>
              </a:rPr>
              <a:t>starting with b followed </a:t>
            </a:r>
            <a:r>
              <a:rPr lang="en-US" altLang="zh-CN" sz="2000" dirty="0" smtClean="0">
                <a:latin typeface="Cambria Math"/>
              </a:rPr>
              <a:t>by zero </a:t>
            </a:r>
            <a:r>
              <a:rPr lang="en-US" altLang="zh-CN" sz="2000" dirty="0">
                <a:latin typeface="Cambria Math"/>
              </a:rPr>
              <a:t>or more a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 2. a(</a:t>
            </a:r>
            <a:r>
              <a:rPr lang="en-US" altLang="zh-CN" sz="2000" dirty="0" err="1">
                <a:latin typeface="Cambria Math"/>
              </a:rPr>
              <a:t>a|b</a:t>
            </a:r>
            <a:r>
              <a:rPr lang="en-US" altLang="zh-CN" sz="2000" dirty="0">
                <a:latin typeface="Cambria Math"/>
              </a:rPr>
              <a:t>)*              strings starting with a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 3. (</a:t>
            </a:r>
            <a:r>
              <a:rPr lang="en-US" altLang="zh-CN" sz="2000" dirty="0" err="1">
                <a:latin typeface="Cambria Math"/>
              </a:rPr>
              <a:t>a|b</a:t>
            </a:r>
            <a:r>
              <a:rPr lang="en-US" altLang="zh-CN" sz="2000" dirty="0">
                <a:latin typeface="Cambria Math"/>
              </a:rPr>
              <a:t>)*(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)(</a:t>
            </a:r>
            <a:r>
              <a:rPr lang="en-US" altLang="zh-CN" sz="2000" dirty="0" err="1">
                <a:latin typeface="Cambria Math"/>
              </a:rPr>
              <a:t>a|b</a:t>
            </a:r>
            <a:r>
              <a:rPr lang="en-US" altLang="zh-CN" sz="2000" dirty="0">
                <a:latin typeface="Cambria Math"/>
              </a:rPr>
              <a:t>)*     strings containing two consecutive a (or b)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4. 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)*((</a:t>
            </a:r>
            <a:r>
              <a:rPr lang="en-US" altLang="zh-CN" sz="2000" dirty="0" err="1">
                <a:latin typeface="Cambria Math"/>
              </a:rPr>
              <a:t>ab|ba</a:t>
            </a:r>
            <a:r>
              <a:rPr lang="en-US" altLang="zh-CN" sz="2000" dirty="0">
                <a:latin typeface="Cambria Math"/>
              </a:rPr>
              <a:t>)(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)*(</a:t>
            </a:r>
            <a:r>
              <a:rPr lang="en-US" altLang="zh-CN" sz="2000" dirty="0" err="1">
                <a:latin typeface="Cambria Math"/>
              </a:rPr>
              <a:t>ab|ba</a:t>
            </a:r>
            <a:r>
              <a:rPr lang="en-US" altLang="zh-CN" sz="2000" dirty="0">
                <a:latin typeface="Cambria Math"/>
              </a:rPr>
              <a:t>)(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)*)*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5. 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|((</a:t>
            </a:r>
            <a:r>
              <a:rPr lang="en-US" altLang="zh-CN" sz="2000" dirty="0" err="1">
                <a:latin typeface="Cambria Math"/>
              </a:rPr>
              <a:t>ab|ba</a:t>
            </a:r>
            <a:r>
              <a:rPr lang="en-US" altLang="zh-CN" sz="2000" dirty="0">
                <a:latin typeface="Cambria Math"/>
              </a:rPr>
              <a:t>)(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)*(</a:t>
            </a:r>
            <a:r>
              <a:rPr lang="en-US" altLang="zh-CN" sz="2000" dirty="0" err="1">
                <a:latin typeface="Cambria Math"/>
              </a:rPr>
              <a:t>ab|ba</a:t>
            </a:r>
            <a:r>
              <a:rPr lang="en-US" altLang="zh-CN" sz="2000" dirty="0">
                <a:latin typeface="Cambria Math"/>
              </a:rPr>
              <a:t>)))*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Languages defined by 4 and 5 are strings that contain even numbers of a and even numbers of b.</a:t>
            </a:r>
          </a:p>
        </p:txBody>
      </p:sp>
    </p:spTree>
    <p:extLst>
      <p:ext uri="{BB962C8B-B14F-4D97-AF65-F5344CB8AC3E}">
        <p14:creationId xmlns:p14="http://schemas.microsoft.com/office/powerpoint/2010/main" val="36897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3.2 Regular Expression, Regular Set </a:t>
            </a:r>
            <a:r>
              <a:rPr lang="en-US" altLang="zh-CN" sz="2400" dirty="0" smtClean="0"/>
              <a:t>- Characteristics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62" y="1650544"/>
            <a:ext cx="7264125" cy="319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92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Regular Expression, Regular </a:t>
            </a:r>
            <a:r>
              <a:rPr lang="en-US" altLang="zh-CN" dirty="0" smtClean="0"/>
              <a:t>Set - </a:t>
            </a:r>
            <a:r>
              <a:rPr lang="en-US" altLang="zh-CN" sz="2400" dirty="0" smtClean="0"/>
              <a:t>Regular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For notational convenience, we may wish to give names to certain regular </a:t>
            </a:r>
            <a:r>
              <a:rPr lang="en-US" altLang="zh-CN" sz="2000" dirty="0" smtClean="0"/>
              <a:t>expressions and </a:t>
            </a:r>
            <a:r>
              <a:rPr lang="en-US" altLang="zh-CN" sz="2000" dirty="0"/>
              <a:t>use those names in subsequent expressions, as if the names </a:t>
            </a:r>
            <a:r>
              <a:rPr lang="en-US" altLang="zh-CN" sz="2000" dirty="0" smtClean="0"/>
              <a:t>were themselves </a:t>
            </a:r>
            <a:r>
              <a:rPr lang="en-US" altLang="zh-CN" sz="2000" dirty="0"/>
              <a:t>symbols. </a:t>
            </a:r>
            <a:r>
              <a:rPr lang="en-US" altLang="zh-CN" sz="2000" dirty="0" smtClean="0"/>
              <a:t>If         is </a:t>
            </a:r>
            <a:r>
              <a:rPr lang="en-US" altLang="zh-CN" sz="2000" dirty="0"/>
              <a:t>an alphabet of basic symbols, then a </a:t>
            </a:r>
            <a:r>
              <a:rPr lang="en-US" altLang="zh-CN" sz="2000" b="1" dirty="0">
                <a:solidFill>
                  <a:srgbClr val="7030A0"/>
                </a:solidFill>
              </a:rPr>
              <a:t>regular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definition</a:t>
            </a:r>
            <a:r>
              <a:rPr lang="en-US" altLang="zh-CN" sz="2000" dirty="0" smtClean="0"/>
              <a:t> is </a:t>
            </a:r>
            <a:r>
              <a:rPr lang="en-US" altLang="zh-CN" sz="2000" dirty="0"/>
              <a:t>a sequence of definitions of the form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Where (1) each      is a new symbol, not in      and not the same as any other of the </a:t>
            </a:r>
            <a:r>
              <a:rPr lang="en-US" altLang="zh-CN" sz="2000" i="1" dirty="0" smtClean="0"/>
              <a:t>d’s</a:t>
            </a:r>
            <a:r>
              <a:rPr lang="en-US" altLang="zh-CN" sz="2000" dirty="0" smtClean="0"/>
              <a:t>, and</a:t>
            </a:r>
          </a:p>
          <a:p>
            <a:pPr marL="0" indent="0">
              <a:buNone/>
            </a:pPr>
            <a:r>
              <a:rPr lang="en-US" altLang="zh-CN" sz="2000" dirty="0" smtClean="0"/>
              <a:t>(2) Each     is a regular expression over the alphabet 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356020"/>
              </p:ext>
            </p:extLst>
          </p:nvPr>
        </p:nvGraphicFramePr>
        <p:xfrm>
          <a:off x="2407227" y="2342428"/>
          <a:ext cx="377536" cy="453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3" imgW="126720" imgH="152280" progId="Equation.DSMT4">
                  <p:embed/>
                </p:oleObj>
              </mc:Choice>
              <mc:Fallback>
                <p:oleObj name="Equation" r:id="rId3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7227" y="2342428"/>
                        <a:ext cx="377536" cy="453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763" y="3222509"/>
            <a:ext cx="3267739" cy="1432684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540810"/>
              </p:ext>
            </p:extLst>
          </p:nvPr>
        </p:nvGraphicFramePr>
        <p:xfrm>
          <a:off x="5947063" y="4855709"/>
          <a:ext cx="377536" cy="453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6" imgW="126720" imgH="152280" progId="Equation.DSMT4">
                  <p:embed/>
                </p:oleObj>
              </mc:Choice>
              <mc:Fallback>
                <p:oleObj name="Equation" r:id="rId6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7063" y="4855709"/>
                        <a:ext cx="377536" cy="453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93725"/>
              </p:ext>
            </p:extLst>
          </p:nvPr>
        </p:nvGraphicFramePr>
        <p:xfrm>
          <a:off x="2722417" y="4886882"/>
          <a:ext cx="3762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2417" y="4886882"/>
                        <a:ext cx="376237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45287"/>
              </p:ext>
            </p:extLst>
          </p:nvPr>
        </p:nvGraphicFramePr>
        <p:xfrm>
          <a:off x="1801813" y="5568950"/>
          <a:ext cx="3000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10" imgW="101520" imgH="177480" progId="Equation.DSMT4">
                  <p:embed/>
                </p:oleObj>
              </mc:Choice>
              <mc:Fallback>
                <p:oleObj name="Equation" r:id="rId10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1813" y="5568950"/>
                        <a:ext cx="300037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521283"/>
              </p:ext>
            </p:extLst>
          </p:nvPr>
        </p:nvGraphicFramePr>
        <p:xfrm>
          <a:off x="3981449" y="6008933"/>
          <a:ext cx="23431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12" imgW="787320" imgH="177480" progId="Equation.DSMT4">
                  <p:embed/>
                </p:oleObj>
              </mc:Choice>
              <mc:Fallback>
                <p:oleObj name="Equation" r:id="rId12" imgW="787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81449" y="6008933"/>
                        <a:ext cx="23431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9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Regular Expression, Regular Set - </a:t>
            </a:r>
            <a:r>
              <a:rPr lang="en-US" altLang="zh-CN" sz="2400" dirty="0"/>
              <a:t>Regular </a:t>
            </a:r>
            <a:r>
              <a:rPr lang="en-US" altLang="zh-CN" sz="2400" dirty="0" smtClean="0"/>
              <a:t>Definition Example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sz="half" idx="1"/>
          </p:nvPr>
        </p:nvSpPr>
        <p:spPr>
          <a:xfrm>
            <a:off x="828675" y="1600202"/>
            <a:ext cx="3686175" cy="473528"/>
          </a:xfrm>
        </p:spPr>
        <p:txBody>
          <a:bodyPr/>
          <a:lstStyle/>
          <a:p>
            <a:r>
              <a:rPr lang="en-US" altLang="zh-CN" dirty="0" smtClean="0"/>
              <a:t>Identifies in C programming language </a:t>
            </a:r>
            <a:endParaRPr lang="zh-CN" altLang="en-US" dirty="0"/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889907" y="3641272"/>
            <a:ext cx="6342166" cy="60415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 dirty="0" smtClean="0"/>
              <a:t>Unsigned number (integer or float) in C programming language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95374" y="2193472"/>
            <a:ext cx="5321754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etter_ 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→ </a:t>
            </a:r>
            <a:r>
              <a:rPr lang="en-US" altLang="zh-CN" dirty="0" smtClean="0">
                <a:latin typeface="Courier" pitchFamily="49" charset="0"/>
                <a:ea typeface="Cambria Math"/>
                <a:cs typeface="Courier New" panose="02070309020205020404" pitchFamily="49" charset="0"/>
              </a:rPr>
              <a:t>A|B|...|</a:t>
            </a:r>
            <a:r>
              <a:rPr lang="en-US" altLang="zh-CN" dirty="0" err="1" smtClean="0">
                <a:latin typeface="Courier" pitchFamily="49" charset="0"/>
                <a:ea typeface="Cambria Math"/>
                <a:cs typeface="Courier New" panose="02070309020205020404" pitchFamily="49" charset="0"/>
              </a:rPr>
              <a:t>Z|a|b</a:t>
            </a:r>
            <a:r>
              <a:rPr lang="en-US" altLang="zh-CN" dirty="0" smtClean="0">
                <a:latin typeface="Courier" pitchFamily="49" charset="0"/>
                <a:ea typeface="Cambria Math"/>
                <a:cs typeface="Courier New" panose="02070309020205020404" pitchFamily="49" charset="0"/>
              </a:rPr>
              <a:t>|...|z|_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digit</a:t>
            </a:r>
            <a:r>
              <a:rPr lang="en-US" altLang="zh-CN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  → </a:t>
            </a:r>
            <a:r>
              <a:rPr lang="en-US" altLang="zh-CN" dirty="0" smtClean="0">
                <a:latin typeface="Courier" pitchFamily="49" charset="0"/>
                <a:ea typeface="Cambria Math"/>
                <a:cs typeface="Arial" panose="020B0604020202020204" pitchFamily="34" charset="0"/>
              </a:rPr>
              <a:t>0|1|...|9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id</a:t>
            </a:r>
            <a:r>
              <a:rPr lang="en-US" altLang="zh-CN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→ letter_(</a:t>
            </a:r>
            <a:r>
              <a:rPr lang="en-US" altLang="zh-CN" i="1" dirty="0" err="1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letter_|digit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)*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95374" y="4076700"/>
            <a:ext cx="6219826" cy="18832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digit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 → </a:t>
            </a:r>
            <a:r>
              <a:rPr lang="en-US" altLang="zh-CN" dirty="0" smtClean="0">
                <a:latin typeface="Courier" pitchFamily="49" charset="0"/>
                <a:ea typeface="Cambria Math"/>
                <a:cs typeface="Arial" panose="020B0604020202020204" pitchFamily="34" charset="0"/>
              </a:rPr>
              <a:t>0|1|...|9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ligits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→  digit digit*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i="1" dirty="0" err="1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optionalFraction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 → </a:t>
            </a:r>
            <a:r>
              <a:rPr lang="en-US" altLang="zh-CN" i="1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.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digits | </a:t>
            </a:r>
            <a:r>
              <a:rPr lang="el-GR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ε</a:t>
            </a:r>
            <a:endParaRPr lang="en-US" altLang="zh-CN" i="1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i="1" dirty="0" err="1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optionalExponent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 →  </a:t>
            </a:r>
            <a:r>
              <a:rPr lang="en-US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+</a:t>
            </a:r>
            <a:r>
              <a:rPr lang="en-US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|</a:t>
            </a:r>
            <a:r>
              <a:rPr lang="en-US" altLang="zh-CN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|</a:t>
            </a:r>
            <a:r>
              <a:rPr lang="el-GR" altLang="zh-CN" dirty="0">
                <a:latin typeface="Cambria Math"/>
                <a:ea typeface="Cambria Math"/>
              </a:rPr>
              <a:t> ε</a:t>
            </a:r>
            <a:r>
              <a:rPr lang="en-US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digits</a:t>
            </a:r>
            <a:r>
              <a:rPr lang="en-US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)|</a:t>
            </a:r>
            <a:r>
              <a:rPr lang="el-GR" altLang="zh-CN" dirty="0">
                <a:latin typeface="Cambria Math"/>
                <a:ea typeface="Cambria Math"/>
              </a:rPr>
              <a:t> </a:t>
            </a:r>
            <a:r>
              <a:rPr lang="el-GR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ε</a:t>
            </a:r>
            <a:endParaRPr lang="en-US" altLang="zh-CN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n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umber </a:t>
            </a:r>
            <a:r>
              <a:rPr lang="en-US" altLang="zh-CN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→ 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digits </a:t>
            </a:r>
            <a:r>
              <a:rPr lang="en-US" altLang="zh-CN" i="1" dirty="0" err="1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optionalFraction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optionalExponent</a:t>
            </a:r>
            <a:endParaRPr lang="en-US" altLang="zh-CN" i="1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Regular Expression, Regular Set </a:t>
            </a:r>
            <a:r>
              <a:rPr lang="en-US" altLang="zh-CN" dirty="0" smtClean="0"/>
              <a:t>– Extensions for </a:t>
            </a:r>
            <a:r>
              <a:rPr lang="en-US" altLang="zh-CN" sz="2400" dirty="0" smtClean="0"/>
              <a:t>Regular Definition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572000"/>
          </a:xfrm>
        </p:spPr>
        <p:txBody>
          <a:bodyPr/>
          <a:lstStyle/>
          <a:p>
            <a:r>
              <a:rPr lang="en-US" altLang="zh-CN" sz="2400" dirty="0" smtClean="0"/>
              <a:t>One or more instance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+</a:t>
            </a:r>
          </a:p>
          <a:p>
            <a:pPr lvl="1"/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r+ =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lvl="1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= r+|</a:t>
            </a:r>
            <a:r>
              <a:rPr lang="el-GR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l-GR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ε</a:t>
            </a:r>
            <a:endParaRPr lang="en-US" altLang="zh-CN" sz="2000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or one instances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：？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r?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| </a:t>
            </a:r>
            <a:r>
              <a:rPr lang="el-GR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ε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Character class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[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 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3...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 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] </a:t>
            </a:r>
            <a:r>
              <a:rPr lang="zh-CN" altLang="en-US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is equivalent to 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 |a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|a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|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...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 |a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[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a-z</a:t>
            </a:r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] </a:t>
            </a:r>
            <a:r>
              <a:rPr lang="zh-CN" altLang="en-US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is equivalent </a:t>
            </a:r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to  </a:t>
            </a:r>
            <a:r>
              <a:rPr lang="en-US" altLang="zh-CN" sz="2000" dirty="0" err="1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a|b|c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|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...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|z</a:t>
            </a:r>
            <a:endParaRPr lang="en-US" altLang="zh-CN" sz="20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0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Lexical Analysis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Regular Expression, Regular Set – Extensions for </a:t>
            </a:r>
            <a:r>
              <a:rPr lang="en-US" altLang="zh-CN" sz="2400" dirty="0"/>
              <a:t>Regular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340428"/>
            <a:ext cx="7486650" cy="571500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Some software defines more complicated extensions for regular expression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31" y="1626178"/>
            <a:ext cx="5758894" cy="50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4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Regular Expression, Regular Set </a:t>
            </a:r>
            <a:r>
              <a:rPr lang="en-US" altLang="zh-CN" dirty="0" smtClean="0"/>
              <a:t>– </a:t>
            </a:r>
            <a:r>
              <a:rPr lang="en-US" altLang="zh-CN" sz="2400" dirty="0" smtClean="0"/>
              <a:t>Regular Grammar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7432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【</a:t>
            </a:r>
            <a:r>
              <a:rPr lang="en-US" altLang="zh-CN" sz="2400" dirty="0" err="1" smtClean="0"/>
              <a:t>Review】Chomsky</a:t>
            </a:r>
            <a:r>
              <a:rPr lang="en-US" altLang="zh-CN" sz="2400" dirty="0" smtClean="0"/>
              <a:t> Type-3 Grammar</a:t>
            </a:r>
          </a:p>
          <a:p>
            <a:r>
              <a:rPr lang="zh-CN" altLang="en-US" sz="2400" dirty="0" smtClean="0"/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G=(V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𝓟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each production has the form: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→ </a:t>
            </a:r>
            <a:r>
              <a:rPr lang="el-GR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α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B|</a:t>
            </a:r>
            <a:r>
              <a:rPr lang="el-GR" altLang="zh-CN" sz="24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α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where </a:t>
            </a:r>
            <a:r>
              <a:rPr lang="el-GR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α</a:t>
            </a:r>
            <a:r>
              <a:rPr lang="el-GR" altLang="zh-CN" sz="2400" dirty="0" smtClean="0">
                <a:latin typeface="Cambria Math"/>
                <a:ea typeface="Cambria Math"/>
                <a:cs typeface="Times New Roman" panose="02020603050405020304" pitchFamily="18" charset="0"/>
              </a:rPr>
              <a:t>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*，</a:t>
            </a:r>
            <a:r>
              <a:rPr lang="en-US" altLang="zh-CN" sz="24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lang="el-GR" altLang="zh-CN" sz="2400" dirty="0">
                <a:latin typeface="Cambria Math"/>
                <a:ea typeface="Cambria Math"/>
                <a:cs typeface="Times New Roman" panose="02020603050405020304" pitchFamily="18" charset="0"/>
              </a:rPr>
              <a:t> 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linear grammar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→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lang="el-GR" altLang="zh-CN" sz="24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α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|</a:t>
            </a:r>
            <a:r>
              <a:rPr lang="el-GR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α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where </a:t>
            </a:r>
            <a:r>
              <a:rPr lang="el-GR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α</a:t>
            </a:r>
            <a:r>
              <a:rPr lang="el-GR" altLang="zh-CN" sz="2400" dirty="0">
                <a:latin typeface="Cambria Math"/>
                <a:ea typeface="Cambria Math"/>
                <a:cs typeface="Times New Roman" panose="02020603050405020304" pitchFamily="18" charset="0"/>
              </a:rPr>
              <a:t>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*，</a:t>
            </a:r>
            <a:r>
              <a:rPr lang="en-US" altLang="zh-CN" sz="24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B</a:t>
            </a:r>
            <a:r>
              <a:rPr lang="el-GR" altLang="zh-CN" sz="2400" dirty="0">
                <a:latin typeface="Cambria Math"/>
                <a:ea typeface="Cambria Math"/>
                <a:cs typeface="Times New Roman" panose="02020603050405020304" pitchFamily="18" charset="0"/>
              </a:rPr>
              <a:t> 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linear grammar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936" y="4800599"/>
            <a:ext cx="2311239" cy="849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Regular Expression</a:t>
            </a:r>
          </a:p>
          <a:p>
            <a:pPr algn="ctr"/>
            <a:r>
              <a:rPr lang="en-US" altLang="zh-CN" dirty="0" smtClean="0"/>
              <a:t>Regular Definition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7775" y="4800599"/>
            <a:ext cx="2122216" cy="849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Regular Grammar</a:t>
            </a:r>
          </a:p>
        </p:txBody>
      </p:sp>
      <p:sp>
        <p:nvSpPr>
          <p:cNvPr id="7" name="椭圆 6"/>
          <p:cNvSpPr/>
          <p:nvPr/>
        </p:nvSpPr>
        <p:spPr>
          <a:xfrm>
            <a:off x="3614065" y="4629148"/>
            <a:ext cx="1747157" cy="119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Regular Language</a:t>
            </a:r>
          </a:p>
          <a:p>
            <a:pPr algn="ctr"/>
            <a:r>
              <a:rPr lang="en-US" altLang="zh-CN" dirty="0" smtClean="0"/>
              <a:t>Regular Set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7" idx="2"/>
          </p:cNvCxnSpPr>
          <p:nvPr/>
        </p:nvCxnSpPr>
        <p:spPr>
          <a:xfrm flipV="1">
            <a:off x="2841175" y="5225141"/>
            <a:ext cx="772890" cy="1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6"/>
            <a:endCxn id="6" idx="1"/>
          </p:cNvCxnSpPr>
          <p:nvPr/>
        </p:nvCxnSpPr>
        <p:spPr>
          <a:xfrm>
            <a:off x="5361222" y="5225141"/>
            <a:ext cx="756553" cy="1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3.3 Transition Diagram – Recognition of 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small running example – A grammar for branching statements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i="1" dirty="0" smtClean="0"/>
              <a:t>            </a:t>
            </a:r>
            <a:r>
              <a:rPr lang="en-US" altLang="zh-CN" i="1" dirty="0" err="1" smtClean="0"/>
              <a:t>stmt</a:t>
            </a:r>
            <a:r>
              <a:rPr lang="en-US" altLang="zh-CN" dirty="0" smtClean="0"/>
              <a:t> -&gt;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expr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then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stmt</a:t>
            </a:r>
            <a:r>
              <a:rPr lang="en-US" altLang="zh-CN" dirty="0" smtClean="0"/>
              <a:t> |</a:t>
            </a:r>
            <a:r>
              <a:rPr lang="en-US" altLang="zh-CN" b="1" dirty="0" smtClean="0"/>
              <a:t> if </a:t>
            </a:r>
            <a:r>
              <a:rPr lang="en-US" altLang="zh-CN" i="1" dirty="0" smtClean="0"/>
              <a:t>expr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then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stmt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stmt</a:t>
            </a:r>
            <a:r>
              <a:rPr lang="zh-CN" altLang="en-US" dirty="0" smtClean="0"/>
              <a:t> </a:t>
            </a:r>
            <a:r>
              <a:rPr lang="en-US" altLang="zh-CN" dirty="0" smtClean="0"/>
              <a:t>| </a:t>
            </a:r>
            <a:r>
              <a:rPr lang="en-US" altLang="zh-CN" i="1" dirty="0" smtClean="0">
                <a:sym typeface="Symbol" panose="05050102010706020507" pitchFamily="18" charset="2"/>
              </a:rPr>
              <a:t>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            expr</a:t>
            </a:r>
            <a:r>
              <a:rPr lang="en-US" altLang="zh-CN" dirty="0" smtClean="0">
                <a:sym typeface="Symbol" panose="05050102010706020507" pitchFamily="18" charset="2"/>
              </a:rPr>
              <a:t> -&gt; </a:t>
            </a:r>
            <a:r>
              <a:rPr lang="en-US" altLang="zh-CN" i="1" dirty="0" smtClean="0">
                <a:sym typeface="Symbol" panose="05050102010706020507" pitchFamily="18" charset="2"/>
              </a:rPr>
              <a:t>term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b="1" dirty="0" err="1" smtClean="0">
                <a:sym typeface="Symbol" panose="05050102010706020507" pitchFamily="18" charset="2"/>
              </a:rPr>
              <a:t>relop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ym typeface="Symbol" panose="05050102010706020507" pitchFamily="18" charset="2"/>
              </a:rPr>
              <a:t>term</a:t>
            </a:r>
            <a:r>
              <a:rPr lang="en-US" altLang="zh-CN" dirty="0" smtClean="0">
                <a:sym typeface="Symbol" panose="05050102010706020507" pitchFamily="18" charset="2"/>
              </a:rPr>
              <a:t> | </a:t>
            </a:r>
            <a:r>
              <a:rPr lang="en-US" altLang="zh-CN" i="1" dirty="0" smtClean="0">
                <a:sym typeface="Symbol" panose="05050102010706020507" pitchFamily="18" charset="2"/>
              </a:rPr>
              <a:t>term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            term</a:t>
            </a:r>
            <a:r>
              <a:rPr lang="en-US" altLang="zh-CN" dirty="0" smtClean="0">
                <a:sym typeface="Symbol" panose="05050102010706020507" pitchFamily="18" charset="2"/>
              </a:rPr>
              <a:t> -&gt; </a:t>
            </a:r>
            <a:r>
              <a:rPr lang="en-US" altLang="zh-CN" b="1" dirty="0" smtClean="0">
                <a:sym typeface="Symbol" panose="05050102010706020507" pitchFamily="18" charset="2"/>
              </a:rPr>
              <a:t>id</a:t>
            </a:r>
            <a:r>
              <a:rPr lang="en-US" altLang="zh-CN" dirty="0" smtClean="0">
                <a:sym typeface="Symbol" panose="05050102010706020507" pitchFamily="18" charset="2"/>
              </a:rPr>
              <a:t> | </a:t>
            </a:r>
            <a:r>
              <a:rPr lang="en-US" altLang="zh-CN" b="1" dirty="0" smtClean="0">
                <a:sym typeface="Symbol" panose="05050102010706020507" pitchFamily="18" charset="2"/>
              </a:rPr>
              <a:t>number</a:t>
            </a:r>
          </a:p>
          <a:p>
            <a:r>
              <a:rPr lang="en-US" altLang="zh-CN" dirty="0" smtClean="0"/>
              <a:t>The goal for the lexical analyzer.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47" y="2989085"/>
            <a:ext cx="4619767" cy="34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1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3.3 Transition </a:t>
            </a:r>
            <a:r>
              <a:rPr lang="en-US" altLang="zh-CN" sz="2000" dirty="0"/>
              <a:t>Diagram – Recognition of 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Patterns for token of the example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01" y="2265891"/>
            <a:ext cx="5353797" cy="27626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96" y="4785976"/>
            <a:ext cx="37814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9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3.3 Transition </a:t>
            </a:r>
            <a:r>
              <a:rPr lang="en-US" altLang="zh-CN" sz="2000" dirty="0"/>
              <a:t>Diagram – Recognition of 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Transition Diagrams is a technical method to recognize regular expression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/>
              <a:t>Transition Diagram is a finite directed graph, where nodes (circles) are called </a:t>
            </a:r>
            <a:r>
              <a:rPr lang="en-US" altLang="zh-CN" sz="1600" i="1" dirty="0">
                <a:solidFill>
                  <a:srgbClr val="7030A0"/>
                </a:solidFill>
              </a:rPr>
              <a:t>states</a:t>
            </a:r>
            <a:r>
              <a:rPr lang="en-US" altLang="zh-CN" sz="1600" i="1" dirty="0"/>
              <a:t>. </a:t>
            </a:r>
            <a:r>
              <a:rPr lang="en-US" altLang="zh-CN" sz="1600" dirty="0" smtClean="0"/>
              <a:t>Each 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state</a:t>
            </a:r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/>
              <a:t>represents a condition that could occur during the process of </a:t>
            </a:r>
            <a:r>
              <a:rPr lang="en-US" altLang="zh-CN" sz="1600" dirty="0" smtClean="0"/>
              <a:t>scanning the </a:t>
            </a:r>
            <a:r>
              <a:rPr lang="en-US" altLang="zh-CN" sz="1600" dirty="0"/>
              <a:t>input looking for a lexeme that matches one of several patterns. </a:t>
            </a:r>
            <a:r>
              <a:rPr lang="en-US" altLang="zh-CN" sz="1600" i="1" dirty="0">
                <a:solidFill>
                  <a:srgbClr val="7030A0"/>
                </a:solidFill>
              </a:rPr>
              <a:t>Edges</a:t>
            </a:r>
            <a:r>
              <a:rPr lang="en-US" altLang="zh-CN" sz="1600" dirty="0"/>
              <a:t> are directed from one state of the transition diagram to </a:t>
            </a:r>
            <a:r>
              <a:rPr lang="en-US" altLang="zh-CN" sz="1600" dirty="0" smtClean="0"/>
              <a:t>another. Each </a:t>
            </a:r>
            <a:r>
              <a:rPr lang="en-US" altLang="zh-CN" sz="1600" i="1" dirty="0">
                <a:solidFill>
                  <a:srgbClr val="7030A0"/>
                </a:solidFill>
              </a:rPr>
              <a:t>edge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/>
              <a:t>is labeled by a symbol or set of symbols. If we are in some </a:t>
            </a:r>
            <a:r>
              <a:rPr lang="en-US" altLang="zh-CN" sz="1600" dirty="0" smtClean="0"/>
              <a:t>state </a:t>
            </a:r>
            <a:r>
              <a:rPr lang="en-US" altLang="zh-CN" sz="1600" i="1" dirty="0" smtClean="0"/>
              <a:t>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, and the next input symbol is </a:t>
            </a:r>
            <a:r>
              <a:rPr lang="en-US" altLang="zh-CN" sz="1600" i="1" dirty="0"/>
              <a:t>a</a:t>
            </a:r>
            <a:r>
              <a:rPr lang="en-US" altLang="zh-CN" sz="1600" dirty="0"/>
              <a:t>, we look for an edge out of </a:t>
            </a:r>
            <a:r>
              <a:rPr lang="en-US" altLang="zh-CN" sz="1600" dirty="0" err="1" smtClean="0"/>
              <a:t>staXte</a:t>
            </a:r>
            <a:r>
              <a:rPr lang="en-US" altLang="zh-CN" sz="1600" dirty="0" smtClean="0"/>
              <a:t> </a:t>
            </a:r>
            <a:r>
              <a:rPr lang="en-US" altLang="zh-CN" sz="1600" i="1" dirty="0"/>
              <a:t>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labeled by </a:t>
            </a:r>
            <a:r>
              <a:rPr lang="en-US" altLang="zh-CN" sz="1600" i="1" dirty="0"/>
              <a:t>a</a:t>
            </a:r>
            <a:r>
              <a:rPr lang="en-US" altLang="zh-CN" sz="1600" dirty="0"/>
              <a:t> (and perhaps by other symbols, as well). If we find such an edge, </a:t>
            </a:r>
            <a:r>
              <a:rPr lang="en-US" altLang="zh-CN" sz="1600" dirty="0" smtClean="0"/>
              <a:t>we advance </a:t>
            </a:r>
            <a:r>
              <a:rPr lang="en-US" altLang="zh-CN" sz="1600" dirty="0"/>
              <a:t>the </a:t>
            </a:r>
            <a:r>
              <a:rPr lang="en-US" altLang="zh-CN" sz="1600" i="1" dirty="0"/>
              <a:t>forward</a:t>
            </a:r>
            <a:r>
              <a:rPr lang="en-US" altLang="zh-CN" sz="1600" dirty="0"/>
              <a:t> pointer </a:t>
            </a:r>
            <a:r>
              <a:rPr lang="en-US" altLang="zh-CN" sz="1600" dirty="0" smtClean="0"/>
              <a:t>and </a:t>
            </a:r>
            <a:r>
              <a:rPr lang="en-US" altLang="zh-CN" sz="1600" dirty="0"/>
              <a:t>enter the state of the transition diagram </a:t>
            </a:r>
            <a:r>
              <a:rPr lang="en-US" altLang="zh-CN" sz="1600" dirty="0" smtClean="0"/>
              <a:t>to which </a:t>
            </a:r>
            <a:r>
              <a:rPr lang="en-US" altLang="zh-CN" sz="1600" dirty="0"/>
              <a:t>that edge leads</a:t>
            </a:r>
            <a:r>
              <a:rPr lang="en-US" altLang="zh-CN" sz="1600" dirty="0" smtClean="0"/>
              <a:t>. A transition diagram include finite states, in where one is designated the 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start (initial) </a:t>
            </a:r>
            <a:r>
              <a:rPr lang="en-US" altLang="zh-CN" sz="1600" dirty="0" smtClean="0"/>
              <a:t>state and at least one is said to be the 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accepting (final)</a:t>
            </a:r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/>
              <a:t>state (double circle).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091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3.3 Transition </a:t>
            </a:r>
            <a:r>
              <a:rPr lang="en-US" altLang="zh-CN" sz="2400" dirty="0" smtClean="0"/>
              <a:t>Diagram – Recognition of relation operator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78" y="1671450"/>
            <a:ext cx="5434701" cy="392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954417" y="3270236"/>
            <a:ext cx="1785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to indicate that we must retract the input one position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763386" y="3115340"/>
            <a:ext cx="2191031" cy="7017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688958" y="3838353"/>
            <a:ext cx="2265459" cy="11802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0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3.3 Transition Diagram – Recognition of </a:t>
            </a:r>
            <a:r>
              <a:rPr lang="en-US" altLang="zh-CN" sz="2000" dirty="0" smtClean="0"/>
              <a:t>reserved words and identifiers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29" y="2035139"/>
            <a:ext cx="7024004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8" y="3784858"/>
            <a:ext cx="8201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3.3 Transition Diagram – Recognition of </a:t>
            </a:r>
            <a:r>
              <a:rPr lang="en-US" altLang="zh-CN" sz="2400" dirty="0" smtClean="0"/>
              <a:t>unsigned number and others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895599"/>
            <a:ext cx="7384722" cy="195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196570" y="2728356"/>
            <a:ext cx="1397427" cy="1306284"/>
            <a:chOff x="5257800" y="4816929"/>
            <a:chExt cx="1397427" cy="1306284"/>
          </a:xfrm>
        </p:grpSpPr>
        <p:cxnSp>
          <p:nvCxnSpPr>
            <p:cNvPr id="6" name="曲线连接符 5"/>
            <p:cNvCxnSpPr/>
            <p:nvPr/>
          </p:nvCxnSpPr>
          <p:spPr>
            <a:xfrm rot="16200000" flipH="1">
              <a:off x="5233307" y="4841422"/>
              <a:ext cx="914400" cy="865414"/>
            </a:xfrm>
            <a:prstGeom prst="curvedConnector3">
              <a:avLst>
                <a:gd name="adj1" fmla="val 57143"/>
              </a:avLst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同心圆 6"/>
            <p:cNvSpPr/>
            <p:nvPr/>
          </p:nvSpPr>
          <p:spPr>
            <a:xfrm>
              <a:off x="6090556" y="5698671"/>
              <a:ext cx="435425" cy="424542"/>
            </a:xfrm>
            <a:prstGeom prst="donut">
              <a:avLst>
                <a:gd name="adj" fmla="val 192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17"/>
            <p:cNvSpPr txBox="1"/>
            <p:nvPr/>
          </p:nvSpPr>
          <p:spPr>
            <a:xfrm>
              <a:off x="6090532" y="5698671"/>
              <a:ext cx="56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>
            <a:xfrm>
              <a:off x="5747657" y="5264024"/>
              <a:ext cx="75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28675" y="140186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Unsigned number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828674" y="420485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Whitespace</a:t>
            </a:r>
            <a:endParaRPr lang="zh-CN" altLang="en-US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0" y="4753981"/>
            <a:ext cx="5352381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3.3 Transition Diagram – </a:t>
            </a:r>
            <a:r>
              <a:rPr lang="en-US" altLang="zh-CN" sz="2000" dirty="0" smtClean="0"/>
              <a:t>Architecture of a Transition-Diagram-Based Lexical Analyzer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32" y="1628578"/>
            <a:ext cx="6394197" cy="480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3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Lex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Lex is used to generate Lexical analyzers. Users can use Lex language to design their own Lexical analyzers.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85" y="2133355"/>
            <a:ext cx="612543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The Construction of a Lexical Analyzer</a:t>
            </a:r>
          </a:p>
          <a:p>
            <a:r>
              <a:rPr lang="en-US" altLang="zh-CN" sz="2000" dirty="0" smtClean="0"/>
              <a:t>Regular Expression, Regular Set</a:t>
            </a:r>
          </a:p>
          <a:p>
            <a:r>
              <a:rPr lang="en-US" altLang="zh-CN" sz="2000" dirty="0" smtClean="0"/>
              <a:t>Transition </a:t>
            </a:r>
            <a:r>
              <a:rPr lang="en-US" altLang="zh-CN" sz="2000" dirty="0" smtClean="0"/>
              <a:t>Diagram</a:t>
            </a:r>
          </a:p>
          <a:p>
            <a:r>
              <a:rPr lang="en-US" altLang="zh-CN" sz="2000" dirty="0" smtClean="0"/>
              <a:t>Lex</a:t>
            </a:r>
            <a:endParaRPr lang="en-US" altLang="zh-CN" sz="2000" dirty="0" smtClean="0"/>
          </a:p>
          <a:p>
            <a:r>
              <a:rPr lang="en-US" altLang="zh-CN" sz="2000" dirty="0" smtClean="0"/>
              <a:t>DFA and NFA</a:t>
            </a:r>
          </a:p>
          <a:p>
            <a:r>
              <a:rPr lang="en-US" altLang="zh-CN" sz="2000" dirty="0" smtClean="0"/>
              <a:t>Conversion of an NFA to a DFA</a:t>
            </a:r>
          </a:p>
          <a:p>
            <a:r>
              <a:rPr lang="en-US" altLang="zh-CN" sz="2000" dirty="0" smtClean="0"/>
              <a:t>Minimization of DFA</a:t>
            </a:r>
          </a:p>
          <a:p>
            <a:r>
              <a:rPr lang="en-US" altLang="zh-CN" sz="2000" dirty="0" smtClean="0"/>
              <a:t>The Conversion of FA, Regular Expression, &amp; Regular Grammar</a:t>
            </a:r>
          </a:p>
          <a:p>
            <a:r>
              <a:rPr lang="en-US" altLang="zh-CN" sz="2000" dirty="0" smtClean="0"/>
              <a:t>The Lexical-Analyzer Generator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87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Lex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Lex program has the following form: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declarations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%%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translation rules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%%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auxiliary functions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The translation rules each have the </a:t>
            </a:r>
            <a:r>
              <a:rPr lang="en-US" altLang="zh-CN" dirty="0" smtClean="0"/>
              <a:t>form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Pattern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{Action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8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Lex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64" y="1"/>
            <a:ext cx="4457700" cy="68579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97621" y="1361209"/>
            <a:ext cx="2389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Conflict Resolution</a:t>
            </a:r>
          </a:p>
          <a:p>
            <a:endParaRPr lang="en-US" altLang="zh-CN" dirty="0"/>
          </a:p>
          <a:p>
            <a:pPr marL="342900" indent="-342900">
              <a:buAutoNum type="arabicParenBoth"/>
            </a:pPr>
            <a:r>
              <a:rPr lang="en-US" altLang="zh-CN" dirty="0" smtClean="0">
                <a:solidFill>
                  <a:srgbClr val="00B050"/>
                </a:solidFill>
              </a:rPr>
              <a:t>Always </a:t>
            </a:r>
            <a:r>
              <a:rPr lang="en-US" altLang="zh-CN" dirty="0">
                <a:solidFill>
                  <a:srgbClr val="00B050"/>
                </a:solidFill>
              </a:rPr>
              <a:t>prefer a longer prefix to a shorter </a:t>
            </a:r>
            <a:r>
              <a:rPr lang="en-US" altLang="zh-CN" dirty="0" smtClean="0">
                <a:solidFill>
                  <a:srgbClr val="00B050"/>
                </a:solidFill>
              </a:rPr>
              <a:t>prefix;</a:t>
            </a:r>
          </a:p>
          <a:p>
            <a:pPr marL="342900" indent="-342900">
              <a:buAutoNum type="arabicParenBoth"/>
            </a:pPr>
            <a:r>
              <a:rPr lang="en-US" altLang="zh-CN" dirty="0">
                <a:solidFill>
                  <a:srgbClr val="00B050"/>
                </a:solidFill>
              </a:rPr>
              <a:t>If the longest possible prefix matches two or more patterns, prefer </a:t>
            </a:r>
            <a:r>
              <a:rPr lang="en-US" altLang="zh-CN" dirty="0" smtClean="0">
                <a:solidFill>
                  <a:srgbClr val="00B050"/>
                </a:solidFill>
              </a:rPr>
              <a:t>the pattern </a:t>
            </a:r>
            <a:r>
              <a:rPr lang="en-US" altLang="zh-CN" dirty="0">
                <a:solidFill>
                  <a:srgbClr val="00B050"/>
                </a:solidFill>
              </a:rPr>
              <a:t>listed first in the Lex </a:t>
            </a:r>
            <a:r>
              <a:rPr lang="en-US" altLang="zh-CN" dirty="0" smtClean="0">
                <a:solidFill>
                  <a:srgbClr val="00B050"/>
                </a:solidFill>
              </a:rPr>
              <a:t>program.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DFA and NFA – introduction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40327" y="3714734"/>
            <a:ext cx="2300845" cy="1772807"/>
            <a:chOff x="540327" y="3714734"/>
            <a:chExt cx="2300845" cy="1772807"/>
          </a:xfrm>
        </p:grpSpPr>
        <p:sp>
          <p:nvSpPr>
            <p:cNvPr id="5" name="矩形 4"/>
            <p:cNvSpPr/>
            <p:nvPr/>
          </p:nvSpPr>
          <p:spPr>
            <a:xfrm>
              <a:off x="540327" y="3714734"/>
              <a:ext cx="2300845" cy="8490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Regular Expression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Regular Definition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40327" y="4638455"/>
              <a:ext cx="2300845" cy="8490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Formal and accurate</a:t>
              </a:r>
              <a:endParaRPr lang="en-US" altLang="zh-CN" dirty="0" smtClean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87540" y="1755315"/>
            <a:ext cx="1747157" cy="1698172"/>
            <a:chOff x="3687540" y="1755315"/>
            <a:chExt cx="1747157" cy="1698172"/>
          </a:xfrm>
        </p:grpSpPr>
        <p:sp>
          <p:nvSpPr>
            <p:cNvPr id="8" name="矩形 7"/>
            <p:cNvSpPr/>
            <p:nvPr/>
          </p:nvSpPr>
          <p:spPr>
            <a:xfrm>
              <a:off x="3687540" y="2604401"/>
              <a:ext cx="1747157" cy="8490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Regular Grammar</a:t>
              </a:r>
              <a:endParaRPr lang="en-US" altLang="zh-CN" dirty="0" smtClean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687540" y="1755315"/>
              <a:ext cx="1747157" cy="8490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Formal and accurate</a:t>
              </a:r>
              <a:endParaRPr lang="en-US" altLang="zh-CN" dirty="0" smtClean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35268" y="3502477"/>
            <a:ext cx="2714006" cy="1187282"/>
            <a:chOff x="2835268" y="3502477"/>
            <a:chExt cx="2714006" cy="1187282"/>
          </a:xfrm>
        </p:grpSpPr>
        <p:sp>
          <p:nvSpPr>
            <p:cNvPr id="11" name="下箭头 10"/>
            <p:cNvSpPr/>
            <p:nvPr/>
          </p:nvSpPr>
          <p:spPr>
            <a:xfrm rot="10800000">
              <a:off x="4371647" y="3502477"/>
              <a:ext cx="525907" cy="63587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14"/>
            <p:cNvSpPr txBox="1"/>
            <p:nvPr/>
          </p:nvSpPr>
          <p:spPr>
            <a:xfrm>
              <a:off x="4311435" y="3747391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recognize</a:t>
              </a:r>
              <a:endParaRPr lang="zh-CN" altLang="en-US" b="1" dirty="0"/>
            </a:p>
          </p:txBody>
        </p:sp>
        <p:sp>
          <p:nvSpPr>
            <p:cNvPr id="13" name="下箭头 12"/>
            <p:cNvSpPr/>
            <p:nvPr/>
          </p:nvSpPr>
          <p:spPr>
            <a:xfrm rot="6575539">
              <a:off x="3072476" y="3953552"/>
              <a:ext cx="525907" cy="94650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16"/>
            <p:cNvSpPr txBox="1"/>
            <p:nvPr/>
          </p:nvSpPr>
          <p:spPr>
            <a:xfrm>
              <a:off x="2835268" y="3985676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recognize</a:t>
              </a:r>
              <a:endParaRPr lang="zh-CN" altLang="en-US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98469" y="4186366"/>
            <a:ext cx="1950805" cy="2048407"/>
            <a:chOff x="3598469" y="4186366"/>
            <a:chExt cx="1950805" cy="2048407"/>
          </a:xfrm>
        </p:grpSpPr>
        <p:sp>
          <p:nvSpPr>
            <p:cNvPr id="16" name="椭圆 15"/>
            <p:cNvSpPr/>
            <p:nvPr/>
          </p:nvSpPr>
          <p:spPr>
            <a:xfrm>
              <a:off x="3598469" y="4186366"/>
              <a:ext cx="1950805" cy="1191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Transition Diagram</a:t>
              </a:r>
              <a:endParaRPr lang="en-US" altLang="zh-CN" dirty="0" smtClean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69459" y="5385687"/>
              <a:ext cx="1600196" cy="8490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informal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inaccurate</a:t>
              </a:r>
              <a:r>
                <a:rPr lang="zh-CN" altLang="en-US" dirty="0" smtClean="0"/>
                <a:t>（</a:t>
              </a:r>
              <a:r>
                <a:rPr lang="en-US" altLang="zh-CN" dirty="0" smtClean="0"/>
                <a:t>technique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64932" y="4279965"/>
            <a:ext cx="1305218" cy="696139"/>
            <a:chOff x="5264932" y="4292224"/>
            <a:chExt cx="1305218" cy="696139"/>
          </a:xfrm>
        </p:grpSpPr>
        <p:sp>
          <p:nvSpPr>
            <p:cNvPr id="19" name="右箭头 18"/>
            <p:cNvSpPr/>
            <p:nvPr/>
          </p:nvSpPr>
          <p:spPr>
            <a:xfrm>
              <a:off x="5508180" y="4563820"/>
              <a:ext cx="818722" cy="42454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5264932" y="4292224"/>
              <a:ext cx="1305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Formalize</a:t>
              </a:r>
              <a:endParaRPr lang="zh-CN" altLang="en-US" b="1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12727" y="4204397"/>
            <a:ext cx="1796144" cy="1717202"/>
            <a:chOff x="6365427" y="4335223"/>
            <a:chExt cx="1796144" cy="1717202"/>
          </a:xfrm>
        </p:grpSpPr>
        <p:sp>
          <p:nvSpPr>
            <p:cNvPr id="22" name="矩形 21"/>
            <p:cNvSpPr/>
            <p:nvPr/>
          </p:nvSpPr>
          <p:spPr>
            <a:xfrm>
              <a:off x="6365427" y="4335223"/>
              <a:ext cx="1747157" cy="8490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70C0"/>
                  </a:solidFill>
                </a:rPr>
                <a:t>Finite Automata</a:t>
              </a:r>
              <a:endParaRPr lang="en-US" altLang="zh-CN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5889" y="5203339"/>
              <a:ext cx="1785682" cy="8490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Formal, accurate</a:t>
              </a:r>
              <a:endParaRPr lang="en-US" altLang="zh-CN" dirty="0"/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technique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1706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DFA and NFA – </a:t>
            </a:r>
            <a:r>
              <a:rPr lang="en-US" altLang="zh-CN" dirty="0" smtClean="0"/>
              <a:t>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i="1" dirty="0">
                <a:solidFill>
                  <a:srgbClr val="7030A0"/>
                </a:solidFill>
              </a:rPr>
              <a:t>Finite automata </a:t>
            </a:r>
            <a:r>
              <a:rPr lang="en-US" altLang="zh-CN" sz="2000" dirty="0"/>
              <a:t>are recognizers; they simply say "yes" or "no" about </a:t>
            </a:r>
            <a:r>
              <a:rPr lang="en-US" altLang="zh-CN" sz="2000" dirty="0" smtClean="0"/>
              <a:t>each possible </a:t>
            </a:r>
            <a:r>
              <a:rPr lang="en-US" altLang="zh-CN" sz="2000" dirty="0"/>
              <a:t>input </a:t>
            </a:r>
            <a:r>
              <a:rPr lang="en-US" altLang="zh-CN" sz="2000" dirty="0" smtClean="0"/>
              <a:t>string</a:t>
            </a:r>
          </a:p>
          <a:p>
            <a:r>
              <a:rPr lang="en-US" altLang="zh-CN" sz="2000" dirty="0" smtClean="0"/>
              <a:t>Finite automata come in two flavors:</a:t>
            </a:r>
          </a:p>
          <a:p>
            <a:pPr lvl="1"/>
            <a:r>
              <a:rPr lang="en-US" altLang="zh-CN" sz="1700" dirty="0" smtClean="0"/>
              <a:t>(1) </a:t>
            </a:r>
            <a:r>
              <a:rPr lang="en-US" altLang="zh-CN" sz="1700" dirty="0" smtClean="0">
                <a:solidFill>
                  <a:srgbClr val="FF0000"/>
                </a:solidFill>
              </a:rPr>
              <a:t>Deterministic finite automata (</a:t>
            </a:r>
            <a:r>
              <a:rPr lang="en-US" altLang="zh-CN" sz="1700" dirty="0">
                <a:solidFill>
                  <a:srgbClr val="FF0000"/>
                </a:solidFill>
              </a:rPr>
              <a:t>DFA) </a:t>
            </a:r>
            <a:r>
              <a:rPr lang="en-US" altLang="zh-CN" sz="1700" dirty="0"/>
              <a:t>have, for each state, and for</a:t>
            </a:r>
          </a:p>
          <a:p>
            <a:pPr marL="342900" lvl="1" indent="0">
              <a:buNone/>
            </a:pPr>
            <a:r>
              <a:rPr lang="en-US" altLang="zh-CN" sz="1700" dirty="0"/>
              <a:t>each symbol of its input alphabet exactly one edge with that symbol</a:t>
            </a:r>
          </a:p>
          <a:p>
            <a:pPr marL="342900" lvl="1" indent="0">
              <a:buNone/>
            </a:pPr>
            <a:r>
              <a:rPr lang="en-US" altLang="zh-CN" sz="1700" dirty="0"/>
              <a:t>leaving that state</a:t>
            </a:r>
            <a:endParaRPr lang="en-US" altLang="zh-CN" sz="1700" dirty="0" smtClean="0"/>
          </a:p>
          <a:p>
            <a:pPr lvl="1"/>
            <a:r>
              <a:rPr lang="en-US" altLang="zh-CN" sz="1700" dirty="0" smtClean="0"/>
              <a:t>(2) </a:t>
            </a:r>
            <a:r>
              <a:rPr lang="en-US" altLang="zh-CN" sz="1700" dirty="0" smtClean="0">
                <a:solidFill>
                  <a:srgbClr val="FF0000"/>
                </a:solidFill>
              </a:rPr>
              <a:t>Nondeterministic finite automata (</a:t>
            </a:r>
            <a:r>
              <a:rPr lang="en-US" altLang="zh-CN" sz="1700" dirty="0">
                <a:solidFill>
                  <a:srgbClr val="FF0000"/>
                </a:solidFill>
              </a:rPr>
              <a:t>NFA) </a:t>
            </a:r>
            <a:r>
              <a:rPr lang="en-US" altLang="zh-CN" sz="1700" dirty="0"/>
              <a:t>have no restrictions on </a:t>
            </a:r>
            <a:r>
              <a:rPr lang="en-US" altLang="zh-CN" sz="1700" dirty="0" smtClean="0"/>
              <a:t>the labels </a:t>
            </a:r>
            <a:r>
              <a:rPr lang="en-US" altLang="zh-CN" sz="1700" dirty="0"/>
              <a:t>of their edges. A symbol can label several edges out of </a:t>
            </a:r>
            <a:r>
              <a:rPr lang="en-US" altLang="zh-CN" sz="1700" dirty="0" smtClean="0"/>
              <a:t>the same </a:t>
            </a:r>
            <a:r>
              <a:rPr lang="en-US" altLang="zh-CN" sz="1700" dirty="0"/>
              <a:t>state, </a:t>
            </a:r>
            <a:r>
              <a:rPr lang="en-US" altLang="zh-CN" sz="1700" dirty="0" smtClean="0"/>
              <a:t>and </a:t>
            </a:r>
            <a:r>
              <a:rPr lang="en-US" altLang="zh-CN" sz="1700" b="1" dirty="0" smtClean="0">
                <a:sym typeface="Symbol" panose="05050102010706020507" pitchFamily="18" charset="2"/>
              </a:rPr>
              <a:t></a:t>
            </a:r>
            <a:r>
              <a:rPr lang="en-US" altLang="zh-CN" sz="1700" dirty="0" smtClean="0"/>
              <a:t>, </a:t>
            </a:r>
            <a:r>
              <a:rPr lang="en-US" altLang="zh-CN" sz="1700" dirty="0"/>
              <a:t>the empty string, is </a:t>
            </a:r>
            <a:r>
              <a:rPr lang="en-US" altLang="zh-CN" sz="1700" dirty="0" smtClean="0"/>
              <a:t>a </a:t>
            </a:r>
            <a:r>
              <a:rPr lang="en-US" altLang="zh-CN" sz="1700" dirty="0"/>
              <a:t>possible </a:t>
            </a:r>
            <a:r>
              <a:rPr lang="en-US" altLang="zh-CN" sz="1700" dirty="0" smtClean="0"/>
              <a:t>label.</a:t>
            </a:r>
          </a:p>
          <a:p>
            <a:pPr lvl="1"/>
            <a:endParaRPr lang="en-US" altLang="zh-CN" sz="1700" dirty="0"/>
          </a:p>
          <a:p>
            <a:r>
              <a:rPr lang="en-US" altLang="zh-CN" sz="2000" dirty="0"/>
              <a:t>Conclusion: Both deterministic and nondeterministic finite automata are capable of </a:t>
            </a:r>
            <a:r>
              <a:rPr lang="en-US" altLang="zh-CN" sz="2000" dirty="0" smtClean="0"/>
              <a:t>recognizing the </a:t>
            </a:r>
            <a:r>
              <a:rPr lang="en-US" altLang="zh-CN" sz="2000" dirty="0"/>
              <a:t>same </a:t>
            </a:r>
            <a:r>
              <a:rPr lang="en-US" altLang="zh-CN" sz="2000" dirty="0" smtClean="0"/>
              <a:t>languages.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319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DFA and NFA – </a:t>
            </a:r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>
            <a:noAutofit/>
          </a:bodyPr>
          <a:lstStyle/>
          <a:p>
            <a:r>
              <a:rPr lang="en-US" altLang="zh-CN" sz="2000" b="1" dirty="0" smtClean="0"/>
              <a:t>DFA</a:t>
            </a:r>
            <a:r>
              <a:rPr lang="zh-CN" altLang="en-US" sz="2000" b="1" dirty="0" smtClean="0"/>
              <a:t>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M={S,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δ</a:t>
            </a:r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, s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, 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a set of finite state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finite alphabet, where each element is a input symbol.</a:t>
            </a:r>
          </a:p>
          <a:p>
            <a:pPr marL="457200" indent="-457200">
              <a:buAutoNum type="arabicParenBoth"/>
            </a:pP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δ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is a mapping from S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one state in S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l-GR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l-GR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δ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(s, a)=s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’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：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when current state is s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if the input symbol is a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, then the transition of the next state is s’</a:t>
            </a:r>
            <a:endParaRPr lang="en-US" altLang="zh-CN" sz="2000" dirty="0" smtClean="0">
              <a:solidFill>
                <a:srgbClr val="00B050"/>
              </a:solidFill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solidFill>
                  <a:srgbClr val="00B050"/>
                </a:solidFill>
                <a:latin typeface="Cambria Math"/>
                <a:ea typeface="Cambria Math"/>
                <a:cs typeface="Times New Roman" panose="02020603050405020304" pitchFamily="18" charset="0"/>
              </a:rPr>
              <a:t>∊</a:t>
            </a:r>
            <a:r>
              <a:rPr lang="en-US" altLang="zh-CN" sz="2000" dirty="0" smtClean="0">
                <a:solidFill>
                  <a:srgbClr val="00B050"/>
                </a:solidFill>
                <a:latin typeface="Cambria Math"/>
                <a:ea typeface="Cambria Math"/>
                <a:cs typeface="Times New Roman" panose="02020603050405020304" pitchFamily="18" charset="0"/>
              </a:rPr>
              <a:t>S is a unique start state</a:t>
            </a:r>
            <a:endParaRPr lang="en-US" altLang="zh-CN" sz="2000" dirty="0">
              <a:solidFill>
                <a:srgbClr val="00B050"/>
              </a:solidFill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en-US" altLang="zh-CN" sz="2000" dirty="0" smtClean="0">
                <a:latin typeface="Cambria Math"/>
                <a:ea typeface="Cambria Math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Cambria Math"/>
                <a:ea typeface="Cambria Math"/>
                <a:cs typeface="Times New Roman" panose="02020603050405020304" pitchFamily="18" charset="0"/>
              </a:rPr>
              <a:t>⊆</a:t>
            </a:r>
            <a:r>
              <a:rPr lang="en-US" altLang="zh-CN" sz="2000" dirty="0" smtClean="0">
                <a:latin typeface="Cambria Math"/>
                <a:ea typeface="Cambria Math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Cambria Math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Cambria Math"/>
                <a:ea typeface="Cambria Math"/>
                <a:cs typeface="Times New Roman" panose="02020603050405020304" pitchFamily="18" charset="0"/>
              </a:rPr>
              <a:t>is a set of final states</a:t>
            </a:r>
            <a:r>
              <a:rPr lang="zh-CN" altLang="en-US" sz="2000" dirty="0" smtClean="0">
                <a:latin typeface="Cambria Math"/>
                <a:ea typeface="Cambria Math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Cambria Math"/>
                <a:ea typeface="Cambria Math"/>
                <a:cs typeface="Times New Roman" panose="02020603050405020304" pitchFamily="18" charset="0"/>
              </a:rPr>
              <a:t>can be empty </a:t>
            </a:r>
            <a:r>
              <a:rPr lang="zh-CN" altLang="en-US" sz="2000" dirty="0" smtClean="0">
                <a:latin typeface="Cambria Math"/>
                <a:ea typeface="Cambria Math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4901418" y="1600200"/>
            <a:ext cx="3686175" cy="4571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 sz="2000" b="1" dirty="0" smtClean="0"/>
              <a:t>NFA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M={S,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δ</a:t>
            </a:r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, S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, 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a set of finite state</a:t>
            </a:r>
          </a:p>
          <a:p>
            <a:pPr marL="457200" indent="-457200">
              <a:buAutoNum type="arabicParenBoth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finite alphabet, where each element is a input letter.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el-GR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δ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is a mapping from S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∑*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subset of S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i.e., </a:t>
            </a:r>
            <a:r>
              <a:rPr lang="el-GR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δ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: S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∑*</a:t>
            </a:r>
            <a:r>
              <a:rPr lang="en-US" altLang="zh-CN" sz="2000" i="1" dirty="0" smtClean="0">
                <a:solidFill>
                  <a:srgbClr val="00B0F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→2</a:t>
            </a:r>
            <a:r>
              <a:rPr lang="en-US" altLang="zh-CN" sz="2000" i="1" baseline="30000" dirty="0" smtClean="0">
                <a:solidFill>
                  <a:srgbClr val="00B0F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S</a:t>
            </a:r>
            <a:endParaRPr lang="en-US" altLang="zh-CN" sz="2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solidFill>
                  <a:srgbClr val="00B0F0"/>
                </a:solidFill>
                <a:latin typeface="Cambria Math"/>
                <a:ea typeface="Cambria Math"/>
                <a:cs typeface="Times New Roman" panose="02020603050405020304" pitchFamily="18" charset="0"/>
              </a:rPr>
              <a:t> ⊆ S</a:t>
            </a:r>
            <a:r>
              <a:rPr lang="zh-CN" altLang="en-US" sz="2000" dirty="0">
                <a:solidFill>
                  <a:srgbClr val="00B0F0"/>
                </a:solidFill>
                <a:latin typeface="Cambria Math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Cambria Math"/>
                <a:ea typeface="Cambria Math"/>
                <a:cs typeface="Times New Roman" panose="02020603050405020304" pitchFamily="18" charset="0"/>
              </a:rPr>
              <a:t>is a non-empty set of start stats</a:t>
            </a:r>
          </a:p>
          <a:p>
            <a:pPr marL="457200" indent="-457200">
              <a:buFont typeface="Wingdings" panose="05000000000000000000" pitchFamily="2" charset="2"/>
              <a:buAutoNum type="arabicParenBoth"/>
            </a:pPr>
            <a:r>
              <a:rPr lang="en-US" altLang="zh-CN" sz="2000" dirty="0" smtClean="0">
                <a:latin typeface="Cambria Math"/>
                <a:ea typeface="Cambria Math"/>
                <a:cs typeface="Times New Roman" panose="02020603050405020304" pitchFamily="18" charset="0"/>
              </a:rPr>
              <a:t>F⊆S</a:t>
            </a:r>
            <a:r>
              <a:rPr lang="zh-CN" altLang="en-US" sz="2000" dirty="0">
                <a:latin typeface="Cambria Math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Cambria Math"/>
                <a:ea typeface="Cambria Math"/>
                <a:cs typeface="Times New Roman" panose="02020603050405020304" pitchFamily="18" charset="0"/>
              </a:rPr>
              <a:t>is a set of final states (can be empty).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DFA and NFA –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Recognize strings on </a:t>
            </a:r>
            <a:r>
              <a:rPr lang="zh-CN" altLang="en-US" sz="2000" dirty="0">
                <a:latin typeface="Cambria Math"/>
              </a:rPr>
              <a:t>∑</a:t>
            </a:r>
            <a:r>
              <a:rPr lang="en-US" altLang="zh-CN" sz="2000" dirty="0">
                <a:latin typeface="Cambria Math"/>
              </a:rPr>
              <a:t>={a, b</a:t>
            </a:r>
            <a:r>
              <a:rPr lang="en-US" altLang="zh-CN" sz="2000" dirty="0" smtClean="0">
                <a:latin typeface="Cambria Math"/>
              </a:rPr>
              <a:t>} </a:t>
            </a:r>
            <a:r>
              <a:rPr lang="en-US" altLang="zh-CN" sz="2000" dirty="0" smtClean="0"/>
              <a:t>that include two consecutive a or two consecutive b</a:t>
            </a:r>
            <a:endParaRPr lang="zh-CN" altLang="en-US" sz="2000" dirty="0"/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829135" y="1918256"/>
            <a:ext cx="7486650" cy="489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en-US" altLang="zh-CN" dirty="0" smtClean="0">
                <a:latin typeface="Cambria Math"/>
              </a:rPr>
              <a:t>DFA</a:t>
            </a:r>
            <a:endParaRPr lang="zh-CN" altLang="en-US" dirty="0">
              <a:latin typeface="Cambria Math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61595" y="2073954"/>
            <a:ext cx="3583128" cy="2068057"/>
            <a:chOff x="2661595" y="2073954"/>
            <a:chExt cx="3583128" cy="2068057"/>
          </a:xfrm>
        </p:grpSpPr>
        <p:sp>
          <p:nvSpPr>
            <p:cNvPr id="6" name="椭圆 5"/>
            <p:cNvSpPr/>
            <p:nvPr/>
          </p:nvSpPr>
          <p:spPr>
            <a:xfrm>
              <a:off x="3940666" y="2149928"/>
              <a:ext cx="522514" cy="555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" name="弧形 6"/>
            <p:cNvSpPr/>
            <p:nvPr/>
          </p:nvSpPr>
          <p:spPr>
            <a:xfrm rot="18233383">
              <a:off x="3480591" y="2430929"/>
              <a:ext cx="1860064" cy="1146113"/>
            </a:xfrm>
            <a:prstGeom prst="arc">
              <a:avLst>
                <a:gd name="adj1" fmla="val 10758434"/>
                <a:gd name="adj2" fmla="val 19520976"/>
              </a:avLst>
            </a:prstGeom>
            <a:ln>
              <a:solidFill>
                <a:schemeClr val="accent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/>
            <p:cNvSpPr/>
            <p:nvPr/>
          </p:nvSpPr>
          <p:spPr>
            <a:xfrm rot="2955178">
              <a:off x="4129406" y="2471056"/>
              <a:ext cx="1406978" cy="805541"/>
            </a:xfrm>
            <a:prstGeom prst="arc">
              <a:avLst>
                <a:gd name="adj1" fmla="val 11014732"/>
                <a:gd name="adj2" fmla="val 18874635"/>
              </a:avLst>
            </a:prstGeom>
            <a:ln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61595" y="2242847"/>
              <a:ext cx="3583128" cy="1899164"/>
              <a:chOff x="2661595" y="2242847"/>
              <a:chExt cx="3583128" cy="189916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661595" y="2906486"/>
                <a:ext cx="522514" cy="55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40666" y="3586840"/>
                <a:ext cx="522514" cy="55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2" name="同心圆 11"/>
              <p:cNvSpPr/>
              <p:nvPr/>
            </p:nvSpPr>
            <p:spPr>
              <a:xfrm>
                <a:off x="5110881" y="2873826"/>
                <a:ext cx="620485" cy="555171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弧形 12"/>
              <p:cNvSpPr/>
              <p:nvPr/>
            </p:nvSpPr>
            <p:spPr>
              <a:xfrm rot="20959810">
                <a:off x="2934176" y="2271202"/>
                <a:ext cx="1145722" cy="879152"/>
              </a:xfrm>
              <a:prstGeom prst="arc">
                <a:avLst>
                  <a:gd name="adj1" fmla="val 10549658"/>
                  <a:gd name="adj2" fmla="val 19869875"/>
                </a:avLst>
              </a:prstGeom>
              <a:ln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弧形 13"/>
              <p:cNvSpPr/>
              <p:nvPr/>
            </p:nvSpPr>
            <p:spPr>
              <a:xfrm rot="13449588">
                <a:off x="2921238" y="2978097"/>
                <a:ext cx="1279071" cy="1146113"/>
              </a:xfrm>
              <a:prstGeom prst="arc">
                <a:avLst>
                  <a:gd name="adj1" fmla="val 11097107"/>
                  <a:gd name="adj2" fmla="val 19520976"/>
                </a:avLst>
              </a:prstGeom>
              <a:ln>
                <a:solidFill>
                  <a:schemeClr val="accent1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弧形 14"/>
              <p:cNvSpPr/>
              <p:nvPr/>
            </p:nvSpPr>
            <p:spPr>
              <a:xfrm rot="6133254">
                <a:off x="3741459" y="2969474"/>
                <a:ext cx="1144069" cy="605590"/>
              </a:xfrm>
              <a:prstGeom prst="arc">
                <a:avLst>
                  <a:gd name="adj1" fmla="val 10392476"/>
                  <a:gd name="adj2" fmla="val 20518722"/>
                </a:avLst>
              </a:prstGeom>
              <a:ln>
                <a:solidFill>
                  <a:schemeClr val="accent1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弧形 15"/>
              <p:cNvSpPr/>
              <p:nvPr/>
            </p:nvSpPr>
            <p:spPr>
              <a:xfrm rot="8733925">
                <a:off x="4395725" y="3309698"/>
                <a:ext cx="935027" cy="573056"/>
              </a:xfrm>
              <a:prstGeom prst="arc">
                <a:avLst>
                  <a:gd name="adj1" fmla="val 11620110"/>
                  <a:gd name="adj2" fmla="val 21195134"/>
                </a:avLst>
              </a:prstGeom>
              <a:ln>
                <a:solidFill>
                  <a:schemeClr val="accent1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/>
              <p:cNvSpPr/>
              <p:nvPr/>
            </p:nvSpPr>
            <p:spPr>
              <a:xfrm rot="8733925">
                <a:off x="5610861" y="2666666"/>
                <a:ext cx="362981" cy="573056"/>
              </a:xfrm>
              <a:prstGeom prst="arc">
                <a:avLst>
                  <a:gd name="adj1" fmla="val 2969480"/>
                  <a:gd name="adj2" fmla="val 18590008"/>
                </a:avLst>
              </a:prstGeom>
              <a:ln>
                <a:solidFill>
                  <a:schemeClr val="accent1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20"/>
              <p:cNvSpPr txBox="1"/>
              <p:nvPr/>
            </p:nvSpPr>
            <p:spPr>
              <a:xfrm>
                <a:off x="3092833" y="2242847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19" name="TextBox 21"/>
              <p:cNvSpPr txBox="1"/>
              <p:nvPr/>
            </p:nvSpPr>
            <p:spPr>
              <a:xfrm>
                <a:off x="3127114" y="3679759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20" name="TextBox 22"/>
              <p:cNvSpPr txBox="1"/>
              <p:nvPr/>
            </p:nvSpPr>
            <p:spPr>
              <a:xfrm>
                <a:off x="4572460" y="299940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21" name="TextBox 23"/>
              <p:cNvSpPr txBox="1"/>
              <p:nvPr/>
            </p:nvSpPr>
            <p:spPr>
              <a:xfrm>
                <a:off x="3443226" y="2939139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22" name="TextBox 24"/>
              <p:cNvSpPr txBox="1"/>
              <p:nvPr/>
            </p:nvSpPr>
            <p:spPr>
              <a:xfrm>
                <a:off x="5012129" y="2242847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23" name="TextBox 25"/>
              <p:cNvSpPr txBox="1"/>
              <p:nvPr/>
            </p:nvSpPr>
            <p:spPr>
              <a:xfrm>
                <a:off x="5044787" y="3677871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24" name="弧形 23"/>
              <p:cNvSpPr/>
              <p:nvPr/>
            </p:nvSpPr>
            <p:spPr>
              <a:xfrm rot="2955178">
                <a:off x="5439937" y="3283947"/>
                <a:ext cx="520136" cy="422693"/>
              </a:xfrm>
              <a:prstGeom prst="arc">
                <a:avLst>
                  <a:gd name="adj1" fmla="val 13813867"/>
                  <a:gd name="adj2" fmla="val 8441562"/>
                </a:avLst>
              </a:prstGeom>
              <a:ln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9"/>
              <p:cNvSpPr txBox="1"/>
              <p:nvPr/>
            </p:nvSpPr>
            <p:spPr>
              <a:xfrm>
                <a:off x="5928611" y="2693041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26" name="TextBox 30"/>
              <p:cNvSpPr txBox="1"/>
              <p:nvPr/>
            </p:nvSpPr>
            <p:spPr>
              <a:xfrm>
                <a:off x="5871817" y="3445324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p:grpSp>
      </p:grpSp>
      <p:cxnSp>
        <p:nvCxnSpPr>
          <p:cNvPr id="27" name="直接箭头连接符 26"/>
          <p:cNvCxnSpPr>
            <a:endCxn id="10" idx="2"/>
          </p:cNvCxnSpPr>
          <p:nvPr/>
        </p:nvCxnSpPr>
        <p:spPr>
          <a:xfrm>
            <a:off x="2122714" y="3184071"/>
            <a:ext cx="538881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4"/>
          <p:cNvSpPr txBox="1"/>
          <p:nvPr/>
        </p:nvSpPr>
        <p:spPr>
          <a:xfrm>
            <a:off x="2032368" y="281931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582936" y="4670033"/>
            <a:ext cx="522514" cy="55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弧形 29"/>
          <p:cNvSpPr/>
          <p:nvPr/>
        </p:nvSpPr>
        <p:spPr>
          <a:xfrm rot="2955178">
            <a:off x="4771676" y="4991161"/>
            <a:ext cx="1406978" cy="805541"/>
          </a:xfrm>
          <a:prstGeom prst="arc">
            <a:avLst>
              <a:gd name="adj1" fmla="val 11014732"/>
              <a:gd name="adj2" fmla="val 18874635"/>
            </a:avLst>
          </a:prstGeom>
          <a:ln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303865" y="5426591"/>
            <a:ext cx="522514" cy="55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582936" y="6106945"/>
            <a:ext cx="522514" cy="55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3" name="弧形 32"/>
          <p:cNvSpPr/>
          <p:nvPr/>
        </p:nvSpPr>
        <p:spPr>
          <a:xfrm rot="20959810">
            <a:off x="3576446" y="4791307"/>
            <a:ext cx="1145722" cy="879152"/>
          </a:xfrm>
          <a:prstGeom prst="arc">
            <a:avLst>
              <a:gd name="adj1" fmla="val 10549658"/>
              <a:gd name="adj2" fmla="val 19869875"/>
            </a:avLst>
          </a:prstGeom>
          <a:ln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rot="13449588">
            <a:off x="3563508" y="5498202"/>
            <a:ext cx="1279071" cy="1146113"/>
          </a:xfrm>
          <a:prstGeom prst="arc">
            <a:avLst>
              <a:gd name="adj1" fmla="val 11097107"/>
              <a:gd name="adj2" fmla="val 19520976"/>
            </a:avLst>
          </a:prstGeom>
          <a:ln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8733925">
            <a:off x="5037995" y="5829803"/>
            <a:ext cx="935027" cy="573056"/>
          </a:xfrm>
          <a:prstGeom prst="arc">
            <a:avLst>
              <a:gd name="adj1" fmla="val 11620110"/>
              <a:gd name="adj2" fmla="val 21195134"/>
            </a:avLst>
          </a:prstGeom>
          <a:ln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弧形 35"/>
          <p:cNvSpPr/>
          <p:nvPr/>
        </p:nvSpPr>
        <p:spPr>
          <a:xfrm rot="8733925">
            <a:off x="7164205" y="5172717"/>
            <a:ext cx="362981" cy="573056"/>
          </a:xfrm>
          <a:prstGeom prst="arc">
            <a:avLst>
              <a:gd name="adj1" fmla="val 2969480"/>
              <a:gd name="adj2" fmla="val 18590008"/>
            </a:avLst>
          </a:prstGeom>
          <a:ln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90"/>
          <p:cNvSpPr txBox="1"/>
          <p:nvPr/>
        </p:nvSpPr>
        <p:spPr>
          <a:xfrm>
            <a:off x="3735103" y="476295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8" name="TextBox 91"/>
          <p:cNvSpPr txBox="1"/>
          <p:nvPr/>
        </p:nvSpPr>
        <p:spPr>
          <a:xfrm>
            <a:off x="3769384" y="619986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9" name="TextBox 94"/>
          <p:cNvSpPr txBox="1"/>
          <p:nvPr/>
        </p:nvSpPr>
        <p:spPr>
          <a:xfrm>
            <a:off x="5654399" y="476295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TextBox 95"/>
          <p:cNvSpPr txBox="1"/>
          <p:nvPr/>
        </p:nvSpPr>
        <p:spPr>
          <a:xfrm>
            <a:off x="5687057" y="61979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弧形 40"/>
          <p:cNvSpPr/>
          <p:nvPr/>
        </p:nvSpPr>
        <p:spPr>
          <a:xfrm rot="2955178">
            <a:off x="7005104" y="5843708"/>
            <a:ext cx="520136" cy="422693"/>
          </a:xfrm>
          <a:prstGeom prst="arc">
            <a:avLst>
              <a:gd name="adj1" fmla="val 13813867"/>
              <a:gd name="adj2" fmla="val 8441562"/>
            </a:avLst>
          </a:prstGeom>
          <a:ln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98"/>
          <p:cNvSpPr txBox="1"/>
          <p:nvPr/>
        </p:nvSpPr>
        <p:spPr>
          <a:xfrm>
            <a:off x="7436984" y="507292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3" name="TextBox 99"/>
          <p:cNvSpPr txBox="1"/>
          <p:nvPr/>
        </p:nvSpPr>
        <p:spPr>
          <a:xfrm>
            <a:off x="7436984" y="58193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649172" y="5393933"/>
            <a:ext cx="522514" cy="55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2220702" y="5453476"/>
            <a:ext cx="522514" cy="55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6" name="同心圆 45"/>
          <p:cNvSpPr/>
          <p:nvPr/>
        </p:nvSpPr>
        <p:spPr>
          <a:xfrm>
            <a:off x="6672143" y="5393931"/>
            <a:ext cx="620485" cy="55517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弧形 46"/>
          <p:cNvSpPr/>
          <p:nvPr/>
        </p:nvSpPr>
        <p:spPr>
          <a:xfrm rot="5702527">
            <a:off x="2301805" y="5121660"/>
            <a:ext cx="329482" cy="429727"/>
          </a:xfrm>
          <a:prstGeom prst="arc">
            <a:avLst>
              <a:gd name="adj1" fmla="val 2969480"/>
              <a:gd name="adj2" fmla="val 18590008"/>
            </a:avLst>
          </a:prstGeom>
          <a:ln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弧形 47"/>
          <p:cNvSpPr/>
          <p:nvPr/>
        </p:nvSpPr>
        <p:spPr>
          <a:xfrm rot="5400000">
            <a:off x="2214554" y="5953569"/>
            <a:ext cx="450237" cy="422693"/>
          </a:xfrm>
          <a:prstGeom prst="arc">
            <a:avLst>
              <a:gd name="adj1" fmla="val 13813867"/>
              <a:gd name="adj2" fmla="val 8441562"/>
            </a:avLst>
          </a:prstGeom>
          <a:ln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106"/>
          <p:cNvSpPr txBox="1"/>
          <p:nvPr/>
        </p:nvSpPr>
        <p:spPr>
          <a:xfrm>
            <a:off x="2308490" y="486507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0" name="TextBox 107"/>
          <p:cNvSpPr txBox="1"/>
          <p:nvPr/>
        </p:nvSpPr>
        <p:spPr>
          <a:xfrm>
            <a:off x="2308395" y="63176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endCxn id="31" idx="2"/>
          </p:cNvCxnSpPr>
          <p:nvPr/>
        </p:nvCxnSpPr>
        <p:spPr>
          <a:xfrm flipV="1">
            <a:off x="2764984" y="5704177"/>
            <a:ext cx="538881" cy="43210"/>
          </a:xfrm>
          <a:prstGeom prst="straightConnector1">
            <a:avLst/>
          </a:prstGeom>
          <a:ln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6168288" y="5660966"/>
            <a:ext cx="538881" cy="43210"/>
          </a:xfrm>
          <a:prstGeom prst="straightConnector1">
            <a:avLst/>
          </a:prstGeom>
          <a:ln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12"/>
          <p:cNvSpPr txBox="1"/>
          <p:nvPr/>
        </p:nvSpPr>
        <p:spPr>
          <a:xfrm>
            <a:off x="2854600" y="53343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 smtClean="0">
                <a:latin typeface="Cambria Math"/>
                <a:ea typeface="Cambria Math"/>
              </a:rPr>
              <a:t>ε</a:t>
            </a:r>
            <a:endParaRPr lang="zh-CN" altLang="en-US" dirty="0"/>
          </a:p>
        </p:txBody>
      </p:sp>
      <p:sp>
        <p:nvSpPr>
          <p:cNvPr id="54" name="TextBox 113"/>
          <p:cNvSpPr txBox="1"/>
          <p:nvPr/>
        </p:nvSpPr>
        <p:spPr>
          <a:xfrm>
            <a:off x="6270720" y="537805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 smtClean="0">
                <a:latin typeface="Cambria Math"/>
                <a:ea typeface="Cambria Math"/>
              </a:rPr>
              <a:t>ε</a:t>
            </a:r>
            <a:endParaRPr lang="zh-CN" altLang="en-US" dirty="0"/>
          </a:p>
        </p:txBody>
      </p:sp>
      <p:sp>
        <p:nvSpPr>
          <p:cNvPr id="55" name="TextBox 114"/>
          <p:cNvSpPr txBox="1"/>
          <p:nvPr/>
        </p:nvSpPr>
        <p:spPr>
          <a:xfrm>
            <a:off x="1449637" y="539393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681821" y="5752829"/>
            <a:ext cx="538881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内容占位符 5"/>
          <p:cNvSpPr txBox="1">
            <a:spLocks/>
          </p:cNvSpPr>
          <p:nvPr/>
        </p:nvSpPr>
        <p:spPr>
          <a:xfrm>
            <a:off x="826807" y="4202985"/>
            <a:ext cx="7486650" cy="489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en-US" altLang="zh-CN" dirty="0">
                <a:latin typeface="Cambria Math"/>
              </a:rPr>
              <a:t>N</a:t>
            </a:r>
            <a:r>
              <a:rPr lang="en-US" altLang="zh-CN" dirty="0" smtClean="0">
                <a:latin typeface="Cambria Math"/>
              </a:rPr>
              <a:t>FA</a:t>
            </a:r>
            <a:endParaRPr lang="zh-CN" altLang="en-US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2601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en-US" altLang="zh-CN" sz="2400" dirty="0"/>
              <a:t>The Construction of a Lexical </a:t>
            </a:r>
            <a:r>
              <a:rPr lang="en-US" altLang="zh-CN" sz="2400" dirty="0" smtClean="0"/>
              <a:t>Analyzer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444336"/>
            <a:ext cx="7486650" cy="359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030A0"/>
                </a:solidFill>
              </a:rPr>
              <a:t>Lexical Analyzer </a:t>
            </a:r>
            <a:r>
              <a:rPr lang="en-US" altLang="zh-CN" sz="2000" dirty="0" smtClean="0"/>
              <a:t>reads input stream and then generator the sequence of tokens that are required by a parser.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845133" y="2280062"/>
            <a:ext cx="1747157" cy="849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Lexical Analyzer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91479" y="2246783"/>
            <a:ext cx="1747157" cy="849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Parser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3592290" y="2867891"/>
            <a:ext cx="1399189" cy="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423561" y="3918362"/>
            <a:ext cx="1747157" cy="849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Symbol Table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170718" y="3150919"/>
            <a:ext cx="704850" cy="767443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118758" y="3150919"/>
            <a:ext cx="304803" cy="767443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/>
        </p:nvSpPr>
        <p:spPr>
          <a:xfrm>
            <a:off x="3512309" y="29662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getNextToken</a:t>
            </a:r>
            <a:endParaRPr lang="zh-CN" altLang="en-US" i="1" dirty="0"/>
          </a:p>
        </p:txBody>
      </p:sp>
      <p:sp>
        <p:nvSpPr>
          <p:cNvPr id="11" name="TextBox 21"/>
          <p:cNvSpPr txBox="1"/>
          <p:nvPr/>
        </p:nvSpPr>
        <p:spPr>
          <a:xfrm>
            <a:off x="3915455" y="20903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token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27264" y="2459676"/>
            <a:ext cx="1374726" cy="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/>
          <p:cNvSpPr txBox="1">
            <a:spLocks/>
          </p:cNvSpPr>
          <p:nvPr/>
        </p:nvSpPr>
        <p:spPr>
          <a:xfrm>
            <a:off x="828675" y="5408924"/>
            <a:ext cx="7486650" cy="6763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933877" y="4960179"/>
            <a:ext cx="7486650" cy="19019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2"/>
                </a:solidFill>
              </a:rPr>
              <a:t>Sometimes, lexical analyzers are divided into a cascade of two processes: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2"/>
                </a:solidFill>
              </a:rPr>
              <a:t>a) </a:t>
            </a:r>
            <a:r>
              <a:rPr lang="en-US" altLang="zh-CN" sz="1400" b="1" i="1" dirty="0">
                <a:solidFill>
                  <a:srgbClr val="7030A0"/>
                </a:solidFill>
              </a:rPr>
              <a:t>Scanning</a:t>
            </a:r>
            <a:r>
              <a:rPr lang="en-US" altLang="zh-CN" sz="1400" dirty="0">
                <a:solidFill>
                  <a:schemeClr val="tx2"/>
                </a:solidFill>
              </a:rPr>
              <a:t> consists of the simple processes that do not require </a:t>
            </a:r>
            <a:r>
              <a:rPr lang="en-US" altLang="zh-CN" sz="1400" dirty="0" smtClean="0">
                <a:solidFill>
                  <a:schemeClr val="tx2"/>
                </a:solidFill>
              </a:rPr>
              <a:t>tokenization of </a:t>
            </a:r>
            <a:r>
              <a:rPr lang="en-US" altLang="zh-CN" sz="1400" dirty="0">
                <a:solidFill>
                  <a:schemeClr val="tx2"/>
                </a:solidFill>
              </a:rPr>
              <a:t>the input, such as deletion of comments and compaction of </a:t>
            </a:r>
            <a:r>
              <a:rPr lang="en-US" altLang="zh-CN" sz="1400" dirty="0" smtClean="0">
                <a:solidFill>
                  <a:schemeClr val="tx2"/>
                </a:solidFill>
              </a:rPr>
              <a:t>consecutive whitespace </a:t>
            </a:r>
            <a:r>
              <a:rPr lang="en-US" altLang="zh-CN" sz="1400" dirty="0">
                <a:solidFill>
                  <a:schemeClr val="tx2"/>
                </a:solidFill>
              </a:rPr>
              <a:t>characters into one.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2"/>
                </a:solidFill>
              </a:rPr>
              <a:t>b</a:t>
            </a:r>
            <a:r>
              <a:rPr lang="en-US" altLang="zh-CN" sz="1400" b="1" i="1" dirty="0">
                <a:solidFill>
                  <a:srgbClr val="7030A0"/>
                </a:solidFill>
              </a:rPr>
              <a:t>) Lexical analysis </a:t>
            </a:r>
            <a:r>
              <a:rPr lang="en-US" altLang="zh-CN" sz="1400" dirty="0">
                <a:solidFill>
                  <a:schemeClr val="tx2"/>
                </a:solidFill>
              </a:rPr>
              <a:t>proper is the more complex portion, where the </a:t>
            </a:r>
            <a:r>
              <a:rPr lang="en-US" altLang="zh-CN" sz="1400" dirty="0" smtClean="0">
                <a:solidFill>
                  <a:schemeClr val="tx2"/>
                </a:solidFill>
              </a:rPr>
              <a:t>scanner produces </a:t>
            </a:r>
            <a:r>
              <a:rPr lang="en-US" altLang="zh-CN" sz="1400" dirty="0">
                <a:solidFill>
                  <a:schemeClr val="tx2"/>
                </a:solidFill>
              </a:rPr>
              <a:t>the sequence of tokens as output.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Analyzer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Lexical Analysis Versus Parsing</a:t>
            </a:r>
          </a:p>
          <a:p>
            <a:pPr lvl="1">
              <a:lnSpc>
                <a:spcPct val="100000"/>
              </a:lnSpc>
            </a:pPr>
            <a:r>
              <a:rPr lang="en-US" altLang="zh-CN" sz="1700" u="sng" dirty="0">
                <a:solidFill>
                  <a:srgbClr val="7030A0"/>
                </a:solidFill>
              </a:rPr>
              <a:t>1 . Simplicity of design </a:t>
            </a:r>
            <a:r>
              <a:rPr lang="en-US" altLang="zh-CN" sz="1700" u="sng" dirty="0" smtClean="0">
                <a:solidFill>
                  <a:srgbClr val="7030A0"/>
                </a:solidFill>
              </a:rPr>
              <a:t>is </a:t>
            </a:r>
            <a:r>
              <a:rPr lang="en-US" altLang="zh-CN" sz="1700" u="sng" dirty="0">
                <a:solidFill>
                  <a:srgbClr val="7030A0"/>
                </a:solidFill>
              </a:rPr>
              <a:t>the most important consideration. The </a:t>
            </a:r>
            <a:r>
              <a:rPr lang="en-US" altLang="zh-CN" sz="1700" u="sng" dirty="0" smtClean="0">
                <a:solidFill>
                  <a:srgbClr val="7030A0"/>
                </a:solidFill>
              </a:rPr>
              <a:t>separation of </a:t>
            </a:r>
            <a:r>
              <a:rPr lang="en-US" altLang="zh-CN" sz="1700" u="sng" dirty="0">
                <a:solidFill>
                  <a:srgbClr val="7030A0"/>
                </a:solidFill>
              </a:rPr>
              <a:t>lexical and syntactic analysis often allows us to simplify at least </a:t>
            </a:r>
            <a:r>
              <a:rPr lang="en-US" altLang="zh-CN" sz="1700" u="sng" dirty="0" smtClean="0">
                <a:solidFill>
                  <a:srgbClr val="7030A0"/>
                </a:solidFill>
              </a:rPr>
              <a:t>one of </a:t>
            </a:r>
            <a:r>
              <a:rPr lang="en-US" altLang="zh-CN" sz="1700" u="sng" dirty="0">
                <a:solidFill>
                  <a:srgbClr val="7030A0"/>
                </a:solidFill>
              </a:rPr>
              <a:t>these tasks. </a:t>
            </a:r>
            <a:r>
              <a:rPr lang="en-US" altLang="zh-CN" sz="1700" dirty="0"/>
              <a:t>For example, a parser that had to deal with </a:t>
            </a:r>
            <a:r>
              <a:rPr lang="en-US" altLang="zh-CN" sz="1700" dirty="0" smtClean="0"/>
              <a:t>comments and </a:t>
            </a:r>
            <a:r>
              <a:rPr lang="en-US" altLang="zh-CN" sz="1700" dirty="0"/>
              <a:t>whitespace as syntactic units would be. considerably more </a:t>
            </a:r>
            <a:r>
              <a:rPr lang="en-US" altLang="zh-CN" sz="1700" dirty="0" smtClean="0"/>
              <a:t>complex than </a:t>
            </a:r>
            <a:r>
              <a:rPr lang="en-US" altLang="zh-CN" sz="1700" dirty="0"/>
              <a:t>one that can assume comments and whitespace have already </a:t>
            </a:r>
            <a:r>
              <a:rPr lang="en-US" altLang="zh-CN" sz="1700" dirty="0" smtClean="0"/>
              <a:t>been removed </a:t>
            </a:r>
            <a:r>
              <a:rPr lang="en-US" altLang="zh-CN" sz="1700" dirty="0"/>
              <a:t>by the lexical analyzer. If we are designing a new </a:t>
            </a:r>
            <a:r>
              <a:rPr lang="en-US" altLang="zh-CN" sz="1700" dirty="0" smtClean="0"/>
              <a:t>language, separating </a:t>
            </a:r>
            <a:r>
              <a:rPr lang="en-US" altLang="zh-CN" sz="1700" dirty="0"/>
              <a:t>lexical and syntactic concerns can lead to a cleaner </a:t>
            </a:r>
            <a:r>
              <a:rPr lang="en-US" altLang="zh-CN" sz="1700" dirty="0" smtClean="0"/>
              <a:t>overall language </a:t>
            </a:r>
            <a:r>
              <a:rPr lang="en-US" altLang="zh-CN" sz="1700" dirty="0"/>
              <a:t>design.</a:t>
            </a:r>
          </a:p>
          <a:p>
            <a:pPr lvl="1">
              <a:lnSpc>
                <a:spcPct val="100000"/>
              </a:lnSpc>
            </a:pPr>
            <a:r>
              <a:rPr lang="en-US" altLang="zh-CN" sz="1700" u="sng" dirty="0">
                <a:solidFill>
                  <a:srgbClr val="7030A0"/>
                </a:solidFill>
              </a:rPr>
              <a:t>2. Compiler efficiency is improved. </a:t>
            </a:r>
            <a:r>
              <a:rPr lang="en-US" altLang="zh-CN" sz="1700" dirty="0"/>
              <a:t>A separate lexical analyzer allows us </a:t>
            </a:r>
            <a:r>
              <a:rPr lang="en-US" altLang="zh-CN" sz="1700" dirty="0" smtClean="0"/>
              <a:t>to apply </a:t>
            </a:r>
            <a:r>
              <a:rPr lang="en-US" altLang="zh-CN" sz="1700" dirty="0"/>
              <a:t>specialized techniques that serve only the lexical task, not the </a:t>
            </a:r>
            <a:r>
              <a:rPr lang="en-US" altLang="zh-CN" sz="1700" dirty="0" smtClean="0"/>
              <a:t>job of </a:t>
            </a:r>
            <a:r>
              <a:rPr lang="en-US" altLang="zh-CN" sz="1700" dirty="0"/>
              <a:t>parsing. In addition, specialized buffering techniques for reading </a:t>
            </a:r>
            <a:r>
              <a:rPr lang="en-US" altLang="zh-CN" sz="1700" dirty="0" smtClean="0"/>
              <a:t>input characters </a:t>
            </a:r>
            <a:r>
              <a:rPr lang="en-US" altLang="zh-CN" sz="1700" dirty="0"/>
              <a:t>can speed up the compiler significantly</a:t>
            </a:r>
            <a:r>
              <a:rPr lang="en-US" altLang="zh-CN" sz="1700" dirty="0" smtClean="0"/>
              <a:t>. (</a:t>
            </a:r>
            <a:r>
              <a:rPr lang="en-US" altLang="zh-CN" sz="1700" dirty="0" smtClean="0">
                <a:solidFill>
                  <a:srgbClr val="FF0000"/>
                </a:solidFill>
              </a:rPr>
              <a:t>Parsing is more complicated and slower</a:t>
            </a:r>
            <a:r>
              <a:rPr lang="en-US" altLang="zh-CN" sz="1700" dirty="0" smtClean="0"/>
              <a:t>)</a:t>
            </a:r>
            <a:endParaRPr lang="en-US" altLang="zh-CN" sz="1700" dirty="0"/>
          </a:p>
          <a:p>
            <a:pPr lvl="1">
              <a:lnSpc>
                <a:spcPct val="100000"/>
              </a:lnSpc>
            </a:pPr>
            <a:r>
              <a:rPr lang="en-US" altLang="zh-CN" sz="1700" u="sng" dirty="0">
                <a:solidFill>
                  <a:srgbClr val="7030A0"/>
                </a:solidFill>
              </a:rPr>
              <a:t>3. Compiler portability is enhanced. </a:t>
            </a:r>
            <a:r>
              <a:rPr lang="en-US" altLang="zh-CN" sz="1700" dirty="0"/>
              <a:t>Input-device-specific peculiarities </a:t>
            </a:r>
            <a:r>
              <a:rPr lang="en-US" altLang="zh-CN" sz="1700" dirty="0" smtClean="0"/>
              <a:t>can be </a:t>
            </a:r>
            <a:r>
              <a:rPr lang="en-US" altLang="zh-CN" sz="1700" dirty="0"/>
              <a:t>restricted to the lexical analyzer.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2003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Analyzer-token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68332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Output of a lexical analyzer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token</a:t>
            </a:r>
          </a:p>
          <a:p>
            <a:pPr lvl="1"/>
            <a:r>
              <a:rPr lang="en-US" altLang="zh-CN" sz="2000" dirty="0" smtClean="0"/>
              <a:t>Token is a 2-tuple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&lt;name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attribute&gt;</a:t>
            </a:r>
          </a:p>
          <a:p>
            <a:pPr marL="457200" lvl="1" indent="0">
              <a:buNone/>
            </a:pPr>
            <a:r>
              <a:rPr lang="en-US" altLang="zh-CN" sz="2000" b="1" dirty="0" smtClean="0"/>
              <a:t>attribute</a:t>
            </a:r>
            <a:r>
              <a:rPr lang="zh-CN" altLang="en-US" sz="2000" b="1" dirty="0" smtClean="0"/>
              <a:t>：</a:t>
            </a:r>
            <a:r>
              <a:rPr lang="en-US" altLang="zh-CN" sz="2000" dirty="0" smtClean="0"/>
              <a:t>a point to an entry in Symbol Table</a:t>
            </a:r>
            <a:endParaRPr lang="zh-CN" altLang="en-US" sz="20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80887663"/>
              </p:ext>
            </p:extLst>
          </p:nvPr>
        </p:nvGraphicFramePr>
        <p:xfrm>
          <a:off x="827537" y="3188030"/>
          <a:ext cx="7942390" cy="3534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6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Analyzer-token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480955"/>
          </a:xfrm>
        </p:spPr>
        <p:txBody>
          <a:bodyPr>
            <a:normAutofit/>
          </a:bodyPr>
          <a:lstStyle/>
          <a:p>
            <a:r>
              <a:rPr lang="en-US" altLang="zh-CN" sz="2000" i="1" dirty="0" smtClean="0"/>
              <a:t>Token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Pattern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Lexemes</a:t>
            </a:r>
          </a:p>
          <a:p>
            <a:pPr lvl="1"/>
            <a:r>
              <a:rPr lang="en-US" altLang="zh-CN" sz="1700" dirty="0"/>
              <a:t>A </a:t>
            </a:r>
            <a:r>
              <a:rPr lang="en-US" altLang="zh-CN" sz="1700" dirty="0">
                <a:solidFill>
                  <a:srgbClr val="7030A0"/>
                </a:solidFill>
              </a:rPr>
              <a:t>token</a:t>
            </a:r>
            <a:r>
              <a:rPr lang="en-US" altLang="zh-CN" sz="1700" dirty="0"/>
              <a:t> is a pair consisting of a token name and an optional </a:t>
            </a:r>
            <a:r>
              <a:rPr lang="en-US" altLang="zh-CN" sz="1700" dirty="0" smtClean="0"/>
              <a:t>attribute value</a:t>
            </a:r>
            <a:r>
              <a:rPr lang="en-US" altLang="zh-CN" sz="1700" dirty="0"/>
              <a:t>. The token name is an abstract symbol representing a kind </a:t>
            </a:r>
            <a:r>
              <a:rPr lang="en-US" altLang="zh-CN" sz="1700" dirty="0" smtClean="0"/>
              <a:t>of lexical unit.</a:t>
            </a:r>
          </a:p>
          <a:p>
            <a:pPr lvl="1"/>
            <a:r>
              <a:rPr lang="en-US" altLang="zh-CN" sz="1700" dirty="0"/>
              <a:t>A </a:t>
            </a:r>
            <a:r>
              <a:rPr lang="en-US" altLang="zh-CN" sz="1700" dirty="0">
                <a:solidFill>
                  <a:srgbClr val="7030A0"/>
                </a:solidFill>
              </a:rPr>
              <a:t>pattern</a:t>
            </a:r>
            <a:r>
              <a:rPr lang="en-US" altLang="zh-CN" sz="1700" dirty="0"/>
              <a:t> is a description of the form that the lexemes of a token may </a:t>
            </a:r>
            <a:r>
              <a:rPr lang="en-US" altLang="zh-CN" sz="1700" dirty="0" smtClean="0"/>
              <a:t>take. In </a:t>
            </a:r>
            <a:r>
              <a:rPr lang="en-US" altLang="zh-CN" sz="1700" dirty="0"/>
              <a:t>the case of a keyword as a token, the pattern is just the sequence </a:t>
            </a:r>
            <a:r>
              <a:rPr lang="en-US" altLang="zh-CN" sz="1700" dirty="0" smtClean="0"/>
              <a:t>of characters </a:t>
            </a:r>
            <a:r>
              <a:rPr lang="en-US" altLang="zh-CN" sz="1700" dirty="0"/>
              <a:t>that form the keyword. For identifiers and some other </a:t>
            </a:r>
            <a:r>
              <a:rPr lang="en-US" altLang="zh-CN" sz="1700" dirty="0" smtClean="0"/>
              <a:t>tokens, the </a:t>
            </a:r>
            <a:r>
              <a:rPr lang="en-US" altLang="zh-CN" sz="1700" dirty="0"/>
              <a:t>pattern is a more complex structure that is matched by many </a:t>
            </a:r>
            <a:r>
              <a:rPr lang="en-US" altLang="zh-CN" sz="1700" dirty="0" smtClean="0"/>
              <a:t>strings.</a:t>
            </a:r>
          </a:p>
          <a:p>
            <a:pPr lvl="1"/>
            <a:r>
              <a:rPr lang="en-US" altLang="zh-CN" sz="1700" dirty="0"/>
              <a:t>A </a:t>
            </a:r>
            <a:r>
              <a:rPr lang="en-US" altLang="zh-CN" sz="1700" dirty="0">
                <a:solidFill>
                  <a:srgbClr val="7030A0"/>
                </a:solidFill>
              </a:rPr>
              <a:t>lexeme</a:t>
            </a:r>
            <a:r>
              <a:rPr lang="en-US" altLang="zh-CN" sz="1700" dirty="0"/>
              <a:t> is a sequence of characters in the source program that </a:t>
            </a:r>
            <a:r>
              <a:rPr lang="en-US" altLang="zh-CN" sz="1700" dirty="0" smtClean="0"/>
              <a:t>matches the </a:t>
            </a:r>
            <a:r>
              <a:rPr lang="en-US" altLang="zh-CN" sz="1700" dirty="0"/>
              <a:t>pattern for a token and is identified by the lexical analyzer as </a:t>
            </a:r>
            <a:r>
              <a:rPr lang="en-US" altLang="zh-CN" sz="1700" dirty="0" smtClean="0"/>
              <a:t>an instance </a:t>
            </a:r>
            <a:r>
              <a:rPr lang="en-US" altLang="zh-CN" sz="1700" dirty="0"/>
              <a:t>of that </a:t>
            </a:r>
            <a:r>
              <a:rPr lang="en-US" altLang="zh-CN" sz="1700" dirty="0" smtClean="0"/>
              <a:t>token.</a:t>
            </a:r>
            <a:endParaRPr lang="zh-CN" altLang="en-US" sz="1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34" y="4657153"/>
            <a:ext cx="6218459" cy="2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0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Analyzer-tokenization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8675" y="1518309"/>
            <a:ext cx="2174298" cy="1208314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Courier" pitchFamily="49" charset="0"/>
                <a:cs typeface="Courier New" panose="02070309020205020404" pitchFamily="49" charset="0"/>
              </a:rPr>
              <a:t>while (</a:t>
            </a:r>
            <a:r>
              <a:rPr lang="en-US" altLang="zh-CN" dirty="0" err="1" smtClean="0">
                <a:latin typeface="Courier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" pitchFamily="49" charset="0"/>
                <a:cs typeface="Courier New" panose="02070309020205020404" pitchFamily="49" charset="0"/>
              </a:rPr>
              <a:t> &gt; j)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" pitchFamily="49" charset="0"/>
                <a:cs typeface="Courier New" panose="02070309020205020404" pitchFamily="49" charset="0"/>
              </a:rPr>
              <a:t>     k = j * 3.14;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urier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 rot="16200000">
            <a:off x="3178072" y="1845128"/>
            <a:ext cx="800100" cy="71845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153270" y="1518309"/>
            <a:ext cx="4325711" cy="44772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WHILE,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&lt;LEFT_PAREN, -&gt;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&lt;ID, </a:t>
            </a:r>
            <a:r>
              <a:rPr lang="en-US" altLang="zh-CN" sz="1600" dirty="0" smtClean="0">
                <a:latin typeface="Courier" pitchFamily="49" charset="0"/>
                <a:cs typeface="Courier New" panose="02070309020205020404" pitchFamily="49" charset="0"/>
              </a:rPr>
              <a:t>pointer to ST entry for </a:t>
            </a:r>
            <a:r>
              <a:rPr lang="en-US" altLang="zh-CN" sz="1600" dirty="0" err="1" smtClean="0">
                <a:latin typeface="Courier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smtClean="0">
                <a:latin typeface="Courier" pitchFamily="49" charset="0"/>
                <a:cs typeface="Courier New" panose="02070309020205020404" pitchFamily="49" charset="0"/>
              </a:rPr>
              <a:t>REL_OP, GT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&lt;ID, </a:t>
            </a:r>
            <a:r>
              <a:rPr lang="en-US" altLang="zh-CN" sz="1600" dirty="0">
                <a:latin typeface="Courier" pitchFamily="49" charset="0"/>
                <a:cs typeface="Courier New" panose="02070309020205020404" pitchFamily="49" charset="0"/>
              </a:rPr>
              <a:t>pointer to ST entry for </a:t>
            </a:r>
            <a:r>
              <a:rPr lang="en-US" altLang="zh-CN" sz="1600" dirty="0" smtClean="0">
                <a:latin typeface="Courier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&lt;RIGHT_PAREN, -&gt;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&lt;LEFT_BRACE, -&gt;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>
                <a:latin typeface="Courier" pitchFamily="49" charset="0"/>
                <a:cs typeface="Courier New" panose="02070309020205020404" pitchFamily="49" charset="0"/>
              </a:rPr>
              <a:t>ID, </a:t>
            </a:r>
            <a:r>
              <a:rPr lang="en-US" altLang="zh-CN" sz="1600" dirty="0">
                <a:latin typeface="Courier" pitchFamily="49" charset="0"/>
                <a:cs typeface="Courier New" panose="02070309020205020404" pitchFamily="49" charset="0"/>
              </a:rPr>
              <a:t>pointer to ST entry for k 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&lt;OP_ASSIGN,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" pitchFamily="49" charset="0"/>
                <a:cs typeface="Courier New" panose="02070309020205020404" pitchFamily="49" charset="0"/>
              </a:rPr>
              <a:t>&lt;ID, </a:t>
            </a:r>
            <a:r>
              <a:rPr lang="en-US" altLang="zh-CN" sz="1600" dirty="0">
                <a:latin typeface="Courier" pitchFamily="49" charset="0"/>
                <a:cs typeface="Courier New" panose="02070309020205020404" pitchFamily="49" charset="0"/>
              </a:rPr>
              <a:t>pointer to ST entry for j 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&lt;OP_MULT,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" pitchFamily="49" charset="0"/>
                <a:cs typeface="Courier New" panose="02070309020205020404" pitchFamily="49" charset="0"/>
              </a:rPr>
              <a:t>&lt;REAL, </a:t>
            </a:r>
            <a:r>
              <a:rPr lang="en-US" altLang="zh-CN" sz="1600" dirty="0">
                <a:latin typeface="Courier" pitchFamily="49" charset="0"/>
                <a:cs typeface="Courier New" panose="02070309020205020404" pitchFamily="49" charset="0"/>
              </a:rPr>
              <a:t>pointer to constant 3.14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&lt;SEMICOLON,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&lt;RIGHT_BRACE,-&gt;</a:t>
            </a: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Analyzer-Lexical Errors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It is hard for a lexical analyzer to tell , without the aid of other </a:t>
            </a:r>
            <a:r>
              <a:rPr lang="en-US" altLang="zh-CN" sz="2000" dirty="0" smtClean="0"/>
              <a:t>components, that </a:t>
            </a:r>
            <a:r>
              <a:rPr lang="en-US" altLang="zh-CN" sz="2000" dirty="0"/>
              <a:t>there is a source-code error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The simplest recovery strategy is "</a:t>
            </a:r>
            <a:r>
              <a:rPr lang="en-US" altLang="zh-CN" sz="2000" dirty="0">
                <a:solidFill>
                  <a:srgbClr val="7030A0"/>
                </a:solidFill>
              </a:rPr>
              <a:t>panic mode</a:t>
            </a:r>
            <a:r>
              <a:rPr lang="en-US" altLang="zh-CN" sz="2000" dirty="0"/>
              <a:t>" recovery. </a:t>
            </a:r>
            <a:r>
              <a:rPr lang="en-US" altLang="zh-CN" sz="2000" dirty="0" smtClean="0"/>
              <a:t>We delete </a:t>
            </a:r>
            <a:r>
              <a:rPr lang="en-US" altLang="zh-CN" sz="2000" dirty="0"/>
              <a:t>successive characters from the remaining input, until the lexical </a:t>
            </a:r>
            <a:r>
              <a:rPr lang="en-US" altLang="zh-CN" sz="2000" dirty="0" smtClean="0"/>
              <a:t>analyzer can </a:t>
            </a:r>
            <a:r>
              <a:rPr lang="en-US" altLang="zh-CN" sz="2000" dirty="0"/>
              <a:t>find a well-formed token at the beginning of what input is left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Other possible error-recovery actions are:</a:t>
            </a:r>
          </a:p>
          <a:p>
            <a:pPr lvl="1"/>
            <a:r>
              <a:rPr lang="en-US" altLang="zh-CN" sz="1600" dirty="0"/>
              <a:t>(1) Delete one character from the remaining input.</a:t>
            </a:r>
          </a:p>
          <a:p>
            <a:pPr lvl="1"/>
            <a:r>
              <a:rPr lang="en-US" altLang="zh-CN" sz="1600" dirty="0" smtClean="0"/>
              <a:t>(2) Insert </a:t>
            </a:r>
            <a:r>
              <a:rPr lang="en-US" altLang="zh-CN" sz="1600" dirty="0"/>
              <a:t>a missing character into the remaining input.</a:t>
            </a:r>
          </a:p>
          <a:p>
            <a:pPr lvl="1"/>
            <a:r>
              <a:rPr lang="en-US" altLang="zh-CN" sz="1600" dirty="0" smtClean="0"/>
              <a:t>(3) Replace </a:t>
            </a:r>
            <a:r>
              <a:rPr lang="en-US" altLang="zh-CN" sz="1600" dirty="0"/>
              <a:t>a character by another character.</a:t>
            </a:r>
          </a:p>
          <a:p>
            <a:pPr lvl="1"/>
            <a:r>
              <a:rPr lang="en-US" altLang="zh-CN" sz="1600" dirty="0" smtClean="0"/>
              <a:t>(4) Transpose </a:t>
            </a:r>
            <a:r>
              <a:rPr lang="en-US" altLang="zh-CN" sz="1600" dirty="0"/>
              <a:t>two adjacent characters</a:t>
            </a:r>
          </a:p>
        </p:txBody>
      </p:sp>
    </p:spTree>
    <p:extLst>
      <p:ext uri="{BB962C8B-B14F-4D97-AF65-F5344CB8AC3E}">
        <p14:creationId xmlns:p14="http://schemas.microsoft.com/office/powerpoint/2010/main" val="11754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2580</Words>
  <Application>Microsoft Office PowerPoint</Application>
  <PresentationFormat>全屏显示(4:3)</PresentationFormat>
  <Paragraphs>278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Courier</vt:lpstr>
      <vt:lpstr>Euphemia</vt:lpstr>
      <vt:lpstr>Microsoft YaHei UI</vt:lpstr>
      <vt:lpstr>宋体</vt:lpstr>
      <vt:lpstr>微软雅黑</vt:lpstr>
      <vt:lpstr>Arial</vt:lpstr>
      <vt:lpstr>Cambria Math</vt:lpstr>
      <vt:lpstr>Courier New</vt:lpstr>
      <vt:lpstr>Symbol</vt:lpstr>
      <vt:lpstr>Times New Roman</vt:lpstr>
      <vt:lpstr>Wingdings</vt:lpstr>
      <vt:lpstr>学术文献 16x9</vt:lpstr>
      <vt:lpstr>Equation</vt:lpstr>
      <vt:lpstr>Compilers</vt:lpstr>
      <vt:lpstr>Lexical Analysis</vt:lpstr>
      <vt:lpstr>Outlines</vt:lpstr>
      <vt:lpstr>3.1 The Construction of a Lexical Analyzer</vt:lpstr>
      <vt:lpstr>3.1 The Construction of a Lexical Analyzer</vt:lpstr>
      <vt:lpstr>3.1 The Construction of a Lexical Analyzer-token</vt:lpstr>
      <vt:lpstr>3.1 The Construction of a Lexical Analyzer-token</vt:lpstr>
      <vt:lpstr>3.1 The Construction of a Lexical Analyzer-tokenization</vt:lpstr>
      <vt:lpstr>3.1 The Construction of a Lexical Analyzer-Lexical Errors</vt:lpstr>
      <vt:lpstr>3.1 The Construction of a Lexical Analyzer-Input Buffering</vt:lpstr>
      <vt:lpstr>3.1 The Construction of a Lexical Analyzer-Lookahead code with sentinels</vt:lpstr>
      <vt:lpstr>3.1 The Construction of a Lexical Analyzer-reading ahead</vt:lpstr>
      <vt:lpstr>3.2 Regular Expression, Regular Set - Regular Expressions</vt:lpstr>
      <vt:lpstr>3.2 Regular Expression, Regular Set - Regular Expressions</vt:lpstr>
      <vt:lpstr>3.2 Regular Expression, Regular Set - Regular Expressions – Examples</vt:lpstr>
      <vt:lpstr>3.2 Regular Expression, Regular Set - Characteristics</vt:lpstr>
      <vt:lpstr>3.2 Regular Expression, Regular Set - Regular Definition</vt:lpstr>
      <vt:lpstr>3.2 Regular Expression, Regular Set - Regular Definition Example</vt:lpstr>
      <vt:lpstr>3.2 Regular Expression, Regular Set – Extensions for Regular Definition</vt:lpstr>
      <vt:lpstr>3.2 Regular Expression, Regular Set – Extensions for Regular Definition</vt:lpstr>
      <vt:lpstr>3.2 Regular Expression, Regular Set – Regular Grammar</vt:lpstr>
      <vt:lpstr>3.3 Transition Diagram – Recognition of Token</vt:lpstr>
      <vt:lpstr>3.3 Transition Diagram – Recognition of Token</vt:lpstr>
      <vt:lpstr>3.3 Transition Diagram – Recognition of Token</vt:lpstr>
      <vt:lpstr>3.3 Transition Diagram – Recognition of relation operator</vt:lpstr>
      <vt:lpstr>3.3 Transition Diagram – Recognition of reserved words and identifiers</vt:lpstr>
      <vt:lpstr>3.3 Transition Diagram – Recognition of unsigned number and others</vt:lpstr>
      <vt:lpstr>3.3 Transition Diagram – Architecture of a Transition-Diagram-Based Lexical Analyzer</vt:lpstr>
      <vt:lpstr>3.5 Lex</vt:lpstr>
      <vt:lpstr>3.5 Lex</vt:lpstr>
      <vt:lpstr>3.5 Lex</vt:lpstr>
      <vt:lpstr>3.5 DFA and NFA – introduction</vt:lpstr>
      <vt:lpstr>3.5 DFA and NFA – description</vt:lpstr>
      <vt:lpstr>3.5 DFA and NFA – definition</vt:lpstr>
      <vt:lpstr>3.5 DFA and NFA –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2017-04-19T02:42:24Z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