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2017/6/2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7572375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4" y="4511785"/>
            <a:ext cx="7572376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/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334" y="0"/>
            <a:ext cx="1310643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491003" y="1600200"/>
            <a:ext cx="4823184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15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2100"/>
            </a:lvl2pPr>
            <a:lvl3pPr marL="685800" indent="0" algn="l" rtl="0">
              <a:buNone/>
              <a:defRPr sz="1800"/>
            </a:lvl3pPr>
            <a:lvl4pPr marL="1028700" indent="0" algn="l" rtl="0">
              <a:buNone/>
              <a:defRPr sz="1500"/>
            </a:lvl4pPr>
            <a:lvl5pPr marL="1371600" indent="0" algn="l" rtl="0">
              <a:buNone/>
              <a:defRPr sz="1500"/>
            </a:lvl5pPr>
            <a:lvl6pPr marL="1714500" indent="0" algn="l" rtl="0">
              <a:buNone/>
              <a:defRPr sz="1500"/>
            </a:lvl6pPr>
            <a:lvl7pPr marL="2057400" indent="0" algn="l" rtl="0">
              <a:buNone/>
              <a:defRPr sz="1500"/>
            </a:lvl7pPr>
            <a:lvl8pPr marL="2400300" indent="0" algn="l" rtl="0">
              <a:buNone/>
              <a:defRPr sz="1500"/>
            </a:lvl8pPr>
            <a:lvl9pPr marL="2743200" indent="0" algn="l" rtl="0">
              <a:buNone/>
              <a:defRPr sz="15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2547747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2017/6/2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7029450" y="365125"/>
            <a:ext cx="1285875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8675" y="365125"/>
            <a:ext cx="6074172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4181447" y="3239394"/>
            <a:ext cx="5632704" cy="63302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1"/>
            <a:ext cx="9144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1"/>
            <a:ext cx="9144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8675" y="2292095"/>
            <a:ext cx="4300538" cy="2219691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8675" y="4511785"/>
            <a:ext cx="4300538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3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 rtl="0">
              <a:buNone/>
              <a:defRPr sz="1500"/>
            </a:lvl2pPr>
            <a:lvl3pPr marL="685800" indent="0" algn="ctr" rtl="0">
              <a:buNone/>
              <a:defRPr sz="1350"/>
            </a:lvl3pPr>
            <a:lvl4pPr marL="1028700" indent="0" algn="ctr" rtl="0">
              <a:buNone/>
              <a:defRPr sz="1200"/>
            </a:lvl4pPr>
            <a:lvl5pPr marL="1371600" indent="0" algn="ctr" rtl="0">
              <a:buNone/>
              <a:defRPr sz="1200"/>
            </a:lvl5pPr>
            <a:lvl6pPr marL="1714500" indent="0" algn="ctr" rtl="0">
              <a:buNone/>
              <a:defRPr sz="1200"/>
            </a:lvl6pPr>
            <a:lvl7pPr marL="2057400" indent="0" algn="ctr" rtl="0">
              <a:buNone/>
              <a:defRPr sz="1200"/>
            </a:lvl7pPr>
            <a:lvl8pPr marL="2400300" indent="0" algn="ctr" rtl="0">
              <a:buNone/>
              <a:defRPr sz="1200"/>
            </a:lvl8pPr>
            <a:lvl9pPr marL="2743200" indent="0" algn="ctr" rtl="0">
              <a:buNone/>
              <a:defRPr sz="12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410" y="0"/>
            <a:ext cx="1310643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235798" y="1310656"/>
            <a:ext cx="3908203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zh-CN" altLang="en-US" sz="9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注意：</a:t>
            </a:r>
          </a:p>
          <a:p>
            <a:pPr rtl="0"/>
            <a:r>
              <a:rPr lang="zh-CN" altLang="en-US" sz="9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若要更改此幻灯片上的图像，请选择该图片，并将其删除。然后单击占位符中的图片图标以插入自己的图像。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1"/>
            <a:ext cx="9144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sz="1350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75" y="2971806"/>
            <a:ext cx="7553324" cy="1684150"/>
          </a:xfrm>
        </p:spPr>
        <p:txBody>
          <a:bodyPr rtlCol="0" anchor="ctr">
            <a:normAutofit/>
          </a:bodyPr>
          <a:lstStyle>
            <a:lvl1pPr algn="l" rtl="0">
              <a:defRPr sz="33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4655956"/>
            <a:ext cx="7553324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l" rtl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l" rtl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0"/>
            <a:ext cx="1337391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75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1"/>
            <a:ext cx="3686175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2017/6/2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8675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4583" y="1600201"/>
            <a:ext cx="3689604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l" rtl="0">
              <a:buNone/>
              <a:defRPr sz="1500" b="1"/>
            </a:lvl2pPr>
            <a:lvl3pPr marL="685800" indent="0" algn="l" rtl="0">
              <a:buNone/>
              <a:defRPr sz="1350" b="1"/>
            </a:lvl3pPr>
            <a:lvl4pPr marL="1028700" indent="0" algn="l" rtl="0">
              <a:buNone/>
              <a:defRPr sz="1200" b="1"/>
            </a:lvl4pPr>
            <a:lvl5pPr marL="1371600" indent="0" algn="l" rtl="0">
              <a:buNone/>
              <a:defRPr sz="1200" b="1"/>
            </a:lvl5pPr>
            <a:lvl6pPr marL="1714500" indent="0" algn="l" rtl="0">
              <a:buNone/>
              <a:defRPr sz="1200" b="1"/>
            </a:lvl6pPr>
            <a:lvl7pPr marL="2057400" indent="0" algn="l" rtl="0">
              <a:buNone/>
              <a:defRPr sz="1200" b="1"/>
            </a:lvl7pPr>
            <a:lvl8pPr marL="2400300" indent="0" algn="l" rtl="0">
              <a:buNone/>
              <a:defRPr sz="1200" b="1"/>
            </a:lvl8pPr>
            <a:lvl9pPr marL="2743200" indent="0" algn="l" rtl="0">
              <a:buNone/>
              <a:defRPr sz="12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4583" y="2424112"/>
            <a:ext cx="3689604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24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1386" y="1600200"/>
            <a:ext cx="4083939" cy="4572001"/>
          </a:xfrm>
        </p:spPr>
        <p:txBody>
          <a:bodyPr rtlCol="0">
            <a:normAutofit/>
          </a:bodyPr>
          <a:lstStyle>
            <a:lvl1pPr algn="l" rtl="0">
              <a:defRPr sz="1500"/>
            </a:lvl1pPr>
            <a:lvl2pPr algn="l" rtl="0">
              <a:defRPr sz="1200"/>
            </a:lvl2pPr>
            <a:lvl3pPr algn="l" rtl="0">
              <a:defRPr sz="1200"/>
            </a:lvl3pPr>
            <a:lvl4pPr algn="l" rtl="0">
              <a:defRPr sz="1050"/>
            </a:lvl4pPr>
            <a:lvl5pPr algn="l" rtl="0">
              <a:defRPr sz="1050"/>
            </a:lvl5pPr>
            <a:lvl6pPr algn="l" rtl="0">
              <a:defRPr sz="1050"/>
            </a:lvl6pPr>
            <a:lvl7pPr algn="l" rtl="0">
              <a:defRPr sz="1050"/>
            </a:lvl7pPr>
            <a:lvl8pPr algn="l" rtl="0">
              <a:defRPr sz="1050"/>
            </a:lvl8pPr>
            <a:lvl9pPr algn="l" rtl="0">
              <a:defRPr sz="10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8675" y="1600200"/>
            <a:ext cx="3288411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900"/>
              </a:spcBef>
              <a:buNone/>
              <a:defRPr sz="1350"/>
            </a:lvl1pPr>
            <a:lvl2pPr marL="342900" indent="0" algn="l" rtl="0">
              <a:buNone/>
              <a:defRPr sz="1050"/>
            </a:lvl2pPr>
            <a:lvl3pPr marL="685800" indent="0" algn="l" rtl="0">
              <a:buNone/>
              <a:defRPr sz="900"/>
            </a:lvl3pPr>
            <a:lvl4pPr marL="1028700" indent="0" algn="l" rtl="0">
              <a:buNone/>
              <a:defRPr sz="750"/>
            </a:lvl4pPr>
            <a:lvl5pPr marL="1371600" indent="0" algn="l" rtl="0">
              <a:buNone/>
              <a:defRPr sz="750"/>
            </a:lvl5pPr>
            <a:lvl6pPr marL="1714500" indent="0" algn="l" rtl="0">
              <a:buNone/>
              <a:defRPr sz="750"/>
            </a:lvl6pPr>
            <a:lvl7pPr marL="2057400" indent="0" algn="l" rtl="0">
              <a:buNone/>
              <a:defRPr sz="750"/>
            </a:lvl7pPr>
            <a:lvl8pPr marL="2400300" indent="0" algn="l" rtl="0">
              <a:buNone/>
              <a:defRPr sz="750"/>
            </a:lvl8pPr>
            <a:lvl9pPr marL="2743200" indent="0" algn="l" rtl="0">
              <a:buNone/>
              <a:defRPr sz="75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2017/6/2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8675" y="76200"/>
            <a:ext cx="748551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28675" y="1600200"/>
            <a:ext cx="748665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8675" y="6356352"/>
            <a:ext cx="137216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2017/6/2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00844" y="6356350"/>
            <a:ext cx="474231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2587" y="6356352"/>
            <a:ext cx="13716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9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827532" y="1219202"/>
            <a:ext cx="7488936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135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45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2" userDrawn="1">
          <p15:clr>
            <a:srgbClr val="F26B43"/>
          </p15:clr>
        </p15:guide>
        <p15:guide id="2" pos="5238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28675" y="2576321"/>
            <a:ext cx="4300538" cy="1664768"/>
          </a:xfrm>
        </p:spPr>
        <p:txBody>
          <a:bodyPr rtlCol="0" anchor="ctr"/>
          <a:lstStyle/>
          <a:p>
            <a:pPr rtl="0"/>
            <a:r>
              <a:rPr lang="en-US" altLang="zh-CN" dirty="0"/>
              <a:t>Compilers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828675" y="3879543"/>
            <a:ext cx="4300538" cy="1473692"/>
          </a:xfrm>
        </p:spPr>
        <p:txBody>
          <a:bodyPr rtlCol="0">
            <a:normAutofit/>
          </a:bodyPr>
          <a:lstStyle/>
          <a:p>
            <a:pPr rtl="0"/>
            <a:r>
              <a:rPr lang="en-US" sz="2000" dirty="0"/>
              <a:t>Principles, Techniques, &amp; Tools</a:t>
            </a: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Taught by Jing Zhang </a:t>
            </a:r>
          </a:p>
          <a:p>
            <a:pPr rt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(jzhang@njust.edu.cn)</a:t>
            </a:r>
          </a:p>
        </p:txBody>
      </p:sp>
      <p:pic>
        <p:nvPicPr>
          <p:cNvPr id="4" name="图片占位符 3" descr="桌上一本打开的书，书架在背景中模糊显示" title="示例图片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5" r="88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Triples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smtClean="0">
                <a:solidFill>
                  <a:srgbClr val="7030A0"/>
                </a:solidFill>
              </a:rPr>
              <a:t>A triple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/>
              <a:t>has only three fields, which we call op, arg1 , and </a:t>
            </a:r>
            <a:r>
              <a:rPr lang="en-US" altLang="zh-CN" dirty="0" smtClean="0"/>
              <a:t>arg2. Using triples</a:t>
            </a:r>
            <a:r>
              <a:rPr lang="en-US" altLang="zh-CN" dirty="0"/>
              <a:t>, we refer to the result of an operation </a:t>
            </a:r>
            <a:r>
              <a:rPr lang="en-US" altLang="zh-CN" i="1" dirty="0">
                <a:solidFill>
                  <a:srgbClr val="7030A0"/>
                </a:solidFill>
              </a:rPr>
              <a:t>x op y </a:t>
            </a:r>
            <a:r>
              <a:rPr lang="en-US" altLang="zh-CN" dirty="0"/>
              <a:t>by its position, </a:t>
            </a:r>
            <a:r>
              <a:rPr lang="en-US" altLang="zh-CN" dirty="0" smtClean="0"/>
              <a:t>rather than </a:t>
            </a:r>
            <a:r>
              <a:rPr lang="en-US" altLang="zh-CN" dirty="0"/>
              <a:t>by an explicit temporary name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 ternary operation like </a:t>
            </a:r>
            <a:r>
              <a:rPr lang="en-US" altLang="zh-CN" i="1" dirty="0">
                <a:solidFill>
                  <a:srgbClr val="7030A0"/>
                </a:solidFill>
              </a:rPr>
              <a:t>x [</a:t>
            </a:r>
            <a:r>
              <a:rPr lang="en-US" altLang="zh-CN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i="1" dirty="0" smtClean="0">
                <a:solidFill>
                  <a:srgbClr val="7030A0"/>
                </a:solidFill>
              </a:rPr>
              <a:t>]= </a:t>
            </a:r>
            <a:r>
              <a:rPr lang="en-US" altLang="zh-CN" i="1" dirty="0">
                <a:solidFill>
                  <a:srgbClr val="7030A0"/>
                </a:solidFill>
              </a:rPr>
              <a:t>y </a:t>
            </a:r>
            <a:r>
              <a:rPr lang="en-US" altLang="zh-CN" dirty="0"/>
              <a:t>requires two entries in the triple </a:t>
            </a:r>
            <a:r>
              <a:rPr lang="en-US" altLang="zh-CN" dirty="0" smtClean="0"/>
              <a:t>structure; for </a:t>
            </a:r>
            <a:r>
              <a:rPr lang="en-US" altLang="zh-CN" dirty="0"/>
              <a:t>example, we can put </a:t>
            </a:r>
            <a:r>
              <a:rPr lang="en-US" altLang="zh-CN" i="1" dirty="0">
                <a:solidFill>
                  <a:srgbClr val="7030A0"/>
                </a:solidFill>
              </a:rPr>
              <a:t>x</a:t>
            </a:r>
            <a:r>
              <a:rPr lang="en-US" altLang="zh-CN" dirty="0"/>
              <a:t> and</a:t>
            </a:r>
            <a:r>
              <a:rPr lang="en-US" altLang="zh-CN" i="1" dirty="0">
                <a:solidFill>
                  <a:srgbClr val="7030A0"/>
                </a:solidFill>
              </a:rPr>
              <a:t> </a:t>
            </a:r>
            <a:r>
              <a:rPr lang="en-US" altLang="zh-CN" i="1" dirty="0" err="1">
                <a:solidFill>
                  <a:srgbClr val="7030A0"/>
                </a:solidFill>
              </a:rPr>
              <a:t>i</a:t>
            </a:r>
            <a:r>
              <a:rPr lang="en-US" altLang="zh-CN" i="1" dirty="0">
                <a:solidFill>
                  <a:srgbClr val="7030A0"/>
                </a:solidFill>
              </a:rPr>
              <a:t> </a:t>
            </a:r>
            <a:r>
              <a:rPr lang="en-US" altLang="zh-CN" dirty="0"/>
              <a:t>in one triple and </a:t>
            </a:r>
            <a:r>
              <a:rPr lang="en-US" altLang="zh-CN" i="1" dirty="0">
                <a:solidFill>
                  <a:srgbClr val="7030A0"/>
                </a:solidFill>
              </a:rPr>
              <a:t>y</a:t>
            </a:r>
            <a:r>
              <a:rPr lang="en-US" altLang="zh-CN" dirty="0"/>
              <a:t> in the next. </a:t>
            </a:r>
            <a:r>
              <a:rPr lang="en-US" altLang="zh-CN" dirty="0" smtClean="0"/>
              <a:t>Similarly, </a:t>
            </a:r>
            <a:r>
              <a:rPr lang="en-US" altLang="zh-CN" i="1" dirty="0" smtClean="0">
                <a:solidFill>
                  <a:srgbClr val="7030A0"/>
                </a:solidFill>
              </a:rPr>
              <a:t>x </a:t>
            </a:r>
            <a:r>
              <a:rPr lang="en-US" altLang="zh-CN" i="1" dirty="0">
                <a:solidFill>
                  <a:srgbClr val="7030A0"/>
                </a:solidFill>
              </a:rPr>
              <a:t>= y [</a:t>
            </a:r>
            <a:r>
              <a:rPr lang="en-US" altLang="zh-CN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i="1" dirty="0" smtClean="0">
                <a:solidFill>
                  <a:srgbClr val="7030A0"/>
                </a:solidFill>
              </a:rPr>
              <a:t>] </a:t>
            </a:r>
            <a:r>
              <a:rPr lang="en-US" altLang="zh-CN" dirty="0" smtClean="0"/>
              <a:t>can </a:t>
            </a:r>
            <a:r>
              <a:rPr lang="en-US" altLang="zh-CN" dirty="0"/>
              <a:t>implemented by treating it as if it were the two </a:t>
            </a:r>
            <a:r>
              <a:rPr lang="en-US" altLang="zh-CN" dirty="0" smtClean="0"/>
              <a:t>instructions.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71" y="3215562"/>
            <a:ext cx="5828571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Triples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36" y="1886208"/>
            <a:ext cx="7904762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5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Triples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905" y="2274590"/>
            <a:ext cx="5304762" cy="23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95" y="2274590"/>
            <a:ext cx="2809524" cy="2504762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410962" y="3186456"/>
            <a:ext cx="391886" cy="538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764" y="1622665"/>
            <a:ext cx="4533333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</a:t>
            </a:r>
            <a:r>
              <a:rPr lang="en-US" altLang="zh-CN" dirty="0" smtClean="0"/>
              <a:t>Declarations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7" y="1789542"/>
            <a:ext cx="7819048" cy="325714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1404258" y="2645229"/>
            <a:ext cx="1317171" cy="10886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377044" y="3845957"/>
            <a:ext cx="2400299" cy="21772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</a:t>
            </a:r>
            <a:r>
              <a:rPr lang="en-US" altLang="zh-CN" dirty="0" smtClean="0"/>
              <a:t>Declarations-Type </a:t>
            </a:r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631371"/>
          </a:xfrm>
        </p:spPr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type expressions</a:t>
            </a:r>
            <a:r>
              <a:rPr lang="en-US" altLang="zh-CN" dirty="0"/>
              <a:t>: a </a:t>
            </a:r>
            <a:r>
              <a:rPr lang="en-US" altLang="zh-CN" dirty="0" smtClean="0"/>
              <a:t>type expression </a:t>
            </a:r>
            <a:r>
              <a:rPr lang="en-US" altLang="zh-CN" dirty="0"/>
              <a:t>is either a basic type or is formed by applying an operator called </a:t>
            </a:r>
            <a:r>
              <a:rPr lang="en-US" altLang="zh-CN" dirty="0" smtClean="0"/>
              <a:t>a type </a:t>
            </a:r>
            <a:r>
              <a:rPr lang="en-US" altLang="zh-CN" dirty="0"/>
              <a:t>constructor to a type expression.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32" y="2231571"/>
            <a:ext cx="6392527" cy="30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Declarations-Type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 basic type is a type expression. Typical basic types for a </a:t>
            </a:r>
            <a:r>
              <a:rPr lang="en-US" altLang="zh-CN" dirty="0" smtClean="0"/>
              <a:t>language include </a:t>
            </a:r>
            <a:r>
              <a:rPr lang="en-US" altLang="zh-CN" i="1" dirty="0" err="1"/>
              <a:t>boolean</a:t>
            </a:r>
            <a:r>
              <a:rPr lang="en-US" altLang="zh-CN" dirty="0"/>
              <a:t>, </a:t>
            </a:r>
            <a:r>
              <a:rPr lang="en-US" altLang="zh-CN" i="1" dirty="0"/>
              <a:t>char</a:t>
            </a:r>
            <a:r>
              <a:rPr lang="en-US" altLang="zh-CN" dirty="0"/>
              <a:t>, </a:t>
            </a:r>
            <a:r>
              <a:rPr lang="en-US" altLang="zh-CN" i="1" dirty="0"/>
              <a:t>integer</a:t>
            </a:r>
            <a:r>
              <a:rPr lang="en-US" altLang="zh-CN" dirty="0"/>
              <a:t>, </a:t>
            </a:r>
            <a:r>
              <a:rPr lang="en-US" altLang="zh-CN" i="1" dirty="0"/>
              <a:t>float</a:t>
            </a:r>
            <a:r>
              <a:rPr lang="en-US" altLang="zh-CN" dirty="0"/>
              <a:t>, and </a:t>
            </a:r>
            <a:r>
              <a:rPr lang="en-US" altLang="zh-CN" i="1" dirty="0"/>
              <a:t>void</a:t>
            </a:r>
            <a:r>
              <a:rPr lang="en-US" altLang="zh-CN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 type name is a type </a:t>
            </a:r>
            <a:r>
              <a:rPr lang="en-US" altLang="zh-CN" dirty="0" smtClean="0"/>
              <a:t>expression;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 type expression can be </a:t>
            </a:r>
            <a:r>
              <a:rPr lang="en-US" altLang="zh-CN" dirty="0" smtClean="0"/>
              <a:t>formed </a:t>
            </a:r>
            <a:r>
              <a:rPr lang="en-US" altLang="zh-CN" dirty="0"/>
              <a:t>by applying the array type </a:t>
            </a:r>
            <a:r>
              <a:rPr lang="en-US" altLang="zh-CN" dirty="0" smtClean="0"/>
              <a:t>constructor to </a:t>
            </a:r>
            <a:r>
              <a:rPr lang="en-US" altLang="zh-CN" dirty="0"/>
              <a:t>a number and a type </a:t>
            </a:r>
            <a:r>
              <a:rPr lang="en-US" altLang="zh-CN" dirty="0" smtClean="0"/>
              <a:t>expression;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 type expression </a:t>
            </a:r>
            <a:r>
              <a:rPr lang="en-US" altLang="zh-CN" dirty="0" smtClean="0"/>
              <a:t>can be </a:t>
            </a:r>
            <a:r>
              <a:rPr lang="en-US" altLang="zh-CN" dirty="0"/>
              <a:t>formed by applying the record type constructor to the field names </a:t>
            </a:r>
            <a:r>
              <a:rPr lang="en-US" altLang="zh-CN" dirty="0" smtClean="0"/>
              <a:t>and their types;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A type expression can be formed by using the type constructor </a:t>
            </a:r>
            <a:r>
              <a:rPr lang="en-US" altLang="zh-CN" dirty="0" smtClean="0"/>
              <a:t>“-&gt;”for function types</a:t>
            </a:r>
            <a:r>
              <a:rPr lang="en-US" altLang="zh-CN" dirty="0"/>
              <a:t>. We write s </a:t>
            </a:r>
            <a:r>
              <a:rPr lang="en-US" altLang="zh-CN" dirty="0" smtClean="0"/>
              <a:t>-&gt;t </a:t>
            </a:r>
            <a:r>
              <a:rPr lang="en-US" altLang="zh-CN" dirty="0"/>
              <a:t>for "function </a:t>
            </a:r>
            <a:r>
              <a:rPr lang="en-US" altLang="zh-CN" dirty="0" smtClean="0"/>
              <a:t>from </a:t>
            </a:r>
            <a:r>
              <a:rPr lang="en-US" altLang="zh-CN" dirty="0"/>
              <a:t>type s to type t</a:t>
            </a:r>
            <a:r>
              <a:rPr lang="en-US" altLang="zh-CN" dirty="0" smtClean="0"/>
              <a:t>.“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s</a:t>
            </a:r>
            <a:r>
              <a:rPr lang="en-US" altLang="zh-CN" dirty="0"/>
              <a:t> and </a:t>
            </a:r>
            <a:r>
              <a:rPr lang="en-US" altLang="zh-CN" i="1" dirty="0"/>
              <a:t>t</a:t>
            </a:r>
            <a:r>
              <a:rPr lang="en-US" altLang="zh-CN" dirty="0"/>
              <a:t> are type expressions, then their Cartesian product </a:t>
            </a:r>
            <a:r>
              <a:rPr lang="en-US" altLang="zh-CN" i="1" dirty="0"/>
              <a:t>s x t </a:t>
            </a:r>
            <a:r>
              <a:rPr lang="en-US" altLang="zh-CN" dirty="0"/>
              <a:t>is </a:t>
            </a:r>
            <a:r>
              <a:rPr lang="en-US" altLang="zh-CN" dirty="0" smtClean="0"/>
              <a:t>a type </a:t>
            </a:r>
            <a:r>
              <a:rPr lang="en-US" altLang="zh-CN" dirty="0"/>
              <a:t>expression. Products are introduced for completeness; they can </a:t>
            </a:r>
            <a:r>
              <a:rPr lang="en-US" altLang="zh-CN" dirty="0" smtClean="0"/>
              <a:t>be used </a:t>
            </a:r>
            <a:r>
              <a:rPr lang="en-US" altLang="zh-CN" dirty="0"/>
              <a:t>to represent a list or tuple of types (e.g. , for </a:t>
            </a:r>
            <a:r>
              <a:rPr lang="en-US" altLang="zh-CN" dirty="0" smtClean="0"/>
              <a:t>function </a:t>
            </a:r>
            <a:r>
              <a:rPr lang="en-US" altLang="zh-CN" dirty="0"/>
              <a:t>parameters ) 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Type expressions may contain variables whose values are type </a:t>
            </a:r>
            <a:r>
              <a:rPr lang="en-US" altLang="zh-CN" dirty="0" smtClean="0"/>
              <a:t>expressions.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04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Types and Declarations-Type </a:t>
            </a:r>
            <a:r>
              <a:rPr lang="en-US" altLang="zh-CN" dirty="0" smtClean="0"/>
              <a:t>Equivalence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type-checking rules have </a:t>
            </a:r>
            <a:r>
              <a:rPr lang="en-US" altLang="zh-CN" dirty="0" smtClean="0"/>
              <a:t>the form</a:t>
            </a:r>
            <a:r>
              <a:rPr lang="en-US" altLang="zh-CN" dirty="0"/>
              <a:t>, "if two type expressions are equal then return a certain type else error</a:t>
            </a:r>
            <a:r>
              <a:rPr lang="en-US" altLang="zh-CN" dirty="0" smtClean="0"/>
              <a:t>.“</a:t>
            </a:r>
          </a:p>
          <a:p>
            <a:r>
              <a:rPr lang="en-US" altLang="zh-CN" dirty="0"/>
              <a:t>The key issue is </a:t>
            </a:r>
            <a:r>
              <a:rPr lang="en-US" altLang="zh-CN" dirty="0" smtClean="0"/>
              <a:t>whether a </a:t>
            </a:r>
            <a:r>
              <a:rPr lang="en-US" altLang="zh-CN" dirty="0"/>
              <a:t>name in a type expression stands for itself or whether it is an </a:t>
            </a:r>
            <a:r>
              <a:rPr lang="en-US" altLang="zh-CN" dirty="0" smtClean="0"/>
              <a:t>abbreviation for </a:t>
            </a:r>
            <a:r>
              <a:rPr lang="en-US" altLang="zh-CN" dirty="0"/>
              <a:t>another type expression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1" y="2916876"/>
            <a:ext cx="7647619" cy="296190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354286" y="5878781"/>
            <a:ext cx="1545771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13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zh-CN" dirty="0" smtClean="0"/>
              <a:t>Intermediate- </a:t>
            </a:r>
            <a:r>
              <a:rPr lang="en-US" altLang="zh-CN" dirty="0"/>
              <a:t>Code</a:t>
            </a:r>
            <a:br>
              <a:rPr lang="en-US" altLang="zh-CN" dirty="0"/>
            </a:br>
            <a:r>
              <a:rPr lang="en-US" altLang="zh-CN" dirty="0"/>
              <a:t>Generation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/>
              <a:t>Variants of Syntax </a:t>
            </a:r>
            <a:r>
              <a:rPr lang="en-US" altLang="zh-CN" dirty="0" smtClean="0"/>
              <a:t>Trees</a:t>
            </a:r>
          </a:p>
          <a:p>
            <a:r>
              <a:rPr lang="en-US" altLang="zh-CN" dirty="0" smtClean="0"/>
              <a:t>Three-Address Code</a:t>
            </a:r>
          </a:p>
          <a:p>
            <a:r>
              <a:rPr lang="en-US" altLang="zh-CN" dirty="0" smtClean="0"/>
              <a:t>Types </a:t>
            </a:r>
            <a:r>
              <a:rPr lang="en-US" altLang="zh-CN" dirty="0"/>
              <a:t>and Declarations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57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37011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we assume that a </a:t>
            </a:r>
            <a:r>
              <a:rPr lang="en-US" altLang="zh-CN" dirty="0" smtClean="0"/>
              <a:t>compiler front </a:t>
            </a:r>
            <a:r>
              <a:rPr lang="en-US" altLang="zh-CN" dirty="0"/>
              <a:t>end is organized </a:t>
            </a:r>
            <a:r>
              <a:rPr lang="en-US" altLang="zh-CN" dirty="0" smtClean="0"/>
              <a:t>as follows, </a:t>
            </a:r>
            <a:r>
              <a:rPr lang="en-US" altLang="zh-CN" dirty="0"/>
              <a:t>where parsing, static checking, </a:t>
            </a:r>
            <a:r>
              <a:rPr lang="en-US" altLang="zh-CN" dirty="0" smtClean="0"/>
              <a:t>and intermediate-code </a:t>
            </a:r>
            <a:r>
              <a:rPr lang="en-US" altLang="zh-CN" dirty="0"/>
              <a:t>generation are done sequentially; sometimes they can be </a:t>
            </a:r>
            <a:r>
              <a:rPr lang="en-US" altLang="zh-CN" dirty="0" smtClean="0"/>
              <a:t>combined and </a:t>
            </a:r>
            <a:r>
              <a:rPr lang="en-US" altLang="zh-CN" dirty="0"/>
              <a:t>folded into parsing</a:t>
            </a:r>
            <a:r>
              <a:rPr lang="en-US" altLang="zh-CN" dirty="0" smtClean="0"/>
              <a:t>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en-US" altLang="zh-CN" dirty="0"/>
              <a:t>In the process of translating a program in a given source language into </a:t>
            </a:r>
            <a:r>
              <a:rPr lang="en-US" altLang="zh-CN" dirty="0" smtClean="0"/>
              <a:t>code for </a:t>
            </a:r>
            <a:r>
              <a:rPr lang="en-US" altLang="zh-CN" dirty="0"/>
              <a:t>a given target machine, a compiler may construct a sequence of </a:t>
            </a:r>
            <a:r>
              <a:rPr lang="en-US" altLang="zh-CN" dirty="0" smtClean="0"/>
              <a:t>intermediate </a:t>
            </a:r>
            <a:r>
              <a:rPr lang="en-US" altLang="zh-CN" dirty="0"/>
              <a:t>representations. High-level representations are close to the </a:t>
            </a:r>
            <a:r>
              <a:rPr lang="en-US" altLang="zh-CN" dirty="0" smtClean="0"/>
              <a:t>source language </a:t>
            </a:r>
            <a:r>
              <a:rPr lang="en-US" altLang="zh-CN" dirty="0"/>
              <a:t>and low-level representations are close to the target </a:t>
            </a:r>
            <a:r>
              <a:rPr lang="en-US" altLang="zh-CN" dirty="0" smtClean="0"/>
              <a:t>machine.</a:t>
            </a:r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84" y="2505075"/>
            <a:ext cx="6124575" cy="1457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828" y="5142243"/>
            <a:ext cx="5714286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6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 Variants of Syntax Trees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Directed Acyclic </a:t>
            </a:r>
            <a:r>
              <a:rPr lang="en-US" altLang="zh-CN" b="1" dirty="0" smtClean="0">
                <a:solidFill>
                  <a:srgbClr val="7030A0"/>
                </a:solidFill>
              </a:rPr>
              <a:t>Graphs (DAG)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A node </a:t>
            </a:r>
            <a:r>
              <a:rPr lang="en-US" altLang="zh-CN" i="1" dirty="0"/>
              <a:t>N</a:t>
            </a:r>
            <a:r>
              <a:rPr lang="en-US" altLang="zh-CN" dirty="0"/>
              <a:t> in a DAG has more than one parent if </a:t>
            </a:r>
            <a:r>
              <a:rPr lang="en-US" altLang="zh-CN" i="1" dirty="0"/>
              <a:t>N</a:t>
            </a:r>
            <a:r>
              <a:rPr lang="en-US" altLang="zh-CN" dirty="0"/>
              <a:t> represents a </a:t>
            </a:r>
            <a:r>
              <a:rPr lang="en-US" altLang="zh-CN" dirty="0" smtClean="0"/>
              <a:t>common subexpression</a:t>
            </a:r>
            <a:r>
              <a:rPr lang="en-US" altLang="zh-CN" dirty="0"/>
              <a:t>; in a syntax tree, the tree for the common sub </a:t>
            </a:r>
            <a:r>
              <a:rPr lang="en-US" altLang="zh-CN" dirty="0" smtClean="0"/>
              <a:t>expression would </a:t>
            </a:r>
            <a:r>
              <a:rPr lang="en-US" altLang="zh-CN" dirty="0"/>
              <a:t>be replicated as many times as the sub expression appears in the </a:t>
            </a:r>
            <a:r>
              <a:rPr lang="en-US" altLang="zh-CN" dirty="0" smtClean="0"/>
              <a:t>original expression</a:t>
            </a:r>
            <a:r>
              <a:rPr lang="en-US" altLang="zh-CN" dirty="0"/>
              <a:t>. Thus, a DAG not only represents expressions more succinctly, </a:t>
            </a:r>
            <a:r>
              <a:rPr lang="en-US" altLang="zh-CN" dirty="0" smtClean="0"/>
              <a:t>it gives </a:t>
            </a:r>
            <a:r>
              <a:rPr lang="en-US" altLang="zh-CN" dirty="0"/>
              <a:t>the compiler important clues regarding the generation of efficient code </a:t>
            </a:r>
            <a:r>
              <a:rPr lang="en-US" altLang="zh-CN" dirty="0" smtClean="0"/>
              <a:t>to evaluate </a:t>
            </a:r>
            <a:r>
              <a:rPr lang="en-US" altLang="zh-CN" dirty="0"/>
              <a:t>the expressions</a:t>
            </a:r>
            <a:r>
              <a:rPr lang="en-US" altLang="zh-CN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E.g. </a:t>
            </a:r>
            <a:r>
              <a:rPr lang="pt-BR" altLang="zh-CN" dirty="0"/>
              <a:t>a + a * (b - c) + (b - c) * </a:t>
            </a:r>
            <a:r>
              <a:rPr lang="pt-BR" altLang="zh-CN" dirty="0" smtClean="0"/>
              <a:t>d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21" y="4215600"/>
            <a:ext cx="2247619" cy="16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378" y="4215600"/>
            <a:ext cx="4323809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7.2 Three-Address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675" y="1600200"/>
            <a:ext cx="7486650" cy="1709057"/>
          </a:xfrm>
        </p:spPr>
        <p:txBody>
          <a:bodyPr/>
          <a:lstStyle/>
          <a:p>
            <a:r>
              <a:rPr lang="en-US" altLang="zh-CN" dirty="0"/>
              <a:t>In three-address code, there is at most one operator on the right side of </a:t>
            </a:r>
            <a:r>
              <a:rPr lang="en-US" altLang="zh-CN" dirty="0" smtClean="0"/>
              <a:t>an instruction</a:t>
            </a:r>
            <a:r>
              <a:rPr lang="en-US" altLang="zh-CN" dirty="0"/>
              <a:t>; that is, no built-up arithmetic expressions are </a:t>
            </a:r>
            <a:r>
              <a:rPr lang="en-US" altLang="zh-CN" dirty="0" smtClean="0"/>
              <a:t>permitted.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E.g. </a:t>
            </a:r>
            <a:r>
              <a:rPr lang="en-US" altLang="zh-CN" dirty="0" err="1" smtClean="0"/>
              <a:t>x+y</a:t>
            </a:r>
            <a:r>
              <a:rPr lang="en-US" altLang="zh-CN" dirty="0" smtClean="0"/>
              <a:t>*z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Three-Address Code: 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589215"/>
              </p:ext>
            </p:extLst>
          </p:nvPr>
        </p:nvGraphicFramePr>
        <p:xfrm>
          <a:off x="3155949" y="2522083"/>
          <a:ext cx="928215" cy="710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3" imgW="596880" imgH="457200" progId="Equation.DSMT4">
                  <p:embed/>
                </p:oleObj>
              </mc:Choice>
              <mc:Fallback>
                <p:oleObj name="Equation" r:id="rId3" imgW="596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949" y="2522083"/>
                        <a:ext cx="928215" cy="710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4316" y="3309257"/>
            <a:ext cx="5898910" cy="31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7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</a:t>
            </a:r>
            <a:r>
              <a:rPr lang="en-US" altLang="zh-CN" dirty="0" smtClean="0"/>
              <a:t>Code – Addresses and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smtClean="0">
                <a:solidFill>
                  <a:srgbClr val="7030A0"/>
                </a:solidFill>
              </a:rPr>
              <a:t>Addresses</a:t>
            </a:r>
          </a:p>
          <a:p>
            <a:pPr lvl="1"/>
            <a:r>
              <a:rPr lang="en-US" altLang="zh-CN" sz="1300" dirty="0">
                <a:solidFill>
                  <a:srgbClr val="0070C0"/>
                </a:solidFill>
              </a:rPr>
              <a:t>A 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name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>
                <a:solidFill>
                  <a:srgbClr val="0070C0"/>
                </a:solidFill>
              </a:rPr>
              <a:t>A 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constant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>
                <a:solidFill>
                  <a:srgbClr val="0070C0"/>
                </a:solidFill>
              </a:rPr>
              <a:t>A </a:t>
            </a:r>
            <a:r>
              <a:rPr lang="en-US" altLang="zh-CN" sz="1300" i="1" dirty="0">
                <a:solidFill>
                  <a:srgbClr val="0070C0"/>
                </a:solidFill>
              </a:rPr>
              <a:t>compiler-generated 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temporary.</a:t>
            </a:r>
          </a:p>
          <a:p>
            <a:r>
              <a:rPr lang="en-US" altLang="zh-CN" sz="1600" dirty="0">
                <a:solidFill>
                  <a:srgbClr val="7030A0"/>
                </a:solidFill>
              </a:rPr>
              <a:t>common three-address instruction </a:t>
            </a:r>
            <a:r>
              <a:rPr lang="en-US" altLang="zh-CN" sz="1600" dirty="0" smtClean="0">
                <a:solidFill>
                  <a:srgbClr val="7030A0"/>
                </a:solidFill>
              </a:rPr>
              <a:t>forms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assignment </a:t>
            </a:r>
            <a:r>
              <a:rPr lang="en-US" altLang="zh-CN" sz="1300" dirty="0">
                <a:solidFill>
                  <a:srgbClr val="0070C0"/>
                </a:solidFill>
              </a:rPr>
              <a:t>instructions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y op 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z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assignments </a:t>
            </a:r>
            <a:r>
              <a:rPr lang="en-US" altLang="zh-CN" sz="1300" dirty="0">
                <a:solidFill>
                  <a:srgbClr val="0070C0"/>
                </a:solidFill>
              </a:rPr>
              <a:t>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op y</a:t>
            </a:r>
            <a:r>
              <a:rPr lang="en-US" altLang="zh-CN" sz="1300" dirty="0">
                <a:solidFill>
                  <a:srgbClr val="0070C0"/>
                </a:solidFill>
              </a:rPr>
              <a:t>, where </a:t>
            </a:r>
            <a:r>
              <a:rPr lang="en-US" altLang="zh-CN" sz="1300" i="1" dirty="0">
                <a:solidFill>
                  <a:srgbClr val="7030A0"/>
                </a:solidFill>
              </a:rPr>
              <a:t>op</a:t>
            </a:r>
            <a:r>
              <a:rPr lang="en-US" altLang="zh-CN" sz="1300" dirty="0">
                <a:solidFill>
                  <a:srgbClr val="0070C0"/>
                </a:solidFill>
              </a:rPr>
              <a:t> is a unary </a:t>
            </a:r>
            <a:r>
              <a:rPr lang="en-US" altLang="zh-CN" sz="1300" dirty="0" smtClean="0">
                <a:solidFill>
                  <a:srgbClr val="0070C0"/>
                </a:solidFill>
              </a:rPr>
              <a:t>operation.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copy </a:t>
            </a:r>
            <a:r>
              <a:rPr lang="en-US" altLang="zh-CN" sz="1300" dirty="0">
                <a:solidFill>
                  <a:srgbClr val="0070C0"/>
                </a:solidFill>
              </a:rPr>
              <a:t>instructions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y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an </a:t>
            </a:r>
            <a:r>
              <a:rPr lang="en-US" altLang="zh-CN" sz="1300" dirty="0">
                <a:solidFill>
                  <a:srgbClr val="0070C0"/>
                </a:solidFill>
              </a:rPr>
              <a:t>unconditional jump </a:t>
            </a:r>
            <a:r>
              <a:rPr lang="en-US" altLang="zh-CN" sz="1300" i="1" dirty="0" err="1">
                <a:solidFill>
                  <a:srgbClr val="7030A0"/>
                </a:solidFill>
              </a:rPr>
              <a:t>goto</a:t>
            </a:r>
            <a:r>
              <a:rPr lang="en-US" altLang="zh-CN" sz="1300" i="1" dirty="0">
                <a:solidFill>
                  <a:srgbClr val="7030A0"/>
                </a:solidFill>
              </a:rPr>
              <a:t> L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conditional </a:t>
            </a:r>
            <a:r>
              <a:rPr lang="en-US" altLang="zh-CN" sz="1300" dirty="0">
                <a:solidFill>
                  <a:srgbClr val="0070C0"/>
                </a:solidFill>
              </a:rPr>
              <a:t>jumps of the </a:t>
            </a:r>
            <a:r>
              <a:rPr lang="en-US" altLang="zh-CN" sz="1300" dirty="0" smtClean="0">
                <a:solidFill>
                  <a:srgbClr val="0070C0"/>
                </a:solidFill>
              </a:rPr>
              <a:t>form</a:t>
            </a:r>
            <a:r>
              <a:rPr lang="en-US" altLang="zh-CN" sz="1300" i="1" dirty="0" smtClean="0">
                <a:solidFill>
                  <a:srgbClr val="0070C0"/>
                </a:solidFill>
              </a:rPr>
              <a:t> </a:t>
            </a:r>
            <a:r>
              <a:rPr lang="en-US" altLang="zh-CN" sz="1300" i="1" dirty="0">
                <a:solidFill>
                  <a:srgbClr val="7030A0"/>
                </a:solidFill>
              </a:rPr>
              <a:t>if x </a:t>
            </a:r>
            <a:r>
              <a:rPr lang="en-US" altLang="zh-CN" sz="1300" i="1" dirty="0" err="1">
                <a:solidFill>
                  <a:srgbClr val="7030A0"/>
                </a:solidFill>
              </a:rPr>
              <a:t>goto</a:t>
            </a:r>
            <a:r>
              <a:rPr lang="en-US" altLang="zh-CN" sz="1300" i="1" dirty="0">
                <a:solidFill>
                  <a:srgbClr val="7030A0"/>
                </a:solidFill>
              </a:rPr>
              <a:t> L </a:t>
            </a:r>
            <a:r>
              <a:rPr lang="en-US" altLang="zh-CN" sz="1300" dirty="0">
                <a:solidFill>
                  <a:srgbClr val="0070C0"/>
                </a:solidFill>
              </a:rPr>
              <a:t>and </a:t>
            </a:r>
            <a:r>
              <a:rPr lang="en-US" altLang="zh-CN" sz="1300" i="1" dirty="0">
                <a:solidFill>
                  <a:srgbClr val="7030A0"/>
                </a:solidFill>
              </a:rPr>
              <a:t>if 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False </a:t>
            </a:r>
            <a:r>
              <a:rPr lang="en-US" altLang="zh-CN" sz="1300" i="1" dirty="0">
                <a:solidFill>
                  <a:srgbClr val="7030A0"/>
                </a:solidFill>
              </a:rPr>
              <a:t>x </a:t>
            </a:r>
            <a:r>
              <a:rPr lang="en-US" altLang="zh-CN" sz="1300" i="1" dirty="0" err="1" smtClean="0">
                <a:solidFill>
                  <a:srgbClr val="7030A0"/>
                </a:solidFill>
              </a:rPr>
              <a:t>goto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1300" i="1" dirty="0">
                <a:solidFill>
                  <a:srgbClr val="7030A0"/>
                </a:solidFill>
              </a:rPr>
              <a:t>L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conditional </a:t>
            </a:r>
            <a:r>
              <a:rPr lang="en-US" altLang="zh-CN" sz="1300" dirty="0">
                <a:solidFill>
                  <a:srgbClr val="0070C0"/>
                </a:solidFill>
              </a:rPr>
              <a:t>jumps such as </a:t>
            </a:r>
            <a:r>
              <a:rPr lang="en-US" altLang="zh-CN" sz="1300" i="1" dirty="0">
                <a:solidFill>
                  <a:srgbClr val="7030A0"/>
                </a:solidFill>
              </a:rPr>
              <a:t>if x </a:t>
            </a:r>
            <a:r>
              <a:rPr lang="en-US" altLang="zh-CN" sz="1300" i="1" dirty="0" err="1">
                <a:solidFill>
                  <a:srgbClr val="7030A0"/>
                </a:solidFill>
              </a:rPr>
              <a:t>relop</a:t>
            </a:r>
            <a:r>
              <a:rPr lang="en-US" altLang="zh-CN" sz="1300" i="1" dirty="0">
                <a:solidFill>
                  <a:srgbClr val="7030A0"/>
                </a:solidFill>
              </a:rPr>
              <a:t> y </a:t>
            </a:r>
            <a:r>
              <a:rPr lang="en-US" altLang="zh-CN" sz="1300" i="1" dirty="0" err="1">
                <a:solidFill>
                  <a:srgbClr val="7030A0"/>
                </a:solidFill>
              </a:rPr>
              <a:t>goto</a:t>
            </a:r>
            <a:r>
              <a:rPr lang="en-US" altLang="zh-CN" sz="1300" i="1" dirty="0">
                <a:solidFill>
                  <a:srgbClr val="7030A0"/>
                </a:solidFill>
              </a:rPr>
              <a:t> L</a:t>
            </a:r>
            <a:r>
              <a:rPr lang="en-US" altLang="zh-CN" sz="1300" dirty="0" smtClean="0">
                <a:solidFill>
                  <a:srgbClr val="0070C0"/>
                </a:solidFill>
              </a:rPr>
              <a:t>,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procedure </a:t>
            </a:r>
            <a:r>
              <a:rPr lang="en-US" altLang="zh-CN" sz="1300" dirty="0">
                <a:solidFill>
                  <a:srgbClr val="0070C0"/>
                </a:solidFill>
              </a:rPr>
              <a:t>calls and returns are implemented using the following instructions:</a:t>
            </a:r>
          </a:p>
          <a:p>
            <a:pPr marL="342900" lvl="1" indent="0">
              <a:buNone/>
            </a:pPr>
            <a:r>
              <a:rPr lang="en-US" altLang="zh-CN" sz="1300" dirty="0" smtClean="0">
                <a:solidFill>
                  <a:srgbClr val="7030A0"/>
                </a:solidFill>
              </a:rPr>
              <a:t>    </a:t>
            </a:r>
            <a:r>
              <a:rPr lang="en-US" altLang="zh-CN" sz="1300" i="1" dirty="0" err="1" smtClean="0">
                <a:solidFill>
                  <a:srgbClr val="7030A0"/>
                </a:solidFill>
              </a:rPr>
              <a:t>param</a:t>
            </a:r>
            <a:r>
              <a:rPr lang="en-US" altLang="zh-CN" sz="1300" i="1" dirty="0" smtClean="0">
                <a:solidFill>
                  <a:srgbClr val="7030A0"/>
                </a:solidFill>
              </a:rPr>
              <a:t> </a:t>
            </a:r>
            <a:r>
              <a:rPr lang="en-US" altLang="zh-CN" sz="1300" i="1" dirty="0">
                <a:solidFill>
                  <a:srgbClr val="7030A0"/>
                </a:solidFill>
              </a:rPr>
              <a:t>x</a:t>
            </a:r>
            <a:r>
              <a:rPr lang="en-US" altLang="zh-CN" sz="1300" dirty="0">
                <a:solidFill>
                  <a:srgbClr val="7030A0"/>
                </a:solidFill>
              </a:rPr>
              <a:t> </a:t>
            </a:r>
            <a:r>
              <a:rPr lang="en-US" altLang="zh-CN" sz="1300" dirty="0">
                <a:solidFill>
                  <a:srgbClr val="0070C0"/>
                </a:solidFill>
              </a:rPr>
              <a:t>for parameters; </a:t>
            </a:r>
            <a:r>
              <a:rPr lang="en-US" altLang="zh-CN" sz="1300" i="1" dirty="0">
                <a:solidFill>
                  <a:srgbClr val="7030A0"/>
                </a:solidFill>
              </a:rPr>
              <a:t>call p , n </a:t>
            </a:r>
            <a:r>
              <a:rPr lang="en-US" altLang="zh-CN" sz="1300" dirty="0">
                <a:solidFill>
                  <a:srgbClr val="0070C0"/>
                </a:solidFill>
              </a:rPr>
              <a:t>and </a:t>
            </a:r>
            <a:r>
              <a:rPr lang="en-US" altLang="zh-CN" sz="1300" i="1" dirty="0">
                <a:solidFill>
                  <a:srgbClr val="7030A0"/>
                </a:solidFill>
              </a:rPr>
              <a:t>y = call p , n </a:t>
            </a:r>
            <a:r>
              <a:rPr lang="en-US" altLang="zh-CN" sz="1300" dirty="0">
                <a:solidFill>
                  <a:srgbClr val="0070C0"/>
                </a:solidFill>
              </a:rPr>
              <a:t>for </a:t>
            </a:r>
            <a:r>
              <a:rPr lang="en-US" altLang="zh-CN" sz="1300" dirty="0" smtClean="0">
                <a:solidFill>
                  <a:srgbClr val="0070C0"/>
                </a:solidFill>
              </a:rPr>
              <a:t>procedure and </a:t>
            </a:r>
            <a:r>
              <a:rPr lang="en-US" altLang="zh-CN" sz="1300" dirty="0">
                <a:solidFill>
                  <a:srgbClr val="0070C0"/>
                </a:solidFill>
              </a:rPr>
              <a:t>function calls, </a:t>
            </a:r>
            <a:endParaRPr lang="en-US" altLang="zh-CN" sz="1300" dirty="0" smtClean="0">
              <a:solidFill>
                <a:srgbClr val="0070C0"/>
              </a:solidFill>
            </a:endParaRPr>
          </a:p>
          <a:p>
            <a:pPr marL="342900" lvl="1" indent="0">
              <a:buNone/>
            </a:pPr>
            <a:r>
              <a:rPr lang="en-US" altLang="zh-CN" sz="1300" dirty="0">
                <a:solidFill>
                  <a:srgbClr val="0070C0"/>
                </a:solidFill>
              </a:rPr>
              <a:t> </a:t>
            </a:r>
            <a:r>
              <a:rPr lang="en-US" altLang="zh-CN" sz="1300" dirty="0" smtClean="0">
                <a:solidFill>
                  <a:srgbClr val="0070C0"/>
                </a:solidFill>
              </a:rPr>
              <a:t>   respectively</a:t>
            </a:r>
            <a:r>
              <a:rPr lang="en-US" altLang="zh-CN" sz="1300" dirty="0">
                <a:solidFill>
                  <a:srgbClr val="0070C0"/>
                </a:solidFill>
              </a:rPr>
              <a:t>; and return </a:t>
            </a:r>
            <a:r>
              <a:rPr lang="en-US" altLang="zh-CN" sz="1300" i="1" dirty="0">
                <a:solidFill>
                  <a:srgbClr val="7030A0"/>
                </a:solidFill>
              </a:rPr>
              <a:t>y</a:t>
            </a:r>
            <a:r>
              <a:rPr lang="en-US" altLang="zh-CN" sz="1300" dirty="0">
                <a:solidFill>
                  <a:srgbClr val="0070C0"/>
                </a:solidFill>
              </a:rPr>
              <a:t>, where </a:t>
            </a:r>
            <a:r>
              <a:rPr lang="en-US" altLang="zh-CN" sz="1300" i="1" dirty="0">
                <a:solidFill>
                  <a:srgbClr val="7030A0"/>
                </a:solidFill>
              </a:rPr>
              <a:t>y</a:t>
            </a:r>
            <a:r>
              <a:rPr lang="en-US" altLang="zh-CN" sz="1300" dirty="0">
                <a:solidFill>
                  <a:srgbClr val="0070C0"/>
                </a:solidFill>
              </a:rPr>
              <a:t>, representing </a:t>
            </a:r>
            <a:r>
              <a:rPr lang="en-US" altLang="zh-CN" sz="1300" dirty="0" smtClean="0">
                <a:solidFill>
                  <a:srgbClr val="0070C0"/>
                </a:solidFill>
              </a:rPr>
              <a:t>a returned </a:t>
            </a:r>
            <a:r>
              <a:rPr lang="en-US" altLang="zh-CN" sz="1300" dirty="0">
                <a:solidFill>
                  <a:srgbClr val="0070C0"/>
                </a:solidFill>
              </a:rPr>
              <a:t>value, is optional.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indexed </a:t>
            </a:r>
            <a:r>
              <a:rPr lang="en-US" altLang="zh-CN" sz="1300" dirty="0">
                <a:solidFill>
                  <a:srgbClr val="0070C0"/>
                </a:solidFill>
              </a:rPr>
              <a:t>copy instructions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y [</a:t>
            </a:r>
            <a:r>
              <a:rPr lang="en-US" altLang="zh-CN" sz="1300" i="1" dirty="0" err="1">
                <a:solidFill>
                  <a:srgbClr val="7030A0"/>
                </a:solidFill>
              </a:rPr>
              <a:t>i</a:t>
            </a:r>
            <a:r>
              <a:rPr lang="en-US" altLang="zh-CN" sz="1300" i="1" dirty="0">
                <a:solidFill>
                  <a:srgbClr val="7030A0"/>
                </a:solidFill>
              </a:rPr>
              <a:t>] </a:t>
            </a:r>
            <a:r>
              <a:rPr lang="en-US" altLang="zh-CN" sz="1300" dirty="0">
                <a:solidFill>
                  <a:srgbClr val="0070C0"/>
                </a:solidFill>
              </a:rPr>
              <a:t>and </a:t>
            </a:r>
            <a:r>
              <a:rPr lang="en-US" altLang="zh-CN" sz="1300" i="1" dirty="0">
                <a:solidFill>
                  <a:srgbClr val="7030A0"/>
                </a:solidFill>
              </a:rPr>
              <a:t>x [</a:t>
            </a:r>
            <a:r>
              <a:rPr lang="en-US" altLang="zh-CN" sz="1300" i="1" dirty="0" err="1">
                <a:solidFill>
                  <a:srgbClr val="7030A0"/>
                </a:solidFill>
              </a:rPr>
              <a:t>i</a:t>
            </a:r>
            <a:r>
              <a:rPr lang="en-US" altLang="zh-CN" sz="1300" i="1" dirty="0">
                <a:solidFill>
                  <a:srgbClr val="7030A0"/>
                </a:solidFill>
              </a:rPr>
              <a:t>] = y </a:t>
            </a:r>
            <a:r>
              <a:rPr lang="en-US" altLang="zh-CN" sz="1300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zh-CN" sz="1300" dirty="0" smtClean="0">
                <a:solidFill>
                  <a:srgbClr val="0070C0"/>
                </a:solidFill>
              </a:rPr>
              <a:t>address </a:t>
            </a:r>
            <a:r>
              <a:rPr lang="en-US" altLang="zh-CN" sz="1300" dirty="0">
                <a:solidFill>
                  <a:srgbClr val="0070C0"/>
                </a:solidFill>
              </a:rPr>
              <a:t>and pointer assignments of the form </a:t>
            </a:r>
            <a:r>
              <a:rPr lang="en-US" altLang="zh-CN" sz="1300" i="1" dirty="0">
                <a:solidFill>
                  <a:srgbClr val="7030A0"/>
                </a:solidFill>
              </a:rPr>
              <a:t>x = &amp; y </a:t>
            </a:r>
            <a:r>
              <a:rPr lang="en-US" altLang="zh-CN" sz="1300" dirty="0">
                <a:solidFill>
                  <a:srgbClr val="0070C0"/>
                </a:solidFill>
              </a:rPr>
              <a:t>, </a:t>
            </a:r>
            <a:r>
              <a:rPr lang="en-US" altLang="zh-CN" sz="1300" i="1" dirty="0">
                <a:solidFill>
                  <a:srgbClr val="7030A0"/>
                </a:solidFill>
              </a:rPr>
              <a:t>x = * y </a:t>
            </a:r>
            <a:r>
              <a:rPr lang="en-US" altLang="zh-CN" sz="1300" dirty="0">
                <a:solidFill>
                  <a:srgbClr val="0070C0"/>
                </a:solidFill>
              </a:rPr>
              <a:t>, and </a:t>
            </a:r>
            <a:r>
              <a:rPr lang="en-US" altLang="zh-CN" sz="1300" i="1" dirty="0">
                <a:solidFill>
                  <a:srgbClr val="7030A0"/>
                </a:solidFill>
              </a:rPr>
              <a:t>* x = y</a:t>
            </a:r>
            <a:r>
              <a:rPr lang="en-US" altLang="zh-CN" sz="1300" dirty="0">
                <a:solidFill>
                  <a:srgbClr val="0070C0"/>
                </a:solidFill>
              </a:rPr>
              <a:t>.</a:t>
            </a:r>
            <a:endParaRPr lang="en-US" altLang="zh-CN" sz="1300" dirty="0" smtClean="0">
              <a:solidFill>
                <a:srgbClr val="0070C0"/>
              </a:solidFill>
            </a:endParaRPr>
          </a:p>
          <a:p>
            <a:pPr lvl="1"/>
            <a:endParaRPr lang="zh-CN" altLang="en-US" sz="1300" dirty="0">
              <a:solidFill>
                <a:srgbClr val="7030A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81" y="3400485"/>
            <a:ext cx="838095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Addresses and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E.g.</a:t>
            </a:r>
          </a:p>
          <a:p>
            <a:pPr marL="0" indent="0" algn="ctr">
              <a:buNone/>
            </a:pPr>
            <a:r>
              <a:rPr lang="en-US" altLang="zh-CN" sz="1800" dirty="0"/>
              <a:t>do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 l ; while ( a 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&lt; v) </a:t>
            </a:r>
            <a:r>
              <a:rPr lang="en-US" altLang="zh-CN" sz="1800" dirty="0" smtClean="0"/>
              <a:t>;</a:t>
            </a:r>
          </a:p>
          <a:p>
            <a:pPr marL="0" indent="0" algn="ctr">
              <a:buNone/>
            </a:pP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336" y="2585486"/>
            <a:ext cx="6276190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Three-Address Code – Quadruples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The description of three-address instructions specifies the components of </a:t>
            </a:r>
            <a:r>
              <a:rPr lang="en-US" altLang="zh-CN" dirty="0" smtClean="0"/>
              <a:t>each type </a:t>
            </a:r>
            <a:r>
              <a:rPr lang="en-US" altLang="zh-CN" dirty="0"/>
              <a:t>of instruction, but it does not specify the representation of these </a:t>
            </a:r>
            <a:r>
              <a:rPr lang="en-US" altLang="zh-CN" dirty="0" smtClean="0"/>
              <a:t>instructions in </a:t>
            </a:r>
            <a:r>
              <a:rPr lang="en-US" altLang="zh-CN" dirty="0"/>
              <a:t>a data structure. </a:t>
            </a:r>
            <a:r>
              <a:rPr lang="en-US" altLang="zh-CN" dirty="0" smtClean="0"/>
              <a:t>Three such </a:t>
            </a:r>
            <a:r>
              <a:rPr lang="en-US" altLang="zh-CN" dirty="0"/>
              <a:t>representations are </a:t>
            </a:r>
            <a:r>
              <a:rPr lang="en-US" altLang="zh-CN" dirty="0" smtClean="0"/>
              <a:t>called "</a:t>
            </a:r>
            <a:r>
              <a:rPr lang="en-US" altLang="zh-CN" dirty="0" smtClean="0">
                <a:solidFill>
                  <a:srgbClr val="FF0000"/>
                </a:solidFill>
              </a:rPr>
              <a:t>quadruples</a:t>
            </a:r>
            <a:r>
              <a:rPr lang="en-US" altLang="zh-CN" dirty="0"/>
              <a:t>," "</a:t>
            </a:r>
            <a:r>
              <a:rPr lang="en-US" altLang="zh-CN" dirty="0">
                <a:solidFill>
                  <a:srgbClr val="FF0000"/>
                </a:solidFill>
              </a:rPr>
              <a:t>triples</a:t>
            </a:r>
            <a:r>
              <a:rPr lang="en-US" altLang="zh-CN" dirty="0"/>
              <a:t>," and "</a:t>
            </a:r>
            <a:r>
              <a:rPr lang="en-US" altLang="zh-CN" dirty="0">
                <a:solidFill>
                  <a:srgbClr val="FF0000"/>
                </a:solidFill>
              </a:rPr>
              <a:t>indirect triples</a:t>
            </a:r>
            <a:r>
              <a:rPr lang="en-US" altLang="zh-CN" dirty="0" smtClean="0"/>
              <a:t>.“</a:t>
            </a:r>
          </a:p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7030A0"/>
                </a:solidFill>
              </a:rPr>
              <a:t>Quadruples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smtClean="0"/>
              <a:t>  A </a:t>
            </a:r>
            <a:r>
              <a:rPr lang="en-US" altLang="zh-CN" i="1" dirty="0" smtClean="0"/>
              <a:t>quadruple</a:t>
            </a:r>
            <a:r>
              <a:rPr lang="en-US" altLang="zh-CN" dirty="0" smtClean="0"/>
              <a:t> </a:t>
            </a:r>
            <a:r>
              <a:rPr lang="en-US" altLang="zh-CN" dirty="0"/>
              <a:t>(or </a:t>
            </a:r>
            <a:r>
              <a:rPr lang="en-US" altLang="zh-CN" i="1" dirty="0" smtClean="0"/>
              <a:t>quad</a:t>
            </a:r>
            <a:r>
              <a:rPr lang="en-US" altLang="zh-CN" dirty="0" smtClean="0"/>
              <a:t> </a:t>
            </a:r>
            <a:r>
              <a:rPr lang="en-US" altLang="zh-CN" dirty="0"/>
              <a:t>) has four fields, which we call </a:t>
            </a:r>
            <a:r>
              <a:rPr lang="en-US" altLang="zh-CN" i="1" dirty="0"/>
              <a:t>op</a:t>
            </a:r>
            <a:r>
              <a:rPr lang="en-US" altLang="zh-CN" dirty="0"/>
              <a:t>, </a:t>
            </a:r>
            <a:r>
              <a:rPr lang="en-US" altLang="zh-CN" i="1" dirty="0" err="1"/>
              <a:t>argl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i="1" dirty="0"/>
              <a:t>arg2</a:t>
            </a:r>
            <a:r>
              <a:rPr lang="en-US" altLang="zh-CN" dirty="0"/>
              <a:t> </a:t>
            </a:r>
            <a:r>
              <a:rPr lang="en-US" altLang="zh-CN" dirty="0" smtClean="0"/>
              <a:t>, and </a:t>
            </a:r>
            <a:r>
              <a:rPr lang="en-US" altLang="zh-CN" i="1" dirty="0"/>
              <a:t>result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6" y="3514725"/>
            <a:ext cx="7372350" cy="1657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90" y="5172075"/>
            <a:ext cx="3767302" cy="15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910</Words>
  <Application>Microsoft Office PowerPoint</Application>
  <PresentationFormat>全屏显示(4:3)</PresentationFormat>
  <Paragraphs>77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Euphemia</vt:lpstr>
      <vt:lpstr>微软雅黑</vt:lpstr>
      <vt:lpstr>Arial</vt:lpstr>
      <vt:lpstr>Wingdings</vt:lpstr>
      <vt:lpstr>学术文献 16x9</vt:lpstr>
      <vt:lpstr>MathType 6.0 Equation</vt:lpstr>
      <vt:lpstr>Compilers</vt:lpstr>
      <vt:lpstr>Intermediate- Code Generation</vt:lpstr>
      <vt:lpstr>Outlines</vt:lpstr>
      <vt:lpstr>Introduction</vt:lpstr>
      <vt:lpstr>7.1 Variants of Syntax Trees</vt:lpstr>
      <vt:lpstr>7.2 Three-Address Code</vt:lpstr>
      <vt:lpstr>7.2 Three-Address Code – Addresses and Instructions</vt:lpstr>
      <vt:lpstr>7.2 Three-Address Code – Addresses and Instructions</vt:lpstr>
      <vt:lpstr>7.2 Three-Address Code – Quadruples</vt:lpstr>
      <vt:lpstr>7.2 Three-Address Code – Triples</vt:lpstr>
      <vt:lpstr>7.2 Three-Address Code – Triples</vt:lpstr>
      <vt:lpstr>7.2 Three-Address Code – Triples</vt:lpstr>
      <vt:lpstr>7.3 Types and Declarations</vt:lpstr>
      <vt:lpstr>7.3 Types and Declarations-Type Expressions</vt:lpstr>
      <vt:lpstr>7.3 Types and Declarations-Type Expressions</vt:lpstr>
      <vt:lpstr>7.3 Types and Declarations-Type Equivalence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2017-04-09T02:54:44Z</dcterms:created>
  <dcterms:modified xsi:type="dcterms:W3CDTF">2017-06-02T09:45:45Z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