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256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9144000" cy="6858000" type="screen4x3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137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357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995058-FF0E-41CB-83DE-49CB7AA0451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7A7B0B22-734B-4B60-945C-1C217C0DCF06}">
      <dgm:prSet/>
      <dgm:spPr/>
      <dgm:t>
        <a:bodyPr/>
        <a:lstStyle/>
        <a:p>
          <a:pPr rtl="0"/>
          <a:r>
            <a:rPr lang="en-US" altLang="zh-CN" b="1" dirty="0" smtClean="0"/>
            <a:t>Token name</a:t>
          </a:r>
          <a:endParaRPr lang="zh-CN" b="1" dirty="0"/>
        </a:p>
      </dgm:t>
    </dgm:pt>
    <dgm:pt modelId="{456BE404-FE92-4653-847B-13A4C466193B}" type="parTrans" cxnId="{5DD742A0-E47B-434B-A367-28698D9A94AC}">
      <dgm:prSet/>
      <dgm:spPr/>
      <dgm:t>
        <a:bodyPr/>
        <a:lstStyle/>
        <a:p>
          <a:endParaRPr lang="zh-CN" altLang="en-US"/>
        </a:p>
      </dgm:t>
    </dgm:pt>
    <dgm:pt modelId="{AE7C2B2F-D38B-4001-BCA5-264E08C8A118}" type="sibTrans" cxnId="{5DD742A0-E47B-434B-A367-28698D9A94AC}">
      <dgm:prSet/>
      <dgm:spPr/>
      <dgm:t>
        <a:bodyPr/>
        <a:lstStyle/>
        <a:p>
          <a:endParaRPr lang="zh-CN" altLang="en-US"/>
        </a:p>
      </dgm:t>
    </dgm:pt>
    <dgm:pt modelId="{9E15A5BC-F5FB-4E00-804A-B436A47DF563}">
      <dgm:prSet/>
      <dgm:spPr/>
      <dgm:t>
        <a:bodyPr/>
        <a:lstStyle/>
        <a:p>
          <a:pPr rtl="0"/>
          <a:r>
            <a:rPr lang="en-US" dirty="0" smtClean="0">
              <a:solidFill>
                <a:srgbClr val="7030A0"/>
              </a:solidFill>
            </a:rPr>
            <a:t>Keyword</a:t>
          </a:r>
          <a:r>
            <a:rPr lang="zh-CN" dirty="0" smtClean="0">
              <a:solidFill>
                <a:srgbClr val="7030A0"/>
              </a:solidFill>
            </a:rPr>
            <a:t>：</a:t>
          </a:r>
          <a:r>
            <a:rPr lang="en-US" dirty="0" smtClean="0"/>
            <a:t>if, while, switch, … (</a:t>
          </a:r>
          <a:r>
            <a:rPr lang="en-US" altLang="zh-CN" dirty="0" smtClean="0">
              <a:solidFill>
                <a:srgbClr val="00B050"/>
              </a:solidFill>
            </a:rPr>
            <a:t>any keyword as a token name</a:t>
          </a:r>
          <a:r>
            <a:rPr lang="en-US" dirty="0" smtClean="0"/>
            <a:t>)</a:t>
          </a:r>
          <a:endParaRPr lang="zh-CN" dirty="0"/>
        </a:p>
      </dgm:t>
    </dgm:pt>
    <dgm:pt modelId="{2CB3AB6F-EC4C-462C-B0A4-BF6AE9730CE1}" type="parTrans" cxnId="{75EFCF67-004A-4A13-AC60-80FC5828F0CC}">
      <dgm:prSet/>
      <dgm:spPr/>
      <dgm:t>
        <a:bodyPr/>
        <a:lstStyle/>
        <a:p>
          <a:endParaRPr lang="zh-CN" altLang="en-US"/>
        </a:p>
      </dgm:t>
    </dgm:pt>
    <dgm:pt modelId="{AFC0727E-1890-487B-A3E2-065B0FBAA484}" type="sibTrans" cxnId="{75EFCF67-004A-4A13-AC60-80FC5828F0CC}">
      <dgm:prSet/>
      <dgm:spPr/>
      <dgm:t>
        <a:bodyPr/>
        <a:lstStyle/>
        <a:p>
          <a:endParaRPr lang="zh-CN" altLang="en-US"/>
        </a:p>
      </dgm:t>
    </dgm:pt>
    <dgm:pt modelId="{4099513A-59D9-46D4-8773-E5C9061AA494}">
      <dgm:prSet/>
      <dgm:spPr/>
      <dgm:t>
        <a:bodyPr/>
        <a:lstStyle/>
        <a:p>
          <a:pPr rtl="0"/>
          <a:r>
            <a:rPr lang="en-US" dirty="0" smtClean="0">
              <a:solidFill>
                <a:srgbClr val="7030A0"/>
              </a:solidFill>
            </a:rPr>
            <a:t>Identifier</a:t>
          </a:r>
          <a:r>
            <a:rPr lang="zh-CN" dirty="0" smtClean="0">
              <a:solidFill>
                <a:srgbClr val="7030A0"/>
              </a:solidFill>
            </a:rPr>
            <a:t>：</a:t>
          </a:r>
          <a:r>
            <a:rPr lang="en-US" altLang="zh-CN" dirty="0" smtClean="0"/>
            <a:t>variables, functions, classes… defined by users </a:t>
          </a:r>
          <a:r>
            <a:rPr lang="en-US" dirty="0" smtClean="0"/>
            <a:t>…  (</a:t>
          </a:r>
          <a:r>
            <a:rPr lang="en-US" altLang="zh-CN" dirty="0" smtClean="0">
              <a:solidFill>
                <a:srgbClr val="00B050"/>
              </a:solidFill>
            </a:rPr>
            <a:t>all identifiers have one token name </a:t>
          </a:r>
          <a:r>
            <a:rPr lang="en-US" altLang="zh-CN" b="1" dirty="0" smtClean="0">
              <a:solidFill>
                <a:schemeClr val="tx2"/>
              </a:solidFill>
            </a:rPr>
            <a:t>id</a:t>
          </a:r>
          <a:r>
            <a:rPr lang="en-US" dirty="0" smtClean="0"/>
            <a:t>)</a:t>
          </a:r>
          <a:endParaRPr lang="zh-CN" dirty="0"/>
        </a:p>
      </dgm:t>
    </dgm:pt>
    <dgm:pt modelId="{ED8F94D8-FA52-46E1-B737-9ACD1336EC6D}" type="parTrans" cxnId="{47A244CF-CC22-4301-8F69-727FD5D93BC8}">
      <dgm:prSet/>
      <dgm:spPr/>
      <dgm:t>
        <a:bodyPr/>
        <a:lstStyle/>
        <a:p>
          <a:endParaRPr lang="zh-CN" altLang="en-US"/>
        </a:p>
      </dgm:t>
    </dgm:pt>
    <dgm:pt modelId="{1F12A164-1875-48EC-A15E-F404BF810F89}" type="sibTrans" cxnId="{47A244CF-CC22-4301-8F69-727FD5D93BC8}">
      <dgm:prSet/>
      <dgm:spPr/>
      <dgm:t>
        <a:bodyPr/>
        <a:lstStyle/>
        <a:p>
          <a:endParaRPr lang="zh-CN" altLang="en-US"/>
        </a:p>
      </dgm:t>
    </dgm:pt>
    <dgm:pt modelId="{371CAAA0-553A-4287-BC28-19D08863B9E7}">
      <dgm:prSet/>
      <dgm:spPr/>
      <dgm:t>
        <a:bodyPr/>
        <a:lstStyle/>
        <a:p>
          <a:pPr rtl="0"/>
          <a:r>
            <a:rPr lang="en-US" dirty="0" smtClean="0">
              <a:solidFill>
                <a:srgbClr val="7030A0"/>
              </a:solidFill>
            </a:rPr>
            <a:t>Constant</a:t>
          </a:r>
          <a:r>
            <a:rPr lang="zh-CN" dirty="0" smtClean="0">
              <a:solidFill>
                <a:srgbClr val="7030A0"/>
              </a:solidFill>
            </a:rPr>
            <a:t>：</a:t>
          </a:r>
          <a:r>
            <a:rPr lang="en-US" altLang="zh-CN" dirty="0" smtClean="0"/>
            <a:t>integer</a:t>
          </a:r>
          <a:r>
            <a:rPr lang="zh-CN" dirty="0" smtClean="0"/>
            <a:t>，</a:t>
          </a:r>
          <a:r>
            <a:rPr lang="en-US" altLang="zh-CN" dirty="0" smtClean="0"/>
            <a:t>float, Boolean</a:t>
          </a:r>
          <a:r>
            <a:rPr lang="zh-CN" dirty="0" smtClean="0"/>
            <a:t>，</a:t>
          </a:r>
          <a:r>
            <a:rPr lang="en-US" altLang="zh-CN" dirty="0" smtClean="0"/>
            <a:t>literature </a:t>
          </a:r>
          <a:r>
            <a:rPr lang="zh-CN" altLang="en-US" dirty="0" smtClean="0"/>
            <a:t>（</a:t>
          </a:r>
          <a:r>
            <a:rPr lang="en-US" altLang="zh-CN" dirty="0" smtClean="0">
              <a:solidFill>
                <a:srgbClr val="00B050"/>
              </a:solidFill>
            </a:rPr>
            <a:t>Each type has a token name</a:t>
          </a:r>
          <a:r>
            <a:rPr lang="zh-CN" altLang="en-US" dirty="0" smtClean="0"/>
            <a:t>）</a:t>
          </a:r>
          <a:endParaRPr lang="zh-CN" dirty="0"/>
        </a:p>
      </dgm:t>
    </dgm:pt>
    <dgm:pt modelId="{227C915B-E4DF-4E54-A3BB-05F0181BA3C1}" type="parTrans" cxnId="{98D043D9-AC68-412D-9D3F-EB90CA262758}">
      <dgm:prSet/>
      <dgm:spPr/>
      <dgm:t>
        <a:bodyPr/>
        <a:lstStyle/>
        <a:p>
          <a:endParaRPr lang="zh-CN" altLang="en-US"/>
        </a:p>
      </dgm:t>
    </dgm:pt>
    <dgm:pt modelId="{4751C367-B6B0-4610-9A17-9E8523D1F0DB}" type="sibTrans" cxnId="{98D043D9-AC68-412D-9D3F-EB90CA262758}">
      <dgm:prSet/>
      <dgm:spPr/>
      <dgm:t>
        <a:bodyPr/>
        <a:lstStyle/>
        <a:p>
          <a:endParaRPr lang="zh-CN" altLang="en-US"/>
        </a:p>
      </dgm:t>
    </dgm:pt>
    <dgm:pt modelId="{C901F106-DC0E-410B-B6B5-8ACA44DDD770}">
      <dgm:prSet/>
      <dgm:spPr/>
      <dgm:t>
        <a:bodyPr/>
        <a:lstStyle/>
        <a:p>
          <a:pPr rtl="0"/>
          <a:r>
            <a:rPr lang="en-US" dirty="0" smtClean="0">
              <a:solidFill>
                <a:srgbClr val="7030A0"/>
              </a:solidFill>
            </a:rPr>
            <a:t>Operator</a:t>
          </a:r>
          <a:r>
            <a:rPr lang="zh-CN" dirty="0" smtClean="0">
              <a:solidFill>
                <a:srgbClr val="7030A0"/>
              </a:solidFill>
            </a:rPr>
            <a:t>：</a:t>
          </a:r>
          <a:r>
            <a:rPr lang="en-US" dirty="0" smtClean="0"/>
            <a:t>+, -, *, /, %, … </a:t>
          </a:r>
          <a:r>
            <a:rPr lang="zh-CN" altLang="en-US" dirty="0" smtClean="0"/>
            <a:t>（</a:t>
          </a:r>
          <a:r>
            <a:rPr lang="en-US" altLang="zh-CN" dirty="0" smtClean="0">
              <a:solidFill>
                <a:srgbClr val="00B050"/>
              </a:solidFill>
            </a:rPr>
            <a:t>each operator has a token name or each type has a token</a:t>
          </a:r>
          <a:r>
            <a:rPr lang="zh-CN" altLang="en-US" dirty="0" smtClean="0"/>
            <a:t>）</a:t>
          </a:r>
          <a:endParaRPr lang="zh-CN" dirty="0"/>
        </a:p>
      </dgm:t>
    </dgm:pt>
    <dgm:pt modelId="{DA845C3F-5661-4CEC-8AF9-3FF1E5A6733A}" type="parTrans" cxnId="{9492A9F8-89BD-411D-AB21-5F59FED40E43}">
      <dgm:prSet/>
      <dgm:spPr/>
      <dgm:t>
        <a:bodyPr/>
        <a:lstStyle/>
        <a:p>
          <a:endParaRPr lang="zh-CN" altLang="en-US"/>
        </a:p>
      </dgm:t>
    </dgm:pt>
    <dgm:pt modelId="{E25C93A2-ADAF-433A-A457-56D7ECD2B4F4}" type="sibTrans" cxnId="{9492A9F8-89BD-411D-AB21-5F59FED40E43}">
      <dgm:prSet/>
      <dgm:spPr/>
      <dgm:t>
        <a:bodyPr/>
        <a:lstStyle/>
        <a:p>
          <a:endParaRPr lang="zh-CN" altLang="en-US"/>
        </a:p>
      </dgm:t>
    </dgm:pt>
    <dgm:pt modelId="{37B1083F-5F9D-4EF9-B7A1-F5D4A9BED552}">
      <dgm:prSet/>
      <dgm:spPr/>
      <dgm:t>
        <a:bodyPr/>
        <a:lstStyle/>
        <a:p>
          <a:pPr rtl="0"/>
          <a:r>
            <a:rPr lang="en-US" dirty="0" smtClean="0">
              <a:solidFill>
                <a:srgbClr val="7030A0"/>
              </a:solidFill>
            </a:rPr>
            <a:t>Delimiter</a:t>
          </a:r>
          <a:r>
            <a:rPr lang="zh-CN" dirty="0" smtClean="0">
              <a:solidFill>
                <a:srgbClr val="7030A0"/>
              </a:solidFill>
            </a:rPr>
            <a:t>：</a:t>
          </a:r>
          <a:r>
            <a:rPr lang="en-US" dirty="0" smtClean="0"/>
            <a:t>;, {, /**/, … (</a:t>
          </a:r>
          <a:r>
            <a:rPr lang="en-US" altLang="zh-CN" dirty="0" smtClean="0">
              <a:solidFill>
                <a:srgbClr val="00B050"/>
              </a:solidFill>
            </a:rPr>
            <a:t>each delimiter has as token name</a:t>
          </a:r>
          <a:r>
            <a:rPr lang="en-US" dirty="0" smtClean="0"/>
            <a:t>)</a:t>
          </a:r>
          <a:endParaRPr lang="zh-CN" dirty="0"/>
        </a:p>
      </dgm:t>
    </dgm:pt>
    <dgm:pt modelId="{B05BC6FF-B78D-402B-B893-CF46A53438BA}" type="parTrans" cxnId="{170E3DF7-D70F-451A-A11A-51DF9A0BDAF6}">
      <dgm:prSet/>
      <dgm:spPr/>
      <dgm:t>
        <a:bodyPr/>
        <a:lstStyle/>
        <a:p>
          <a:endParaRPr lang="zh-CN" altLang="en-US"/>
        </a:p>
      </dgm:t>
    </dgm:pt>
    <dgm:pt modelId="{4B78AF72-CAF9-4DD9-A13F-E7A8318C9F99}" type="sibTrans" cxnId="{170E3DF7-D70F-451A-A11A-51DF9A0BDAF6}">
      <dgm:prSet/>
      <dgm:spPr/>
      <dgm:t>
        <a:bodyPr/>
        <a:lstStyle/>
        <a:p>
          <a:endParaRPr lang="zh-CN" altLang="en-US"/>
        </a:p>
      </dgm:t>
    </dgm:pt>
    <dgm:pt modelId="{B8E74565-FFDD-4628-9D12-03E931DBC576}" type="pres">
      <dgm:prSet presAssocID="{DC995058-FF0E-41CB-83DE-49CB7AA045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1512F9D-CB85-41E5-9782-82FB2BC55C5A}" type="pres">
      <dgm:prSet presAssocID="{7A7B0B22-734B-4B60-945C-1C217C0DCF06}" presName="parentText" presStyleLbl="node1" presStyleIdx="0" presStyleCnt="1" custScaleY="104096" custLinFactNeighborX="-4441" custLinFactNeighborY="-3611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D7BE0E-4983-47C5-BFC4-098EA77686C0}" type="pres">
      <dgm:prSet presAssocID="{7A7B0B22-734B-4B60-945C-1C217C0DCF06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7A244CF-CC22-4301-8F69-727FD5D93BC8}" srcId="{7A7B0B22-734B-4B60-945C-1C217C0DCF06}" destId="{4099513A-59D9-46D4-8773-E5C9061AA494}" srcOrd="1" destOrd="0" parTransId="{ED8F94D8-FA52-46E1-B737-9ACD1336EC6D}" sibTransId="{1F12A164-1875-48EC-A15E-F404BF810F89}"/>
    <dgm:cxn modelId="{98D043D9-AC68-412D-9D3F-EB90CA262758}" srcId="{7A7B0B22-734B-4B60-945C-1C217C0DCF06}" destId="{371CAAA0-553A-4287-BC28-19D08863B9E7}" srcOrd="2" destOrd="0" parTransId="{227C915B-E4DF-4E54-A3BB-05F0181BA3C1}" sibTransId="{4751C367-B6B0-4610-9A17-9E8523D1F0DB}"/>
    <dgm:cxn modelId="{E1D307F6-D9EF-47FE-B788-1A02806874DC}" type="presOf" srcId="{371CAAA0-553A-4287-BC28-19D08863B9E7}" destId="{1FD7BE0E-4983-47C5-BFC4-098EA77686C0}" srcOrd="0" destOrd="2" presId="urn:microsoft.com/office/officeart/2005/8/layout/vList2"/>
    <dgm:cxn modelId="{9492A9F8-89BD-411D-AB21-5F59FED40E43}" srcId="{7A7B0B22-734B-4B60-945C-1C217C0DCF06}" destId="{C901F106-DC0E-410B-B6B5-8ACA44DDD770}" srcOrd="3" destOrd="0" parTransId="{DA845C3F-5661-4CEC-8AF9-3FF1E5A6733A}" sibTransId="{E25C93A2-ADAF-433A-A457-56D7ECD2B4F4}"/>
    <dgm:cxn modelId="{02D839FA-3E9C-4894-8C1B-8C6C551C1E3C}" type="presOf" srcId="{9E15A5BC-F5FB-4E00-804A-B436A47DF563}" destId="{1FD7BE0E-4983-47C5-BFC4-098EA77686C0}" srcOrd="0" destOrd="0" presId="urn:microsoft.com/office/officeart/2005/8/layout/vList2"/>
    <dgm:cxn modelId="{764EBF70-8774-4471-8AFB-4633248414A1}" type="presOf" srcId="{4099513A-59D9-46D4-8773-E5C9061AA494}" destId="{1FD7BE0E-4983-47C5-BFC4-098EA77686C0}" srcOrd="0" destOrd="1" presId="urn:microsoft.com/office/officeart/2005/8/layout/vList2"/>
    <dgm:cxn modelId="{AAE14D69-EDBE-4807-B981-989C7E4C36EA}" type="presOf" srcId="{37B1083F-5F9D-4EF9-B7A1-F5D4A9BED552}" destId="{1FD7BE0E-4983-47C5-BFC4-098EA77686C0}" srcOrd="0" destOrd="4" presId="urn:microsoft.com/office/officeart/2005/8/layout/vList2"/>
    <dgm:cxn modelId="{75EFCF67-004A-4A13-AC60-80FC5828F0CC}" srcId="{7A7B0B22-734B-4B60-945C-1C217C0DCF06}" destId="{9E15A5BC-F5FB-4E00-804A-B436A47DF563}" srcOrd="0" destOrd="0" parTransId="{2CB3AB6F-EC4C-462C-B0A4-BF6AE9730CE1}" sibTransId="{AFC0727E-1890-487B-A3E2-065B0FBAA484}"/>
    <dgm:cxn modelId="{5DD742A0-E47B-434B-A367-28698D9A94AC}" srcId="{DC995058-FF0E-41CB-83DE-49CB7AA0451B}" destId="{7A7B0B22-734B-4B60-945C-1C217C0DCF06}" srcOrd="0" destOrd="0" parTransId="{456BE404-FE92-4653-847B-13A4C466193B}" sibTransId="{AE7C2B2F-D38B-4001-BCA5-264E08C8A118}"/>
    <dgm:cxn modelId="{0F65D021-EB15-4DB4-AA1D-4042ED03BE77}" type="presOf" srcId="{DC995058-FF0E-41CB-83DE-49CB7AA0451B}" destId="{B8E74565-FFDD-4628-9D12-03E931DBC576}" srcOrd="0" destOrd="0" presId="urn:microsoft.com/office/officeart/2005/8/layout/vList2"/>
    <dgm:cxn modelId="{61590C22-0912-4657-914A-81173609E055}" type="presOf" srcId="{7A7B0B22-734B-4B60-945C-1C217C0DCF06}" destId="{21512F9D-CB85-41E5-9782-82FB2BC55C5A}" srcOrd="0" destOrd="0" presId="urn:microsoft.com/office/officeart/2005/8/layout/vList2"/>
    <dgm:cxn modelId="{074D84F2-3E20-4C42-9431-EB1E714F1055}" type="presOf" srcId="{C901F106-DC0E-410B-B6B5-8ACA44DDD770}" destId="{1FD7BE0E-4983-47C5-BFC4-098EA77686C0}" srcOrd="0" destOrd="3" presId="urn:microsoft.com/office/officeart/2005/8/layout/vList2"/>
    <dgm:cxn modelId="{170E3DF7-D70F-451A-A11A-51DF9A0BDAF6}" srcId="{7A7B0B22-734B-4B60-945C-1C217C0DCF06}" destId="{37B1083F-5F9D-4EF9-B7A1-F5D4A9BED552}" srcOrd="4" destOrd="0" parTransId="{B05BC6FF-B78D-402B-B893-CF46A53438BA}" sibTransId="{4B78AF72-CAF9-4DD9-A13F-E7A8318C9F99}"/>
    <dgm:cxn modelId="{F67BD186-EFCE-4716-B8F1-FB1C8EBC539B}" type="presParOf" srcId="{B8E74565-FFDD-4628-9D12-03E931DBC576}" destId="{21512F9D-CB85-41E5-9782-82FB2BC55C5A}" srcOrd="0" destOrd="0" presId="urn:microsoft.com/office/officeart/2005/8/layout/vList2"/>
    <dgm:cxn modelId="{EBD938E9-F791-4B0D-BA2D-9194AB46FBEF}" type="presParOf" srcId="{B8E74565-FFDD-4628-9D12-03E931DBC576}" destId="{1FD7BE0E-4983-47C5-BFC4-098EA77686C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512F9D-CB85-41E5-9782-82FB2BC55C5A}">
      <dsp:nvSpPr>
        <dsp:cNvPr id="0" name=""/>
        <dsp:cNvSpPr/>
      </dsp:nvSpPr>
      <dsp:spPr>
        <a:xfrm>
          <a:off x="0" y="0"/>
          <a:ext cx="7942390" cy="58460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/>
            <a:t>Token name</a:t>
          </a:r>
          <a:endParaRPr lang="zh-CN" sz="2400" b="1" kern="1200" dirty="0"/>
        </a:p>
      </dsp:txBody>
      <dsp:txXfrm>
        <a:off x="28538" y="28538"/>
        <a:ext cx="7885314" cy="527527"/>
      </dsp:txXfrm>
    </dsp:sp>
    <dsp:sp modelId="{1FD7BE0E-4983-47C5-BFC4-098EA77686C0}">
      <dsp:nvSpPr>
        <dsp:cNvPr id="0" name=""/>
        <dsp:cNvSpPr/>
      </dsp:nvSpPr>
      <dsp:spPr>
        <a:xfrm>
          <a:off x="0" y="917105"/>
          <a:ext cx="7942390" cy="2285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2171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>
              <a:solidFill>
                <a:srgbClr val="7030A0"/>
              </a:solidFill>
            </a:rPr>
            <a:t>Keyword</a:t>
          </a:r>
          <a:r>
            <a:rPr lang="zh-CN" sz="1900" kern="1200" dirty="0" smtClean="0">
              <a:solidFill>
                <a:srgbClr val="7030A0"/>
              </a:solidFill>
            </a:rPr>
            <a:t>：</a:t>
          </a:r>
          <a:r>
            <a:rPr lang="en-US" sz="1900" kern="1200" dirty="0" smtClean="0"/>
            <a:t>if, while, switch, … (</a:t>
          </a:r>
          <a:r>
            <a:rPr lang="en-US" altLang="zh-CN" sz="1900" kern="1200" dirty="0" smtClean="0">
              <a:solidFill>
                <a:srgbClr val="00B050"/>
              </a:solidFill>
            </a:rPr>
            <a:t>any keyword as a token name</a:t>
          </a:r>
          <a:r>
            <a:rPr lang="en-US" sz="1900" kern="1200" dirty="0" smtClean="0"/>
            <a:t>)</a:t>
          </a:r>
          <a:endParaRPr lang="zh-CN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>
              <a:solidFill>
                <a:srgbClr val="7030A0"/>
              </a:solidFill>
            </a:rPr>
            <a:t>Identifier</a:t>
          </a:r>
          <a:r>
            <a:rPr lang="zh-CN" sz="1900" kern="1200" dirty="0" smtClean="0">
              <a:solidFill>
                <a:srgbClr val="7030A0"/>
              </a:solidFill>
            </a:rPr>
            <a:t>：</a:t>
          </a:r>
          <a:r>
            <a:rPr lang="en-US" altLang="zh-CN" sz="1900" kern="1200" dirty="0" smtClean="0"/>
            <a:t>variables, functions, classes… defined by users </a:t>
          </a:r>
          <a:r>
            <a:rPr lang="en-US" sz="1900" kern="1200" dirty="0" smtClean="0"/>
            <a:t>…  (</a:t>
          </a:r>
          <a:r>
            <a:rPr lang="en-US" altLang="zh-CN" sz="1900" kern="1200" dirty="0" smtClean="0">
              <a:solidFill>
                <a:srgbClr val="00B050"/>
              </a:solidFill>
            </a:rPr>
            <a:t>all identifiers have one token name </a:t>
          </a:r>
          <a:r>
            <a:rPr lang="en-US" altLang="zh-CN" sz="1900" b="1" kern="1200" dirty="0" smtClean="0">
              <a:solidFill>
                <a:schemeClr val="tx2"/>
              </a:solidFill>
            </a:rPr>
            <a:t>id</a:t>
          </a:r>
          <a:r>
            <a:rPr lang="en-US" sz="1900" kern="1200" dirty="0" smtClean="0"/>
            <a:t>)</a:t>
          </a:r>
          <a:endParaRPr lang="zh-CN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>
              <a:solidFill>
                <a:srgbClr val="7030A0"/>
              </a:solidFill>
            </a:rPr>
            <a:t>Constant</a:t>
          </a:r>
          <a:r>
            <a:rPr lang="zh-CN" sz="1900" kern="1200" dirty="0" smtClean="0">
              <a:solidFill>
                <a:srgbClr val="7030A0"/>
              </a:solidFill>
            </a:rPr>
            <a:t>：</a:t>
          </a:r>
          <a:r>
            <a:rPr lang="en-US" altLang="zh-CN" sz="1900" kern="1200" dirty="0" smtClean="0"/>
            <a:t>integer</a:t>
          </a:r>
          <a:r>
            <a:rPr lang="zh-CN" sz="1900" kern="1200" dirty="0" smtClean="0"/>
            <a:t>，</a:t>
          </a:r>
          <a:r>
            <a:rPr lang="en-US" altLang="zh-CN" sz="1900" kern="1200" dirty="0" smtClean="0"/>
            <a:t>float, Boolean</a:t>
          </a:r>
          <a:r>
            <a:rPr lang="zh-CN" sz="1900" kern="1200" dirty="0" smtClean="0"/>
            <a:t>，</a:t>
          </a:r>
          <a:r>
            <a:rPr lang="en-US" altLang="zh-CN" sz="1900" kern="1200" dirty="0" smtClean="0"/>
            <a:t>literature </a:t>
          </a:r>
          <a:r>
            <a:rPr lang="zh-CN" altLang="en-US" sz="1900" kern="1200" dirty="0" smtClean="0"/>
            <a:t>（</a:t>
          </a:r>
          <a:r>
            <a:rPr lang="en-US" altLang="zh-CN" sz="1900" kern="1200" dirty="0" smtClean="0">
              <a:solidFill>
                <a:srgbClr val="00B050"/>
              </a:solidFill>
            </a:rPr>
            <a:t>Each type has a token name</a:t>
          </a:r>
          <a:r>
            <a:rPr lang="zh-CN" altLang="en-US" sz="1900" kern="1200" dirty="0" smtClean="0"/>
            <a:t>）</a:t>
          </a:r>
          <a:endParaRPr lang="zh-CN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>
              <a:solidFill>
                <a:srgbClr val="7030A0"/>
              </a:solidFill>
            </a:rPr>
            <a:t>Operator</a:t>
          </a:r>
          <a:r>
            <a:rPr lang="zh-CN" sz="1900" kern="1200" dirty="0" smtClean="0">
              <a:solidFill>
                <a:srgbClr val="7030A0"/>
              </a:solidFill>
            </a:rPr>
            <a:t>：</a:t>
          </a:r>
          <a:r>
            <a:rPr lang="en-US" sz="1900" kern="1200" dirty="0" smtClean="0"/>
            <a:t>+, -, *, /, %, … </a:t>
          </a:r>
          <a:r>
            <a:rPr lang="zh-CN" altLang="en-US" sz="1900" kern="1200" dirty="0" smtClean="0"/>
            <a:t>（</a:t>
          </a:r>
          <a:r>
            <a:rPr lang="en-US" altLang="zh-CN" sz="1900" kern="1200" dirty="0" smtClean="0">
              <a:solidFill>
                <a:srgbClr val="00B050"/>
              </a:solidFill>
            </a:rPr>
            <a:t>each operator has a token name or each type has a token</a:t>
          </a:r>
          <a:r>
            <a:rPr lang="zh-CN" altLang="en-US" sz="1900" kern="1200" dirty="0" smtClean="0"/>
            <a:t>）</a:t>
          </a:r>
          <a:endParaRPr lang="zh-CN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>
              <a:solidFill>
                <a:srgbClr val="7030A0"/>
              </a:solidFill>
            </a:rPr>
            <a:t>Delimiter</a:t>
          </a:r>
          <a:r>
            <a:rPr lang="zh-CN" sz="1900" kern="1200" dirty="0" smtClean="0">
              <a:solidFill>
                <a:srgbClr val="7030A0"/>
              </a:solidFill>
            </a:rPr>
            <a:t>：</a:t>
          </a:r>
          <a:r>
            <a:rPr lang="en-US" sz="1900" kern="1200" dirty="0" smtClean="0"/>
            <a:t>;, {, /**/, … (</a:t>
          </a:r>
          <a:r>
            <a:rPr lang="en-US" altLang="zh-CN" sz="1900" kern="1200" dirty="0" smtClean="0">
              <a:solidFill>
                <a:srgbClr val="00B050"/>
              </a:solidFill>
            </a:rPr>
            <a:t>each delimiter has as token name</a:t>
          </a:r>
          <a:r>
            <a:rPr lang="en-US" sz="1900" kern="1200" dirty="0" smtClean="0"/>
            <a:t>)</a:t>
          </a:r>
          <a:endParaRPr lang="zh-CN" sz="1900" kern="1200" dirty="0"/>
        </a:p>
      </dsp:txBody>
      <dsp:txXfrm>
        <a:off x="0" y="917105"/>
        <a:ext cx="7942390" cy="2285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1C0301E-2321-4F52-B85E-5901506D265C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2017/4/18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29B22C3-6CB1-491B-AD00-E0837F23A3F3}" type="datetime1">
              <a:rPr lang="zh-CN" altLang="en-US" smtClean="0"/>
              <a:pPr/>
              <a:t>2017/4/18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A3C37BE-C303-496D-B5CD-85F2937540FC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905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5778124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350" noProof="0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350" noProof="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8675" y="2292095"/>
            <a:ext cx="7572375" cy="2219691"/>
          </a:xfrm>
        </p:spPr>
        <p:txBody>
          <a:bodyPr rtlCol="0" anchor="ctr">
            <a:normAutofit/>
          </a:bodyPr>
          <a:lstStyle>
            <a:lvl1pPr algn="l" rtl="0">
              <a:defRPr sz="3300" cap="all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8674" y="4511785"/>
            <a:ext cx="7572376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350"/>
            </a:lvl1pPr>
            <a:lvl2pPr marL="342900" indent="0" algn="ctr" rtl="0">
              <a:buNone/>
              <a:defRPr sz="1500"/>
            </a:lvl2pPr>
            <a:lvl3pPr marL="685800" indent="0" algn="ctr" rtl="0">
              <a:buNone/>
              <a:defRPr sz="1350"/>
            </a:lvl3pPr>
            <a:lvl4pPr marL="1028700" indent="0" algn="ctr" rtl="0">
              <a:buNone/>
              <a:defRPr sz="1200"/>
            </a:lvl4pPr>
            <a:lvl5pPr marL="1371600" indent="0" algn="ctr" rtl="0">
              <a:buNone/>
              <a:defRPr sz="1200"/>
            </a:lvl5pPr>
            <a:lvl6pPr marL="1714500" indent="0" algn="ctr" rtl="0">
              <a:buNone/>
              <a:defRPr sz="1200"/>
            </a:lvl6pPr>
            <a:lvl7pPr marL="2057400" indent="0" algn="ctr" rtl="0">
              <a:buNone/>
              <a:defRPr sz="1200"/>
            </a:lvl7pPr>
            <a:lvl8pPr marL="2400300" indent="0" algn="ctr" rtl="0">
              <a:buNone/>
              <a:defRPr sz="1200"/>
            </a:lvl8pPr>
            <a:lvl9pPr marL="2743200" indent="0" algn="ctr" rtl="0">
              <a:buNone/>
              <a:defRPr sz="1200"/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392AAC-879E-4B39-8824-AF6B730A809E}" type="datetime1">
              <a:rPr lang="zh-CN" altLang="en-US" smtClean="0"/>
              <a:pPr/>
              <a:t>2017/4/18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1" name="图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3334" y="0"/>
            <a:ext cx="1310643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491003" y="1600200"/>
            <a:ext cx="4823184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15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l" rtl="0">
              <a:buNone/>
              <a:defRPr sz="2100"/>
            </a:lvl2pPr>
            <a:lvl3pPr marL="685800" indent="0" algn="l" rtl="0">
              <a:buNone/>
              <a:defRPr sz="1800"/>
            </a:lvl3pPr>
            <a:lvl4pPr marL="1028700" indent="0" algn="l" rtl="0">
              <a:buNone/>
              <a:defRPr sz="1500"/>
            </a:lvl4pPr>
            <a:lvl5pPr marL="1371600" indent="0" algn="l" rtl="0">
              <a:buNone/>
              <a:defRPr sz="1500"/>
            </a:lvl5pPr>
            <a:lvl6pPr marL="1714500" indent="0" algn="l" rtl="0">
              <a:buNone/>
              <a:defRPr sz="1500"/>
            </a:lvl6pPr>
            <a:lvl7pPr marL="2057400" indent="0" algn="l" rtl="0">
              <a:buNone/>
              <a:defRPr sz="1500"/>
            </a:lvl7pPr>
            <a:lvl8pPr marL="2400300" indent="0" algn="l" rtl="0">
              <a:buNone/>
              <a:defRPr sz="1500"/>
            </a:lvl8pPr>
            <a:lvl9pPr marL="2743200" indent="0" algn="l" rtl="0">
              <a:buNone/>
              <a:defRPr sz="15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28675" y="1600200"/>
            <a:ext cx="2547747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900"/>
              </a:spcBef>
              <a:buNone/>
              <a:defRPr sz="135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l" rtl="0">
              <a:buNone/>
              <a:defRPr sz="1050"/>
            </a:lvl2pPr>
            <a:lvl3pPr marL="685800" indent="0" algn="l" rtl="0">
              <a:buNone/>
              <a:defRPr sz="900"/>
            </a:lvl3pPr>
            <a:lvl4pPr marL="1028700" indent="0" algn="l" rtl="0">
              <a:buNone/>
              <a:defRPr sz="750"/>
            </a:lvl4pPr>
            <a:lvl5pPr marL="1371600" indent="0" algn="l" rtl="0">
              <a:buNone/>
              <a:defRPr sz="750"/>
            </a:lvl5pPr>
            <a:lvl6pPr marL="1714500" indent="0" algn="l" rtl="0">
              <a:buNone/>
              <a:defRPr sz="750"/>
            </a:lvl6pPr>
            <a:lvl7pPr marL="2057400" indent="0" algn="l" rtl="0">
              <a:buNone/>
              <a:defRPr sz="750"/>
            </a:lvl7pPr>
            <a:lvl8pPr marL="2400300" indent="0" algn="l" rtl="0">
              <a:buNone/>
              <a:defRPr sz="750"/>
            </a:lvl8pPr>
            <a:lvl9pPr marL="2743200" indent="0" algn="l" rtl="0">
              <a:buNone/>
              <a:defRPr sz="75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118C275-B304-48F5-8C4F-015CBCF4E7C1}" type="datetime1">
              <a:rPr lang="zh-CN" altLang="en-US" smtClean="0"/>
              <a:pPr/>
              <a:t>2017/4/18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791AA9-DDCB-4BA8-AD1D-963A3AA00622}" type="datetime1">
              <a:rPr lang="zh-CN" altLang="en-US" smtClean="0"/>
              <a:pPr/>
              <a:t>2017/4/18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7029450" y="365125"/>
            <a:ext cx="1285875" cy="5811838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28675" y="365125"/>
            <a:ext cx="6074172" cy="5811838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170426F-E661-472B-BE42-25E072CD46D9}" type="datetime1">
              <a:rPr lang="zh-CN" altLang="en-US" smtClean="0"/>
              <a:pPr/>
              <a:t>2017/4/18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grpSp>
        <p:nvGrpSpPr>
          <p:cNvPr id="7" name="组 6"/>
          <p:cNvGrpSpPr/>
          <p:nvPr/>
        </p:nvGrpSpPr>
        <p:grpSpPr>
          <a:xfrm rot="5400000">
            <a:off x="4181447" y="3239394"/>
            <a:ext cx="5632704" cy="63302"/>
            <a:chOff x="1073150" y="1219201"/>
            <a:chExt cx="10058400" cy="63125"/>
          </a:xfrm>
        </p:grpSpPr>
        <p:cxnSp>
          <p:nvCxnSpPr>
            <p:cNvPr id="8" name="直接连接符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BA78444-6099-4C0A-A3A9-C6F3C5D7F289}" type="datetime1">
              <a:rPr lang="zh-CN" altLang="en-US" smtClean="0"/>
              <a:pPr/>
              <a:t>2017/4/18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包含图片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/>
        </p:nvGrpSpPr>
        <p:grpSpPr>
          <a:xfrm rot="10800000">
            <a:off x="0" y="5645511"/>
            <a:ext cx="9144000" cy="63125"/>
            <a:chOff x="507492" y="1501519"/>
            <a:chExt cx="8129016" cy="6312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/>
        </p:nvGrpSpPr>
        <p:grpSpPr>
          <a:xfrm>
            <a:off x="0" y="1143001"/>
            <a:ext cx="9144000" cy="63125"/>
            <a:chOff x="507492" y="1501519"/>
            <a:chExt cx="8129016" cy="63125"/>
          </a:xfrm>
        </p:grpSpPr>
        <p:cxnSp>
          <p:nvCxnSpPr>
            <p:cNvPr id="15" name="直接连接符​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0" y="5778124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350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350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8675" y="2292095"/>
            <a:ext cx="4300538" cy="2219691"/>
          </a:xfrm>
        </p:spPr>
        <p:txBody>
          <a:bodyPr rtlCol="0" anchor="ctr">
            <a:normAutofit/>
          </a:bodyPr>
          <a:lstStyle>
            <a:lvl1pPr algn="l" rtl="0">
              <a:defRPr sz="330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8675" y="4511785"/>
            <a:ext cx="4300538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35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ctr" rtl="0">
              <a:buNone/>
              <a:defRPr sz="1500"/>
            </a:lvl2pPr>
            <a:lvl3pPr marL="685800" indent="0" algn="ctr" rtl="0">
              <a:buNone/>
              <a:defRPr sz="1350"/>
            </a:lvl3pPr>
            <a:lvl4pPr marL="1028700" indent="0" algn="ctr" rtl="0">
              <a:buNone/>
              <a:defRPr sz="1200"/>
            </a:lvl4pPr>
            <a:lvl5pPr marL="1371600" indent="0" algn="ctr" rtl="0">
              <a:buNone/>
              <a:defRPr sz="1200"/>
            </a:lvl5pPr>
            <a:lvl6pPr marL="1714500" indent="0" algn="ctr" rtl="0">
              <a:buNone/>
              <a:defRPr sz="1200"/>
            </a:lvl6pPr>
            <a:lvl7pPr marL="2057400" indent="0" algn="ctr" rtl="0">
              <a:buNone/>
              <a:defRPr sz="1200"/>
            </a:lvl7pPr>
            <a:lvl8pPr marL="2400300" indent="0" algn="ctr" rtl="0">
              <a:buNone/>
              <a:defRPr sz="1200"/>
            </a:lvl8pPr>
            <a:lvl9pPr marL="2743200" indent="0" algn="ctr" rtl="0">
              <a:buNone/>
              <a:defRPr sz="1200"/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pic>
        <p:nvPicPr>
          <p:cNvPr id="10" name="图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4410" y="0"/>
            <a:ext cx="1310643" cy="2292094"/>
          </a:xfrm>
          <a:prstGeom prst="rect">
            <a:avLst/>
          </a:prstGeom>
        </p:spPr>
      </p:pic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5235798" y="1310656"/>
            <a:ext cx="3908203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9" name="说明文字"/>
          <p:cNvSpPr/>
          <p:nvPr/>
        </p:nvSpPr>
        <p:spPr>
          <a:xfrm>
            <a:off x="9258300" y="0"/>
            <a:ext cx="97155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zh-CN" altLang="en-US" sz="900" b="1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注意：</a:t>
            </a:r>
          </a:p>
          <a:p>
            <a:pPr rtl="0"/>
            <a:r>
              <a:rPr lang="zh-CN" altLang="en-US" sz="900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若要更改此幻灯片上的图像，请选择该图片，并将其删除。然后单击占位符中的图片图标以插入自己的图像。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0" y="2514601"/>
            <a:ext cx="9144000" cy="3194035"/>
            <a:chOff x="647402" y="2514600"/>
            <a:chExt cx="10838688" cy="3194035"/>
          </a:xfrm>
        </p:grpSpPr>
        <p:grpSp>
          <p:nvGrpSpPr>
            <p:cNvPr id="9" name="组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​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350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直接连接符​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​​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75" y="2971806"/>
            <a:ext cx="7553324" cy="1684150"/>
          </a:xfrm>
        </p:spPr>
        <p:txBody>
          <a:bodyPr rtlCol="0" anchor="ctr">
            <a:normAutofit/>
          </a:bodyPr>
          <a:lstStyle>
            <a:lvl1pPr algn="l" rtl="0">
              <a:defRPr sz="330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28675" y="4655956"/>
            <a:ext cx="7553324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l" rtl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l" rtl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F5F6A19-70BF-4380-9A40-68C9536408C6}" type="datetime1">
              <a:rPr lang="zh-CN" altLang="en-US" smtClean="0"/>
              <a:pPr/>
              <a:t>2017/4/18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" y="0"/>
            <a:ext cx="1337391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8675" y="1600201"/>
            <a:ext cx="3686175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600201"/>
            <a:ext cx="3686175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017EB90-196C-4C15-BD31-13E0E0436C73}" type="datetime1">
              <a:rPr lang="zh-CN" altLang="en-US" smtClean="0"/>
              <a:pPr/>
              <a:t>2017/4/18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28675" y="1600201"/>
            <a:ext cx="3689604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l" rtl="0">
              <a:buNone/>
              <a:defRPr sz="1500" b="1"/>
            </a:lvl2pPr>
            <a:lvl3pPr marL="685800" indent="0" algn="l" rtl="0">
              <a:buNone/>
              <a:defRPr sz="1350" b="1"/>
            </a:lvl3pPr>
            <a:lvl4pPr marL="1028700" indent="0" algn="l" rtl="0">
              <a:buNone/>
              <a:defRPr sz="1200" b="1"/>
            </a:lvl4pPr>
            <a:lvl5pPr marL="1371600" indent="0" algn="l" rtl="0">
              <a:buNone/>
              <a:defRPr sz="1200" b="1"/>
            </a:lvl5pPr>
            <a:lvl6pPr marL="1714500" indent="0" algn="l" rtl="0">
              <a:buNone/>
              <a:defRPr sz="1200" b="1"/>
            </a:lvl6pPr>
            <a:lvl7pPr marL="2057400" indent="0" algn="l" rtl="0">
              <a:buNone/>
              <a:defRPr sz="1200" b="1"/>
            </a:lvl7pPr>
            <a:lvl8pPr marL="2400300" indent="0" algn="l" rtl="0">
              <a:buNone/>
              <a:defRPr sz="1200" b="1"/>
            </a:lvl8pPr>
            <a:lvl9pPr marL="2743200" indent="0" algn="l" rtl="0">
              <a:buNone/>
              <a:defRPr sz="12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8675" y="2424112"/>
            <a:ext cx="3689604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4583" y="1600201"/>
            <a:ext cx="3689604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l" rtl="0">
              <a:buNone/>
              <a:defRPr sz="1500" b="1"/>
            </a:lvl2pPr>
            <a:lvl3pPr marL="685800" indent="0" algn="l" rtl="0">
              <a:buNone/>
              <a:defRPr sz="1350" b="1"/>
            </a:lvl3pPr>
            <a:lvl4pPr marL="1028700" indent="0" algn="l" rtl="0">
              <a:buNone/>
              <a:defRPr sz="1200" b="1"/>
            </a:lvl4pPr>
            <a:lvl5pPr marL="1371600" indent="0" algn="l" rtl="0">
              <a:buNone/>
              <a:defRPr sz="1200" b="1"/>
            </a:lvl5pPr>
            <a:lvl6pPr marL="1714500" indent="0" algn="l" rtl="0">
              <a:buNone/>
              <a:defRPr sz="1200" b="1"/>
            </a:lvl6pPr>
            <a:lvl7pPr marL="2057400" indent="0" algn="l" rtl="0">
              <a:buNone/>
              <a:defRPr sz="1200" b="1"/>
            </a:lvl7pPr>
            <a:lvl8pPr marL="2400300" indent="0" algn="l" rtl="0">
              <a:buNone/>
              <a:defRPr sz="1200" b="1"/>
            </a:lvl8pPr>
            <a:lvl9pPr marL="2743200" indent="0" algn="l" rtl="0">
              <a:buNone/>
              <a:defRPr sz="12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4583" y="2424112"/>
            <a:ext cx="3689604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EC0F41-B48F-4298-A7F6-618EB9D22195}" type="datetime1">
              <a:rPr lang="zh-CN" altLang="en-US" smtClean="0"/>
              <a:pPr/>
              <a:t>2017/4/18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B2D836-56E8-4B15-857C-14B1A5B3B67B}" type="datetime1">
              <a:rPr lang="zh-CN" altLang="en-US" smtClean="0"/>
              <a:pPr/>
              <a:t>2017/4/18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8D929F-7D8C-4CC3-8AC7-BB9B8FE2DEBF}" type="datetime1">
              <a:rPr lang="zh-CN" altLang="en-US" smtClean="0"/>
              <a:pPr/>
              <a:t>2017/4/18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24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31386" y="1600200"/>
            <a:ext cx="4083939" cy="4572001"/>
          </a:xfrm>
        </p:spPr>
        <p:txBody>
          <a:bodyPr rtlCol="0">
            <a:normAutofit/>
          </a:bodyPr>
          <a:lstStyle>
            <a:lvl1pPr algn="l" rtl="0">
              <a:defRPr sz="1500"/>
            </a:lvl1pPr>
            <a:lvl2pPr algn="l" rtl="0">
              <a:defRPr sz="1200"/>
            </a:lvl2pPr>
            <a:lvl3pPr algn="l" rtl="0">
              <a:defRPr sz="1200"/>
            </a:lvl3pPr>
            <a:lvl4pPr algn="l" rtl="0">
              <a:defRPr sz="1050"/>
            </a:lvl4pPr>
            <a:lvl5pPr algn="l" rtl="0">
              <a:defRPr sz="1050"/>
            </a:lvl5pPr>
            <a:lvl6pPr algn="l" rtl="0">
              <a:defRPr sz="1050"/>
            </a:lvl6pPr>
            <a:lvl7pPr algn="l" rtl="0">
              <a:defRPr sz="1050"/>
            </a:lvl7pPr>
            <a:lvl8pPr algn="l" rtl="0">
              <a:defRPr sz="1050"/>
            </a:lvl8pPr>
            <a:lvl9pPr algn="l" rtl="0">
              <a:defRPr sz="105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28675" y="1600200"/>
            <a:ext cx="3288411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900"/>
              </a:spcBef>
              <a:buNone/>
              <a:defRPr sz="1350"/>
            </a:lvl1pPr>
            <a:lvl2pPr marL="342900" indent="0" algn="l" rtl="0">
              <a:buNone/>
              <a:defRPr sz="1050"/>
            </a:lvl2pPr>
            <a:lvl3pPr marL="685800" indent="0" algn="l" rtl="0">
              <a:buNone/>
              <a:defRPr sz="900"/>
            </a:lvl3pPr>
            <a:lvl4pPr marL="1028700" indent="0" algn="l" rtl="0">
              <a:buNone/>
              <a:defRPr sz="750"/>
            </a:lvl4pPr>
            <a:lvl5pPr marL="1371600" indent="0" algn="l" rtl="0">
              <a:buNone/>
              <a:defRPr sz="750"/>
            </a:lvl5pPr>
            <a:lvl6pPr marL="1714500" indent="0" algn="l" rtl="0">
              <a:buNone/>
              <a:defRPr sz="750"/>
            </a:lvl6pPr>
            <a:lvl7pPr marL="2057400" indent="0" algn="l" rtl="0">
              <a:buNone/>
              <a:defRPr sz="750"/>
            </a:lvl7pPr>
            <a:lvl8pPr marL="2400300" indent="0" algn="l" rtl="0">
              <a:buNone/>
              <a:defRPr sz="750"/>
            </a:lvl8pPr>
            <a:lvl9pPr marL="2743200" indent="0" algn="l" rtl="0">
              <a:buNone/>
              <a:defRPr sz="75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892ACC-8BC8-4C9E-9D2B-0669DA5038B6}" type="datetime1">
              <a:rPr lang="zh-CN" altLang="en-US" smtClean="0"/>
              <a:pPr/>
              <a:t>2017/4/18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8675" y="76200"/>
            <a:ext cx="748551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28675" y="1600200"/>
            <a:ext cx="748665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  <a:p>
            <a:pPr lvl="5" rtl="0"/>
            <a:r>
              <a:rPr lang="zh-CN" altLang="en-US" noProof="0" dirty="0"/>
              <a:t>第六级</a:t>
            </a:r>
          </a:p>
          <a:p>
            <a:pPr lvl="6" rtl="0"/>
            <a:r>
              <a:rPr lang="zh-CN" altLang="en-US" noProof="0" dirty="0"/>
              <a:t>第七级</a:t>
            </a:r>
          </a:p>
          <a:p>
            <a:pPr lvl="7" rtl="0"/>
            <a:r>
              <a:rPr lang="zh-CN" altLang="en-US" noProof="0" dirty="0"/>
              <a:t>第八级</a:t>
            </a:r>
          </a:p>
          <a:p>
            <a:pPr lvl="8" rtl="0"/>
            <a:r>
              <a:rPr lang="zh-CN" altLang="en-US" noProof="0" dirty="0"/>
              <a:t>第九级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8675" y="6356352"/>
            <a:ext cx="137216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9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60B6A15-7713-4A08-BBFD-F297CCC2B976}" type="datetime1">
              <a:rPr lang="zh-CN" altLang="en-US" smtClean="0"/>
              <a:pPr/>
              <a:t>2017/4/18</a:t>
            </a:fld>
            <a:r>
              <a:rPr lang="zh-CN" altLang="en-US" dirty="0"/>
              <a:t>​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200844" y="6356350"/>
            <a:ext cx="474231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9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42587" y="6356352"/>
            <a:ext cx="13716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9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0FF54DE5-C571-48E8-A5BC-B369434E2F44}" type="slidenum">
              <a:rPr lang="en-US" altLang="zh-CN" noProof="0" smtClean="0"/>
              <a:pPr algn="r"/>
              <a:t>‹#›</a:t>
            </a:fld>
            <a:endParaRPr lang="zh-CN" altLang="en-US" noProof="0" dirty="0"/>
          </a:p>
        </p:txBody>
      </p:sp>
      <p:grpSp>
        <p:nvGrpSpPr>
          <p:cNvPr id="15" name="组 14"/>
          <p:cNvGrpSpPr/>
          <p:nvPr/>
        </p:nvGrpSpPr>
        <p:grpSpPr>
          <a:xfrm>
            <a:off x="827532" y="1219202"/>
            <a:ext cx="7488936" cy="84403"/>
            <a:chOff x="1073150" y="1219201"/>
            <a:chExt cx="10058400" cy="63125"/>
          </a:xfrm>
        </p:grpSpPr>
        <p:cxnSp>
          <p:nvCxnSpPr>
            <p:cNvPr id="13" name="直接连接符​​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135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22" userDrawn="1">
          <p15:clr>
            <a:srgbClr val="F26B43"/>
          </p15:clr>
        </p15:guide>
        <p15:guide id="2" pos="5238" userDrawn="1">
          <p15:clr>
            <a:srgbClr val="F26B43"/>
          </p15:clr>
        </p15:guide>
        <p15:guide id="3" orient="horz" pos="1008" userDrawn="1">
          <p15:clr>
            <a:srgbClr val="F26B43"/>
          </p15:clr>
        </p15:guide>
        <p15:guide id="4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3.wmf"/><Relationship Id="rId3" Type="http://schemas.openxmlformats.org/officeDocument/2006/relationships/oleObject" Target="../embeddings/oleObject2.bin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2.wmf"/><Relationship Id="rId5" Type="http://schemas.openxmlformats.org/officeDocument/2006/relationships/image" Target="../media/image14.png"/><Relationship Id="rId10" Type="http://schemas.openxmlformats.org/officeDocument/2006/relationships/oleObject" Target="../embeddings/oleObject5.bin"/><Relationship Id="rId4" Type="http://schemas.openxmlformats.org/officeDocument/2006/relationships/image" Target="../media/image9.wmf"/><Relationship Id="rId9" Type="http://schemas.openxmlformats.org/officeDocument/2006/relationships/image" Target="../media/image11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828675" y="2576321"/>
            <a:ext cx="4300538" cy="1664768"/>
          </a:xfrm>
        </p:spPr>
        <p:txBody>
          <a:bodyPr rtlCol="0" anchor="ctr"/>
          <a:lstStyle/>
          <a:p>
            <a:pPr rtl="0"/>
            <a:r>
              <a:rPr lang="en-US" altLang="zh-CN" dirty="0"/>
              <a:t>Compilers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828675" y="3879543"/>
            <a:ext cx="4300538" cy="1473692"/>
          </a:xfrm>
        </p:spPr>
        <p:txBody>
          <a:bodyPr rtlCol="0">
            <a:normAutofit/>
          </a:bodyPr>
          <a:lstStyle/>
          <a:p>
            <a:pPr rtl="0"/>
            <a:r>
              <a:rPr lang="en-US" sz="2000" dirty="0"/>
              <a:t>Principles, Techniques, &amp; Tools</a:t>
            </a:r>
          </a:p>
          <a:p>
            <a:pPr rtl="0"/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Taught by Jing Zhang </a:t>
            </a:r>
          </a:p>
          <a:p>
            <a:pPr rtl="0"/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(jzhang@njust.edu.cn)</a:t>
            </a:r>
          </a:p>
        </p:txBody>
      </p:sp>
      <p:pic>
        <p:nvPicPr>
          <p:cNvPr id="4" name="图片占位符 3" descr="桌上一本打开的书，书架在背景中模糊显示" title="示例图片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5" r="880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The Construction of a Lexical </a:t>
            </a:r>
            <a:r>
              <a:rPr lang="en-US" altLang="zh-CN" dirty="0" smtClean="0"/>
              <a:t>Analyzer-Input </a:t>
            </a:r>
            <a:r>
              <a:rPr lang="en-US" altLang="zh-CN" dirty="0"/>
              <a:t>Buffering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4640802"/>
          </a:xfrm>
        </p:spPr>
        <p:txBody>
          <a:bodyPr/>
          <a:lstStyle/>
          <a:p>
            <a:r>
              <a:rPr lang="en-US" altLang="zh-CN" dirty="0"/>
              <a:t>Buffer Pairs</a:t>
            </a:r>
          </a:p>
          <a:p>
            <a:pPr marL="0" indent="0">
              <a:buNone/>
            </a:pPr>
            <a:r>
              <a:rPr lang="en-US" altLang="zh-CN" dirty="0"/>
              <a:t>Used to extract lexemes from input streams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Sentinel</a:t>
            </a:r>
          </a:p>
          <a:p>
            <a:pPr marL="0" indent="0">
              <a:buNone/>
            </a:pPr>
            <a:r>
              <a:rPr lang="en-US" altLang="zh-CN" dirty="0"/>
              <a:t>Using </a:t>
            </a:r>
            <a:r>
              <a:rPr lang="en-US" altLang="zh-CN" b="1" dirty="0" err="1"/>
              <a:t>eof</a:t>
            </a:r>
            <a:r>
              <a:rPr lang="en-US" altLang="zh-CN" dirty="0"/>
              <a:t> to indicate the end of buffer or input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74" y="2361461"/>
            <a:ext cx="6699703" cy="18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21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The Construction of a Lexical </a:t>
            </a:r>
            <a:r>
              <a:rPr lang="en-US" altLang="zh-CN" dirty="0" smtClean="0"/>
              <a:t>Analyzer-</a:t>
            </a:r>
            <a:r>
              <a:rPr lang="en-US" altLang="zh-CN" dirty="0" err="1" smtClean="0"/>
              <a:t>Lookahead</a:t>
            </a:r>
            <a:r>
              <a:rPr lang="en-US" altLang="zh-CN" dirty="0" smtClean="0"/>
              <a:t> </a:t>
            </a:r>
            <a:r>
              <a:rPr lang="en-US" altLang="zh-CN" dirty="0"/>
              <a:t>code with sentinels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1643918"/>
            <a:ext cx="7689246" cy="435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56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The Construction of a Lexical </a:t>
            </a:r>
            <a:r>
              <a:rPr lang="en-US" altLang="zh-CN" dirty="0" smtClean="0"/>
              <a:t>Analyzer-reading </a:t>
            </a:r>
            <a:r>
              <a:rPr lang="en-US" altLang="zh-CN" dirty="0"/>
              <a:t>ahead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Keywords recognition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Identifiers</a:t>
            </a:r>
          </a:p>
          <a:p>
            <a:pPr lvl="1"/>
            <a:r>
              <a:rPr lang="en-US" altLang="zh-CN" sz="1700" dirty="0"/>
              <a:t>Usually do not need reading ahead</a:t>
            </a:r>
          </a:p>
          <a:p>
            <a:r>
              <a:rPr lang="en-US" altLang="zh-CN" sz="2000" dirty="0"/>
              <a:t>Constant recognition</a:t>
            </a:r>
          </a:p>
          <a:p>
            <a:pPr lvl="1"/>
            <a:r>
              <a:rPr lang="en-US" altLang="zh-CN" sz="1700" dirty="0"/>
              <a:t>5.EQ.M and</a:t>
            </a:r>
            <a:r>
              <a:rPr lang="zh-CN" altLang="en-US" sz="1700" dirty="0"/>
              <a:t> </a:t>
            </a:r>
            <a:r>
              <a:rPr lang="en-US" altLang="zh-CN" sz="1700" dirty="0"/>
              <a:t>5.E08</a:t>
            </a:r>
          </a:p>
          <a:p>
            <a:r>
              <a:rPr lang="en-US" altLang="zh-CN" sz="2000" dirty="0"/>
              <a:t>Operators and Delimiters</a:t>
            </a:r>
          </a:p>
          <a:p>
            <a:pPr lvl="1"/>
            <a:r>
              <a:rPr lang="en-US" altLang="zh-CN" sz="1700" dirty="0"/>
              <a:t>++,--, /**, &gt;=</a:t>
            </a:r>
          </a:p>
          <a:p>
            <a:endParaRPr lang="zh-CN" altLang="en-US" sz="20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998937" y="2082132"/>
            <a:ext cx="6649810" cy="12083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0" tIns="45720" rIns="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lang="zh-CN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zh-CN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zh-CN"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zh-CN"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zh-CN"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lang="zh-CN"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lang="zh-CN"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lang="zh-CN"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lang="zh-CN"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514843"/>
                </a:solidFill>
                <a:latin typeface="Courier" pitchFamily="49" charset="0"/>
                <a:cs typeface="Courier New" panose="02070309020205020404" pitchFamily="49" charset="0"/>
              </a:rPr>
              <a:t>1 </a:t>
            </a:r>
            <a:r>
              <a:rPr lang="en-US" altLang="zh-CN" b="1" dirty="0">
                <a:solidFill>
                  <a:srgbClr val="0070C0"/>
                </a:solidFill>
                <a:latin typeface="Courier" pitchFamily="49" charset="0"/>
                <a:cs typeface="Courier New" panose="02070309020205020404" pitchFamily="49" charset="0"/>
              </a:rPr>
              <a:t>DO </a:t>
            </a:r>
            <a:r>
              <a:rPr lang="en-US" altLang="zh-CN" dirty="0">
                <a:solidFill>
                  <a:srgbClr val="514843"/>
                </a:solidFill>
                <a:latin typeface="Courier" pitchFamily="49" charset="0"/>
                <a:cs typeface="Courier New" panose="02070309020205020404" pitchFamily="49" charset="0"/>
              </a:rPr>
              <a:t>99 K = 1, 10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514843"/>
                </a:solidFill>
                <a:latin typeface="Courier" pitchFamily="49" charset="0"/>
                <a:cs typeface="Courier New" panose="02070309020205020404" pitchFamily="49" charset="0"/>
              </a:rPr>
              <a:t>2 IF(5.EQ.M) I=10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514843"/>
                </a:solidFill>
                <a:latin typeface="Courier" pitchFamily="49" charset="0"/>
                <a:cs typeface="Courier New" panose="02070309020205020404" pitchFamily="49" charset="0"/>
              </a:rPr>
              <a:t>3 </a:t>
            </a:r>
            <a:r>
              <a:rPr lang="en-US" altLang="zh-CN" dirty="0">
                <a:solidFill>
                  <a:srgbClr val="7030A0"/>
                </a:solidFill>
                <a:latin typeface="Courier" pitchFamily="49" charset="0"/>
                <a:cs typeface="Courier New" panose="02070309020205020404" pitchFamily="49" charset="0"/>
              </a:rPr>
              <a:t>DO 99 K </a:t>
            </a:r>
            <a:r>
              <a:rPr lang="en-US" altLang="zh-CN" dirty="0">
                <a:solidFill>
                  <a:srgbClr val="514843"/>
                </a:solidFill>
                <a:latin typeface="Courier" pitchFamily="49" charset="0"/>
                <a:cs typeface="Courier New" panose="02070309020205020404" pitchFamily="49" charset="0"/>
              </a:rPr>
              <a:t>= 1.10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514843"/>
                </a:solidFill>
                <a:latin typeface="Courier" pitchFamily="49" charset="0"/>
                <a:cs typeface="Courier New" panose="02070309020205020404" pitchFamily="49" charset="0"/>
              </a:rPr>
              <a:t>4 IF(5)=55</a:t>
            </a:r>
          </a:p>
        </p:txBody>
      </p:sp>
    </p:spTree>
    <p:extLst>
      <p:ext uri="{BB962C8B-B14F-4D97-AF65-F5344CB8AC3E}">
        <p14:creationId xmlns:p14="http://schemas.microsoft.com/office/powerpoint/2010/main" val="12929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/>
              <a:t>3.2 Regular </a:t>
            </a:r>
            <a:r>
              <a:rPr lang="en-US" altLang="zh-CN" sz="2400" dirty="0"/>
              <a:t>Expression, Regular </a:t>
            </a:r>
            <a:r>
              <a:rPr lang="en-US" altLang="zh-CN" sz="2400" dirty="0" smtClean="0"/>
              <a:t>Set - </a:t>
            </a:r>
            <a:r>
              <a:rPr lang="en-US" altLang="zh-CN" dirty="0" smtClean="0"/>
              <a:t>Regular </a:t>
            </a:r>
            <a:r>
              <a:rPr lang="en-US" altLang="zh-CN" dirty="0"/>
              <a:t>Expressions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681361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Review – Operations on Languages</a:t>
            </a:r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2110905"/>
            <a:ext cx="7359588" cy="287054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09203" y="5307488"/>
            <a:ext cx="6463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514843"/>
                </a:solidFill>
              </a:rPr>
              <a:t>A language is any countable set of strings over some fixed alphabet.</a:t>
            </a:r>
            <a:endParaRPr lang="zh-CN" altLang="en-US" dirty="0">
              <a:solidFill>
                <a:srgbClr val="5148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55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3.2 Regular Expression, Regular Set - </a:t>
            </a:r>
            <a:r>
              <a:rPr lang="en-US" altLang="zh-CN" dirty="0" smtClean="0"/>
              <a:t>Regular </a:t>
            </a:r>
            <a:r>
              <a:rPr lang="en-US" altLang="zh-CN" dirty="0"/>
              <a:t>Expressions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Regular Expressions over alphabet </a:t>
            </a:r>
            <a:r>
              <a:rPr lang="zh-CN" altLang="en-US" sz="2000" dirty="0"/>
              <a:t>∑ </a:t>
            </a:r>
            <a:r>
              <a:rPr lang="en-US" altLang="zh-CN" sz="2000" dirty="0"/>
              <a:t>are recursively defined as follows</a:t>
            </a:r>
            <a:r>
              <a:rPr lang="zh-CN" altLang="en-US" sz="2000" dirty="0"/>
              <a:t>：</a:t>
            </a:r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</a:t>
            </a:r>
            <a:r>
              <a:rPr lang="en-US" altLang="zh-CN" sz="2000" dirty="0"/>
              <a:t>ε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ϕ</a:t>
            </a:r>
            <a:r>
              <a:rPr lang="zh-CN" altLang="en-US" sz="2000" dirty="0"/>
              <a:t> </a:t>
            </a:r>
            <a:r>
              <a:rPr lang="en-US" altLang="zh-CN" sz="2000" dirty="0"/>
              <a:t>are</a:t>
            </a:r>
            <a:r>
              <a:rPr lang="zh-CN" altLang="en-US" sz="2000" dirty="0"/>
              <a:t> </a:t>
            </a:r>
            <a:r>
              <a:rPr lang="en-US" altLang="zh-CN" sz="2000" dirty="0"/>
              <a:t>regular</a:t>
            </a:r>
            <a:r>
              <a:rPr lang="zh-CN" altLang="en-US" sz="2000" dirty="0"/>
              <a:t> </a:t>
            </a:r>
            <a:r>
              <a:rPr lang="en-US" altLang="zh-CN" sz="2000" dirty="0"/>
              <a:t>expressions</a:t>
            </a:r>
            <a:r>
              <a:rPr lang="zh-CN" altLang="en-US" sz="2000" dirty="0"/>
              <a:t>， </a:t>
            </a:r>
            <a:r>
              <a:rPr lang="en-US" altLang="zh-CN" sz="2000" dirty="0"/>
              <a:t>which represent language {ε}</a:t>
            </a:r>
            <a:r>
              <a:rPr lang="zh-CN" altLang="en-US" sz="2000" dirty="0"/>
              <a:t> </a:t>
            </a:r>
            <a:r>
              <a:rPr lang="en-US" altLang="zh-CN" sz="2000" dirty="0"/>
              <a:t>and ϕ respectively. </a:t>
            </a:r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</a:t>
            </a:r>
            <a:r>
              <a:rPr lang="en-US" altLang="zh-CN" sz="2000" dirty="0"/>
              <a:t>for any a∊ ∑</a:t>
            </a:r>
            <a:r>
              <a:rPr lang="zh-CN" altLang="en-US" sz="2000" dirty="0"/>
              <a:t>，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a regular expression</a:t>
            </a:r>
            <a:r>
              <a:rPr lang="zh-CN" altLang="en-US" sz="2000" dirty="0"/>
              <a:t>，</a:t>
            </a:r>
            <a:r>
              <a:rPr lang="en-US" altLang="zh-CN" sz="2000" dirty="0"/>
              <a:t>and</a:t>
            </a:r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</a:t>
            </a:r>
            <a:r>
              <a:rPr lang="en-US" altLang="zh-CN" sz="2000" dirty="0"/>
              <a:t>U</a:t>
            </a:r>
            <a:r>
              <a:rPr lang="zh-CN" altLang="en-US" sz="2000" dirty="0"/>
              <a:t> </a:t>
            </a:r>
            <a:r>
              <a:rPr lang="en-US" altLang="zh-CN" sz="2000" dirty="0"/>
              <a:t>and V</a:t>
            </a:r>
            <a:r>
              <a:rPr lang="zh-CN" altLang="en-US" sz="2000" dirty="0"/>
              <a:t> </a:t>
            </a:r>
            <a:r>
              <a:rPr lang="en-US" altLang="zh-CN" sz="2000" dirty="0"/>
              <a:t>are both regular expressions</a:t>
            </a:r>
            <a:r>
              <a:rPr lang="zh-CN" altLang="en-US" sz="2000" dirty="0"/>
              <a:t>，</a:t>
            </a:r>
            <a:r>
              <a:rPr lang="en-US" altLang="zh-CN" sz="2000" dirty="0"/>
              <a:t>whose represented languages are L(U)</a:t>
            </a:r>
            <a:r>
              <a:rPr lang="zh-CN" altLang="en-US" sz="2000" dirty="0"/>
              <a:t>  </a:t>
            </a:r>
            <a:r>
              <a:rPr lang="en-US" altLang="zh-CN" sz="2000" dirty="0"/>
              <a:t>and L(V) respectively.</a:t>
            </a:r>
            <a:r>
              <a:rPr lang="zh-CN" altLang="en-US" sz="2000" dirty="0"/>
              <a:t> </a:t>
            </a:r>
            <a:r>
              <a:rPr lang="en-US" altLang="zh-CN" sz="2000" dirty="0"/>
              <a:t>Then</a:t>
            </a:r>
            <a:r>
              <a:rPr lang="zh-CN" altLang="en-US" sz="2000" dirty="0"/>
              <a:t>，</a:t>
            </a:r>
            <a:r>
              <a:rPr lang="en-US" altLang="zh-CN" sz="2000" dirty="0"/>
              <a:t>(U|V),</a:t>
            </a:r>
            <a:r>
              <a:rPr lang="zh-CN" altLang="en-US" sz="2000" dirty="0"/>
              <a:t> </a:t>
            </a:r>
            <a:r>
              <a:rPr lang="en-US" altLang="zh-CN" sz="2000" dirty="0"/>
              <a:t>(U⋅V) and (U)*</a:t>
            </a:r>
            <a:r>
              <a:rPr lang="zh-CN" altLang="en-US" sz="2000" dirty="0"/>
              <a:t> </a:t>
            </a:r>
            <a:r>
              <a:rPr lang="en-US" altLang="zh-CN" sz="2000" dirty="0"/>
              <a:t>are all regular expressions</a:t>
            </a:r>
            <a:r>
              <a:rPr lang="zh-CN" altLang="en-US" sz="2000" dirty="0"/>
              <a:t>，</a:t>
            </a:r>
            <a:r>
              <a:rPr lang="en-US" altLang="zh-CN" sz="2000" dirty="0"/>
              <a:t>whose represented languages are L(U)⋃L(V),</a:t>
            </a:r>
            <a:r>
              <a:rPr lang="zh-CN" altLang="en-US" sz="2000" dirty="0"/>
              <a:t> </a:t>
            </a:r>
            <a:r>
              <a:rPr lang="en-US" altLang="zh-CN" sz="2000" dirty="0"/>
              <a:t>L(U)L(V)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(L(U))*</a:t>
            </a:r>
          </a:p>
          <a:p>
            <a:r>
              <a:rPr lang="en-US" altLang="zh-CN" sz="2000" dirty="0"/>
              <a:t>Expressions that are defined by finitely applying the above laws are regular expressions. The string set that is only defined by regular expressions is called a regular set. </a:t>
            </a:r>
            <a:endParaRPr lang="zh-CN" altLang="en-US" sz="2000" dirty="0"/>
          </a:p>
          <a:p>
            <a:r>
              <a:rPr lang="en-US" altLang="zh-CN" sz="2000" dirty="0"/>
              <a:t>Precedence of operators</a:t>
            </a:r>
            <a:r>
              <a:rPr lang="zh-CN" altLang="en-US" sz="2000" dirty="0"/>
              <a:t>：*，⋅，</a:t>
            </a:r>
            <a:r>
              <a:rPr lang="en-US" altLang="zh-CN" sz="2000" dirty="0"/>
              <a:t>|</a:t>
            </a:r>
          </a:p>
          <a:p>
            <a:endParaRPr lang="zh-CN" altLang="en-US" sz="20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7078866" y="3012228"/>
          <a:ext cx="1235321" cy="441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3" imgW="711000" imgH="253800" progId="Equation.DSMT4">
                  <p:embed/>
                </p:oleObj>
              </mc:Choice>
              <mc:Fallback>
                <p:oleObj name="Equation" r:id="rId3" imgW="7110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78866" y="3012228"/>
                        <a:ext cx="1235321" cy="4411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772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3.2 Regular Expression, Regular Set - </a:t>
            </a:r>
            <a:r>
              <a:rPr lang="en-US" altLang="zh-CN" dirty="0" smtClean="0"/>
              <a:t>Regular </a:t>
            </a:r>
            <a:r>
              <a:rPr lang="en-US" altLang="zh-CN" dirty="0"/>
              <a:t>Expressions – Examples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4303450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Cambria Math"/>
              </a:rPr>
              <a:t>∑</a:t>
            </a:r>
            <a:r>
              <a:rPr lang="en-US" altLang="zh-CN" sz="2000" dirty="0">
                <a:latin typeface="Cambria Math"/>
              </a:rPr>
              <a:t>={a, b}</a:t>
            </a:r>
          </a:p>
          <a:p>
            <a:pPr marL="0" indent="0">
              <a:buNone/>
            </a:pPr>
            <a:r>
              <a:rPr lang="en-US" altLang="zh-CN" sz="2000" dirty="0">
                <a:latin typeface="Cambria Math"/>
              </a:rPr>
              <a:t> 1.  </a:t>
            </a:r>
            <a:r>
              <a:rPr lang="en-US" altLang="zh-CN" sz="2000" dirty="0" err="1">
                <a:latin typeface="Cambria Math"/>
              </a:rPr>
              <a:t>ba</a:t>
            </a:r>
            <a:r>
              <a:rPr lang="en-US" altLang="zh-CN" sz="2000" dirty="0">
                <a:latin typeface="Cambria Math"/>
              </a:rPr>
              <a:t>*                   </a:t>
            </a:r>
            <a:r>
              <a:rPr lang="zh-CN" altLang="en-US" sz="2000" dirty="0">
                <a:latin typeface="Cambria Math"/>
              </a:rPr>
              <a:t> </a:t>
            </a:r>
            <a:r>
              <a:rPr lang="en-US" altLang="zh-CN" sz="2000" dirty="0">
                <a:latin typeface="Cambria Math"/>
              </a:rPr>
              <a:t>strings</a:t>
            </a:r>
            <a:r>
              <a:rPr lang="zh-CN" altLang="en-US" sz="2000" dirty="0">
                <a:latin typeface="Cambria Math"/>
              </a:rPr>
              <a:t> </a:t>
            </a:r>
            <a:r>
              <a:rPr lang="en-US" altLang="zh-CN" sz="2000" dirty="0">
                <a:latin typeface="Cambria Math"/>
              </a:rPr>
              <a:t>starting with b followed </a:t>
            </a:r>
            <a:r>
              <a:rPr lang="en-US" altLang="zh-CN" sz="2000" dirty="0" smtClean="0">
                <a:latin typeface="Cambria Math"/>
              </a:rPr>
              <a:t>by zero </a:t>
            </a:r>
            <a:r>
              <a:rPr lang="en-US" altLang="zh-CN" sz="2000" dirty="0">
                <a:latin typeface="Cambria Math"/>
              </a:rPr>
              <a:t>or more a</a:t>
            </a:r>
          </a:p>
          <a:p>
            <a:pPr marL="0" indent="0">
              <a:buNone/>
            </a:pPr>
            <a:r>
              <a:rPr lang="en-US" altLang="zh-CN" sz="2000" dirty="0">
                <a:latin typeface="Cambria Math"/>
              </a:rPr>
              <a:t> 2. a(</a:t>
            </a:r>
            <a:r>
              <a:rPr lang="en-US" altLang="zh-CN" sz="2000" dirty="0" err="1">
                <a:latin typeface="Cambria Math"/>
              </a:rPr>
              <a:t>a|b</a:t>
            </a:r>
            <a:r>
              <a:rPr lang="en-US" altLang="zh-CN" sz="2000" dirty="0">
                <a:latin typeface="Cambria Math"/>
              </a:rPr>
              <a:t>)*              strings starting with a</a:t>
            </a:r>
          </a:p>
          <a:p>
            <a:pPr marL="0" indent="0">
              <a:buNone/>
            </a:pPr>
            <a:r>
              <a:rPr lang="en-US" altLang="zh-CN" sz="2000" dirty="0">
                <a:latin typeface="Cambria Math"/>
              </a:rPr>
              <a:t> 3. (</a:t>
            </a:r>
            <a:r>
              <a:rPr lang="en-US" altLang="zh-CN" sz="2000" dirty="0" err="1">
                <a:latin typeface="Cambria Math"/>
              </a:rPr>
              <a:t>a|b</a:t>
            </a:r>
            <a:r>
              <a:rPr lang="en-US" altLang="zh-CN" sz="2000" dirty="0">
                <a:latin typeface="Cambria Math"/>
              </a:rPr>
              <a:t>)*(</a:t>
            </a:r>
            <a:r>
              <a:rPr lang="en-US" altLang="zh-CN" sz="2000" dirty="0" err="1">
                <a:latin typeface="Cambria Math"/>
              </a:rPr>
              <a:t>aa|bb</a:t>
            </a:r>
            <a:r>
              <a:rPr lang="en-US" altLang="zh-CN" sz="2000" dirty="0">
                <a:latin typeface="Cambria Math"/>
              </a:rPr>
              <a:t>)(</a:t>
            </a:r>
            <a:r>
              <a:rPr lang="en-US" altLang="zh-CN" sz="2000" dirty="0" err="1">
                <a:latin typeface="Cambria Math"/>
              </a:rPr>
              <a:t>a|b</a:t>
            </a:r>
            <a:r>
              <a:rPr lang="en-US" altLang="zh-CN" sz="2000" dirty="0">
                <a:latin typeface="Cambria Math"/>
              </a:rPr>
              <a:t>)*     strings containing two consecutive a (or b)</a:t>
            </a:r>
          </a:p>
          <a:p>
            <a:pPr marL="0" indent="0">
              <a:buNone/>
            </a:pPr>
            <a:r>
              <a:rPr lang="en-US" altLang="zh-CN" sz="2000" dirty="0">
                <a:latin typeface="Cambria Math"/>
              </a:rPr>
              <a:t>4. (</a:t>
            </a:r>
            <a:r>
              <a:rPr lang="en-US" altLang="zh-CN" sz="2000" dirty="0" err="1">
                <a:latin typeface="Cambria Math"/>
              </a:rPr>
              <a:t>aa|bb</a:t>
            </a:r>
            <a:r>
              <a:rPr lang="en-US" altLang="zh-CN" sz="2000" dirty="0">
                <a:latin typeface="Cambria Math"/>
              </a:rPr>
              <a:t>)*((</a:t>
            </a:r>
            <a:r>
              <a:rPr lang="en-US" altLang="zh-CN" sz="2000" dirty="0" err="1">
                <a:latin typeface="Cambria Math"/>
              </a:rPr>
              <a:t>ab|ba</a:t>
            </a:r>
            <a:r>
              <a:rPr lang="en-US" altLang="zh-CN" sz="2000" dirty="0">
                <a:latin typeface="Cambria Math"/>
              </a:rPr>
              <a:t>)(</a:t>
            </a:r>
            <a:r>
              <a:rPr lang="en-US" altLang="zh-CN" sz="2000" dirty="0" err="1">
                <a:latin typeface="Cambria Math"/>
              </a:rPr>
              <a:t>aa|bb</a:t>
            </a:r>
            <a:r>
              <a:rPr lang="en-US" altLang="zh-CN" sz="2000" dirty="0">
                <a:latin typeface="Cambria Math"/>
              </a:rPr>
              <a:t>)*(</a:t>
            </a:r>
            <a:r>
              <a:rPr lang="en-US" altLang="zh-CN" sz="2000" dirty="0" err="1">
                <a:latin typeface="Cambria Math"/>
              </a:rPr>
              <a:t>ab|ba</a:t>
            </a:r>
            <a:r>
              <a:rPr lang="en-US" altLang="zh-CN" sz="2000" dirty="0">
                <a:latin typeface="Cambria Math"/>
              </a:rPr>
              <a:t>)(</a:t>
            </a:r>
            <a:r>
              <a:rPr lang="en-US" altLang="zh-CN" sz="2000" dirty="0" err="1">
                <a:latin typeface="Cambria Math"/>
              </a:rPr>
              <a:t>aa|bb</a:t>
            </a:r>
            <a:r>
              <a:rPr lang="en-US" altLang="zh-CN" sz="2000" dirty="0">
                <a:latin typeface="Cambria Math"/>
              </a:rPr>
              <a:t>)*)*</a:t>
            </a:r>
          </a:p>
          <a:p>
            <a:pPr marL="0" indent="0">
              <a:buNone/>
            </a:pPr>
            <a:r>
              <a:rPr lang="en-US" altLang="zh-CN" sz="2000" dirty="0">
                <a:latin typeface="Cambria Math"/>
              </a:rPr>
              <a:t>5. (</a:t>
            </a:r>
            <a:r>
              <a:rPr lang="en-US" altLang="zh-CN" sz="2000" dirty="0" err="1">
                <a:latin typeface="Cambria Math"/>
              </a:rPr>
              <a:t>aa|bb</a:t>
            </a:r>
            <a:r>
              <a:rPr lang="en-US" altLang="zh-CN" sz="2000" dirty="0">
                <a:latin typeface="Cambria Math"/>
              </a:rPr>
              <a:t>|((</a:t>
            </a:r>
            <a:r>
              <a:rPr lang="en-US" altLang="zh-CN" sz="2000" dirty="0" err="1">
                <a:latin typeface="Cambria Math"/>
              </a:rPr>
              <a:t>ab|ba</a:t>
            </a:r>
            <a:r>
              <a:rPr lang="en-US" altLang="zh-CN" sz="2000" dirty="0">
                <a:latin typeface="Cambria Math"/>
              </a:rPr>
              <a:t>)(</a:t>
            </a:r>
            <a:r>
              <a:rPr lang="en-US" altLang="zh-CN" sz="2000" dirty="0" err="1">
                <a:latin typeface="Cambria Math"/>
              </a:rPr>
              <a:t>aa|bb</a:t>
            </a:r>
            <a:r>
              <a:rPr lang="en-US" altLang="zh-CN" sz="2000" dirty="0">
                <a:latin typeface="Cambria Math"/>
              </a:rPr>
              <a:t>)*(</a:t>
            </a:r>
            <a:r>
              <a:rPr lang="en-US" altLang="zh-CN" sz="2000" dirty="0" err="1">
                <a:latin typeface="Cambria Math"/>
              </a:rPr>
              <a:t>ab|ba</a:t>
            </a:r>
            <a:r>
              <a:rPr lang="en-US" altLang="zh-CN" sz="2000" dirty="0">
                <a:latin typeface="Cambria Math"/>
              </a:rPr>
              <a:t>)))*</a:t>
            </a:r>
          </a:p>
          <a:p>
            <a:pPr marL="0" indent="0">
              <a:buNone/>
            </a:pPr>
            <a:r>
              <a:rPr lang="en-US" altLang="zh-CN" sz="2000" dirty="0">
                <a:latin typeface="Cambria Math"/>
              </a:rPr>
              <a:t>Languages defined by 4 and 5 are strings that contain even numbers of a and even numbers of b.</a:t>
            </a:r>
          </a:p>
        </p:txBody>
      </p:sp>
    </p:spTree>
    <p:extLst>
      <p:ext uri="{BB962C8B-B14F-4D97-AF65-F5344CB8AC3E}">
        <p14:creationId xmlns:p14="http://schemas.microsoft.com/office/powerpoint/2010/main" val="368970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3.2 Regular Expression, Regular Set </a:t>
            </a:r>
            <a:r>
              <a:rPr lang="en-US" altLang="zh-CN" sz="2400" dirty="0" smtClean="0"/>
              <a:t>- Characteristics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062" y="1650544"/>
            <a:ext cx="7264125" cy="3191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992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Regular Expression, Regular </a:t>
            </a:r>
            <a:r>
              <a:rPr lang="en-US" altLang="zh-CN" dirty="0" smtClean="0"/>
              <a:t>Set - </a:t>
            </a:r>
            <a:r>
              <a:rPr lang="en-US" altLang="zh-CN" sz="2400" dirty="0" smtClean="0"/>
              <a:t>Regular Definition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For notational convenience, we may wish to give names to certain regular </a:t>
            </a:r>
            <a:r>
              <a:rPr lang="en-US" altLang="zh-CN" sz="2000" dirty="0" smtClean="0"/>
              <a:t>expressions and </a:t>
            </a:r>
            <a:r>
              <a:rPr lang="en-US" altLang="zh-CN" sz="2000" dirty="0"/>
              <a:t>use those names in subsequent expressions, as if the names </a:t>
            </a:r>
            <a:r>
              <a:rPr lang="en-US" altLang="zh-CN" sz="2000" dirty="0" smtClean="0"/>
              <a:t>were themselves </a:t>
            </a:r>
            <a:r>
              <a:rPr lang="en-US" altLang="zh-CN" sz="2000" dirty="0"/>
              <a:t>symbols. </a:t>
            </a:r>
            <a:r>
              <a:rPr lang="en-US" altLang="zh-CN" sz="2000" dirty="0" smtClean="0"/>
              <a:t>If         is </a:t>
            </a:r>
            <a:r>
              <a:rPr lang="en-US" altLang="zh-CN" sz="2000" dirty="0"/>
              <a:t>an alphabet of basic symbols, then a </a:t>
            </a:r>
            <a:r>
              <a:rPr lang="en-US" altLang="zh-CN" sz="2000" b="1" dirty="0">
                <a:solidFill>
                  <a:srgbClr val="7030A0"/>
                </a:solidFill>
              </a:rPr>
              <a:t>regular </a:t>
            </a:r>
            <a:r>
              <a:rPr lang="en-US" altLang="zh-CN" sz="2000" b="1" dirty="0" smtClean="0">
                <a:solidFill>
                  <a:srgbClr val="7030A0"/>
                </a:solidFill>
              </a:rPr>
              <a:t>definition</a:t>
            </a:r>
            <a:r>
              <a:rPr lang="en-US" altLang="zh-CN" sz="2000" dirty="0" smtClean="0"/>
              <a:t> is </a:t>
            </a:r>
            <a:r>
              <a:rPr lang="en-US" altLang="zh-CN" sz="2000" dirty="0"/>
              <a:t>a sequence of definitions of the form</a:t>
            </a:r>
            <a:r>
              <a:rPr lang="en-US" altLang="zh-CN" sz="2000" dirty="0" smtClean="0"/>
              <a:t>:</a:t>
            </a:r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Where (1) each      is a new symbol, not in      and not the same as any other of the </a:t>
            </a:r>
            <a:r>
              <a:rPr lang="en-US" altLang="zh-CN" sz="2000" i="1" dirty="0" smtClean="0"/>
              <a:t>d’s</a:t>
            </a:r>
            <a:r>
              <a:rPr lang="en-US" altLang="zh-CN" sz="2000" dirty="0" smtClean="0"/>
              <a:t>, and</a:t>
            </a:r>
          </a:p>
          <a:p>
            <a:pPr marL="0" indent="0">
              <a:buNone/>
            </a:pPr>
            <a:r>
              <a:rPr lang="en-US" altLang="zh-CN" sz="2000" dirty="0" smtClean="0"/>
              <a:t>(2) Each     is a regular expression over the alphabet </a:t>
            </a:r>
            <a:endParaRPr lang="zh-CN" altLang="en-US" sz="20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7356020"/>
              </p:ext>
            </p:extLst>
          </p:nvPr>
        </p:nvGraphicFramePr>
        <p:xfrm>
          <a:off x="2407227" y="2342428"/>
          <a:ext cx="377536" cy="453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6" name="Equation" r:id="rId3" imgW="126720" imgH="152280" progId="Equation.DSMT4">
                  <p:embed/>
                </p:oleObj>
              </mc:Choice>
              <mc:Fallback>
                <p:oleObj name="Equation" r:id="rId3" imgW="12672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07227" y="2342428"/>
                        <a:ext cx="377536" cy="4530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4763" y="3222509"/>
            <a:ext cx="3267739" cy="1432684"/>
          </a:xfrm>
          <a:prstGeom prst="rect">
            <a:avLst/>
          </a:prstGeom>
        </p:spPr>
      </p:pic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5540810"/>
              </p:ext>
            </p:extLst>
          </p:nvPr>
        </p:nvGraphicFramePr>
        <p:xfrm>
          <a:off x="5947063" y="4855709"/>
          <a:ext cx="377536" cy="453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7" name="Equation" r:id="rId6" imgW="126720" imgH="152280" progId="Equation.DSMT4">
                  <p:embed/>
                </p:oleObj>
              </mc:Choice>
              <mc:Fallback>
                <p:oleObj name="Equation" r:id="rId6" imgW="12672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47063" y="4855709"/>
                        <a:ext cx="377536" cy="4530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1693725"/>
              </p:ext>
            </p:extLst>
          </p:nvPr>
        </p:nvGraphicFramePr>
        <p:xfrm>
          <a:off x="2722417" y="4886882"/>
          <a:ext cx="37623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8" name="Equation" r:id="rId8" imgW="126720" imgH="177480" progId="Equation.DSMT4">
                  <p:embed/>
                </p:oleObj>
              </mc:Choice>
              <mc:Fallback>
                <p:oleObj name="Equation" r:id="rId8" imgW="1267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22417" y="4886882"/>
                        <a:ext cx="376237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245287"/>
              </p:ext>
            </p:extLst>
          </p:nvPr>
        </p:nvGraphicFramePr>
        <p:xfrm>
          <a:off x="1801813" y="5568950"/>
          <a:ext cx="30003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9" name="Equation" r:id="rId10" imgW="101520" imgH="177480" progId="Equation.DSMT4">
                  <p:embed/>
                </p:oleObj>
              </mc:Choice>
              <mc:Fallback>
                <p:oleObj name="Equation" r:id="rId10" imgW="1015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801813" y="5568950"/>
                        <a:ext cx="300037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1521283"/>
              </p:ext>
            </p:extLst>
          </p:nvPr>
        </p:nvGraphicFramePr>
        <p:xfrm>
          <a:off x="3981449" y="6008933"/>
          <a:ext cx="23431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" name="Equation" r:id="rId12" imgW="787320" imgH="177480" progId="Equation.DSMT4">
                  <p:embed/>
                </p:oleObj>
              </mc:Choice>
              <mc:Fallback>
                <p:oleObj name="Equation" r:id="rId12" imgW="7873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981449" y="6008933"/>
                        <a:ext cx="2343150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496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Regular Expression, Regular Set - </a:t>
            </a:r>
            <a:r>
              <a:rPr lang="en-US" altLang="zh-CN" sz="2400" dirty="0"/>
              <a:t>Regular </a:t>
            </a:r>
            <a:r>
              <a:rPr lang="en-US" altLang="zh-CN" sz="2400" dirty="0" smtClean="0"/>
              <a:t>Definition Example</a:t>
            </a:r>
            <a:endParaRPr lang="zh-CN" altLang="en-US" dirty="0"/>
          </a:p>
        </p:txBody>
      </p:sp>
      <p:sp>
        <p:nvSpPr>
          <p:cNvPr id="4" name="内容占位符 4"/>
          <p:cNvSpPr>
            <a:spLocks noGrp="1"/>
          </p:cNvSpPr>
          <p:nvPr>
            <p:ph sz="half" idx="1"/>
          </p:nvPr>
        </p:nvSpPr>
        <p:spPr>
          <a:xfrm>
            <a:off x="828675" y="1600202"/>
            <a:ext cx="3686175" cy="473528"/>
          </a:xfrm>
        </p:spPr>
        <p:txBody>
          <a:bodyPr/>
          <a:lstStyle/>
          <a:p>
            <a:r>
              <a:rPr lang="en-US" altLang="zh-CN" dirty="0" smtClean="0"/>
              <a:t>Identifies in C programming language </a:t>
            </a:r>
            <a:endParaRPr lang="zh-CN" altLang="en-US" dirty="0"/>
          </a:p>
        </p:txBody>
      </p:sp>
      <p:sp>
        <p:nvSpPr>
          <p:cNvPr id="5" name="内容占位符 5"/>
          <p:cNvSpPr txBox="1">
            <a:spLocks/>
          </p:cNvSpPr>
          <p:nvPr/>
        </p:nvSpPr>
        <p:spPr>
          <a:xfrm>
            <a:off x="889907" y="3641272"/>
            <a:ext cx="6342166" cy="604157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9pPr>
          </a:lstStyle>
          <a:p>
            <a:r>
              <a:rPr lang="en-US" altLang="zh-CN" dirty="0" smtClean="0"/>
              <a:t>Unsigned number (integer or float) in C programming language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095374" y="2193472"/>
            <a:ext cx="5321754" cy="1219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lang="zh-CN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zh-CN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zh-CN"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zh-CN"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zh-CN"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lang="zh-CN"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lang="zh-CN"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lang="zh-CN"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lang="zh-CN"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etter_ </a:t>
            </a:r>
            <a:r>
              <a:rPr lang="en-US" altLang="zh-CN" i="1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→ </a:t>
            </a:r>
            <a:r>
              <a:rPr lang="en-US" altLang="zh-CN" dirty="0" smtClean="0">
                <a:latin typeface="Courier" pitchFamily="49" charset="0"/>
                <a:ea typeface="Cambria Math"/>
                <a:cs typeface="Courier New" panose="02070309020205020404" pitchFamily="49" charset="0"/>
              </a:rPr>
              <a:t>A|B|...|</a:t>
            </a:r>
            <a:r>
              <a:rPr lang="en-US" altLang="zh-CN" dirty="0" err="1" smtClean="0">
                <a:latin typeface="Courier" pitchFamily="49" charset="0"/>
                <a:ea typeface="Cambria Math"/>
                <a:cs typeface="Courier New" panose="02070309020205020404" pitchFamily="49" charset="0"/>
              </a:rPr>
              <a:t>Z|a|b</a:t>
            </a:r>
            <a:r>
              <a:rPr lang="en-US" altLang="zh-CN" dirty="0" smtClean="0">
                <a:latin typeface="Courier" pitchFamily="49" charset="0"/>
                <a:ea typeface="Cambria Math"/>
                <a:cs typeface="Courier New" panose="02070309020205020404" pitchFamily="49" charset="0"/>
              </a:rPr>
              <a:t>|...|z|_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i="1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digit</a:t>
            </a:r>
            <a:r>
              <a:rPr lang="en-US" altLang="zh-CN" i="1" dirty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 </a:t>
            </a:r>
            <a:r>
              <a:rPr lang="en-US" altLang="zh-CN" i="1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   → </a:t>
            </a:r>
            <a:r>
              <a:rPr lang="en-US" altLang="zh-CN" dirty="0" smtClean="0">
                <a:latin typeface="Courier" pitchFamily="49" charset="0"/>
                <a:ea typeface="Cambria Math"/>
                <a:cs typeface="Arial" panose="020B0604020202020204" pitchFamily="34" charset="0"/>
              </a:rPr>
              <a:t>0|1|...|9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i="1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id</a:t>
            </a:r>
            <a:r>
              <a:rPr lang="en-US" altLang="zh-CN" i="1" dirty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 </a:t>
            </a:r>
            <a:r>
              <a:rPr lang="en-US" altLang="zh-CN" i="1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→ letter_(</a:t>
            </a:r>
            <a:r>
              <a:rPr lang="en-US" altLang="zh-CN" i="1" dirty="0" err="1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letter_|digit</a:t>
            </a:r>
            <a:r>
              <a:rPr lang="en-US" altLang="zh-CN" i="1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)*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095374" y="4076700"/>
            <a:ext cx="6219826" cy="18832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lang="zh-CN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zh-CN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zh-CN"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zh-CN"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zh-CN"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lang="zh-CN"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lang="zh-CN"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lang="zh-CN"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lang="zh-CN"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i="1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digit</a:t>
            </a:r>
            <a:r>
              <a:rPr lang="en-US" altLang="zh-CN" i="1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  → </a:t>
            </a:r>
            <a:r>
              <a:rPr lang="en-US" altLang="zh-CN" dirty="0" smtClean="0">
                <a:latin typeface="Courier" pitchFamily="49" charset="0"/>
                <a:ea typeface="Cambria Math"/>
                <a:cs typeface="Arial" panose="020B0604020202020204" pitchFamily="34" charset="0"/>
              </a:rPr>
              <a:t>0|1|...|9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ligits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→  digit digit*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i="1" dirty="0" err="1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optionalFraction</a:t>
            </a:r>
            <a:r>
              <a:rPr lang="en-US" altLang="zh-CN" i="1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  → </a:t>
            </a:r>
            <a:r>
              <a:rPr lang="en-US" altLang="zh-CN" i="1" dirty="0" smtClean="0">
                <a:latin typeface="Courier" pitchFamily="49" charset="0"/>
                <a:ea typeface="Cambria Math"/>
                <a:cs typeface="Times New Roman" panose="02020603050405020304" pitchFamily="18" charset="0"/>
              </a:rPr>
              <a:t>.</a:t>
            </a:r>
            <a:r>
              <a:rPr lang="en-US" altLang="zh-CN" i="1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digits | </a:t>
            </a:r>
            <a:r>
              <a:rPr lang="el-GR" altLang="zh-CN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ε</a:t>
            </a:r>
            <a:endParaRPr lang="en-US" altLang="zh-CN" i="1" dirty="0" smtClean="0">
              <a:latin typeface="Times New Roman" panose="02020603050405020304" pitchFamily="18" charset="0"/>
              <a:ea typeface="Cambria Math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i="1" dirty="0" err="1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optionalExponent</a:t>
            </a:r>
            <a:r>
              <a:rPr lang="en-US" altLang="zh-CN" i="1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  →  </a:t>
            </a:r>
            <a:r>
              <a:rPr lang="en-US" altLang="zh-CN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(</a:t>
            </a:r>
            <a:r>
              <a:rPr lang="en-US" altLang="zh-CN" dirty="0" smtClean="0">
                <a:latin typeface="Courier" pitchFamily="49" charset="0"/>
                <a:ea typeface="Cambria Math"/>
                <a:cs typeface="Times New Roman" panose="02020603050405020304" pitchFamily="18" charset="0"/>
              </a:rPr>
              <a:t>E</a:t>
            </a:r>
            <a:r>
              <a:rPr lang="en-US" altLang="zh-CN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(</a:t>
            </a:r>
            <a:r>
              <a:rPr lang="en-US" altLang="zh-CN" dirty="0" smtClean="0">
                <a:latin typeface="Courier" pitchFamily="49" charset="0"/>
                <a:ea typeface="Cambria Math"/>
                <a:cs typeface="Times New Roman" panose="02020603050405020304" pitchFamily="18" charset="0"/>
              </a:rPr>
              <a:t>+</a:t>
            </a:r>
            <a:r>
              <a:rPr lang="en-US" altLang="zh-CN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|</a:t>
            </a:r>
            <a:r>
              <a:rPr lang="en-US" altLang="zh-CN" dirty="0" smtClean="0">
                <a:latin typeface="Courier" pitchFamily="49" charset="0"/>
                <a:ea typeface="Cambria Math"/>
                <a:cs typeface="Times New Roman" panose="02020603050405020304" pitchFamily="18" charset="0"/>
              </a:rPr>
              <a:t>-</a:t>
            </a:r>
            <a:r>
              <a:rPr lang="en-US" altLang="zh-CN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|</a:t>
            </a:r>
            <a:r>
              <a:rPr lang="el-GR" altLang="zh-CN" dirty="0">
                <a:latin typeface="Cambria Math"/>
                <a:ea typeface="Cambria Math"/>
              </a:rPr>
              <a:t> ε</a:t>
            </a:r>
            <a:r>
              <a:rPr lang="en-US" altLang="zh-CN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)</a:t>
            </a:r>
            <a:r>
              <a:rPr lang="en-US" altLang="zh-CN" i="1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 digits</a:t>
            </a:r>
            <a:r>
              <a:rPr lang="en-US" altLang="zh-CN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 )|</a:t>
            </a:r>
            <a:r>
              <a:rPr lang="el-GR" altLang="zh-CN" dirty="0">
                <a:latin typeface="Cambria Math"/>
                <a:ea typeface="Cambria Math"/>
              </a:rPr>
              <a:t> </a:t>
            </a:r>
            <a:r>
              <a:rPr lang="el-GR" altLang="zh-CN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ε</a:t>
            </a:r>
            <a:endParaRPr lang="en-US" altLang="zh-CN" dirty="0" smtClean="0">
              <a:latin typeface="Times New Roman" panose="02020603050405020304" pitchFamily="18" charset="0"/>
              <a:ea typeface="Cambria Math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i="1" dirty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n</a:t>
            </a:r>
            <a:r>
              <a:rPr lang="en-US" altLang="zh-CN" i="1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umber </a:t>
            </a:r>
            <a:r>
              <a:rPr lang="en-US" altLang="zh-CN" i="1" dirty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→ </a:t>
            </a:r>
            <a:r>
              <a:rPr lang="en-US" altLang="zh-CN" i="1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digits </a:t>
            </a:r>
            <a:r>
              <a:rPr lang="en-US" altLang="zh-CN" i="1" dirty="0" err="1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optionalFraction</a:t>
            </a:r>
            <a:r>
              <a:rPr lang="en-US" altLang="zh-CN" i="1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 </a:t>
            </a:r>
            <a:r>
              <a:rPr lang="en-US" altLang="zh-CN" i="1" dirty="0" err="1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optionalExponent</a:t>
            </a:r>
            <a:endParaRPr lang="en-US" altLang="zh-CN" i="1" dirty="0" smtClean="0">
              <a:latin typeface="Times New Roman" panose="02020603050405020304" pitchFamily="18" charset="0"/>
              <a:ea typeface="Cambria Math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09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Regular Expression, Regular Set </a:t>
            </a:r>
            <a:r>
              <a:rPr lang="en-US" altLang="zh-CN" dirty="0" smtClean="0"/>
              <a:t>– Extensions for </a:t>
            </a:r>
            <a:r>
              <a:rPr lang="en-US" altLang="zh-CN" sz="2400" dirty="0" smtClean="0"/>
              <a:t>Regular Definition</a:t>
            </a:r>
            <a:endParaRPr lang="zh-CN" altLang="en-US" dirty="0"/>
          </a:p>
        </p:txBody>
      </p:sp>
      <p:sp>
        <p:nvSpPr>
          <p:cNvPr id="4" name="内容占位符 4"/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4572000"/>
          </a:xfrm>
        </p:spPr>
        <p:txBody>
          <a:bodyPr/>
          <a:lstStyle/>
          <a:p>
            <a:r>
              <a:rPr lang="en-US" altLang="zh-CN" sz="2400" dirty="0" smtClean="0"/>
              <a:t>One or more instance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+</a:t>
            </a:r>
          </a:p>
          <a:p>
            <a:pPr lvl="1"/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r+ = </a:t>
            </a:r>
            <a:r>
              <a:rPr lang="en-US" altLang="zh-C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rr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  <a:p>
            <a:pPr lvl="1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= r+|</a:t>
            </a:r>
            <a:r>
              <a:rPr lang="el-GR" altLang="zh-CN" sz="2000" dirty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 </a:t>
            </a:r>
            <a:r>
              <a:rPr lang="el-GR" altLang="zh-CN" sz="2000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ε</a:t>
            </a:r>
            <a:endParaRPr lang="en-US" altLang="zh-CN" sz="2000" dirty="0" smtClean="0">
              <a:latin typeface="Times New Roman" panose="02020603050405020304" pitchFamily="18" charset="0"/>
              <a:ea typeface="Cambria Math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Zero or one instances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r?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| </a:t>
            </a:r>
            <a:r>
              <a:rPr lang="el-GR" altLang="zh-CN" sz="2000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ε</a:t>
            </a:r>
            <a:endParaRPr lang="en-US" altLang="zh-CN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Character class</a:t>
            </a:r>
            <a:endParaRPr lang="en-US" altLang="zh-CN" sz="2400" dirty="0" smtClean="0">
              <a:latin typeface="Times New Roman" panose="02020603050405020304" pitchFamily="18" charset="0"/>
              <a:ea typeface="Cambria Math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[</a:t>
            </a:r>
            <a:r>
              <a:rPr lang="en-US" altLang="zh-CN" sz="2000" dirty="0" smtClean="0">
                <a:latin typeface="Courier" pitchFamily="49" charset="0"/>
                <a:ea typeface="Cambria Math"/>
                <a:cs typeface="Times New Roman" panose="02020603050405020304" pitchFamily="18" charset="0"/>
              </a:rPr>
              <a:t>a</a:t>
            </a:r>
            <a:r>
              <a:rPr lang="en-US" altLang="zh-CN" sz="2000" baseline="-25000" dirty="0" smtClean="0">
                <a:latin typeface="Courier" pitchFamily="49" charset="0"/>
                <a:ea typeface="Cambria Math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Courier" pitchFamily="49" charset="0"/>
                <a:ea typeface="Cambria Math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Courier" pitchFamily="49" charset="0"/>
                <a:ea typeface="Cambria Math"/>
                <a:cs typeface="Times New Roman" panose="02020603050405020304" pitchFamily="18" charset="0"/>
              </a:rPr>
              <a:t>a</a:t>
            </a:r>
            <a:r>
              <a:rPr lang="en-US" altLang="zh-CN" sz="2000" baseline="-25000" dirty="0" smtClean="0">
                <a:latin typeface="Courier" pitchFamily="49" charset="0"/>
                <a:ea typeface="Cambria Math"/>
                <a:cs typeface="Times New Roman" panose="02020603050405020304" pitchFamily="18" charset="0"/>
              </a:rPr>
              <a:t>2</a:t>
            </a:r>
            <a:r>
              <a:rPr lang="en-US" altLang="zh-CN" sz="2000" dirty="0" smtClean="0">
                <a:latin typeface="Courier" pitchFamily="49" charset="0"/>
                <a:ea typeface="Cambria Math"/>
                <a:cs typeface="Times New Roman" panose="02020603050405020304" pitchFamily="18" charset="0"/>
              </a:rPr>
              <a:t> a</a:t>
            </a:r>
            <a:r>
              <a:rPr lang="en-US" altLang="zh-CN" sz="2000" baseline="-25000" dirty="0" smtClean="0">
                <a:latin typeface="Courier" pitchFamily="49" charset="0"/>
                <a:ea typeface="Cambria Math"/>
                <a:cs typeface="Times New Roman" panose="02020603050405020304" pitchFamily="18" charset="0"/>
              </a:rPr>
              <a:t>3...</a:t>
            </a:r>
            <a:r>
              <a:rPr lang="en-US" altLang="zh-CN" sz="2000" dirty="0" smtClean="0">
                <a:latin typeface="Courier" pitchFamily="49" charset="0"/>
                <a:ea typeface="Cambria Math"/>
                <a:cs typeface="Times New Roman" panose="02020603050405020304" pitchFamily="18" charset="0"/>
              </a:rPr>
              <a:t> a</a:t>
            </a:r>
            <a:r>
              <a:rPr lang="en-US" altLang="zh-CN" sz="2000" baseline="-25000" dirty="0" smtClean="0">
                <a:latin typeface="Courier" pitchFamily="49" charset="0"/>
                <a:ea typeface="Cambria Math"/>
                <a:cs typeface="Times New Roman" panose="02020603050405020304" pitchFamily="18" charset="0"/>
              </a:rPr>
              <a:t>n</a:t>
            </a:r>
            <a:r>
              <a:rPr lang="en-US" altLang="zh-CN" sz="2000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] </a:t>
            </a:r>
            <a:r>
              <a:rPr lang="zh-CN" altLang="en-US" sz="2000" dirty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is equivalent to </a:t>
            </a:r>
            <a:r>
              <a:rPr lang="en-US" altLang="zh-CN" sz="2000" dirty="0" smtClean="0">
                <a:latin typeface="Courier" pitchFamily="49" charset="0"/>
                <a:ea typeface="Cambria Math"/>
                <a:cs typeface="Times New Roman" panose="02020603050405020304" pitchFamily="18" charset="0"/>
              </a:rPr>
              <a:t>a</a:t>
            </a:r>
            <a:r>
              <a:rPr lang="en-US" altLang="zh-CN" sz="2000" baseline="-25000" dirty="0" smtClean="0">
                <a:latin typeface="Courier" pitchFamily="49" charset="0"/>
                <a:ea typeface="Cambria Math"/>
                <a:cs typeface="Times New Roman" panose="02020603050405020304" pitchFamily="18" charset="0"/>
              </a:rPr>
              <a:t>1</a:t>
            </a:r>
            <a:r>
              <a:rPr lang="en-US" altLang="zh-CN" sz="2000" dirty="0" smtClean="0">
                <a:latin typeface="Courier" pitchFamily="49" charset="0"/>
                <a:ea typeface="Cambria Math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Courier" pitchFamily="49" charset="0"/>
                <a:ea typeface="Cambria Math"/>
                <a:cs typeface="Times New Roman" panose="02020603050405020304" pitchFamily="18" charset="0"/>
              </a:rPr>
              <a:t>|a</a:t>
            </a:r>
            <a:r>
              <a:rPr lang="en-US" altLang="zh-CN" sz="2000" baseline="-25000" dirty="0" smtClean="0">
                <a:latin typeface="Courier" pitchFamily="49" charset="0"/>
                <a:ea typeface="Cambria Math"/>
                <a:cs typeface="Times New Roman" panose="02020603050405020304" pitchFamily="18" charset="0"/>
              </a:rPr>
              <a:t>2</a:t>
            </a:r>
            <a:r>
              <a:rPr lang="en-US" altLang="zh-CN" sz="2000" dirty="0" smtClean="0">
                <a:latin typeface="Courier" pitchFamily="49" charset="0"/>
                <a:ea typeface="Cambria Math"/>
                <a:cs typeface="Times New Roman" panose="02020603050405020304" pitchFamily="18" charset="0"/>
              </a:rPr>
              <a:t>|a</a:t>
            </a:r>
            <a:r>
              <a:rPr lang="en-US" altLang="zh-CN" sz="2000" baseline="-25000" dirty="0" smtClean="0">
                <a:latin typeface="Courier" pitchFamily="49" charset="0"/>
                <a:ea typeface="Cambria Math"/>
                <a:cs typeface="Times New Roman" panose="02020603050405020304" pitchFamily="18" charset="0"/>
              </a:rPr>
              <a:t>3</a:t>
            </a:r>
            <a:r>
              <a:rPr lang="en-US" altLang="zh-CN" sz="2000" dirty="0" smtClean="0">
                <a:latin typeface="Courier" pitchFamily="49" charset="0"/>
                <a:ea typeface="Cambria Math"/>
                <a:cs typeface="Times New Roman" panose="02020603050405020304" pitchFamily="18" charset="0"/>
              </a:rPr>
              <a:t>|</a:t>
            </a:r>
            <a:r>
              <a:rPr lang="en-US" altLang="zh-CN" sz="2000" baseline="-25000" dirty="0" smtClean="0">
                <a:latin typeface="Courier" pitchFamily="49" charset="0"/>
                <a:ea typeface="Cambria Math"/>
                <a:cs typeface="Times New Roman" panose="02020603050405020304" pitchFamily="18" charset="0"/>
              </a:rPr>
              <a:t>...</a:t>
            </a:r>
            <a:r>
              <a:rPr lang="en-US" altLang="zh-CN" sz="2000" dirty="0" smtClean="0">
                <a:latin typeface="Courier" pitchFamily="49" charset="0"/>
                <a:ea typeface="Cambria Math"/>
                <a:cs typeface="Times New Roman" panose="02020603050405020304" pitchFamily="18" charset="0"/>
              </a:rPr>
              <a:t> |a</a:t>
            </a:r>
            <a:r>
              <a:rPr lang="en-US" altLang="zh-CN" sz="2000" baseline="-25000" dirty="0" smtClean="0">
                <a:latin typeface="Courier" pitchFamily="49" charset="0"/>
                <a:ea typeface="Cambria Math"/>
                <a:cs typeface="Times New Roman" panose="02020603050405020304" pitchFamily="18" charset="0"/>
              </a:rPr>
              <a:t>n</a:t>
            </a:r>
            <a:r>
              <a:rPr lang="en-US" altLang="zh-CN" sz="2000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[</a:t>
            </a:r>
            <a:r>
              <a:rPr lang="en-US" altLang="zh-CN" sz="2000" dirty="0" smtClean="0">
                <a:latin typeface="Courier" pitchFamily="49" charset="0"/>
                <a:ea typeface="Cambria Math"/>
                <a:cs typeface="Times New Roman" panose="02020603050405020304" pitchFamily="18" charset="0"/>
              </a:rPr>
              <a:t>a-z</a:t>
            </a:r>
            <a:r>
              <a:rPr lang="en-US" altLang="zh-CN" sz="2000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] </a:t>
            </a:r>
            <a:r>
              <a:rPr lang="zh-CN" altLang="en-US" sz="2000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  </a:t>
            </a:r>
            <a:r>
              <a:rPr lang="en-US" altLang="zh-CN" sz="2000" dirty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is equivalent </a:t>
            </a:r>
            <a:r>
              <a:rPr lang="en-US" altLang="zh-CN" sz="2000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 to  </a:t>
            </a:r>
            <a:r>
              <a:rPr lang="en-US" altLang="zh-CN" sz="2000" dirty="0" err="1" smtClean="0">
                <a:latin typeface="Courier" pitchFamily="49" charset="0"/>
                <a:ea typeface="Cambria Math"/>
                <a:cs typeface="Times New Roman" panose="02020603050405020304" pitchFamily="18" charset="0"/>
              </a:rPr>
              <a:t>a|b|c</a:t>
            </a:r>
            <a:r>
              <a:rPr lang="en-US" altLang="zh-CN" sz="2000" dirty="0" smtClean="0">
                <a:latin typeface="Courier" pitchFamily="49" charset="0"/>
                <a:ea typeface="Cambria Math"/>
                <a:cs typeface="Times New Roman" panose="02020603050405020304" pitchFamily="18" charset="0"/>
              </a:rPr>
              <a:t>|</a:t>
            </a:r>
            <a:r>
              <a:rPr lang="en-US" altLang="zh-CN" sz="2000" baseline="-25000" dirty="0" smtClean="0">
                <a:latin typeface="Courier" pitchFamily="49" charset="0"/>
                <a:ea typeface="Cambria Math"/>
                <a:cs typeface="Times New Roman" panose="02020603050405020304" pitchFamily="18" charset="0"/>
              </a:rPr>
              <a:t>...</a:t>
            </a:r>
            <a:r>
              <a:rPr lang="en-US" altLang="zh-CN" sz="2000" dirty="0" smtClean="0">
                <a:latin typeface="Courier" pitchFamily="49" charset="0"/>
                <a:ea typeface="Cambria Math"/>
                <a:cs typeface="Times New Roman" panose="02020603050405020304" pitchFamily="18" charset="0"/>
              </a:rPr>
              <a:t>|</a:t>
            </a:r>
            <a:r>
              <a:rPr lang="en-US" altLang="zh-CN" sz="2000" dirty="0" smtClean="0">
                <a:latin typeface="Courier" pitchFamily="49" charset="0"/>
                <a:ea typeface="Cambria Math"/>
                <a:cs typeface="Times New Roman" panose="02020603050405020304" pitchFamily="18" charset="0"/>
              </a:rPr>
              <a:t>z</a:t>
            </a:r>
            <a:endParaRPr lang="en-US" altLang="zh-CN" sz="2000" dirty="0">
              <a:latin typeface="Times New Roman" panose="02020603050405020304" pitchFamily="18" charset="0"/>
              <a:ea typeface="Cambria Math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20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smtClean="0"/>
              <a:t>Lexical Analysis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Regular Expression, Regular Set – Extensions for </a:t>
            </a:r>
            <a:r>
              <a:rPr lang="en-US" altLang="zh-CN" sz="2400" dirty="0"/>
              <a:t>Regular Definition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675" y="1340428"/>
            <a:ext cx="7486650" cy="571500"/>
          </a:xfrm>
        </p:spPr>
        <p:txBody>
          <a:bodyPr>
            <a:normAutofit/>
          </a:bodyPr>
          <a:lstStyle/>
          <a:p>
            <a:r>
              <a:rPr lang="en-US" altLang="zh-CN" sz="1600" dirty="0" smtClean="0"/>
              <a:t>Some software defines more complicated extensions for regular expression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331" y="1626178"/>
            <a:ext cx="5758894" cy="501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04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Regular Expression, Regular Set </a:t>
            </a:r>
            <a:r>
              <a:rPr lang="en-US" altLang="zh-CN" dirty="0" smtClean="0"/>
              <a:t>– </a:t>
            </a:r>
            <a:r>
              <a:rPr lang="en-US" altLang="zh-CN" sz="2400" dirty="0" smtClean="0"/>
              <a:t>Regular Grammar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2743200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 smtClean="0"/>
              <a:t>【</a:t>
            </a:r>
            <a:r>
              <a:rPr lang="en-US" altLang="zh-CN" sz="2400" dirty="0" err="1" smtClean="0"/>
              <a:t>Review】Chomsky</a:t>
            </a:r>
            <a:r>
              <a:rPr lang="en-US" altLang="zh-CN" sz="2400" dirty="0" smtClean="0"/>
              <a:t> Type-3 Grammar</a:t>
            </a:r>
          </a:p>
          <a:p>
            <a:r>
              <a:rPr lang="zh-CN" altLang="en-US" sz="2400" dirty="0" smtClean="0"/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=(V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S,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𝓟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where each production has the form: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dirty="0" smtClean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 → </a:t>
            </a:r>
            <a:r>
              <a:rPr lang="el-GR" altLang="zh-CN" sz="2400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α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B|</a:t>
            </a:r>
            <a:r>
              <a:rPr lang="el-GR" altLang="zh-CN" sz="24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</a:t>
            </a:r>
            <a:r>
              <a:rPr lang="el-GR" altLang="zh-CN" sz="2400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α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where </a:t>
            </a:r>
            <a:r>
              <a:rPr lang="el-GR" altLang="zh-CN" sz="2400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α</a:t>
            </a:r>
            <a:r>
              <a:rPr lang="el-GR" altLang="zh-CN" sz="2400" dirty="0" smtClean="0">
                <a:latin typeface="Cambria Math"/>
                <a:ea typeface="Cambria Math"/>
                <a:cs typeface="Times New Roman" panose="02020603050405020304" pitchFamily="18" charset="0"/>
              </a:rPr>
              <a:t>∊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*，</a:t>
            </a:r>
            <a:r>
              <a:rPr lang="en-US" altLang="zh-CN" sz="24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B</a:t>
            </a:r>
            <a:r>
              <a:rPr lang="el-GR" altLang="zh-CN" sz="2400" dirty="0">
                <a:latin typeface="Cambria Math"/>
                <a:ea typeface="Cambria Math"/>
                <a:cs typeface="Times New Roman" panose="02020603050405020304" pitchFamily="18" charset="0"/>
              </a:rPr>
              <a:t> ∊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right linear grammar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dirty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 → 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B</a:t>
            </a:r>
            <a:r>
              <a:rPr lang="el-GR" altLang="zh-CN" sz="24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α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|</a:t>
            </a:r>
            <a:r>
              <a:rPr lang="el-GR" altLang="zh-CN" sz="2400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</a:t>
            </a:r>
            <a:r>
              <a:rPr lang="el-GR" altLang="zh-CN" sz="24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α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where </a:t>
            </a:r>
            <a:r>
              <a:rPr lang="el-GR" altLang="zh-CN" sz="2400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α</a:t>
            </a:r>
            <a:r>
              <a:rPr lang="el-GR" altLang="zh-CN" sz="2400" dirty="0">
                <a:latin typeface="Cambria Math"/>
                <a:ea typeface="Cambria Math"/>
                <a:cs typeface="Times New Roman" panose="02020603050405020304" pitchFamily="18" charset="0"/>
              </a:rPr>
              <a:t>∊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*，</a:t>
            </a:r>
            <a:r>
              <a:rPr lang="en-US" altLang="zh-CN" sz="24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B</a:t>
            </a:r>
            <a:r>
              <a:rPr lang="el-GR" altLang="zh-CN" sz="2400" dirty="0">
                <a:latin typeface="Cambria Math"/>
                <a:ea typeface="Cambria Math"/>
                <a:cs typeface="Times New Roman" panose="02020603050405020304" pitchFamily="18" charset="0"/>
              </a:rPr>
              <a:t> ∊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left linear grammar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9936" y="4800599"/>
            <a:ext cx="2311239" cy="8490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Regular Expression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Regular Definition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117775" y="4800599"/>
            <a:ext cx="2122216" cy="8490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Regular Grammar</a:t>
            </a:r>
            <a:endParaRPr lang="en-US" altLang="zh-CN" dirty="0" smtClean="0"/>
          </a:p>
        </p:txBody>
      </p:sp>
      <p:sp>
        <p:nvSpPr>
          <p:cNvPr id="7" name="椭圆 6"/>
          <p:cNvSpPr/>
          <p:nvPr/>
        </p:nvSpPr>
        <p:spPr>
          <a:xfrm>
            <a:off x="3614065" y="4629148"/>
            <a:ext cx="1747157" cy="119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Regular Language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Regular Set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5" idx="3"/>
            <a:endCxn id="7" idx="2"/>
          </p:cNvCxnSpPr>
          <p:nvPr/>
        </p:nvCxnSpPr>
        <p:spPr>
          <a:xfrm flipV="1">
            <a:off x="2841175" y="5225141"/>
            <a:ext cx="772890" cy="1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7" idx="6"/>
            <a:endCxn id="6" idx="1"/>
          </p:cNvCxnSpPr>
          <p:nvPr/>
        </p:nvCxnSpPr>
        <p:spPr>
          <a:xfrm>
            <a:off x="5361222" y="5225141"/>
            <a:ext cx="756553" cy="1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9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/>
              <a:t>3.3 Transition Diagram – Recognition of Token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small running example – A grammar for branching statements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i="1" dirty="0" smtClean="0"/>
              <a:t>            </a:t>
            </a:r>
            <a:r>
              <a:rPr lang="en-US" altLang="zh-CN" i="1" dirty="0" err="1" smtClean="0"/>
              <a:t>stmt</a:t>
            </a:r>
            <a:r>
              <a:rPr lang="en-US" altLang="zh-CN" dirty="0" smtClean="0"/>
              <a:t> -&gt; </a:t>
            </a:r>
            <a:r>
              <a:rPr lang="en-US" altLang="zh-CN" b="1" dirty="0" smtClean="0"/>
              <a:t>if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expr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then</a:t>
            </a:r>
            <a:r>
              <a:rPr lang="en-US" altLang="zh-CN" dirty="0" smtClean="0"/>
              <a:t> </a:t>
            </a:r>
            <a:r>
              <a:rPr lang="en-US" altLang="zh-CN" i="1" dirty="0" err="1" smtClean="0"/>
              <a:t>stmt</a:t>
            </a:r>
            <a:r>
              <a:rPr lang="en-US" altLang="zh-CN" dirty="0" smtClean="0"/>
              <a:t> |</a:t>
            </a:r>
            <a:r>
              <a:rPr lang="en-US" altLang="zh-CN" b="1" dirty="0" smtClean="0"/>
              <a:t> if </a:t>
            </a:r>
            <a:r>
              <a:rPr lang="en-US" altLang="zh-CN" i="1" dirty="0" smtClean="0"/>
              <a:t>expr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then</a:t>
            </a:r>
            <a:r>
              <a:rPr lang="en-US" altLang="zh-CN" dirty="0" smtClean="0"/>
              <a:t> </a:t>
            </a:r>
            <a:r>
              <a:rPr lang="en-US" altLang="zh-CN" i="1" dirty="0" err="1" smtClean="0"/>
              <a:t>stmt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else</a:t>
            </a:r>
            <a:r>
              <a:rPr lang="en-US" altLang="zh-CN" dirty="0" smtClean="0"/>
              <a:t> </a:t>
            </a:r>
            <a:r>
              <a:rPr lang="en-US" altLang="zh-CN" i="1" dirty="0" err="1" smtClean="0"/>
              <a:t>stmt</a:t>
            </a:r>
            <a:r>
              <a:rPr lang="zh-CN" altLang="en-US" dirty="0" smtClean="0"/>
              <a:t> </a:t>
            </a:r>
            <a:r>
              <a:rPr lang="en-US" altLang="zh-CN" dirty="0" smtClean="0"/>
              <a:t>| </a:t>
            </a:r>
            <a:r>
              <a:rPr lang="en-US" altLang="zh-CN" i="1" dirty="0" smtClean="0">
                <a:sym typeface="Symbol" panose="05050102010706020507" pitchFamily="18" charset="2"/>
              </a:rPr>
              <a:t>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i="1" dirty="0" smtClean="0">
                <a:sym typeface="Symbol" panose="05050102010706020507" pitchFamily="18" charset="2"/>
              </a:rPr>
              <a:t>            expr</a:t>
            </a:r>
            <a:r>
              <a:rPr lang="en-US" altLang="zh-CN" dirty="0" smtClean="0">
                <a:sym typeface="Symbol" panose="05050102010706020507" pitchFamily="18" charset="2"/>
              </a:rPr>
              <a:t> -&gt; </a:t>
            </a:r>
            <a:r>
              <a:rPr lang="en-US" altLang="zh-CN" i="1" dirty="0" smtClean="0">
                <a:sym typeface="Symbol" panose="05050102010706020507" pitchFamily="18" charset="2"/>
              </a:rPr>
              <a:t>term</a:t>
            </a:r>
            <a:r>
              <a:rPr lang="en-US" altLang="zh-CN" dirty="0" smtClean="0">
                <a:sym typeface="Symbol" panose="05050102010706020507" pitchFamily="18" charset="2"/>
              </a:rPr>
              <a:t> </a:t>
            </a:r>
            <a:r>
              <a:rPr lang="en-US" altLang="zh-CN" b="1" dirty="0" err="1" smtClean="0">
                <a:sym typeface="Symbol" panose="05050102010706020507" pitchFamily="18" charset="2"/>
              </a:rPr>
              <a:t>relop</a:t>
            </a:r>
            <a:r>
              <a:rPr lang="en-US" altLang="zh-CN" dirty="0" smtClean="0">
                <a:sym typeface="Symbol" panose="05050102010706020507" pitchFamily="18" charset="2"/>
              </a:rPr>
              <a:t> </a:t>
            </a:r>
            <a:r>
              <a:rPr lang="en-US" altLang="zh-CN" i="1" dirty="0" smtClean="0">
                <a:sym typeface="Symbol" panose="05050102010706020507" pitchFamily="18" charset="2"/>
              </a:rPr>
              <a:t>term</a:t>
            </a:r>
            <a:r>
              <a:rPr lang="en-US" altLang="zh-CN" dirty="0" smtClean="0">
                <a:sym typeface="Symbol" panose="05050102010706020507" pitchFamily="18" charset="2"/>
              </a:rPr>
              <a:t> | </a:t>
            </a:r>
            <a:r>
              <a:rPr lang="en-US" altLang="zh-CN" i="1" dirty="0" smtClean="0">
                <a:sym typeface="Symbol" panose="05050102010706020507" pitchFamily="18" charset="2"/>
              </a:rPr>
              <a:t>term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i="1" dirty="0" smtClean="0">
                <a:sym typeface="Symbol" panose="05050102010706020507" pitchFamily="18" charset="2"/>
              </a:rPr>
              <a:t>            term</a:t>
            </a:r>
            <a:r>
              <a:rPr lang="en-US" altLang="zh-CN" dirty="0" smtClean="0">
                <a:sym typeface="Symbol" panose="05050102010706020507" pitchFamily="18" charset="2"/>
              </a:rPr>
              <a:t> -&gt; </a:t>
            </a:r>
            <a:r>
              <a:rPr lang="en-US" altLang="zh-CN" b="1" dirty="0" smtClean="0">
                <a:sym typeface="Symbol" panose="05050102010706020507" pitchFamily="18" charset="2"/>
              </a:rPr>
              <a:t>id</a:t>
            </a:r>
            <a:r>
              <a:rPr lang="en-US" altLang="zh-CN" dirty="0" smtClean="0">
                <a:sym typeface="Symbol" panose="05050102010706020507" pitchFamily="18" charset="2"/>
              </a:rPr>
              <a:t> | </a:t>
            </a:r>
            <a:r>
              <a:rPr lang="en-US" altLang="zh-CN" b="1" dirty="0" smtClean="0">
                <a:sym typeface="Symbol" panose="05050102010706020507" pitchFamily="18" charset="2"/>
              </a:rPr>
              <a:t>number</a:t>
            </a:r>
          </a:p>
          <a:p>
            <a:r>
              <a:rPr lang="en-US" altLang="zh-CN" dirty="0" smtClean="0"/>
              <a:t>The goal for the lexical analyzer.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b="1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547" y="2989085"/>
            <a:ext cx="4619767" cy="341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81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 smtClean="0"/>
              <a:t>3.3 Transition </a:t>
            </a:r>
            <a:r>
              <a:rPr lang="en-US" altLang="zh-CN" sz="2000" dirty="0"/>
              <a:t>Diagram – Recognition of Token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Patterns for token of the example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401" y="2265891"/>
            <a:ext cx="5353797" cy="276263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596" y="4785976"/>
            <a:ext cx="378142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9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 smtClean="0"/>
              <a:t>3.3 Transition </a:t>
            </a:r>
            <a:r>
              <a:rPr lang="en-US" altLang="zh-CN" sz="2000" dirty="0"/>
              <a:t>Diagram – Recognition of Token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 smtClean="0"/>
              <a:t>Transition Diagrams is a technical method to recognize regular expression</a:t>
            </a:r>
          </a:p>
          <a:p>
            <a:pPr>
              <a:lnSpc>
                <a:spcPct val="100000"/>
              </a:lnSpc>
            </a:pPr>
            <a:r>
              <a:rPr lang="en-US" altLang="zh-CN" sz="1600" dirty="0" smtClean="0"/>
              <a:t>Transition Diagram is a finite directed graph, where nodes (circles) are called </a:t>
            </a:r>
            <a:r>
              <a:rPr lang="en-US" altLang="zh-CN" sz="1600" i="1" dirty="0">
                <a:solidFill>
                  <a:srgbClr val="7030A0"/>
                </a:solidFill>
              </a:rPr>
              <a:t>states</a:t>
            </a:r>
            <a:r>
              <a:rPr lang="en-US" altLang="zh-CN" sz="1600" i="1" dirty="0"/>
              <a:t>. </a:t>
            </a:r>
            <a:r>
              <a:rPr lang="en-US" altLang="zh-CN" sz="1600" dirty="0" smtClean="0"/>
              <a:t>Each </a:t>
            </a:r>
            <a:r>
              <a:rPr lang="en-US" altLang="zh-CN" sz="1600" i="1" dirty="0" smtClean="0">
                <a:solidFill>
                  <a:srgbClr val="7030A0"/>
                </a:solidFill>
              </a:rPr>
              <a:t>state</a:t>
            </a:r>
            <a:r>
              <a:rPr lang="en-US" altLang="zh-CN" sz="1600" dirty="0" smtClean="0">
                <a:solidFill>
                  <a:srgbClr val="7030A0"/>
                </a:solidFill>
              </a:rPr>
              <a:t> </a:t>
            </a:r>
            <a:r>
              <a:rPr lang="en-US" altLang="zh-CN" sz="1600" dirty="0"/>
              <a:t>represents a condition that could occur during the process of </a:t>
            </a:r>
            <a:r>
              <a:rPr lang="en-US" altLang="zh-CN" sz="1600" dirty="0" smtClean="0"/>
              <a:t>scanning the </a:t>
            </a:r>
            <a:r>
              <a:rPr lang="en-US" altLang="zh-CN" sz="1600" dirty="0"/>
              <a:t>input looking for a lexeme that matches one of several patterns. </a:t>
            </a:r>
            <a:r>
              <a:rPr lang="en-US" altLang="zh-CN" sz="1600" i="1" dirty="0">
                <a:solidFill>
                  <a:srgbClr val="7030A0"/>
                </a:solidFill>
              </a:rPr>
              <a:t>Edges</a:t>
            </a:r>
            <a:r>
              <a:rPr lang="en-US" altLang="zh-CN" sz="1600" dirty="0"/>
              <a:t> are directed from one state of the transition diagram to </a:t>
            </a:r>
            <a:r>
              <a:rPr lang="en-US" altLang="zh-CN" sz="1600" dirty="0" smtClean="0"/>
              <a:t>another. Each </a:t>
            </a:r>
            <a:r>
              <a:rPr lang="en-US" altLang="zh-CN" sz="1600" i="1" dirty="0">
                <a:solidFill>
                  <a:srgbClr val="7030A0"/>
                </a:solidFill>
              </a:rPr>
              <a:t>edge</a:t>
            </a:r>
            <a:r>
              <a:rPr lang="en-US" altLang="zh-CN" sz="1600" dirty="0">
                <a:solidFill>
                  <a:srgbClr val="7030A0"/>
                </a:solidFill>
              </a:rPr>
              <a:t> </a:t>
            </a:r>
            <a:r>
              <a:rPr lang="en-US" altLang="zh-CN" sz="1600" dirty="0"/>
              <a:t>is labeled by a symbol or set of symbols. If we are in some </a:t>
            </a:r>
            <a:r>
              <a:rPr lang="en-US" altLang="zh-CN" sz="1600" dirty="0" smtClean="0"/>
              <a:t>state </a:t>
            </a:r>
            <a:r>
              <a:rPr lang="en-US" altLang="zh-CN" sz="1600" i="1" dirty="0" smtClean="0"/>
              <a:t>s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, and the next input symbol is </a:t>
            </a:r>
            <a:r>
              <a:rPr lang="en-US" altLang="zh-CN" sz="1600" i="1" dirty="0"/>
              <a:t>a</a:t>
            </a:r>
            <a:r>
              <a:rPr lang="en-US" altLang="zh-CN" sz="1600" dirty="0"/>
              <a:t>, we look for an edge out of </a:t>
            </a:r>
            <a:r>
              <a:rPr lang="en-US" altLang="zh-CN" sz="1600" dirty="0" err="1" smtClean="0"/>
              <a:t>staXte</a:t>
            </a:r>
            <a:r>
              <a:rPr lang="en-US" altLang="zh-CN" sz="1600" dirty="0" smtClean="0"/>
              <a:t> </a:t>
            </a:r>
            <a:r>
              <a:rPr lang="en-US" altLang="zh-CN" sz="1600" i="1" dirty="0"/>
              <a:t>s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labeled by </a:t>
            </a:r>
            <a:r>
              <a:rPr lang="en-US" altLang="zh-CN" sz="1600" i="1" dirty="0"/>
              <a:t>a</a:t>
            </a:r>
            <a:r>
              <a:rPr lang="en-US" altLang="zh-CN" sz="1600" dirty="0"/>
              <a:t> (and perhaps by other symbols, as well). If we find such an edge, </a:t>
            </a:r>
            <a:r>
              <a:rPr lang="en-US" altLang="zh-CN" sz="1600" dirty="0" smtClean="0"/>
              <a:t>we advance </a:t>
            </a:r>
            <a:r>
              <a:rPr lang="en-US" altLang="zh-CN" sz="1600" dirty="0"/>
              <a:t>the </a:t>
            </a:r>
            <a:r>
              <a:rPr lang="en-US" altLang="zh-CN" sz="1600" i="1" dirty="0"/>
              <a:t>forward</a:t>
            </a:r>
            <a:r>
              <a:rPr lang="en-US" altLang="zh-CN" sz="1600" dirty="0"/>
              <a:t> pointer </a:t>
            </a:r>
            <a:r>
              <a:rPr lang="en-US" altLang="zh-CN" sz="1600" dirty="0" smtClean="0"/>
              <a:t>and </a:t>
            </a:r>
            <a:r>
              <a:rPr lang="en-US" altLang="zh-CN" sz="1600" dirty="0"/>
              <a:t>enter the state of the transition diagram </a:t>
            </a:r>
            <a:r>
              <a:rPr lang="en-US" altLang="zh-CN" sz="1600" dirty="0" smtClean="0"/>
              <a:t>to which </a:t>
            </a:r>
            <a:r>
              <a:rPr lang="en-US" altLang="zh-CN" sz="1600" dirty="0"/>
              <a:t>that edge leads</a:t>
            </a:r>
            <a:r>
              <a:rPr lang="en-US" altLang="zh-CN" sz="1600" dirty="0" smtClean="0"/>
              <a:t>. A transition diagram include finite states, in where one is designated the </a:t>
            </a:r>
            <a:r>
              <a:rPr lang="en-US" altLang="zh-CN" sz="1600" i="1" dirty="0" smtClean="0">
                <a:solidFill>
                  <a:srgbClr val="7030A0"/>
                </a:solidFill>
              </a:rPr>
              <a:t>start (initial) </a:t>
            </a:r>
            <a:r>
              <a:rPr lang="en-US" altLang="zh-CN" sz="1600" dirty="0" smtClean="0"/>
              <a:t>state and at least one is said to be the </a:t>
            </a:r>
            <a:r>
              <a:rPr lang="en-US" altLang="zh-CN" sz="1600" i="1" dirty="0" smtClean="0">
                <a:solidFill>
                  <a:srgbClr val="7030A0"/>
                </a:solidFill>
              </a:rPr>
              <a:t>accepting (final)</a:t>
            </a:r>
            <a:r>
              <a:rPr lang="en-US" altLang="zh-CN" sz="1600" dirty="0" smtClean="0">
                <a:solidFill>
                  <a:srgbClr val="7030A0"/>
                </a:solidFill>
              </a:rPr>
              <a:t> </a:t>
            </a:r>
            <a:r>
              <a:rPr lang="en-US" altLang="zh-CN" sz="1600" dirty="0" smtClean="0"/>
              <a:t>state (double circle). 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10916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3.3 Transition </a:t>
            </a:r>
            <a:r>
              <a:rPr lang="en-US" altLang="zh-CN" sz="2400" dirty="0" smtClean="0"/>
              <a:t>Diagram – Recognition of relation operator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78" y="1671450"/>
            <a:ext cx="5434701" cy="392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6954417" y="3270236"/>
            <a:ext cx="17855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to indicate that we must retract the input one position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4763386" y="3115340"/>
            <a:ext cx="2191031" cy="70174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4688958" y="3838353"/>
            <a:ext cx="2265459" cy="118021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60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3.3 Transition Diagram – Recognition of </a:t>
            </a:r>
            <a:r>
              <a:rPr lang="en-US" altLang="zh-CN" sz="2000" dirty="0" smtClean="0"/>
              <a:t>reserved words and identifiers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29" y="2035139"/>
            <a:ext cx="7024004" cy="127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08" y="3784858"/>
            <a:ext cx="82010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39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3.3 Transition Diagram – Recognition of </a:t>
            </a:r>
            <a:r>
              <a:rPr lang="en-US" altLang="zh-CN" sz="2400" dirty="0" smtClean="0"/>
              <a:t>unsigned number and others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1895599"/>
            <a:ext cx="7384722" cy="1959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5196570" y="2728356"/>
            <a:ext cx="1397427" cy="1306284"/>
            <a:chOff x="5257800" y="4816929"/>
            <a:chExt cx="1397427" cy="1306284"/>
          </a:xfrm>
        </p:grpSpPr>
        <p:cxnSp>
          <p:nvCxnSpPr>
            <p:cNvPr id="6" name="曲线连接符 5"/>
            <p:cNvCxnSpPr/>
            <p:nvPr/>
          </p:nvCxnSpPr>
          <p:spPr>
            <a:xfrm rot="16200000" flipH="1">
              <a:off x="5233307" y="4841422"/>
              <a:ext cx="914400" cy="865414"/>
            </a:xfrm>
            <a:prstGeom prst="curvedConnector3">
              <a:avLst>
                <a:gd name="adj1" fmla="val 57143"/>
              </a:avLst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同心圆 6"/>
            <p:cNvSpPr/>
            <p:nvPr/>
          </p:nvSpPr>
          <p:spPr>
            <a:xfrm>
              <a:off x="6090556" y="5698671"/>
              <a:ext cx="435425" cy="424542"/>
            </a:xfrm>
            <a:prstGeom prst="donut">
              <a:avLst>
                <a:gd name="adj" fmla="val 1923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TextBox 17"/>
            <p:cNvSpPr txBox="1"/>
            <p:nvPr/>
          </p:nvSpPr>
          <p:spPr>
            <a:xfrm>
              <a:off x="6090532" y="5698671"/>
              <a:ext cx="564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Err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20"/>
            <p:cNvSpPr txBox="1"/>
            <p:nvPr/>
          </p:nvSpPr>
          <p:spPr>
            <a:xfrm>
              <a:off x="5747657" y="5264024"/>
              <a:ext cx="751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other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828675" y="1401863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Unsigned number</a:t>
            </a:r>
            <a:endParaRPr lang="zh-CN" altLang="en-US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828674" y="4204851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Whitespace</a:t>
            </a:r>
            <a:endParaRPr lang="zh-CN" altLang="en-US" b="1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160" y="4753981"/>
            <a:ext cx="5352381" cy="1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20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3.3 Transition Diagram – </a:t>
            </a:r>
            <a:r>
              <a:rPr lang="en-US" altLang="zh-CN" sz="2000" dirty="0" smtClean="0"/>
              <a:t>Architecture of a Transition-Diagram-Based Lexical Analyzer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332" y="1628578"/>
            <a:ext cx="6394197" cy="4803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435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The Construction of a Lexical Analyzer</a:t>
            </a:r>
          </a:p>
          <a:p>
            <a:r>
              <a:rPr lang="en-US" altLang="zh-CN" sz="2000" dirty="0" smtClean="0"/>
              <a:t>Regular Expression, Regular </a:t>
            </a:r>
            <a:r>
              <a:rPr lang="en-US" altLang="zh-CN" sz="2000" dirty="0" smtClean="0"/>
              <a:t>Set</a:t>
            </a:r>
          </a:p>
          <a:p>
            <a:r>
              <a:rPr lang="en-US" altLang="zh-CN" sz="2000" dirty="0" smtClean="0"/>
              <a:t>Transition </a:t>
            </a:r>
            <a:r>
              <a:rPr lang="en-US" altLang="zh-CN" sz="2000" dirty="0" smtClean="0"/>
              <a:t>Diagram</a:t>
            </a:r>
          </a:p>
          <a:p>
            <a:r>
              <a:rPr lang="en-US" altLang="zh-CN" sz="2000" dirty="0" smtClean="0"/>
              <a:t>DFA and NFA</a:t>
            </a:r>
          </a:p>
          <a:p>
            <a:r>
              <a:rPr lang="en-US" altLang="zh-CN" sz="2000" dirty="0" smtClean="0"/>
              <a:t>Conversion of an NFA to a DFA</a:t>
            </a:r>
          </a:p>
          <a:p>
            <a:r>
              <a:rPr lang="en-US" altLang="zh-CN" sz="2000" dirty="0" smtClean="0"/>
              <a:t>Minimization of DFA</a:t>
            </a:r>
          </a:p>
          <a:p>
            <a:r>
              <a:rPr lang="en-US" altLang="zh-CN" sz="2000" dirty="0" smtClean="0"/>
              <a:t>The Conversion of FA, Regular Expression, &amp; Regular Grammar</a:t>
            </a:r>
          </a:p>
          <a:p>
            <a:r>
              <a:rPr lang="en-US" altLang="zh-CN" sz="2000" dirty="0" smtClean="0"/>
              <a:t>The Lexical-Analyzer Generator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9879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en-US" altLang="zh-CN" sz="2400" dirty="0"/>
              <a:t>The Construction of a Lexical </a:t>
            </a:r>
            <a:r>
              <a:rPr lang="en-US" altLang="zh-CN" sz="2400" dirty="0" smtClean="0"/>
              <a:t>Analyzer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675" y="1444336"/>
            <a:ext cx="7486650" cy="35952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rgbClr val="7030A0"/>
                </a:solidFill>
              </a:rPr>
              <a:t>Lexical Analyzer </a:t>
            </a:r>
            <a:r>
              <a:rPr lang="en-US" altLang="zh-CN" sz="2000" dirty="0" smtClean="0"/>
              <a:t>reads input stream and then generator the sequence of tokens that are required by a parser. 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845133" y="2280062"/>
            <a:ext cx="1747157" cy="8490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Lexical Analyzer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991479" y="2246783"/>
            <a:ext cx="1747157" cy="8490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Parser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 flipH="1" flipV="1">
            <a:off x="3592290" y="2867891"/>
            <a:ext cx="1399189" cy="1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423561" y="3918362"/>
            <a:ext cx="1747157" cy="8490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Symbol Table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5170718" y="3150919"/>
            <a:ext cx="704850" cy="767443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3118758" y="3150919"/>
            <a:ext cx="304803" cy="767443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0"/>
          <p:cNvSpPr txBox="1"/>
          <p:nvPr/>
        </p:nvSpPr>
        <p:spPr>
          <a:xfrm>
            <a:off x="3512309" y="296625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 smtClean="0"/>
              <a:t>getNextToken</a:t>
            </a:r>
            <a:endParaRPr lang="zh-CN" altLang="en-US" i="1" dirty="0"/>
          </a:p>
        </p:txBody>
      </p:sp>
      <p:sp>
        <p:nvSpPr>
          <p:cNvPr id="11" name="TextBox 21"/>
          <p:cNvSpPr txBox="1"/>
          <p:nvPr/>
        </p:nvSpPr>
        <p:spPr>
          <a:xfrm>
            <a:off x="3915455" y="209034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token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627264" y="2459676"/>
            <a:ext cx="1374726" cy="1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内容占位符 2"/>
          <p:cNvSpPr txBox="1">
            <a:spLocks/>
          </p:cNvSpPr>
          <p:nvPr/>
        </p:nvSpPr>
        <p:spPr>
          <a:xfrm>
            <a:off x="828675" y="5408924"/>
            <a:ext cx="7486650" cy="6763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zh-CN" altLang="en-US" sz="2000" dirty="0"/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933877" y="4960179"/>
            <a:ext cx="7486650" cy="190190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chemeClr val="tx2"/>
                </a:solidFill>
              </a:rPr>
              <a:t>Sometimes, lexical analyzers are divided into a cascade of two processes:</a:t>
            </a: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chemeClr val="tx2"/>
                </a:solidFill>
              </a:rPr>
              <a:t>a) </a:t>
            </a:r>
            <a:r>
              <a:rPr lang="en-US" altLang="zh-CN" sz="1400" b="1" i="1" dirty="0">
                <a:solidFill>
                  <a:srgbClr val="7030A0"/>
                </a:solidFill>
              </a:rPr>
              <a:t>Scanning</a:t>
            </a:r>
            <a:r>
              <a:rPr lang="en-US" altLang="zh-CN" sz="1400" dirty="0">
                <a:solidFill>
                  <a:schemeClr val="tx2"/>
                </a:solidFill>
              </a:rPr>
              <a:t> consists of the simple processes that do not require </a:t>
            </a:r>
            <a:r>
              <a:rPr lang="en-US" altLang="zh-CN" sz="1400" dirty="0" smtClean="0">
                <a:solidFill>
                  <a:schemeClr val="tx2"/>
                </a:solidFill>
              </a:rPr>
              <a:t>tokenization of </a:t>
            </a:r>
            <a:r>
              <a:rPr lang="en-US" altLang="zh-CN" sz="1400" dirty="0">
                <a:solidFill>
                  <a:schemeClr val="tx2"/>
                </a:solidFill>
              </a:rPr>
              <a:t>the input, such as deletion of comments and compaction of </a:t>
            </a:r>
            <a:r>
              <a:rPr lang="en-US" altLang="zh-CN" sz="1400" dirty="0" smtClean="0">
                <a:solidFill>
                  <a:schemeClr val="tx2"/>
                </a:solidFill>
              </a:rPr>
              <a:t>consecutive whitespace </a:t>
            </a:r>
            <a:r>
              <a:rPr lang="en-US" altLang="zh-CN" sz="1400" dirty="0">
                <a:solidFill>
                  <a:schemeClr val="tx2"/>
                </a:solidFill>
              </a:rPr>
              <a:t>characters into one.</a:t>
            </a:r>
          </a:p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chemeClr val="tx2"/>
                </a:solidFill>
              </a:rPr>
              <a:t>b</a:t>
            </a:r>
            <a:r>
              <a:rPr lang="en-US" altLang="zh-CN" sz="1400" b="1" i="1" dirty="0">
                <a:solidFill>
                  <a:srgbClr val="7030A0"/>
                </a:solidFill>
              </a:rPr>
              <a:t>) Lexical analysis </a:t>
            </a:r>
            <a:r>
              <a:rPr lang="en-US" altLang="zh-CN" sz="1400" dirty="0">
                <a:solidFill>
                  <a:schemeClr val="tx2"/>
                </a:solidFill>
              </a:rPr>
              <a:t>proper is the more complex portion, where the </a:t>
            </a:r>
            <a:r>
              <a:rPr lang="en-US" altLang="zh-CN" sz="1400" dirty="0" smtClean="0">
                <a:solidFill>
                  <a:schemeClr val="tx2"/>
                </a:solidFill>
              </a:rPr>
              <a:t>scanner produces </a:t>
            </a:r>
            <a:r>
              <a:rPr lang="en-US" altLang="zh-CN" sz="1400" dirty="0">
                <a:solidFill>
                  <a:schemeClr val="tx2"/>
                </a:solidFill>
              </a:rPr>
              <a:t>the sequence of tokens as output.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57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The Construction of a Lexical Analyzer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Lexical Analysis Versus Parsing</a:t>
            </a:r>
          </a:p>
          <a:p>
            <a:pPr lvl="1">
              <a:lnSpc>
                <a:spcPct val="100000"/>
              </a:lnSpc>
            </a:pPr>
            <a:r>
              <a:rPr lang="en-US" altLang="zh-CN" sz="1700" u="sng" dirty="0">
                <a:solidFill>
                  <a:srgbClr val="7030A0"/>
                </a:solidFill>
              </a:rPr>
              <a:t>1 . Simplicity of design </a:t>
            </a:r>
            <a:r>
              <a:rPr lang="en-US" altLang="zh-CN" sz="1700" u="sng" dirty="0" smtClean="0">
                <a:solidFill>
                  <a:srgbClr val="7030A0"/>
                </a:solidFill>
              </a:rPr>
              <a:t>is </a:t>
            </a:r>
            <a:r>
              <a:rPr lang="en-US" altLang="zh-CN" sz="1700" u="sng" dirty="0">
                <a:solidFill>
                  <a:srgbClr val="7030A0"/>
                </a:solidFill>
              </a:rPr>
              <a:t>the most important consideration. The </a:t>
            </a:r>
            <a:r>
              <a:rPr lang="en-US" altLang="zh-CN" sz="1700" u="sng" dirty="0" smtClean="0">
                <a:solidFill>
                  <a:srgbClr val="7030A0"/>
                </a:solidFill>
              </a:rPr>
              <a:t>separation of </a:t>
            </a:r>
            <a:r>
              <a:rPr lang="en-US" altLang="zh-CN" sz="1700" u="sng" dirty="0">
                <a:solidFill>
                  <a:srgbClr val="7030A0"/>
                </a:solidFill>
              </a:rPr>
              <a:t>lexical and syntactic analysis often allows us to simplify at least </a:t>
            </a:r>
            <a:r>
              <a:rPr lang="en-US" altLang="zh-CN" sz="1700" u="sng" dirty="0" smtClean="0">
                <a:solidFill>
                  <a:srgbClr val="7030A0"/>
                </a:solidFill>
              </a:rPr>
              <a:t>one of </a:t>
            </a:r>
            <a:r>
              <a:rPr lang="en-US" altLang="zh-CN" sz="1700" u="sng" dirty="0">
                <a:solidFill>
                  <a:srgbClr val="7030A0"/>
                </a:solidFill>
              </a:rPr>
              <a:t>these tasks. </a:t>
            </a:r>
            <a:r>
              <a:rPr lang="en-US" altLang="zh-CN" sz="1700" dirty="0"/>
              <a:t>For example, a parser that had to deal with </a:t>
            </a:r>
            <a:r>
              <a:rPr lang="en-US" altLang="zh-CN" sz="1700" dirty="0" smtClean="0"/>
              <a:t>comments and </a:t>
            </a:r>
            <a:r>
              <a:rPr lang="en-US" altLang="zh-CN" sz="1700" dirty="0"/>
              <a:t>whitespace as syntactic units would be. considerably more </a:t>
            </a:r>
            <a:r>
              <a:rPr lang="en-US" altLang="zh-CN" sz="1700" dirty="0" smtClean="0"/>
              <a:t>complex than </a:t>
            </a:r>
            <a:r>
              <a:rPr lang="en-US" altLang="zh-CN" sz="1700" dirty="0"/>
              <a:t>one that can assume comments and whitespace have already </a:t>
            </a:r>
            <a:r>
              <a:rPr lang="en-US" altLang="zh-CN" sz="1700" dirty="0" smtClean="0"/>
              <a:t>been removed </a:t>
            </a:r>
            <a:r>
              <a:rPr lang="en-US" altLang="zh-CN" sz="1700" dirty="0"/>
              <a:t>by the lexical analyzer. If we are designing a new </a:t>
            </a:r>
            <a:r>
              <a:rPr lang="en-US" altLang="zh-CN" sz="1700" dirty="0" smtClean="0"/>
              <a:t>language, separating </a:t>
            </a:r>
            <a:r>
              <a:rPr lang="en-US" altLang="zh-CN" sz="1700" dirty="0"/>
              <a:t>lexical and syntactic concerns can lead to a cleaner </a:t>
            </a:r>
            <a:r>
              <a:rPr lang="en-US" altLang="zh-CN" sz="1700" dirty="0" smtClean="0"/>
              <a:t>overall language </a:t>
            </a:r>
            <a:r>
              <a:rPr lang="en-US" altLang="zh-CN" sz="1700" dirty="0"/>
              <a:t>design.</a:t>
            </a:r>
          </a:p>
          <a:p>
            <a:pPr lvl="1">
              <a:lnSpc>
                <a:spcPct val="100000"/>
              </a:lnSpc>
            </a:pPr>
            <a:r>
              <a:rPr lang="en-US" altLang="zh-CN" sz="1700" u="sng" dirty="0">
                <a:solidFill>
                  <a:srgbClr val="7030A0"/>
                </a:solidFill>
              </a:rPr>
              <a:t>2. Compiler efficiency is improved. </a:t>
            </a:r>
            <a:r>
              <a:rPr lang="en-US" altLang="zh-CN" sz="1700" dirty="0"/>
              <a:t>A separate lexical analyzer allows us </a:t>
            </a:r>
            <a:r>
              <a:rPr lang="en-US" altLang="zh-CN" sz="1700" dirty="0" smtClean="0"/>
              <a:t>to apply </a:t>
            </a:r>
            <a:r>
              <a:rPr lang="en-US" altLang="zh-CN" sz="1700" dirty="0"/>
              <a:t>specialized techniques that serve only the lexical task, not the </a:t>
            </a:r>
            <a:r>
              <a:rPr lang="en-US" altLang="zh-CN" sz="1700" dirty="0" smtClean="0"/>
              <a:t>job of </a:t>
            </a:r>
            <a:r>
              <a:rPr lang="en-US" altLang="zh-CN" sz="1700" dirty="0"/>
              <a:t>parsing. In addition, specialized buffering techniques for reading </a:t>
            </a:r>
            <a:r>
              <a:rPr lang="en-US" altLang="zh-CN" sz="1700" dirty="0" smtClean="0"/>
              <a:t>input characters </a:t>
            </a:r>
            <a:r>
              <a:rPr lang="en-US" altLang="zh-CN" sz="1700" dirty="0"/>
              <a:t>can speed up the compiler significantly</a:t>
            </a:r>
            <a:r>
              <a:rPr lang="en-US" altLang="zh-CN" sz="1700" dirty="0" smtClean="0"/>
              <a:t>. (</a:t>
            </a:r>
            <a:r>
              <a:rPr lang="en-US" altLang="zh-CN" sz="1700" dirty="0" smtClean="0">
                <a:solidFill>
                  <a:srgbClr val="FF0000"/>
                </a:solidFill>
              </a:rPr>
              <a:t>Parsing is more complicated and slower</a:t>
            </a:r>
            <a:r>
              <a:rPr lang="en-US" altLang="zh-CN" sz="1700" dirty="0" smtClean="0"/>
              <a:t>)</a:t>
            </a:r>
            <a:endParaRPr lang="en-US" altLang="zh-CN" sz="1700" dirty="0"/>
          </a:p>
          <a:p>
            <a:pPr lvl="1">
              <a:lnSpc>
                <a:spcPct val="100000"/>
              </a:lnSpc>
            </a:pPr>
            <a:r>
              <a:rPr lang="en-US" altLang="zh-CN" sz="1700" u="sng" dirty="0">
                <a:solidFill>
                  <a:srgbClr val="7030A0"/>
                </a:solidFill>
              </a:rPr>
              <a:t>3. Compiler portability is enhanced. </a:t>
            </a:r>
            <a:r>
              <a:rPr lang="en-US" altLang="zh-CN" sz="1700" dirty="0"/>
              <a:t>Input-device-specific peculiarities </a:t>
            </a:r>
            <a:r>
              <a:rPr lang="en-US" altLang="zh-CN" sz="1700" dirty="0" smtClean="0"/>
              <a:t>can be </a:t>
            </a:r>
            <a:r>
              <a:rPr lang="en-US" altLang="zh-CN" sz="1700" dirty="0"/>
              <a:t>restricted to the lexical analyzer.</a:t>
            </a:r>
            <a:endParaRPr lang="zh-CN" altLang="en-US" sz="1700" dirty="0"/>
          </a:p>
        </p:txBody>
      </p:sp>
    </p:spTree>
    <p:extLst>
      <p:ext uri="{BB962C8B-B14F-4D97-AF65-F5344CB8AC3E}">
        <p14:creationId xmlns:p14="http://schemas.microsoft.com/office/powerpoint/2010/main" val="120031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The Construction of a Lexical </a:t>
            </a:r>
            <a:r>
              <a:rPr lang="en-US" altLang="zh-CN" dirty="0" smtClean="0"/>
              <a:t>Analyzer-token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1683327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Output of a lexical analyzer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token</a:t>
            </a:r>
          </a:p>
          <a:p>
            <a:pPr lvl="1"/>
            <a:r>
              <a:rPr lang="en-US" altLang="zh-CN" sz="2000" dirty="0" smtClean="0"/>
              <a:t>Token is a 2-tuple</a:t>
            </a:r>
          </a:p>
          <a:p>
            <a:pPr marL="457200" lvl="1" indent="0">
              <a:buNone/>
            </a:pPr>
            <a:r>
              <a:rPr lang="en-US" altLang="zh-CN" sz="2000" dirty="0" smtClean="0"/>
              <a:t>&lt;name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attribute&gt;</a:t>
            </a:r>
          </a:p>
          <a:p>
            <a:pPr marL="457200" lvl="1" indent="0">
              <a:buNone/>
            </a:pPr>
            <a:r>
              <a:rPr lang="en-US" altLang="zh-CN" sz="2000" b="1" dirty="0" smtClean="0"/>
              <a:t>attribute</a:t>
            </a:r>
            <a:r>
              <a:rPr lang="zh-CN" altLang="en-US" sz="2000" b="1" dirty="0" smtClean="0"/>
              <a:t>：</a:t>
            </a:r>
            <a:r>
              <a:rPr lang="en-US" altLang="zh-CN" sz="2000" dirty="0" smtClean="0"/>
              <a:t>a point to an entry in Symbol Table</a:t>
            </a:r>
            <a:endParaRPr lang="zh-CN" altLang="en-US" sz="2000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580887663"/>
              </p:ext>
            </p:extLst>
          </p:nvPr>
        </p:nvGraphicFramePr>
        <p:xfrm>
          <a:off x="827537" y="3188030"/>
          <a:ext cx="7942390" cy="3534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266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The Construction of a Lexical Analyzer-token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3480955"/>
          </a:xfrm>
        </p:spPr>
        <p:txBody>
          <a:bodyPr>
            <a:normAutofit/>
          </a:bodyPr>
          <a:lstStyle/>
          <a:p>
            <a:r>
              <a:rPr lang="en-US" altLang="zh-CN" sz="2000" i="1" dirty="0" smtClean="0"/>
              <a:t>Token</a:t>
            </a:r>
            <a:r>
              <a:rPr lang="en-US" altLang="zh-CN" sz="2000" dirty="0" smtClean="0"/>
              <a:t>, </a:t>
            </a:r>
            <a:r>
              <a:rPr lang="en-US" altLang="zh-CN" sz="2000" i="1" dirty="0" smtClean="0"/>
              <a:t>Pattern</a:t>
            </a:r>
            <a:r>
              <a:rPr lang="en-US" altLang="zh-CN" sz="2000" dirty="0" smtClean="0"/>
              <a:t> and </a:t>
            </a:r>
            <a:r>
              <a:rPr lang="en-US" altLang="zh-CN" sz="2000" i="1" dirty="0" smtClean="0"/>
              <a:t>Lexemes</a:t>
            </a:r>
          </a:p>
          <a:p>
            <a:pPr lvl="1"/>
            <a:r>
              <a:rPr lang="en-US" altLang="zh-CN" sz="1700" dirty="0"/>
              <a:t>A </a:t>
            </a:r>
            <a:r>
              <a:rPr lang="en-US" altLang="zh-CN" sz="1700" dirty="0">
                <a:solidFill>
                  <a:srgbClr val="7030A0"/>
                </a:solidFill>
              </a:rPr>
              <a:t>token</a:t>
            </a:r>
            <a:r>
              <a:rPr lang="en-US" altLang="zh-CN" sz="1700" dirty="0"/>
              <a:t> is a pair consisting of a token name and an optional </a:t>
            </a:r>
            <a:r>
              <a:rPr lang="en-US" altLang="zh-CN" sz="1700" dirty="0" smtClean="0"/>
              <a:t>attribute value</a:t>
            </a:r>
            <a:r>
              <a:rPr lang="en-US" altLang="zh-CN" sz="1700" dirty="0"/>
              <a:t>. The token name is an abstract symbol representing a kind </a:t>
            </a:r>
            <a:r>
              <a:rPr lang="en-US" altLang="zh-CN" sz="1700" dirty="0" smtClean="0"/>
              <a:t>of lexical unit.</a:t>
            </a:r>
          </a:p>
          <a:p>
            <a:pPr lvl="1"/>
            <a:r>
              <a:rPr lang="en-US" altLang="zh-CN" sz="1700" dirty="0"/>
              <a:t>A </a:t>
            </a:r>
            <a:r>
              <a:rPr lang="en-US" altLang="zh-CN" sz="1700" dirty="0">
                <a:solidFill>
                  <a:srgbClr val="7030A0"/>
                </a:solidFill>
              </a:rPr>
              <a:t>pattern</a:t>
            </a:r>
            <a:r>
              <a:rPr lang="en-US" altLang="zh-CN" sz="1700" dirty="0"/>
              <a:t> is a description of the form that the lexemes of a token may </a:t>
            </a:r>
            <a:r>
              <a:rPr lang="en-US" altLang="zh-CN" sz="1700" dirty="0" smtClean="0"/>
              <a:t>take. In </a:t>
            </a:r>
            <a:r>
              <a:rPr lang="en-US" altLang="zh-CN" sz="1700" dirty="0"/>
              <a:t>the case of a keyword as a token, the pattern is just the sequence </a:t>
            </a:r>
            <a:r>
              <a:rPr lang="en-US" altLang="zh-CN" sz="1700" dirty="0" smtClean="0"/>
              <a:t>of characters </a:t>
            </a:r>
            <a:r>
              <a:rPr lang="en-US" altLang="zh-CN" sz="1700" dirty="0"/>
              <a:t>that form the keyword. For identifiers and some other </a:t>
            </a:r>
            <a:r>
              <a:rPr lang="en-US" altLang="zh-CN" sz="1700" dirty="0" smtClean="0"/>
              <a:t>tokens, the </a:t>
            </a:r>
            <a:r>
              <a:rPr lang="en-US" altLang="zh-CN" sz="1700" dirty="0"/>
              <a:t>pattern is a more complex structure that is matched by many </a:t>
            </a:r>
            <a:r>
              <a:rPr lang="en-US" altLang="zh-CN" sz="1700" dirty="0" smtClean="0"/>
              <a:t>strings.</a:t>
            </a:r>
          </a:p>
          <a:p>
            <a:pPr lvl="1"/>
            <a:r>
              <a:rPr lang="en-US" altLang="zh-CN" sz="1700" dirty="0"/>
              <a:t>A </a:t>
            </a:r>
            <a:r>
              <a:rPr lang="en-US" altLang="zh-CN" sz="1700" dirty="0">
                <a:solidFill>
                  <a:srgbClr val="7030A0"/>
                </a:solidFill>
              </a:rPr>
              <a:t>lexeme</a:t>
            </a:r>
            <a:r>
              <a:rPr lang="en-US" altLang="zh-CN" sz="1700" dirty="0"/>
              <a:t> is a sequence of characters in the source program that </a:t>
            </a:r>
            <a:r>
              <a:rPr lang="en-US" altLang="zh-CN" sz="1700" dirty="0" smtClean="0"/>
              <a:t>matches the </a:t>
            </a:r>
            <a:r>
              <a:rPr lang="en-US" altLang="zh-CN" sz="1700" dirty="0"/>
              <a:t>pattern for a token and is identified by the lexical analyzer as </a:t>
            </a:r>
            <a:r>
              <a:rPr lang="en-US" altLang="zh-CN" sz="1700" dirty="0" smtClean="0"/>
              <a:t>an instance </a:t>
            </a:r>
            <a:r>
              <a:rPr lang="en-US" altLang="zh-CN" sz="1700" dirty="0"/>
              <a:t>of that </a:t>
            </a:r>
            <a:r>
              <a:rPr lang="en-US" altLang="zh-CN" sz="1700" dirty="0" smtClean="0"/>
              <a:t>token.</a:t>
            </a:r>
            <a:endParaRPr lang="zh-CN" altLang="en-US" sz="17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934" y="4657153"/>
            <a:ext cx="6218459" cy="2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50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The Construction of a Lexical </a:t>
            </a:r>
            <a:r>
              <a:rPr lang="en-US" altLang="zh-CN" dirty="0" smtClean="0"/>
              <a:t>Analyzer-tokenization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28675" y="1518309"/>
            <a:ext cx="2174298" cy="1208314"/>
          </a:xfr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Courier" pitchFamily="49" charset="0"/>
                <a:cs typeface="Courier New" panose="02070309020205020404" pitchFamily="49" charset="0"/>
              </a:rPr>
              <a:t>while (</a:t>
            </a:r>
            <a:r>
              <a:rPr lang="en-US" altLang="zh-CN" dirty="0" err="1" smtClean="0">
                <a:latin typeface="Courier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" pitchFamily="49" charset="0"/>
                <a:cs typeface="Courier New" panose="02070309020205020404" pitchFamily="49" charset="0"/>
              </a:rPr>
              <a:t> &gt; j)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Courier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" pitchFamily="49" charset="0"/>
                <a:cs typeface="Courier New" panose="02070309020205020404" pitchFamily="49" charset="0"/>
              </a:rPr>
              <a:t>     k = j * 3.14;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Courier" pitchFamily="49" charset="0"/>
                <a:cs typeface="Courier New" panose="02070309020205020404" pitchFamily="49" charset="0"/>
              </a:rPr>
              <a:t>}</a:t>
            </a:r>
            <a:endParaRPr lang="zh-CN" altLang="en-US" dirty="0">
              <a:latin typeface="Courier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下箭头 4"/>
          <p:cNvSpPr/>
          <p:nvPr/>
        </p:nvSpPr>
        <p:spPr>
          <a:xfrm rot="16200000">
            <a:off x="3178072" y="1845128"/>
            <a:ext cx="800100" cy="718457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153270" y="1518309"/>
            <a:ext cx="4325711" cy="44772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lang="zh-CN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zh-CN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zh-CN"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zh-CN"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zh-CN"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lang="zh-CN"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lang="zh-CN"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lang="zh-CN"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lang="zh-CN"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600" dirty="0">
                <a:latin typeface="Courier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600" dirty="0" smtClean="0">
                <a:latin typeface="Courier" pitchFamily="49" charset="0"/>
                <a:cs typeface="Courier New" panose="02070309020205020404" pitchFamily="49" charset="0"/>
              </a:rPr>
              <a:t>WHILE, -&gt;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600" dirty="0" smtClean="0">
                <a:latin typeface="Courier" pitchFamily="49" charset="0"/>
                <a:cs typeface="Courier New" panose="02070309020205020404" pitchFamily="49" charset="0"/>
              </a:rPr>
              <a:t>&lt;LEFT_PAREN, -&gt;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Courier" pitchFamily="49" charset="0"/>
                <a:cs typeface="Courier New" panose="02070309020205020404" pitchFamily="49" charset="0"/>
              </a:rPr>
              <a:t>&lt;ID, </a:t>
            </a:r>
            <a:r>
              <a:rPr lang="en-US" altLang="zh-CN" sz="1600" dirty="0" smtClean="0">
                <a:latin typeface="Courier" pitchFamily="49" charset="0"/>
                <a:cs typeface="Courier New" panose="02070309020205020404" pitchFamily="49" charset="0"/>
              </a:rPr>
              <a:t>pointer to ST entry for </a:t>
            </a:r>
            <a:r>
              <a:rPr lang="en-US" altLang="zh-CN" sz="1600" dirty="0" err="1" smtClean="0">
                <a:latin typeface="Courier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 smtClean="0">
                <a:latin typeface="Courier" pitchFamily="49" charset="0"/>
                <a:cs typeface="Courier New" panose="02070309020205020404" pitchFamily="49" charset="0"/>
              </a:rPr>
              <a:t>&gt;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600" dirty="0" smtClean="0">
                <a:latin typeface="Courier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1600" dirty="0" smtClean="0">
                <a:latin typeface="Courier" pitchFamily="49" charset="0"/>
                <a:cs typeface="Courier New" panose="02070309020205020404" pitchFamily="49" charset="0"/>
              </a:rPr>
              <a:t>REL_OP, GT</a:t>
            </a:r>
            <a:r>
              <a:rPr lang="en-US" altLang="en-US" sz="1600" dirty="0" smtClean="0">
                <a:latin typeface="Courier" pitchFamily="49" charset="0"/>
                <a:cs typeface="Courier New" panose="02070309020205020404" pitchFamily="49" charset="0"/>
              </a:rPr>
              <a:t>&gt;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Courier" pitchFamily="49" charset="0"/>
                <a:cs typeface="Courier New" panose="02070309020205020404" pitchFamily="49" charset="0"/>
              </a:rPr>
              <a:t>&lt;ID, </a:t>
            </a:r>
            <a:r>
              <a:rPr lang="en-US" altLang="zh-CN" sz="1600" dirty="0">
                <a:latin typeface="Courier" pitchFamily="49" charset="0"/>
                <a:cs typeface="Courier New" panose="02070309020205020404" pitchFamily="49" charset="0"/>
              </a:rPr>
              <a:t>pointer to ST entry for </a:t>
            </a:r>
            <a:r>
              <a:rPr lang="en-US" altLang="zh-CN" sz="1600" dirty="0" smtClean="0">
                <a:latin typeface="Courier" pitchFamily="49" charset="0"/>
                <a:cs typeface="Courier New" panose="02070309020205020404" pitchFamily="49" charset="0"/>
              </a:rPr>
              <a:t>j</a:t>
            </a:r>
            <a:r>
              <a:rPr lang="en-US" altLang="en-US" sz="1600" dirty="0" smtClean="0">
                <a:latin typeface="Courier" pitchFamily="49" charset="0"/>
                <a:cs typeface="Courier New" panose="02070309020205020404" pitchFamily="49" charset="0"/>
              </a:rPr>
              <a:t>&gt;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600" dirty="0" smtClean="0">
                <a:latin typeface="Courier" pitchFamily="49" charset="0"/>
                <a:cs typeface="Courier New" panose="02070309020205020404" pitchFamily="49" charset="0"/>
              </a:rPr>
              <a:t>&lt;RIGHT_PAREN, -&gt;                  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Courier" pitchFamily="49" charset="0"/>
                <a:cs typeface="Courier New" panose="02070309020205020404" pitchFamily="49" charset="0"/>
              </a:rPr>
              <a:t>&lt;LEFT_BRACE, -&gt;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Courier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600" dirty="0">
                <a:latin typeface="Courier" pitchFamily="49" charset="0"/>
                <a:cs typeface="Courier New" panose="02070309020205020404" pitchFamily="49" charset="0"/>
              </a:rPr>
              <a:t>ID, </a:t>
            </a:r>
            <a:r>
              <a:rPr lang="en-US" altLang="zh-CN" sz="1600" dirty="0">
                <a:latin typeface="Courier" pitchFamily="49" charset="0"/>
                <a:cs typeface="Courier New" panose="02070309020205020404" pitchFamily="49" charset="0"/>
              </a:rPr>
              <a:t>pointer to ST entry for k </a:t>
            </a:r>
            <a:r>
              <a:rPr lang="en-US" altLang="en-US" sz="1600" dirty="0" smtClean="0">
                <a:latin typeface="Courier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600" dirty="0" smtClean="0">
                <a:latin typeface="Courier" pitchFamily="49" charset="0"/>
                <a:cs typeface="Courier New" panose="02070309020205020404" pitchFamily="49" charset="0"/>
              </a:rPr>
              <a:t>&lt;OP_ASSIGN, -&gt;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600" dirty="0">
                <a:latin typeface="Courier" pitchFamily="49" charset="0"/>
                <a:cs typeface="Courier New" panose="02070309020205020404" pitchFamily="49" charset="0"/>
              </a:rPr>
              <a:t>&lt;ID, </a:t>
            </a:r>
            <a:r>
              <a:rPr lang="en-US" altLang="zh-CN" sz="1600" dirty="0">
                <a:latin typeface="Courier" pitchFamily="49" charset="0"/>
                <a:cs typeface="Courier New" panose="02070309020205020404" pitchFamily="49" charset="0"/>
              </a:rPr>
              <a:t>pointer to ST entry for j </a:t>
            </a:r>
            <a:r>
              <a:rPr lang="en-US" altLang="en-US" sz="1600" dirty="0" smtClean="0">
                <a:latin typeface="Courier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600" dirty="0" smtClean="0">
                <a:latin typeface="Courier" pitchFamily="49" charset="0"/>
                <a:cs typeface="Courier New" panose="02070309020205020404" pitchFamily="49" charset="0"/>
              </a:rPr>
              <a:t>&lt;OP_MULT, -&gt;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600" dirty="0">
                <a:latin typeface="Courier" pitchFamily="49" charset="0"/>
                <a:cs typeface="Courier New" panose="02070309020205020404" pitchFamily="49" charset="0"/>
              </a:rPr>
              <a:t>&lt;REAL, </a:t>
            </a:r>
            <a:r>
              <a:rPr lang="en-US" altLang="zh-CN" sz="1600" dirty="0">
                <a:latin typeface="Courier" pitchFamily="49" charset="0"/>
                <a:cs typeface="Courier New" panose="02070309020205020404" pitchFamily="49" charset="0"/>
              </a:rPr>
              <a:t>pointer to constant 3.14</a:t>
            </a:r>
            <a:r>
              <a:rPr lang="en-US" altLang="en-US" sz="1600" dirty="0" smtClean="0">
                <a:latin typeface="Courier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600" dirty="0" smtClean="0">
                <a:latin typeface="Courier" pitchFamily="49" charset="0"/>
                <a:cs typeface="Courier New" panose="02070309020205020404" pitchFamily="49" charset="0"/>
              </a:rPr>
              <a:t>&lt;SEMICOLON, -&gt;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600" dirty="0" smtClean="0">
                <a:latin typeface="Courier" pitchFamily="49" charset="0"/>
                <a:cs typeface="Courier New" panose="02070309020205020404" pitchFamily="49" charset="0"/>
              </a:rPr>
              <a:t>&lt;RIGHT_BRACE,-&gt;</a:t>
            </a:r>
            <a:endParaRPr lang="en-US" altLang="en-US" sz="1600" dirty="0">
              <a:latin typeface="Courier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en-US" sz="1600" dirty="0">
              <a:latin typeface="Courier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en-US" sz="1600" dirty="0">
              <a:latin typeface="Courier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en-US" sz="1600" dirty="0">
              <a:latin typeface="Courier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en-US" sz="1600" dirty="0">
              <a:latin typeface="Courier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en-US" sz="1600" dirty="0">
              <a:latin typeface="Courier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en-US" sz="1600" dirty="0">
              <a:latin typeface="Courier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en-US" sz="1600" dirty="0">
              <a:latin typeface="Courier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99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The Construction of a Lexical </a:t>
            </a:r>
            <a:r>
              <a:rPr lang="en-US" altLang="zh-CN" dirty="0" smtClean="0"/>
              <a:t>Analyzer-Lexical Errors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It is hard for a lexical analyzer to tell , without the aid of other </a:t>
            </a:r>
            <a:r>
              <a:rPr lang="en-US" altLang="zh-CN" sz="2000" dirty="0" smtClean="0"/>
              <a:t>components, that </a:t>
            </a:r>
            <a:r>
              <a:rPr lang="en-US" altLang="zh-CN" sz="2000" dirty="0"/>
              <a:t>there is a source-code error</a:t>
            </a:r>
            <a:r>
              <a:rPr lang="en-US" altLang="zh-CN" sz="2000" dirty="0" smtClean="0"/>
              <a:t>.</a:t>
            </a:r>
          </a:p>
          <a:p>
            <a:r>
              <a:rPr lang="en-US" altLang="zh-CN" sz="2000" dirty="0"/>
              <a:t>The simplest recovery strategy is "</a:t>
            </a:r>
            <a:r>
              <a:rPr lang="en-US" altLang="zh-CN" sz="2000" dirty="0">
                <a:solidFill>
                  <a:srgbClr val="7030A0"/>
                </a:solidFill>
              </a:rPr>
              <a:t>panic mode</a:t>
            </a:r>
            <a:r>
              <a:rPr lang="en-US" altLang="zh-CN" sz="2000" dirty="0"/>
              <a:t>" recovery. </a:t>
            </a:r>
            <a:r>
              <a:rPr lang="en-US" altLang="zh-CN" sz="2000" dirty="0" smtClean="0"/>
              <a:t>We delete </a:t>
            </a:r>
            <a:r>
              <a:rPr lang="en-US" altLang="zh-CN" sz="2000" dirty="0"/>
              <a:t>successive characters from the remaining input, until the lexical </a:t>
            </a:r>
            <a:r>
              <a:rPr lang="en-US" altLang="zh-CN" sz="2000" dirty="0" smtClean="0"/>
              <a:t>analyzer can </a:t>
            </a:r>
            <a:r>
              <a:rPr lang="en-US" altLang="zh-CN" sz="2000" dirty="0"/>
              <a:t>find a well-formed token at the beginning of what input is left</a:t>
            </a:r>
            <a:r>
              <a:rPr lang="en-US" altLang="zh-CN" sz="2000" dirty="0" smtClean="0"/>
              <a:t>.</a:t>
            </a:r>
          </a:p>
          <a:p>
            <a:endParaRPr lang="en-US" altLang="zh-CN" sz="2000" dirty="0"/>
          </a:p>
          <a:p>
            <a:r>
              <a:rPr lang="en-US" altLang="zh-CN" sz="2000" dirty="0" smtClean="0"/>
              <a:t>Other possible error-recovery actions are:</a:t>
            </a:r>
          </a:p>
          <a:p>
            <a:pPr lvl="1"/>
            <a:r>
              <a:rPr lang="en-US" altLang="zh-CN" sz="1600" dirty="0"/>
              <a:t>(1) Delete one character from the remaining input.</a:t>
            </a:r>
          </a:p>
          <a:p>
            <a:pPr lvl="1"/>
            <a:r>
              <a:rPr lang="en-US" altLang="zh-CN" sz="1600" dirty="0" smtClean="0"/>
              <a:t>(2) Insert </a:t>
            </a:r>
            <a:r>
              <a:rPr lang="en-US" altLang="zh-CN" sz="1600" dirty="0"/>
              <a:t>a missing character into the remaining input.</a:t>
            </a:r>
          </a:p>
          <a:p>
            <a:pPr lvl="1"/>
            <a:r>
              <a:rPr lang="en-US" altLang="zh-CN" sz="1600" dirty="0" smtClean="0"/>
              <a:t>(3) Replace </a:t>
            </a:r>
            <a:r>
              <a:rPr lang="en-US" altLang="zh-CN" sz="1600" dirty="0"/>
              <a:t>a character by another character.</a:t>
            </a:r>
          </a:p>
          <a:p>
            <a:pPr lvl="1"/>
            <a:r>
              <a:rPr lang="en-US" altLang="zh-CN" sz="1600" dirty="0" smtClean="0"/>
              <a:t>(4) Transpose </a:t>
            </a:r>
            <a:r>
              <a:rPr lang="en-US" altLang="zh-CN" sz="1600" dirty="0"/>
              <a:t>two adjacent characters</a:t>
            </a:r>
          </a:p>
        </p:txBody>
      </p:sp>
    </p:spTree>
    <p:extLst>
      <p:ext uri="{BB962C8B-B14F-4D97-AF65-F5344CB8AC3E}">
        <p14:creationId xmlns:p14="http://schemas.microsoft.com/office/powerpoint/2010/main" val="117547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学术文献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39_TF03431380_TF03431380" id="{9AE2BD50-F2AD-48C6-8A81-F7D7390F9E40}" vid="{822244C9-F44A-41EE-AAAB-DAE7A533DA64}"/>
    </a:ext>
  </a:extLst>
</a:theme>
</file>

<file path=ppt/theme/theme2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schemas.microsoft.com/office/infopath/2007/PartnerControls"/>
    <ds:schemaRef ds:uri="http://purl.org/dc/dcmitype/"/>
    <ds:schemaRef ds:uri="http://purl.org/dc/elements/1.1/"/>
    <ds:schemaRef ds:uri="4873beb7-5857-4685-be1f-d57550cc96cc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1849</Words>
  <Application>Microsoft Office PowerPoint</Application>
  <PresentationFormat>全屏显示(4:3)</PresentationFormat>
  <Paragraphs>185</Paragraphs>
  <Slides>28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41" baseType="lpstr">
      <vt:lpstr>Courier</vt:lpstr>
      <vt:lpstr>Euphemia</vt:lpstr>
      <vt:lpstr>宋体</vt:lpstr>
      <vt:lpstr>微软雅黑</vt:lpstr>
      <vt:lpstr>Arial</vt:lpstr>
      <vt:lpstr>Cambria Math</vt:lpstr>
      <vt:lpstr>Courier New</vt:lpstr>
      <vt:lpstr>Symbol</vt:lpstr>
      <vt:lpstr>Times New Roman</vt:lpstr>
      <vt:lpstr>Wingdings</vt:lpstr>
      <vt:lpstr>学术文献 16x9</vt:lpstr>
      <vt:lpstr>Equation</vt:lpstr>
      <vt:lpstr>MathType 6.0 Equation</vt:lpstr>
      <vt:lpstr>Compilers</vt:lpstr>
      <vt:lpstr>Lexical Analysis</vt:lpstr>
      <vt:lpstr>Outlines</vt:lpstr>
      <vt:lpstr>3.1 The Construction of a Lexical Analyzer</vt:lpstr>
      <vt:lpstr>3.1 The Construction of a Lexical Analyzer</vt:lpstr>
      <vt:lpstr>3.1 The Construction of a Lexical Analyzer-token</vt:lpstr>
      <vt:lpstr>3.1 The Construction of a Lexical Analyzer-token</vt:lpstr>
      <vt:lpstr>3.1 The Construction of a Lexical Analyzer-tokenization</vt:lpstr>
      <vt:lpstr>3.1 The Construction of a Lexical Analyzer-Lexical Errors</vt:lpstr>
      <vt:lpstr>3.1 The Construction of a Lexical Analyzer-Input Buffering</vt:lpstr>
      <vt:lpstr>3.1 The Construction of a Lexical Analyzer-Lookahead code with sentinels</vt:lpstr>
      <vt:lpstr>3.1 The Construction of a Lexical Analyzer-reading ahead</vt:lpstr>
      <vt:lpstr>3.2 Regular Expression, Regular Set - Regular Expressions</vt:lpstr>
      <vt:lpstr>3.2 Regular Expression, Regular Set - Regular Expressions</vt:lpstr>
      <vt:lpstr>3.2 Regular Expression, Regular Set - Regular Expressions – Examples</vt:lpstr>
      <vt:lpstr>3.2 Regular Expression, Regular Set - Characteristics</vt:lpstr>
      <vt:lpstr>3.2 Regular Expression, Regular Set - Regular Definition</vt:lpstr>
      <vt:lpstr>3.2 Regular Expression, Regular Set - Regular Definition Example</vt:lpstr>
      <vt:lpstr>3.2 Regular Expression, Regular Set – Extensions for Regular Definition</vt:lpstr>
      <vt:lpstr>3.2 Regular Expression, Regular Set – Extensions for Regular Definition</vt:lpstr>
      <vt:lpstr>3.2 Regular Expression, Regular Set – Regular Grammar</vt:lpstr>
      <vt:lpstr>3.3 Transition Diagram – Recognition of Token</vt:lpstr>
      <vt:lpstr>3.3 Transition Diagram – Recognition of Token</vt:lpstr>
      <vt:lpstr>3.3 Transition Diagram – Recognition of Token</vt:lpstr>
      <vt:lpstr>3.3 Transition Diagram – Recognition of relation operator</vt:lpstr>
      <vt:lpstr>3.3 Transition Diagram – Recognition of reserved words and identifiers</vt:lpstr>
      <vt:lpstr>3.3 Transition Diagram – Recognition of unsigned number and others</vt:lpstr>
      <vt:lpstr>3.3 Transition Diagram – Architecture of a Transition-Diagram-Based Lexical Analyzer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2017-04-09T02:54:44Z</dcterms:created>
  <dcterms:modified xsi:type="dcterms:W3CDTF">2017-04-18T05:52:10Z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