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2"/>
  </p:sldMasterIdLst>
  <p:notesMasterIdLst>
    <p:notesMasterId r:id="rId57"/>
  </p:notesMasterIdLst>
  <p:sldIdLst>
    <p:sldId id="256" r:id="rId3"/>
    <p:sldId id="258" r:id="rId4"/>
    <p:sldId id="334" r:id="rId5"/>
    <p:sldId id="335" r:id="rId6"/>
    <p:sldId id="336" r:id="rId7"/>
    <p:sldId id="337" r:id="rId8"/>
    <p:sldId id="338" r:id="rId9"/>
    <p:sldId id="339" r:id="rId10"/>
    <p:sldId id="340" r:id="rId11"/>
    <p:sldId id="341" r:id="rId12"/>
    <p:sldId id="342" r:id="rId13"/>
    <p:sldId id="343" r:id="rId14"/>
    <p:sldId id="344" r:id="rId15"/>
    <p:sldId id="346" r:id="rId16"/>
    <p:sldId id="347" r:id="rId17"/>
    <p:sldId id="349" r:id="rId18"/>
    <p:sldId id="350" r:id="rId19"/>
    <p:sldId id="351" r:id="rId20"/>
    <p:sldId id="352" r:id="rId21"/>
    <p:sldId id="355" r:id="rId22"/>
    <p:sldId id="357" r:id="rId23"/>
    <p:sldId id="359" r:id="rId24"/>
    <p:sldId id="360" r:id="rId25"/>
    <p:sldId id="361" r:id="rId26"/>
    <p:sldId id="362" r:id="rId27"/>
    <p:sldId id="363" r:id="rId28"/>
    <p:sldId id="364" r:id="rId29"/>
    <p:sldId id="365" r:id="rId30"/>
    <p:sldId id="366" r:id="rId31"/>
    <p:sldId id="367" r:id="rId32"/>
    <p:sldId id="368" r:id="rId33"/>
    <p:sldId id="369" r:id="rId34"/>
    <p:sldId id="370" r:id="rId35"/>
    <p:sldId id="371" r:id="rId36"/>
    <p:sldId id="372" r:id="rId37"/>
    <p:sldId id="373" r:id="rId38"/>
    <p:sldId id="376" r:id="rId39"/>
    <p:sldId id="379" r:id="rId40"/>
    <p:sldId id="380" r:id="rId41"/>
    <p:sldId id="381" r:id="rId42"/>
    <p:sldId id="382" r:id="rId43"/>
    <p:sldId id="383" r:id="rId44"/>
    <p:sldId id="384" r:id="rId45"/>
    <p:sldId id="385" r:id="rId46"/>
    <p:sldId id="386" r:id="rId47"/>
    <p:sldId id="387" r:id="rId48"/>
    <p:sldId id="388" r:id="rId49"/>
    <p:sldId id="389" r:id="rId50"/>
    <p:sldId id="390" r:id="rId51"/>
    <p:sldId id="391" r:id="rId52"/>
    <p:sldId id="392" r:id="rId53"/>
    <p:sldId id="393" r:id="rId54"/>
    <p:sldId id="394" r:id="rId55"/>
    <p:sldId id="377" r:id="rId5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p:cViewPr varScale="1">
        <p:scale>
          <a:sx n="87" d="100"/>
          <a:sy n="87" d="100"/>
        </p:scale>
        <p:origin x="-1354" y="-8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7" Type="http://schemas.openxmlformats.org/officeDocument/2006/relationships/slide" Target="slides/slide5.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slide" Target="slides/slide52.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notesMaster" Target="notesMasters/notesMaster1.xml"/><Relationship Id="rId61"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98DB960-2B76-49A4-B4DC-4E752D1B98C4}" type="datetimeFigureOut">
              <a:rPr lang="en-US" smtClean="0"/>
              <a:pPr/>
              <a:t>1/5/2017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FC0730A-D9D0-4B64-B15A-CC5DED520116}" type="slidenum">
              <a:rPr lang="en-US" smtClean="0"/>
              <a:pPr/>
              <a:t>‹#›</a:t>
            </a:fld>
            <a:endParaRPr lang="en-US"/>
          </a:p>
        </p:txBody>
      </p:sp>
    </p:spTree>
    <p:extLst>
      <p:ext uri="{BB962C8B-B14F-4D97-AF65-F5344CB8AC3E}">
        <p14:creationId xmlns:p14="http://schemas.microsoft.com/office/powerpoint/2010/main" val="33242661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Rectangle 6"/>
          <p:cNvSpPr/>
          <p:nvPr/>
        </p:nvSpPr>
        <p:spPr bwMode="white">
          <a:xfrm>
            <a:off x="0" y="4038599"/>
            <a:ext cx="9144000" cy="1930879"/>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4111751"/>
            <a:ext cx="1371600" cy="1776953"/>
          </a:xfrm>
          <a:prstGeom prst="rect">
            <a:avLst/>
          </a:prstGeom>
          <a:gradFill flip="none" rotWithShape="1">
            <a:gsLst>
              <a:gs pos="0">
                <a:schemeClr val="accent4">
                  <a:lumMod val="60000"/>
                  <a:lumOff val="40000"/>
                </a:schemeClr>
              </a:gs>
              <a:gs pos="50000">
                <a:schemeClr val="accent4">
                  <a:lumMod val="20000"/>
                  <a:lumOff val="80000"/>
                </a:schemeClr>
              </a:gs>
              <a:gs pos="100000">
                <a:schemeClr val="tx1"/>
              </a:gs>
            </a:gsLst>
            <a:lin ang="10800000" scaled="1"/>
            <a:tileRect/>
          </a:gra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1371600" y="4111751"/>
            <a:ext cx="7772400" cy="1776953"/>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1371600" y="4191000"/>
            <a:ext cx="7467600" cy="1066800"/>
          </a:xfrm>
        </p:spPr>
        <p:txBody>
          <a:bodyPr anchor="b">
            <a:normAutofit/>
          </a:bodyPr>
          <a:lstStyle>
            <a:lvl1pPr>
              <a:defRPr sz="4400" cap="none" baseline="0">
                <a:solidFill>
                  <a:schemeClr val="tx1"/>
                </a:solidFill>
              </a:defRPr>
            </a:lvl1pPr>
          </a:lstStyle>
          <a:p>
            <a:r>
              <a:rPr kumimoji="0" lang="zh-CN" altLang="en-US" smtClean="0"/>
              <a:t>单击此处编辑母版标题样式</a:t>
            </a:r>
            <a:endParaRPr kumimoji="0" lang="en-US"/>
          </a:p>
        </p:txBody>
      </p:sp>
      <p:sp>
        <p:nvSpPr>
          <p:cNvPr id="9" name="Subtitle 8"/>
          <p:cNvSpPr>
            <a:spLocks noGrp="1"/>
          </p:cNvSpPr>
          <p:nvPr>
            <p:ph type="subTitle" idx="1"/>
          </p:nvPr>
        </p:nvSpPr>
        <p:spPr>
          <a:xfrm>
            <a:off x="1371600" y="5257800"/>
            <a:ext cx="7467600" cy="609600"/>
          </a:xfrm>
        </p:spPr>
        <p:txBody>
          <a:bodyPr anchor="t" anchorCtr="0">
            <a:normAutofit/>
          </a:bodyPr>
          <a:lstStyle>
            <a:lvl1pPr marL="0" indent="0" algn="l">
              <a:buNone/>
              <a:defRPr sz="2400">
                <a:solidFill>
                  <a:schemeClr val="accent3">
                    <a:lumMod val="60000"/>
                    <a:lumOff val="4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28" name="Date Placeholder 27"/>
          <p:cNvSpPr>
            <a:spLocks noGrp="1"/>
          </p:cNvSpPr>
          <p:nvPr>
            <p:ph type="dt" sz="half" idx="10"/>
          </p:nvPr>
        </p:nvSpPr>
        <p:spPr>
          <a:xfrm>
            <a:off x="1371600" y="6233160"/>
            <a:ext cx="1752600" cy="320040"/>
          </a:xfrm>
          <a:prstGeom prst="rect">
            <a:avLst/>
          </a:prstGeom>
        </p:spPr>
        <p:txBody>
          <a:bodyPr anchor="b" anchorCtr="0">
            <a:noAutofit/>
          </a:bodyPr>
          <a:lstStyle>
            <a:lvl1pPr algn="l">
              <a:defRPr sz="1400">
                <a:solidFill>
                  <a:schemeClr val="bg2"/>
                </a:solidFill>
              </a:defRPr>
            </a:lvl1pPr>
          </a:lstStyle>
          <a:p>
            <a:fld id="{DA480A42-1B47-4A74-9A1D-F67E9D003F15}" type="datetimeFigureOut">
              <a:rPr lang="en-US" smtClean="0"/>
              <a:pPr/>
              <a:t>1/5/2017</a:t>
            </a:fld>
            <a:endParaRPr lang="en-US"/>
          </a:p>
        </p:txBody>
      </p:sp>
      <p:sp>
        <p:nvSpPr>
          <p:cNvPr id="17" name="Footer Placeholder 16"/>
          <p:cNvSpPr>
            <a:spLocks noGrp="1"/>
          </p:cNvSpPr>
          <p:nvPr>
            <p:ph type="ftr" sz="quarter" idx="11"/>
          </p:nvPr>
        </p:nvSpPr>
        <p:spPr>
          <a:xfrm>
            <a:off x="3200399" y="6233160"/>
            <a:ext cx="4752393" cy="320040"/>
          </a:xfrm>
          <a:prstGeom prst="rect">
            <a:avLst/>
          </a:prstGeom>
        </p:spPr>
        <p:txBody>
          <a:bodyPr anchor="b" anchorCtr="0"/>
          <a:lstStyle>
            <a:lvl1pPr algn="r">
              <a:defRPr>
                <a:solidFill>
                  <a:schemeClr val="bg2"/>
                </a:solidFill>
              </a:defRPr>
            </a:lvl1pPr>
          </a:lstStyle>
          <a:p>
            <a:endParaRPr lang="en-US"/>
          </a:p>
        </p:txBody>
      </p:sp>
      <p:sp>
        <p:nvSpPr>
          <p:cNvPr id="29" name="Slide Number Placeholder 28"/>
          <p:cNvSpPr>
            <a:spLocks noGrp="1"/>
          </p:cNvSpPr>
          <p:nvPr>
            <p:ph type="sldNum" sz="quarter" idx="12"/>
          </p:nvPr>
        </p:nvSpPr>
        <p:spPr>
          <a:xfrm>
            <a:off x="8001000" y="6233160"/>
            <a:ext cx="838200" cy="320040"/>
          </a:xfrm>
          <a:prstGeom prst="rect">
            <a:avLst/>
          </a:prstGeom>
        </p:spPr>
        <p:txBody>
          <a:bodyPr anchor="b" anchorCtr="0"/>
          <a:lstStyle>
            <a:lvl1pPr>
              <a:defRPr>
                <a:solidFill>
                  <a:schemeClr val="bg2"/>
                </a:solidFill>
              </a:defRPr>
            </a:lvl1pPr>
          </a:lstStyle>
          <a:p>
            <a:fld id="{4024F9E6-8BD1-4849-86DE-3CD23B63DC4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zh-CN" altLang="en-US" smtClean="0"/>
              <a:t>单击此处编辑母版标题样式</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Date Placeholder 6"/>
          <p:cNvSpPr>
            <a:spLocks noGrp="1"/>
          </p:cNvSpPr>
          <p:nvPr>
            <p:ph type="dt" sz="half" idx="10"/>
          </p:nvPr>
        </p:nvSpPr>
        <p:spPr/>
        <p:txBody>
          <a:bodyPr/>
          <a:lstStyle/>
          <a:p>
            <a:fld id="{DA480A42-1B47-4A74-9A1D-F67E9D003F15}" type="datetimeFigureOut">
              <a:rPr lang="en-US" smtClean="0"/>
              <a:pPr/>
              <a:t>1/5/2017</a:t>
            </a:fld>
            <a:endParaRPr lang="en-US"/>
          </a:p>
        </p:txBody>
      </p:sp>
      <p:sp>
        <p:nvSpPr>
          <p:cNvPr id="8" name="Slide Number Placeholder 7"/>
          <p:cNvSpPr>
            <a:spLocks noGrp="1"/>
          </p:cNvSpPr>
          <p:nvPr>
            <p:ph type="sldNum" sz="quarter" idx="11"/>
          </p:nvPr>
        </p:nvSpPr>
        <p:spPr/>
        <p:txBody>
          <a:bodyPr/>
          <a:lstStyle/>
          <a:p>
            <a:fld id="{4024F9E6-8BD1-4849-86DE-3CD23B63DC4B}"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10;文本">
    <p:bg>
      <p:bgPr>
        <a:gradFill flip="none" rotWithShape="1">
          <a:gsLst>
            <a:gs pos="0">
              <a:schemeClr val="accent3">
                <a:lumMod val="60000"/>
                <a:lumOff val="40000"/>
              </a:schemeClr>
            </a:gs>
            <a:gs pos="50000">
              <a:schemeClr val="accent3">
                <a:lumMod val="20000"/>
                <a:lumOff val="80000"/>
              </a:schemeClr>
            </a:gs>
            <a:gs pos="100000">
              <a:schemeClr val="bg1"/>
            </a:gs>
          </a:gsLst>
          <a:lin ang="8100000" scaled="1"/>
          <a:tileRect/>
        </a:grad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zh-CN" altLang="en-US" smtClean="0"/>
              <a:t>单击此处编辑母版标题样式</a:t>
            </a:r>
            <a:endParaRPr kumimoji="0" lang="en-US"/>
          </a:p>
        </p:txBody>
      </p:sp>
      <p:sp>
        <p:nvSpPr>
          <p:cNvPr id="3" name="Vertical Text Placeholder 2"/>
          <p:cNvSpPr>
            <a:spLocks noGrp="1"/>
          </p:cNvSpPr>
          <p:nvPr>
            <p:ph type="body" orient="vert" idx="1"/>
          </p:nvPr>
        </p:nvSpPr>
        <p:spPr>
          <a:xfrm>
            <a:off x="457200" y="609600"/>
            <a:ext cx="6019800" cy="5516564"/>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Rectangle 6"/>
          <p:cNvSpPr/>
          <p:nvPr/>
        </p:nvSpPr>
        <p:spPr bwMode="white">
          <a:xfrm>
            <a:off x="8823960"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8915400" y="533400"/>
            <a:ext cx="228600" cy="6324600"/>
          </a:xfrm>
          <a:prstGeom prst="rect">
            <a:avLst/>
          </a:prstGeom>
          <a:solidFill>
            <a:schemeClr val="tx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0" y="0"/>
            <a:ext cx="9144000" cy="533400"/>
          </a:xfrm>
          <a:prstGeom prst="rect">
            <a:avLst/>
          </a:prstGeom>
          <a:gradFill>
            <a:gsLst>
              <a:gs pos="0">
                <a:schemeClr val="accent4">
                  <a:lumMod val="60000"/>
                  <a:lumOff val="40000"/>
                </a:schemeClr>
              </a:gs>
              <a:gs pos="50000">
                <a:schemeClr val="accent4">
                  <a:lumMod val="20000"/>
                  <a:lumOff val="80000"/>
                </a:schemeClr>
              </a:gs>
              <a:gs pos="100000">
                <a:schemeClr val="bg1"/>
              </a:gs>
            </a:gsLst>
            <a:lin ang="10800000" scaled="1"/>
          </a:gra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0" name="Date Placeholder 9"/>
          <p:cNvSpPr>
            <a:spLocks noGrp="1"/>
          </p:cNvSpPr>
          <p:nvPr>
            <p:ph type="dt" sz="half" idx="10"/>
          </p:nvPr>
        </p:nvSpPr>
        <p:spPr/>
        <p:txBody>
          <a:bodyPr/>
          <a:lstStyle/>
          <a:p>
            <a:fld id="{DA480A42-1B47-4A74-9A1D-F67E9D003F15}" type="datetimeFigureOut">
              <a:rPr lang="en-US" smtClean="0"/>
              <a:pPr/>
              <a:t>1/5/2017</a:t>
            </a:fld>
            <a:endParaRPr lang="en-US"/>
          </a:p>
        </p:txBody>
      </p:sp>
      <p:sp>
        <p:nvSpPr>
          <p:cNvPr id="11" name="Slide Number Placeholder 10"/>
          <p:cNvSpPr>
            <a:spLocks noGrp="1"/>
          </p:cNvSpPr>
          <p:nvPr>
            <p:ph type="sldNum" sz="quarter" idx="11"/>
          </p:nvPr>
        </p:nvSpPr>
        <p:spPr/>
        <p:txBody>
          <a:bodyPr/>
          <a:lstStyle/>
          <a:p>
            <a:fld id="{4024F9E6-8BD1-4849-86DE-3CD23B63DC4B}" type="slidenum">
              <a:rPr lang="en-US" smtClean="0"/>
              <a:pPr/>
              <a:t>‹#›</a:t>
            </a:fld>
            <a:endParaRPr lang="en-US"/>
          </a:p>
        </p:txBody>
      </p:sp>
      <p:sp>
        <p:nvSpPr>
          <p:cNvPr id="12" name="Footer Placeholder 11"/>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标题和内容">
    <p:spTree>
      <p:nvGrpSpPr>
        <p:cNvPr id="1" name=""/>
        <p:cNvGrpSpPr/>
        <p:nvPr/>
      </p:nvGrpSpPr>
      <p:grpSpPr>
        <a:xfrm>
          <a:off x="0" y="0"/>
          <a:ext cx="0" cy="0"/>
          <a:chOff x="0" y="0"/>
          <a:chExt cx="0" cy="0"/>
        </a:xfrm>
      </p:grpSpPr>
      <p:sp>
        <p:nvSpPr>
          <p:cNvPr id="8" name="Content Placeholder 7"/>
          <p:cNvSpPr>
            <a:spLocks noGrp="1"/>
          </p:cNvSpPr>
          <p:nvPr>
            <p:ph sz="quarter" idx="1"/>
          </p:nvPr>
        </p:nvSpPr>
        <p:spPr>
          <a:xfrm>
            <a:off x="762000" y="1600200"/>
            <a:ext cx="8004048" cy="45720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1" name="Title 10"/>
          <p:cNvSpPr>
            <a:spLocks noGrp="1"/>
          </p:cNvSpPr>
          <p:nvPr>
            <p:ph type="title"/>
          </p:nvPr>
        </p:nvSpPr>
        <p:spPr/>
        <p:txBody>
          <a:bodyPr/>
          <a:lstStyle/>
          <a:p>
            <a:r>
              <a:rPr lang="zh-CN" altLang="en-US" smtClean="0"/>
              <a:t>单击此处编辑母版标题样式</a:t>
            </a:r>
            <a:endParaRPr lang="en-US"/>
          </a:p>
        </p:txBody>
      </p:sp>
      <p:sp>
        <p:nvSpPr>
          <p:cNvPr id="12" name="Date Placeholder 11"/>
          <p:cNvSpPr>
            <a:spLocks noGrp="1"/>
          </p:cNvSpPr>
          <p:nvPr>
            <p:ph type="dt" sz="half" idx="10"/>
          </p:nvPr>
        </p:nvSpPr>
        <p:spPr/>
        <p:txBody>
          <a:bodyPr/>
          <a:lstStyle/>
          <a:p>
            <a:fld id="{DA480A42-1B47-4A74-9A1D-F67E9D003F15}" type="datetimeFigureOut">
              <a:rPr lang="en-US" smtClean="0"/>
              <a:pPr/>
              <a:t>1/5/2017</a:t>
            </a:fld>
            <a:endParaRPr lang="en-US"/>
          </a:p>
        </p:txBody>
      </p:sp>
      <p:sp>
        <p:nvSpPr>
          <p:cNvPr id="13" name="Slide Number Placeholder 12"/>
          <p:cNvSpPr>
            <a:spLocks noGrp="1"/>
          </p:cNvSpPr>
          <p:nvPr>
            <p:ph type="sldNum" sz="quarter" idx="11"/>
          </p:nvPr>
        </p:nvSpPr>
        <p:spPr/>
        <p:txBody>
          <a:bodyPr/>
          <a:lstStyle/>
          <a:p>
            <a:fld id="{4024F9E6-8BD1-4849-86DE-3CD23B63DC4B}"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620000"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371600" cy="990600"/>
          </a:xfrm>
          <a:prstGeom prst="rect">
            <a:avLst/>
          </a:prstGeom>
          <a:gradFill flip="none" rotWithShape="1">
            <a:gsLst>
              <a:gs pos="0">
                <a:schemeClr val="accent4">
                  <a:lumMod val="60000"/>
                  <a:lumOff val="40000"/>
                </a:schemeClr>
              </a:gs>
              <a:gs pos="50000">
                <a:schemeClr val="accent4">
                  <a:lumMod val="20000"/>
                  <a:lumOff val="80000"/>
                </a:schemeClr>
              </a:gs>
              <a:gs pos="100000">
                <a:schemeClr val="bg1"/>
              </a:gs>
            </a:gsLst>
            <a:lin ang="10800000" scaled="1"/>
            <a:tileRect/>
          </a:gra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tx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nchor="ctr" anchorCtr="0"/>
          <a:lstStyle>
            <a:lvl1pPr algn="l">
              <a:buNone/>
              <a:defRPr sz="4400" b="0" cap="none">
                <a:solidFill>
                  <a:srgbClr val="FFFFFF"/>
                </a:solidFill>
              </a:defRPr>
            </a:lvl1pPr>
          </a:lstStyle>
          <a:p>
            <a:r>
              <a:rPr kumimoji="0" lang="zh-CN" altLang="en-US" smtClean="0"/>
              <a:t>单击此处编辑母版标题样式</a:t>
            </a:r>
            <a:endParaRPr kumimoji="0" lang="en-US"/>
          </a:p>
        </p:txBody>
      </p:sp>
      <p:sp>
        <p:nvSpPr>
          <p:cNvPr id="10" name="Date Placeholder 9"/>
          <p:cNvSpPr>
            <a:spLocks noGrp="1"/>
          </p:cNvSpPr>
          <p:nvPr>
            <p:ph type="dt" sz="half" idx="10"/>
          </p:nvPr>
        </p:nvSpPr>
        <p:spPr/>
        <p:txBody>
          <a:bodyPr/>
          <a:lstStyle/>
          <a:p>
            <a:fld id="{DA480A42-1B47-4A74-9A1D-F67E9D003F15}" type="datetimeFigureOut">
              <a:rPr lang="en-US" smtClean="0"/>
              <a:pPr/>
              <a:t>1/5/2017</a:t>
            </a:fld>
            <a:endParaRPr lang="en-US"/>
          </a:p>
        </p:txBody>
      </p:sp>
      <p:sp>
        <p:nvSpPr>
          <p:cNvPr id="11" name="Slide Number Placeholder 10"/>
          <p:cNvSpPr>
            <a:spLocks noGrp="1"/>
          </p:cNvSpPr>
          <p:nvPr>
            <p:ph type="sldNum" sz="quarter" idx="11"/>
          </p:nvPr>
        </p:nvSpPr>
        <p:spPr/>
        <p:txBody>
          <a:bodyPr/>
          <a:lstStyle/>
          <a:p>
            <a:fld id="{4024F9E6-8BD1-4849-86DE-3CD23B63DC4B}" type="slidenum">
              <a:rPr lang="en-US" smtClean="0"/>
              <a:pPr/>
              <a:t>‹#›</a:t>
            </a:fld>
            <a:endParaRPr lang="en-US"/>
          </a:p>
        </p:txBody>
      </p:sp>
      <p:sp>
        <p:nvSpPr>
          <p:cNvPr id="15" name="Footer Placeholder 14"/>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两栏内容">
    <p:spTree>
      <p:nvGrpSpPr>
        <p:cNvPr id="1" name=""/>
        <p:cNvGrpSpPr/>
        <p:nvPr/>
      </p:nvGrpSpPr>
      <p:grpSpPr>
        <a:xfrm>
          <a:off x="0" y="0"/>
          <a:ext cx="0" cy="0"/>
          <a:chOff x="0" y="0"/>
          <a:chExt cx="0" cy="0"/>
        </a:xfrm>
      </p:grpSpPr>
      <p:sp>
        <p:nvSpPr>
          <p:cNvPr id="9" name="Content Placeholder 8"/>
          <p:cNvSpPr>
            <a:spLocks noGrp="1"/>
          </p:cNvSpPr>
          <p:nvPr>
            <p:ph sz="quarter" idx="1"/>
          </p:nvPr>
        </p:nvSpPr>
        <p:spPr>
          <a:xfrm>
            <a:off x="762000" y="1589567"/>
            <a:ext cx="3886200" cy="45720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1" name="Content Placeholder 10"/>
          <p:cNvSpPr>
            <a:spLocks noGrp="1"/>
          </p:cNvSpPr>
          <p:nvPr>
            <p:ph sz="quarter" idx="2"/>
          </p:nvPr>
        </p:nvSpPr>
        <p:spPr>
          <a:xfrm>
            <a:off x="4876800" y="1589567"/>
            <a:ext cx="3886200" cy="45720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3" name="Title 12"/>
          <p:cNvSpPr>
            <a:spLocks noGrp="1"/>
          </p:cNvSpPr>
          <p:nvPr>
            <p:ph type="title"/>
          </p:nvPr>
        </p:nvSpPr>
        <p:spPr/>
        <p:txBody>
          <a:bodyPr/>
          <a:lstStyle/>
          <a:p>
            <a:r>
              <a:rPr lang="zh-CN" altLang="en-US" smtClean="0"/>
              <a:t>单击此处编辑母版标题样式</a:t>
            </a:r>
            <a:endParaRPr lang="en-US"/>
          </a:p>
        </p:txBody>
      </p:sp>
      <p:sp>
        <p:nvSpPr>
          <p:cNvPr id="14" name="Date Placeholder 13"/>
          <p:cNvSpPr>
            <a:spLocks noGrp="1"/>
          </p:cNvSpPr>
          <p:nvPr>
            <p:ph type="dt" sz="half" idx="10"/>
          </p:nvPr>
        </p:nvSpPr>
        <p:spPr/>
        <p:txBody>
          <a:bodyPr/>
          <a:lstStyle/>
          <a:p>
            <a:fld id="{DA480A42-1B47-4A74-9A1D-F67E9D003F15}" type="datetimeFigureOut">
              <a:rPr lang="en-US" smtClean="0"/>
              <a:pPr/>
              <a:t>1/5/2017</a:t>
            </a:fld>
            <a:endParaRPr lang="en-US"/>
          </a:p>
        </p:txBody>
      </p:sp>
      <p:sp>
        <p:nvSpPr>
          <p:cNvPr id="15" name="Slide Number Placeholder 14"/>
          <p:cNvSpPr>
            <a:spLocks noGrp="1"/>
          </p:cNvSpPr>
          <p:nvPr>
            <p:ph type="sldNum" sz="quarter" idx="11"/>
          </p:nvPr>
        </p:nvSpPr>
        <p:spPr/>
        <p:txBody>
          <a:bodyPr/>
          <a:lstStyle/>
          <a:p>
            <a:fld id="{4024F9E6-8BD1-4849-86DE-3CD23B63DC4B}" type="slidenum">
              <a:rPr lang="en-US" smtClean="0"/>
              <a:pPr/>
              <a:t>‹#›</a:t>
            </a:fld>
            <a:endParaRPr lang="en-US"/>
          </a:p>
        </p:txBody>
      </p:sp>
      <p:sp>
        <p:nvSpPr>
          <p:cNvPr id="16" name="Footer Placeholder 15"/>
          <p:cNvSpPr>
            <a:spLocks noGrp="1"/>
          </p:cNvSpPr>
          <p:nvPr>
            <p:ph type="ftr" sz="quarter" idx="12"/>
          </p:nvPr>
        </p:nvSpPr>
        <p:spPr/>
        <p:txBody>
          <a:bodyPr/>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11" name="Content Placeholder 10"/>
          <p:cNvSpPr>
            <a:spLocks noGrp="1"/>
          </p:cNvSpPr>
          <p:nvPr>
            <p:ph sz="quarter" idx="2"/>
          </p:nvPr>
        </p:nvSpPr>
        <p:spPr>
          <a:xfrm>
            <a:off x="762000" y="2438400"/>
            <a:ext cx="3886200" cy="35814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3" name="Content Placeholder 12"/>
          <p:cNvSpPr>
            <a:spLocks noGrp="1"/>
          </p:cNvSpPr>
          <p:nvPr>
            <p:ph sz="quarter" idx="4"/>
          </p:nvPr>
        </p:nvSpPr>
        <p:spPr>
          <a:xfrm>
            <a:off x="4876800" y="2438400"/>
            <a:ext cx="3886200" cy="35814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6" name="Text Placeholder 15"/>
          <p:cNvSpPr>
            <a:spLocks noGrp="1"/>
          </p:cNvSpPr>
          <p:nvPr>
            <p:ph type="body" sz="quarter" idx="1"/>
          </p:nvPr>
        </p:nvSpPr>
        <p:spPr>
          <a:xfrm>
            <a:off x="762000" y="1752600"/>
            <a:ext cx="3886200" cy="640080"/>
          </a:xfrm>
          <a:solidFill>
            <a:schemeClr val="accent3"/>
          </a:solidFill>
        </p:spPr>
        <p:txBody>
          <a:bodyPr rtlCol="0" anchor="ctr"/>
          <a:lstStyle>
            <a:lvl1pPr marL="0" indent="0">
              <a:buFontTx/>
              <a:buNone/>
              <a:defRPr sz="2000" b="0">
                <a:solidFill>
                  <a:srgbClr val="FFFFFF"/>
                </a:solidFill>
              </a:defRPr>
            </a:lvl1pPr>
          </a:lstStyle>
          <a:p>
            <a:pPr lvl="0" eaLnBrk="1" latinLnBrk="0" hangingPunct="1"/>
            <a:r>
              <a:rPr kumimoji="0" lang="zh-CN" altLang="en-US" smtClean="0"/>
              <a:t>单击此处编辑母版文本样式</a:t>
            </a:r>
          </a:p>
        </p:txBody>
      </p:sp>
      <p:sp>
        <p:nvSpPr>
          <p:cNvPr id="15" name="Text Placeholder 14"/>
          <p:cNvSpPr>
            <a:spLocks noGrp="1"/>
          </p:cNvSpPr>
          <p:nvPr>
            <p:ph type="body" sz="quarter" idx="3"/>
          </p:nvPr>
        </p:nvSpPr>
        <p:spPr>
          <a:xfrm>
            <a:off x="4876800" y="1752600"/>
            <a:ext cx="3886200" cy="640080"/>
          </a:xfrm>
          <a:solidFill>
            <a:schemeClr val="accent3"/>
          </a:solidFill>
        </p:spPr>
        <p:txBody>
          <a:bodyPr rtlCol="0" anchor="ctr"/>
          <a:lstStyle>
            <a:lvl1pPr marL="0" indent="0">
              <a:buFontTx/>
              <a:buNone/>
              <a:defRPr sz="2000" b="0">
                <a:solidFill>
                  <a:srgbClr val="FFFFFF"/>
                </a:solidFill>
              </a:defRPr>
            </a:lvl1pPr>
          </a:lstStyle>
          <a:p>
            <a:pPr lvl="0" eaLnBrk="1" latinLnBrk="0" hangingPunct="1"/>
            <a:r>
              <a:rPr kumimoji="0" lang="zh-CN" altLang="en-US" smtClean="0"/>
              <a:t>单击此处编辑母版文本样式</a:t>
            </a:r>
          </a:p>
        </p:txBody>
      </p:sp>
      <p:sp>
        <p:nvSpPr>
          <p:cNvPr id="17" name="Title 16"/>
          <p:cNvSpPr>
            <a:spLocks noGrp="1"/>
          </p:cNvSpPr>
          <p:nvPr>
            <p:ph type="title"/>
          </p:nvPr>
        </p:nvSpPr>
        <p:spPr/>
        <p:txBody>
          <a:bodyPr/>
          <a:lstStyle/>
          <a:p>
            <a:r>
              <a:rPr lang="zh-CN" altLang="en-US" smtClean="0"/>
              <a:t>单击此处编辑母版标题样式</a:t>
            </a:r>
            <a:endParaRPr lang="en-US"/>
          </a:p>
        </p:txBody>
      </p:sp>
      <p:sp>
        <p:nvSpPr>
          <p:cNvPr id="18" name="Date Placeholder 17"/>
          <p:cNvSpPr>
            <a:spLocks noGrp="1"/>
          </p:cNvSpPr>
          <p:nvPr>
            <p:ph type="dt" sz="half" idx="10"/>
          </p:nvPr>
        </p:nvSpPr>
        <p:spPr/>
        <p:txBody>
          <a:bodyPr/>
          <a:lstStyle/>
          <a:p>
            <a:fld id="{DA480A42-1B47-4A74-9A1D-F67E9D003F15}" type="datetimeFigureOut">
              <a:rPr lang="en-US" smtClean="0"/>
              <a:pPr/>
              <a:t>1/5/2017</a:t>
            </a:fld>
            <a:endParaRPr lang="en-US"/>
          </a:p>
        </p:txBody>
      </p:sp>
      <p:sp>
        <p:nvSpPr>
          <p:cNvPr id="19" name="Slide Number Placeholder 18"/>
          <p:cNvSpPr>
            <a:spLocks noGrp="1"/>
          </p:cNvSpPr>
          <p:nvPr>
            <p:ph type="sldNum" sz="quarter" idx="11"/>
          </p:nvPr>
        </p:nvSpPr>
        <p:spPr/>
        <p:txBody>
          <a:bodyPr/>
          <a:lstStyle/>
          <a:p>
            <a:fld id="{4024F9E6-8BD1-4849-86DE-3CD23B63DC4B}" type="slidenum">
              <a:rPr lang="en-US" smtClean="0"/>
              <a:pPr/>
              <a:t>‹#›</a:t>
            </a:fld>
            <a:endParaRPr lang="en-US"/>
          </a:p>
        </p:txBody>
      </p:sp>
      <p:sp>
        <p:nvSpPr>
          <p:cNvPr id="20" name="Footer Placeholder 19"/>
          <p:cNvSpPr>
            <a:spLocks noGrp="1"/>
          </p:cNvSpPr>
          <p:nvPr>
            <p:ph type="ftr" sz="quarter" idx="12"/>
          </p:nvPr>
        </p:nvSpPr>
        <p:spPr/>
        <p:txBody>
          <a:bodyPr/>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zh-CN" altLang="en-US" smtClean="0"/>
              <a:t>单击此处编辑母版标题样式</a:t>
            </a:r>
            <a:endParaRPr lang="en-US"/>
          </a:p>
        </p:txBody>
      </p:sp>
      <p:sp>
        <p:nvSpPr>
          <p:cNvPr id="7" name="Date Placeholder 6"/>
          <p:cNvSpPr>
            <a:spLocks noGrp="1"/>
          </p:cNvSpPr>
          <p:nvPr>
            <p:ph type="dt" sz="half" idx="10"/>
          </p:nvPr>
        </p:nvSpPr>
        <p:spPr/>
        <p:txBody>
          <a:bodyPr/>
          <a:lstStyle/>
          <a:p>
            <a:fld id="{DA480A42-1B47-4A74-9A1D-F67E9D003F15}" type="datetimeFigureOut">
              <a:rPr lang="en-US" smtClean="0"/>
              <a:pPr/>
              <a:t>1/5/2017</a:t>
            </a:fld>
            <a:endParaRPr lang="en-US"/>
          </a:p>
        </p:txBody>
      </p:sp>
      <p:sp>
        <p:nvSpPr>
          <p:cNvPr id="8" name="Slide Number Placeholder 7"/>
          <p:cNvSpPr>
            <a:spLocks noGrp="1"/>
          </p:cNvSpPr>
          <p:nvPr>
            <p:ph type="sldNum" sz="quarter" idx="11"/>
          </p:nvPr>
        </p:nvSpPr>
        <p:spPr/>
        <p:txBody>
          <a:bodyPr/>
          <a:lstStyle/>
          <a:p>
            <a:fld id="{4024F9E6-8BD1-4849-86DE-3CD23B63DC4B}"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DA480A42-1B47-4A74-9A1D-F67E9D003F15}" type="datetimeFigureOut">
              <a:rPr lang="en-US" smtClean="0"/>
              <a:pPr/>
              <a:t>1/5/2017</a:t>
            </a:fld>
            <a:endParaRPr lang="en-US"/>
          </a:p>
        </p:txBody>
      </p:sp>
      <p:sp>
        <p:nvSpPr>
          <p:cNvPr id="6" name="Slide Number Placeholder 5"/>
          <p:cNvSpPr>
            <a:spLocks noGrp="1"/>
          </p:cNvSpPr>
          <p:nvPr>
            <p:ph type="sldNum" sz="quarter" idx="11"/>
          </p:nvPr>
        </p:nvSpPr>
        <p:spPr/>
        <p:txBody>
          <a:bodyPr/>
          <a:lstStyle/>
          <a:p>
            <a:fld id="{4024F9E6-8BD1-4849-86DE-3CD23B63DC4B}" type="slidenum">
              <a:rPr lang="en-US" smtClean="0"/>
              <a:pPr/>
              <a:t>‹#›</a:t>
            </a:fld>
            <a:endParaRPr lang="en-US"/>
          </a:p>
        </p:txBody>
      </p:sp>
      <p:sp>
        <p:nvSpPr>
          <p:cNvPr id="7" name="Footer Placeholder 6"/>
          <p:cNvSpPr>
            <a:spLocks noGrp="1"/>
          </p:cNvSpPr>
          <p:nvPr>
            <p:ph type="ftr" sz="quarter" idx="12"/>
          </p:nvPr>
        </p:nvSpPr>
        <p:spPr/>
        <p:txBody>
          <a:bodyPr/>
          <a:lstStyle/>
          <a:p>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内容与标题">
    <p:spTree>
      <p:nvGrpSpPr>
        <p:cNvPr id="1" name=""/>
        <p:cNvGrpSpPr/>
        <p:nvPr/>
      </p:nvGrpSpPr>
      <p:grpSpPr>
        <a:xfrm>
          <a:off x="0" y="0"/>
          <a:ext cx="0" cy="0"/>
          <a:chOff x="0" y="0"/>
          <a:chExt cx="0" cy="0"/>
        </a:xfrm>
      </p:grpSpPr>
      <p:sp>
        <p:nvSpPr>
          <p:cNvPr id="3" name="Text Placeholder 2"/>
          <p:cNvSpPr>
            <a:spLocks noGrp="1"/>
          </p:cNvSpPr>
          <p:nvPr>
            <p:ph type="body" idx="2"/>
          </p:nvPr>
        </p:nvSpPr>
        <p:spPr>
          <a:xfrm>
            <a:off x="762000" y="1600200"/>
            <a:ext cx="1600200" cy="4495800"/>
          </a:xfrm>
          <a:solidFill>
            <a:schemeClr val="accent3"/>
          </a:solidFill>
          <a:ln w="50800" cap="sq" cmpd="dbl" algn="ctr">
            <a:no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p>
        </p:txBody>
      </p:sp>
      <p:sp>
        <p:nvSpPr>
          <p:cNvPr id="9" name="Content Placeholder 8"/>
          <p:cNvSpPr>
            <a:spLocks noGrp="1"/>
          </p:cNvSpPr>
          <p:nvPr>
            <p:ph sz="quarter" idx="1"/>
          </p:nvPr>
        </p:nvSpPr>
        <p:spPr>
          <a:xfrm>
            <a:off x="2438400" y="1600200"/>
            <a:ext cx="6324600" cy="45720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8" name="Title 7"/>
          <p:cNvSpPr>
            <a:spLocks noGrp="1"/>
          </p:cNvSpPr>
          <p:nvPr>
            <p:ph type="title"/>
          </p:nvPr>
        </p:nvSpPr>
        <p:spPr/>
        <p:txBody>
          <a:bodyPr/>
          <a:lstStyle/>
          <a:p>
            <a:r>
              <a:rPr lang="zh-CN" altLang="en-US" smtClean="0"/>
              <a:t>单击此处编辑母版标题样式</a:t>
            </a:r>
            <a:endParaRPr lang="en-US"/>
          </a:p>
        </p:txBody>
      </p:sp>
      <p:sp>
        <p:nvSpPr>
          <p:cNvPr id="10" name="Date Placeholder 9"/>
          <p:cNvSpPr>
            <a:spLocks noGrp="1"/>
          </p:cNvSpPr>
          <p:nvPr>
            <p:ph type="dt" sz="half" idx="10"/>
          </p:nvPr>
        </p:nvSpPr>
        <p:spPr/>
        <p:txBody>
          <a:bodyPr/>
          <a:lstStyle/>
          <a:p>
            <a:fld id="{DA480A42-1B47-4A74-9A1D-F67E9D003F15}" type="datetimeFigureOut">
              <a:rPr lang="en-US" smtClean="0"/>
              <a:pPr/>
              <a:t>1/5/2017</a:t>
            </a:fld>
            <a:endParaRPr lang="en-US"/>
          </a:p>
        </p:txBody>
      </p:sp>
      <p:sp>
        <p:nvSpPr>
          <p:cNvPr id="11" name="Slide Number Placeholder 10"/>
          <p:cNvSpPr>
            <a:spLocks noGrp="1"/>
          </p:cNvSpPr>
          <p:nvPr>
            <p:ph type="sldNum" sz="quarter" idx="11"/>
          </p:nvPr>
        </p:nvSpPr>
        <p:spPr/>
        <p:txBody>
          <a:bodyPr/>
          <a:lstStyle/>
          <a:p>
            <a:fld id="{4024F9E6-8BD1-4849-86DE-3CD23B63DC4B}" type="slidenum">
              <a:rPr lang="en-US" smtClean="0"/>
              <a:pPr/>
              <a:t>‹#›</a:t>
            </a:fld>
            <a:endParaRPr lang="en-US"/>
          </a:p>
        </p:txBody>
      </p:sp>
      <p:sp>
        <p:nvSpPr>
          <p:cNvPr id="12" name="Footer Placeholder 11"/>
          <p:cNvSpPr>
            <a:spLocks noGrp="1"/>
          </p:cNvSpPr>
          <p:nvPr>
            <p:ph type="ftr" sz="quarter" idx="12"/>
          </p:nvPr>
        </p:nvSpPr>
        <p:spPr/>
        <p:txBody>
          <a:body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371600" y="5486400"/>
            <a:ext cx="7543800" cy="685800"/>
          </a:xfrm>
        </p:spPr>
        <p:txBody>
          <a:bodyPr/>
          <a:lstStyle>
            <a:lvl1pPr marL="0" indent="0">
              <a:buFontTx/>
              <a:buNone/>
              <a:defRPr sz="1700">
                <a:solidFill>
                  <a:schemeClr val="tx2"/>
                </a:solidFill>
              </a:defRPr>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zh-CN" altLang="en-US" smtClean="0"/>
              <a:t>单击此处编辑母版文本样式</a:t>
            </a:r>
          </a:p>
        </p:txBody>
      </p:sp>
      <p:sp>
        <p:nvSpPr>
          <p:cNvPr id="8" name="Rectangle 7"/>
          <p:cNvSpPr/>
          <p:nvPr/>
        </p:nvSpPr>
        <p:spPr bwMode="white">
          <a:xfrm>
            <a:off x="0"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0" y="4658868"/>
            <a:ext cx="1371600" cy="713232"/>
          </a:xfrm>
          <a:prstGeom prst="rect">
            <a:avLst/>
          </a:prstGeom>
          <a:gradFill>
            <a:gsLst>
              <a:gs pos="0">
                <a:schemeClr val="accent4">
                  <a:lumMod val="60000"/>
                  <a:lumOff val="40000"/>
                </a:schemeClr>
              </a:gs>
              <a:gs pos="50000">
                <a:schemeClr val="accent4">
                  <a:lumMod val="20000"/>
                  <a:lumOff val="80000"/>
                </a:schemeClr>
              </a:gs>
              <a:gs pos="100000">
                <a:schemeClr val="bg1"/>
              </a:gs>
            </a:gsLst>
            <a:lin ang="10800000" scaled="1"/>
          </a:gra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371600" y="4658868"/>
            <a:ext cx="7772400" cy="713232"/>
          </a:xfrm>
          <a:prstGeom prst="rect">
            <a:avLst/>
          </a:prstGeom>
          <a:solidFill>
            <a:schemeClr val="tx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4675516"/>
            <a:ext cx="7543800" cy="658483"/>
          </a:xfrm>
        </p:spPr>
        <p:txBody>
          <a:bodyPr anchor="ctr"/>
          <a:lstStyle>
            <a:lvl1pPr algn="l">
              <a:buNone/>
              <a:defRPr sz="2800" b="0">
                <a:solidFill>
                  <a:srgbClr val="FFFFFF"/>
                </a:solidFill>
              </a:defRPr>
            </a:lvl1pPr>
          </a:lstStyle>
          <a:p>
            <a:r>
              <a:rPr kumimoji="0" lang="zh-CN" altLang="en-US" smtClean="0"/>
              <a:t>单击此处编辑母版标题样式</a:t>
            </a:r>
            <a:endParaRPr kumimoji="0" lang="en-US"/>
          </a:p>
        </p:txBody>
      </p:sp>
      <p:sp>
        <p:nvSpPr>
          <p:cNvPr id="3" name="Picture Placeholder 2"/>
          <p:cNvSpPr>
            <a:spLocks noGrp="1"/>
          </p:cNvSpPr>
          <p:nvPr>
            <p:ph type="pic" idx="1"/>
          </p:nvPr>
        </p:nvSpPr>
        <p:spPr>
          <a:xfrm>
            <a:off x="1371600" y="0"/>
            <a:ext cx="7772400" cy="4568952"/>
          </a:xfrm>
          <a:solidFill>
            <a:schemeClr val="accent3">
              <a:lumMod val="20000"/>
              <a:lumOff val="80000"/>
            </a:schemeClr>
          </a:solidFill>
          <a:ln>
            <a:noFill/>
          </a:ln>
        </p:spPr>
        <p:txBody>
          <a:bodyPr>
            <a:normAutofit/>
          </a:bodyPr>
          <a:lstStyle>
            <a:lvl1pPr marL="0" indent="0">
              <a:buNone/>
              <a:defRPr sz="2400">
                <a:solidFill>
                  <a:schemeClr val="tx2"/>
                </a:solidFill>
              </a:defRPr>
            </a:lvl1pPr>
          </a:lstStyle>
          <a:p>
            <a:r>
              <a:rPr kumimoji="0" lang="zh-CN" altLang="en-US" smtClean="0"/>
              <a:t>单击图标添加图片</a:t>
            </a:r>
            <a:endParaRPr kumimoji="0" lang="en-US"/>
          </a:p>
        </p:txBody>
      </p:sp>
      <p:sp>
        <p:nvSpPr>
          <p:cNvPr id="15" name="Date Placeholder 14"/>
          <p:cNvSpPr>
            <a:spLocks noGrp="1"/>
          </p:cNvSpPr>
          <p:nvPr>
            <p:ph type="dt" sz="half" idx="10"/>
          </p:nvPr>
        </p:nvSpPr>
        <p:spPr/>
        <p:txBody>
          <a:bodyPr/>
          <a:lstStyle/>
          <a:p>
            <a:fld id="{DA480A42-1B47-4A74-9A1D-F67E9D003F15}" type="datetimeFigureOut">
              <a:rPr lang="en-US" smtClean="0"/>
              <a:pPr/>
              <a:t>1/5/2017</a:t>
            </a:fld>
            <a:endParaRPr lang="en-US"/>
          </a:p>
        </p:txBody>
      </p:sp>
      <p:sp>
        <p:nvSpPr>
          <p:cNvPr id="16" name="Slide Number Placeholder 15"/>
          <p:cNvSpPr>
            <a:spLocks noGrp="1"/>
          </p:cNvSpPr>
          <p:nvPr>
            <p:ph type="sldNum" sz="quarter" idx="11"/>
          </p:nvPr>
        </p:nvSpPr>
        <p:spPr/>
        <p:txBody>
          <a:bodyPr/>
          <a:lstStyle/>
          <a:p>
            <a:fld id="{4024F9E6-8BD1-4849-86DE-3CD23B63DC4B}" type="slidenum">
              <a:rPr lang="en-US" smtClean="0"/>
              <a:pPr/>
              <a:t>‹#›</a:t>
            </a:fld>
            <a:endParaRPr lang="en-US"/>
          </a:p>
        </p:txBody>
      </p:sp>
      <p:sp>
        <p:nvSpPr>
          <p:cNvPr id="17" name="Footer Placeholder 16"/>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3">
                <a:lumMod val="60000"/>
                <a:lumOff val="40000"/>
              </a:schemeClr>
            </a:gs>
            <a:gs pos="50000">
              <a:schemeClr val="accent3">
                <a:lumMod val="20000"/>
                <a:lumOff val="80000"/>
              </a:schemeClr>
            </a:gs>
            <a:gs pos="100000">
              <a:schemeClr val="bg1"/>
            </a:gs>
          </a:gsLst>
          <a:lin ang="2700000" scaled="1"/>
          <a:tileRect/>
        </a:gradFill>
        <a:effectLst/>
      </p:bgPr>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762000" y="381000"/>
            <a:ext cx="8001000" cy="1143000"/>
          </a:xfrm>
          <a:prstGeom prst="rect">
            <a:avLst/>
          </a:prstGeom>
        </p:spPr>
        <p:txBody>
          <a:bodyPr vert="horz" anchor="b" anchorCtr="0">
            <a:normAutofit/>
          </a:bodyPr>
          <a:lstStyle/>
          <a:p>
            <a:r>
              <a:rPr kumimoji="0" lang="zh-CN" altLang="en-US" smtClean="0"/>
              <a:t>单击此处编辑母版标题样式</a:t>
            </a:r>
            <a:endParaRPr kumimoji="0" lang="en-US"/>
          </a:p>
        </p:txBody>
      </p:sp>
      <p:sp>
        <p:nvSpPr>
          <p:cNvPr id="13" name="Text Placeholder 12"/>
          <p:cNvSpPr>
            <a:spLocks noGrp="1"/>
          </p:cNvSpPr>
          <p:nvPr>
            <p:ph type="body" idx="1"/>
          </p:nvPr>
        </p:nvSpPr>
        <p:spPr>
          <a:xfrm>
            <a:off x="765048" y="1600200"/>
            <a:ext cx="8001000" cy="4526280"/>
          </a:xfrm>
          <a:prstGeom prst="rect">
            <a:avLst/>
          </a:prstGeom>
        </p:spPr>
        <p:txBody>
          <a:bodyPr vert="horz">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7" name="Rectangle 6"/>
          <p:cNvSpPr/>
          <p:nvPr/>
        </p:nvSpPr>
        <p:spPr bwMode="white">
          <a:xfrm>
            <a:off x="0" y="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0"/>
            <a:ext cx="533400" cy="6858000"/>
          </a:xfrm>
          <a:prstGeom prst="rect">
            <a:avLst/>
          </a:prstGeom>
          <a:gradFill flip="none" rotWithShape="1">
            <a:gsLst>
              <a:gs pos="0">
                <a:schemeClr val="accent4">
                  <a:lumMod val="60000"/>
                  <a:lumOff val="40000"/>
                </a:schemeClr>
              </a:gs>
              <a:gs pos="50000">
                <a:schemeClr val="accent4">
                  <a:lumMod val="20000"/>
                  <a:lumOff val="80000"/>
                </a:schemeClr>
              </a:gs>
              <a:gs pos="100000">
                <a:schemeClr val="bg1"/>
              </a:gs>
            </a:gsLst>
            <a:lin ang="5400000" scaled="1"/>
            <a:tileRect/>
          </a:gra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33400" y="0"/>
            <a:ext cx="8610600" cy="228600"/>
          </a:xfrm>
          <a:prstGeom prst="rect">
            <a:avLst/>
          </a:prstGeom>
          <a:solidFill>
            <a:schemeClr val="tx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1" name="Date Placeholder 27"/>
          <p:cNvSpPr>
            <a:spLocks noGrp="1"/>
          </p:cNvSpPr>
          <p:nvPr>
            <p:ph type="dt" sz="half" idx="2"/>
          </p:nvPr>
        </p:nvSpPr>
        <p:spPr>
          <a:xfrm>
            <a:off x="1371600" y="6233160"/>
            <a:ext cx="1752600" cy="320040"/>
          </a:xfrm>
          <a:prstGeom prst="rect">
            <a:avLst/>
          </a:prstGeom>
        </p:spPr>
        <p:txBody>
          <a:bodyPr anchor="b" anchorCtr="0">
            <a:noAutofit/>
          </a:bodyPr>
          <a:lstStyle>
            <a:lvl1pPr algn="l">
              <a:defRPr sz="1400">
                <a:solidFill>
                  <a:schemeClr val="bg2"/>
                </a:solidFill>
              </a:defRPr>
            </a:lvl1pPr>
          </a:lstStyle>
          <a:p>
            <a:fld id="{DA480A42-1B47-4A74-9A1D-F67E9D003F15}" type="datetimeFigureOut">
              <a:rPr lang="en-US" smtClean="0"/>
              <a:pPr/>
              <a:t>1/5/2017</a:t>
            </a:fld>
            <a:endParaRPr lang="en-US"/>
          </a:p>
        </p:txBody>
      </p:sp>
      <p:sp>
        <p:nvSpPr>
          <p:cNvPr id="24" name="Footer Placeholder 16"/>
          <p:cNvSpPr>
            <a:spLocks noGrp="1"/>
          </p:cNvSpPr>
          <p:nvPr>
            <p:ph type="ftr" sz="quarter" idx="3"/>
          </p:nvPr>
        </p:nvSpPr>
        <p:spPr>
          <a:xfrm>
            <a:off x="3200399" y="6233160"/>
            <a:ext cx="4752393" cy="320040"/>
          </a:xfrm>
          <a:prstGeom prst="rect">
            <a:avLst/>
          </a:prstGeom>
        </p:spPr>
        <p:txBody>
          <a:bodyPr anchor="b" anchorCtr="0">
            <a:noAutofit/>
          </a:bodyPr>
          <a:lstStyle>
            <a:lvl1pPr algn="r">
              <a:defRPr sz="1400">
                <a:solidFill>
                  <a:schemeClr val="bg2"/>
                </a:solidFill>
              </a:defRPr>
            </a:lvl1pPr>
          </a:lstStyle>
          <a:p>
            <a:endParaRPr lang="en-US"/>
          </a:p>
        </p:txBody>
      </p:sp>
      <p:sp>
        <p:nvSpPr>
          <p:cNvPr id="25" name="Slide Number Placeholder 28"/>
          <p:cNvSpPr>
            <a:spLocks noGrp="1"/>
          </p:cNvSpPr>
          <p:nvPr>
            <p:ph type="sldNum" sz="quarter" idx="4"/>
          </p:nvPr>
        </p:nvSpPr>
        <p:spPr>
          <a:xfrm>
            <a:off x="8001000" y="6233160"/>
            <a:ext cx="838200" cy="320040"/>
          </a:xfrm>
          <a:prstGeom prst="rect">
            <a:avLst/>
          </a:prstGeom>
        </p:spPr>
        <p:txBody>
          <a:bodyPr anchor="b" anchorCtr="0">
            <a:noAutofit/>
          </a:bodyPr>
          <a:lstStyle>
            <a:lvl1pPr>
              <a:defRPr sz="1400">
                <a:solidFill>
                  <a:schemeClr val="bg2"/>
                </a:solidFill>
              </a:defRPr>
            </a:lvl1pPr>
          </a:lstStyle>
          <a:p>
            <a:fld id="{4024F9E6-8BD1-4849-86DE-3CD23B63DC4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tx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tx2"/>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tx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tx2"/>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tx2"/>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7.wmf"/><Relationship Id="rId5" Type="http://schemas.openxmlformats.org/officeDocument/2006/relationships/oleObject" Target="../embeddings/oleObject2.bin"/><Relationship Id="rId4" Type="http://schemas.openxmlformats.org/officeDocument/2006/relationships/image" Target="../media/image6.w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9.wmf"/><Relationship Id="rId5" Type="http://schemas.openxmlformats.org/officeDocument/2006/relationships/oleObject" Target="../embeddings/oleObject4.bin"/><Relationship Id="rId4" Type="http://schemas.openxmlformats.org/officeDocument/2006/relationships/image" Target="../media/image8.w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6.wmf"/></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7.wm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20.wmf"/></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altLang="zh-CN" dirty="0" smtClean="0">
                <a:ea typeface="宋体" pitchFamily="2" charset="-122"/>
              </a:rPr>
              <a:t>Software Project Management</a:t>
            </a:r>
            <a:endParaRPr lang="en-US" dirty="0">
              <a:ea typeface="宋体" pitchFamily="2" charset="-122"/>
            </a:endParaRPr>
          </a:p>
        </p:txBody>
      </p:sp>
      <p:sp>
        <p:nvSpPr>
          <p:cNvPr id="3" name="Subtitle 2"/>
          <p:cNvSpPr>
            <a:spLocks noGrp="1"/>
          </p:cNvSpPr>
          <p:nvPr>
            <p:ph type="subTitle" idx="1"/>
          </p:nvPr>
        </p:nvSpPr>
        <p:spPr/>
        <p:txBody>
          <a:bodyPr/>
          <a:lstStyle/>
          <a:p>
            <a:r>
              <a:rPr lang="en-US" altLang="zh-CN" dirty="0" smtClean="0">
                <a:ea typeface="宋体" pitchFamily="2" charset="-122"/>
              </a:rPr>
              <a:t>Jing Zhang Ph.D.</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1"/>
          <p:cNvSpPr>
            <a:spLocks noGrp="1"/>
          </p:cNvSpPr>
          <p:nvPr>
            <p:ph sz="quarter" idx="1"/>
          </p:nvPr>
        </p:nvSpPr>
        <p:spPr>
          <a:xfrm>
            <a:off x="762000" y="1600200"/>
            <a:ext cx="8004048" cy="4572000"/>
          </a:xfrm>
        </p:spPr>
        <p:txBody>
          <a:bodyPr/>
          <a:lstStyle/>
          <a:p>
            <a:r>
              <a:rPr lang="en-US" altLang="zh-CN" sz="1600" u="sng" dirty="0" smtClean="0">
                <a:solidFill>
                  <a:srgbClr val="7030A0"/>
                </a:solidFill>
              </a:rPr>
              <a:t>Functional organizational structure</a:t>
            </a:r>
          </a:p>
          <a:p>
            <a:r>
              <a:rPr lang="en-US" altLang="zh-CN" sz="1600" u="sng" dirty="0">
                <a:solidFill>
                  <a:srgbClr val="7030A0"/>
                </a:solidFill>
              </a:rPr>
              <a:t>Project organizational structure</a:t>
            </a:r>
          </a:p>
          <a:p>
            <a:r>
              <a:rPr lang="en-US" altLang="zh-CN" sz="1600" u="sng" dirty="0">
                <a:solidFill>
                  <a:srgbClr val="7030A0"/>
                </a:solidFill>
              </a:rPr>
              <a:t>Matrix organizational structure</a:t>
            </a:r>
          </a:p>
          <a:p>
            <a:endParaRPr lang="en-US" altLang="zh-CN" u="sng" dirty="0" smtClean="0">
              <a:solidFill>
                <a:srgbClr val="7030A0"/>
              </a:solidFill>
            </a:endParaRPr>
          </a:p>
        </p:txBody>
      </p:sp>
      <p:sp>
        <p:nvSpPr>
          <p:cNvPr id="5" name="标题 2"/>
          <p:cNvSpPr>
            <a:spLocks noGrp="1"/>
          </p:cNvSpPr>
          <p:nvPr>
            <p:ph type="title"/>
          </p:nvPr>
        </p:nvSpPr>
        <p:spPr>
          <a:xfrm>
            <a:off x="762000" y="381000"/>
            <a:ext cx="8001000" cy="1143000"/>
          </a:xfrm>
        </p:spPr>
        <p:txBody>
          <a:bodyPr/>
          <a:lstStyle/>
          <a:p>
            <a:r>
              <a:rPr lang="en-US" altLang="zh-CN" dirty="0" smtClean="0"/>
              <a:t>Organizational Structures</a:t>
            </a:r>
            <a:endParaRPr lang="zh-CN" altLang="en-US" dirty="0"/>
          </a:p>
        </p:txBody>
      </p:sp>
      <p:pic>
        <p:nvPicPr>
          <p:cNvPr id="6" name="内容占位符 3"/>
          <p:cNvPicPr>
            <a:picLocks noChangeAspect="1"/>
          </p:cNvPicPr>
          <p:nvPr/>
        </p:nvPicPr>
        <p:blipFill>
          <a:blip r:embed="rId2"/>
          <a:stretch>
            <a:fillRect/>
          </a:stretch>
        </p:blipFill>
        <p:spPr>
          <a:xfrm>
            <a:off x="2026196" y="2564904"/>
            <a:ext cx="5472608" cy="4224874"/>
          </a:xfrm>
          <a:prstGeom prst="rect">
            <a:avLst/>
          </a:prstGeom>
        </p:spPr>
      </p:pic>
    </p:spTree>
    <p:extLst>
      <p:ext uri="{BB962C8B-B14F-4D97-AF65-F5344CB8AC3E}">
        <p14:creationId xmlns:p14="http://schemas.microsoft.com/office/powerpoint/2010/main" val="32980876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2"/>
          <p:cNvSpPr>
            <a:spLocks noGrp="1"/>
          </p:cNvSpPr>
          <p:nvPr>
            <p:ph type="title"/>
          </p:nvPr>
        </p:nvSpPr>
        <p:spPr>
          <a:xfrm>
            <a:off x="762000" y="381000"/>
            <a:ext cx="8001000" cy="1143000"/>
          </a:xfrm>
        </p:spPr>
        <p:txBody>
          <a:bodyPr/>
          <a:lstStyle/>
          <a:p>
            <a:r>
              <a:rPr lang="en-US" altLang="zh-CN" dirty="0" smtClean="0"/>
              <a:t>Project Life Cycle</a:t>
            </a:r>
            <a:endParaRPr lang="zh-CN" altLang="en-US" dirty="0"/>
          </a:p>
        </p:txBody>
      </p:sp>
      <p:pic>
        <p:nvPicPr>
          <p:cNvPr id="5" name="图片 4"/>
          <p:cNvPicPr>
            <a:picLocks noChangeAspect="1"/>
          </p:cNvPicPr>
          <p:nvPr/>
        </p:nvPicPr>
        <p:blipFill>
          <a:blip r:embed="rId2"/>
          <a:stretch>
            <a:fillRect/>
          </a:stretch>
        </p:blipFill>
        <p:spPr>
          <a:xfrm>
            <a:off x="1064557" y="1844824"/>
            <a:ext cx="7395886" cy="3187200"/>
          </a:xfrm>
          <a:prstGeom prst="rect">
            <a:avLst/>
          </a:prstGeom>
        </p:spPr>
      </p:pic>
      <p:sp>
        <p:nvSpPr>
          <p:cNvPr id="6" name="文本框 5"/>
          <p:cNvSpPr txBox="1"/>
          <p:nvPr/>
        </p:nvSpPr>
        <p:spPr>
          <a:xfrm>
            <a:off x="1485000" y="5445224"/>
            <a:ext cx="6555000" cy="369332"/>
          </a:xfrm>
          <a:prstGeom prst="rect">
            <a:avLst/>
          </a:prstGeom>
          <a:noFill/>
        </p:spPr>
        <p:txBody>
          <a:bodyPr wrap="none" rtlCol="0">
            <a:spAutoFit/>
          </a:bodyPr>
          <a:lstStyle/>
          <a:p>
            <a:r>
              <a:rPr lang="en-US" altLang="zh-CN" dirty="0" smtClean="0"/>
              <a:t>Four phases model: Each phase is also called a process groups </a:t>
            </a:r>
            <a:endParaRPr lang="zh-CN" altLang="en-US" dirty="0"/>
          </a:p>
        </p:txBody>
      </p:sp>
      <p:sp>
        <p:nvSpPr>
          <p:cNvPr id="7" name="文本框 6"/>
          <p:cNvSpPr txBox="1"/>
          <p:nvPr/>
        </p:nvSpPr>
        <p:spPr>
          <a:xfrm>
            <a:off x="1499420" y="5949280"/>
            <a:ext cx="6785832" cy="369332"/>
          </a:xfrm>
          <a:prstGeom prst="rect">
            <a:avLst/>
          </a:prstGeom>
          <a:noFill/>
        </p:spPr>
        <p:txBody>
          <a:bodyPr wrap="none" rtlCol="0">
            <a:spAutoFit/>
          </a:bodyPr>
          <a:lstStyle/>
          <a:p>
            <a:r>
              <a:rPr lang="en-US" altLang="zh-CN" dirty="0" smtClean="0"/>
              <a:t>A </a:t>
            </a:r>
            <a:r>
              <a:rPr lang="en-US" altLang="zh-CN" dirty="0" smtClean="0">
                <a:solidFill>
                  <a:srgbClr val="7030A0"/>
                </a:solidFill>
              </a:rPr>
              <a:t>process</a:t>
            </a:r>
            <a:r>
              <a:rPr lang="en-US" altLang="zh-CN" dirty="0" smtClean="0"/>
              <a:t> is a series of actions directed toward a particular result.</a:t>
            </a:r>
            <a:endParaRPr lang="zh-CN" altLang="en-US" dirty="0"/>
          </a:p>
        </p:txBody>
      </p:sp>
    </p:spTree>
    <p:extLst>
      <p:ext uri="{BB962C8B-B14F-4D97-AF65-F5344CB8AC3E}">
        <p14:creationId xmlns:p14="http://schemas.microsoft.com/office/powerpoint/2010/main" val="2899770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1"/>
          <p:cNvSpPr>
            <a:spLocks noGrp="1"/>
          </p:cNvSpPr>
          <p:nvPr>
            <p:ph sz="quarter" idx="1"/>
          </p:nvPr>
        </p:nvSpPr>
        <p:spPr>
          <a:xfrm>
            <a:off x="762000" y="1600200"/>
            <a:ext cx="8004048" cy="1108720"/>
          </a:xfrm>
        </p:spPr>
        <p:txBody>
          <a:bodyPr>
            <a:normAutofit/>
          </a:bodyPr>
          <a:lstStyle/>
          <a:p>
            <a:r>
              <a:rPr lang="en-US" altLang="zh-CN" sz="2000" dirty="0" smtClean="0"/>
              <a:t>Also known as a </a:t>
            </a:r>
            <a:r>
              <a:rPr lang="en-US" altLang="zh-CN" sz="2000" dirty="0" smtClean="0">
                <a:solidFill>
                  <a:srgbClr val="7030A0"/>
                </a:solidFill>
              </a:rPr>
              <a:t>feasibility study </a:t>
            </a:r>
            <a:r>
              <a:rPr lang="en-US" altLang="zh-CN" sz="2000" dirty="0" smtClean="0"/>
              <a:t>or a </a:t>
            </a:r>
            <a:r>
              <a:rPr lang="en-US" altLang="zh-CN" sz="2000" dirty="0" smtClean="0">
                <a:solidFill>
                  <a:srgbClr val="7030A0"/>
                </a:solidFill>
              </a:rPr>
              <a:t>project justification</a:t>
            </a:r>
          </a:p>
          <a:p>
            <a:r>
              <a:rPr lang="en-US" altLang="zh-CN" sz="2000" dirty="0" smtClean="0">
                <a:solidFill>
                  <a:schemeClr val="accent2">
                    <a:lumMod val="75000"/>
                  </a:schemeClr>
                </a:solidFill>
              </a:rPr>
              <a:t>Objectives: </a:t>
            </a:r>
            <a:r>
              <a:rPr lang="en-US" altLang="zh-CN" sz="2000" dirty="0" smtClean="0"/>
              <a:t>Provide a rationale for the project by showing that the benefits of the project outcomes will EXCEED its costs. </a:t>
            </a:r>
          </a:p>
        </p:txBody>
      </p:sp>
      <p:sp>
        <p:nvSpPr>
          <p:cNvPr id="5" name="标题 2"/>
          <p:cNvSpPr>
            <a:spLocks noGrp="1"/>
          </p:cNvSpPr>
          <p:nvPr>
            <p:ph type="title"/>
          </p:nvPr>
        </p:nvSpPr>
        <p:spPr>
          <a:xfrm>
            <a:off x="762000" y="381000"/>
            <a:ext cx="8001000" cy="1143000"/>
          </a:xfrm>
        </p:spPr>
        <p:txBody>
          <a:bodyPr/>
          <a:lstStyle/>
          <a:p>
            <a:r>
              <a:rPr lang="en-US" altLang="zh-CN" dirty="0" smtClean="0"/>
              <a:t>A business case</a:t>
            </a:r>
            <a:endParaRPr lang="zh-CN" altLang="en-US" dirty="0"/>
          </a:p>
        </p:txBody>
      </p:sp>
    </p:spTree>
    <p:extLst>
      <p:ext uri="{BB962C8B-B14F-4D97-AF65-F5344CB8AC3E}">
        <p14:creationId xmlns:p14="http://schemas.microsoft.com/office/powerpoint/2010/main" val="34511500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
          </p:nvPr>
        </p:nvSpPr>
        <p:spPr>
          <a:xfrm>
            <a:off x="762000" y="1600200"/>
            <a:ext cx="8004048" cy="4997152"/>
          </a:xfrm>
        </p:spPr>
        <p:txBody>
          <a:bodyPr>
            <a:normAutofit/>
          </a:bodyPr>
          <a:lstStyle/>
          <a:p>
            <a:r>
              <a:rPr lang="en-US" altLang="zh-CN" sz="2400" u="sng" dirty="0" smtClean="0">
                <a:solidFill>
                  <a:srgbClr val="7030A0"/>
                </a:solidFill>
              </a:rPr>
              <a:t>Net profit: </a:t>
            </a:r>
            <a:r>
              <a:rPr lang="en-US" altLang="zh-CN" sz="2000" dirty="0" smtClean="0"/>
              <a:t>the difference between the total cost and the total income over the life of project.</a:t>
            </a:r>
          </a:p>
          <a:p>
            <a:endParaRPr lang="en-US" altLang="zh-CN" sz="2000" dirty="0"/>
          </a:p>
          <a:p>
            <a:endParaRPr lang="en-US" altLang="zh-CN" sz="2000" dirty="0" smtClean="0"/>
          </a:p>
          <a:p>
            <a:endParaRPr lang="en-US" altLang="zh-CN" sz="2000" dirty="0"/>
          </a:p>
          <a:p>
            <a:endParaRPr lang="en-US" altLang="zh-CN" sz="2000" dirty="0" smtClean="0"/>
          </a:p>
          <a:p>
            <a:endParaRPr lang="en-US" altLang="zh-CN" sz="2000" dirty="0"/>
          </a:p>
          <a:p>
            <a:endParaRPr lang="en-US" altLang="zh-CN" sz="2000" dirty="0" smtClean="0"/>
          </a:p>
          <a:p>
            <a:endParaRPr lang="en-US" altLang="zh-CN" sz="2000" dirty="0"/>
          </a:p>
          <a:p>
            <a:endParaRPr lang="en-US" altLang="zh-CN" sz="2000" dirty="0" smtClean="0"/>
          </a:p>
          <a:p>
            <a:r>
              <a:rPr lang="en-US" altLang="zh-CN" sz="2400" u="sng" dirty="0" smtClean="0">
                <a:solidFill>
                  <a:srgbClr val="7030A0"/>
                </a:solidFill>
              </a:rPr>
              <a:t>Payback period: </a:t>
            </a:r>
            <a:r>
              <a:rPr lang="en-US" altLang="zh-CN" sz="2000" dirty="0" smtClean="0"/>
              <a:t>is the time taken to break even or pay back the initial investment. </a:t>
            </a:r>
            <a:r>
              <a:rPr lang="en-US" altLang="zh-CN" sz="2000" dirty="0" smtClean="0">
                <a:solidFill>
                  <a:schemeClr val="bg1">
                    <a:lumMod val="65000"/>
                  </a:schemeClr>
                </a:solidFill>
              </a:rPr>
              <a:t>(Normally, the project with the shortest payback period will be chosen.)</a:t>
            </a:r>
          </a:p>
          <a:p>
            <a:endParaRPr lang="zh-CN" altLang="en-US" sz="2000" u="sng" dirty="0"/>
          </a:p>
        </p:txBody>
      </p:sp>
      <p:sp>
        <p:nvSpPr>
          <p:cNvPr id="3" name="标题 2"/>
          <p:cNvSpPr>
            <a:spLocks noGrp="1"/>
          </p:cNvSpPr>
          <p:nvPr>
            <p:ph type="title"/>
          </p:nvPr>
        </p:nvSpPr>
        <p:spPr/>
        <p:txBody>
          <a:bodyPr>
            <a:normAutofit fontScale="90000"/>
          </a:bodyPr>
          <a:lstStyle/>
          <a:p>
            <a:r>
              <a:rPr lang="en-US" altLang="zh-CN" dirty="0" smtClean="0"/>
              <a:t>Cost-benefit evaluation techniques</a:t>
            </a:r>
            <a:endParaRPr lang="zh-CN" altLang="en-US" dirty="0"/>
          </a:p>
        </p:txBody>
      </p:sp>
      <p:graphicFrame>
        <p:nvGraphicFramePr>
          <p:cNvPr id="4" name="表格 3"/>
          <p:cNvGraphicFramePr>
            <a:graphicFrameLocks noGrp="1"/>
          </p:cNvGraphicFramePr>
          <p:nvPr>
            <p:extLst/>
          </p:nvPr>
        </p:nvGraphicFramePr>
        <p:xfrm>
          <a:off x="1403648" y="2402840"/>
          <a:ext cx="6624736" cy="2966720"/>
        </p:xfrm>
        <a:graphic>
          <a:graphicData uri="http://schemas.openxmlformats.org/drawingml/2006/table">
            <a:tbl>
              <a:tblPr firstRow="1" bandRow="1">
                <a:tableStyleId>{21E4AEA4-8DFA-4A89-87EB-49C32662AFE0}</a:tableStyleId>
              </a:tblPr>
              <a:tblGrid>
                <a:gridCol w="1296144"/>
                <a:gridCol w="1296144"/>
                <a:gridCol w="1368152"/>
                <a:gridCol w="1368152"/>
                <a:gridCol w="1296144"/>
              </a:tblGrid>
              <a:tr h="370840">
                <a:tc>
                  <a:txBody>
                    <a:bodyPr/>
                    <a:lstStyle/>
                    <a:p>
                      <a:r>
                        <a:rPr lang="en-US" altLang="zh-CN" dirty="0" smtClean="0"/>
                        <a:t>Year</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Project 1</a:t>
                      </a:r>
                      <a:endParaRPr lang="zh-CN" altLang="en-US" dirty="0" smtClean="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Project 2</a:t>
                      </a:r>
                      <a:endParaRPr lang="zh-CN" altLang="en-US" dirty="0" smtClean="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Project 3</a:t>
                      </a:r>
                      <a:endParaRPr lang="zh-CN" altLang="en-US" dirty="0" smtClean="0"/>
                    </a:p>
                  </a:txBody>
                  <a:tcPr/>
                </a:tc>
                <a:tc>
                  <a:txBody>
                    <a:bodyPr/>
                    <a:lstStyle/>
                    <a:p>
                      <a:r>
                        <a:rPr lang="en-US" altLang="zh-CN" dirty="0" smtClean="0"/>
                        <a:t>Project 4</a:t>
                      </a:r>
                      <a:endParaRPr lang="zh-CN" altLang="en-US" dirty="0"/>
                    </a:p>
                  </a:txBody>
                  <a:tcPr/>
                </a:tc>
              </a:tr>
              <a:tr h="370840">
                <a:tc>
                  <a:txBody>
                    <a:bodyPr/>
                    <a:lstStyle/>
                    <a:p>
                      <a:r>
                        <a:rPr lang="en-US" altLang="zh-CN" dirty="0" smtClean="0"/>
                        <a:t>0</a:t>
                      </a:r>
                      <a:endParaRPr lang="zh-CN" altLang="en-US" dirty="0"/>
                    </a:p>
                  </a:txBody>
                  <a:tcPr/>
                </a:tc>
                <a:tc>
                  <a:txBody>
                    <a:bodyPr/>
                    <a:lstStyle/>
                    <a:p>
                      <a:pPr algn="r"/>
                      <a:r>
                        <a:rPr lang="en-US" altLang="zh-CN" dirty="0" smtClean="0"/>
                        <a:t>-100,000</a:t>
                      </a:r>
                      <a:endParaRPr lang="zh-CN" altLang="en-US" dirty="0"/>
                    </a:p>
                  </a:txBody>
                  <a:tcPr/>
                </a:tc>
                <a:tc>
                  <a:txBody>
                    <a:bodyPr/>
                    <a:lstStyle/>
                    <a:p>
                      <a:pPr algn="r"/>
                      <a:r>
                        <a:rPr lang="en-US" altLang="zh-CN" dirty="0" smtClean="0"/>
                        <a:t>-1,000,000</a:t>
                      </a:r>
                      <a:endParaRPr lang="zh-CN" altLang="en-US" dirty="0"/>
                    </a:p>
                  </a:txBody>
                  <a:tcPr/>
                </a:tc>
                <a:tc>
                  <a:txBody>
                    <a:bodyPr/>
                    <a:lstStyle/>
                    <a:p>
                      <a:pPr algn="r"/>
                      <a:r>
                        <a:rPr lang="en-US" altLang="zh-CN" dirty="0" smtClean="0"/>
                        <a:t>-100,000</a:t>
                      </a:r>
                      <a:endParaRPr lang="zh-CN" altLang="en-US" dirty="0"/>
                    </a:p>
                  </a:txBody>
                  <a:tcPr/>
                </a:tc>
                <a:tc>
                  <a:txBody>
                    <a:bodyPr/>
                    <a:lstStyle/>
                    <a:p>
                      <a:pPr algn="r"/>
                      <a:r>
                        <a:rPr lang="en-US" altLang="zh-CN" dirty="0" smtClean="0"/>
                        <a:t>-120,000</a:t>
                      </a:r>
                      <a:endParaRPr lang="zh-CN" altLang="en-US" dirty="0"/>
                    </a:p>
                  </a:txBody>
                  <a:tcPr/>
                </a:tc>
              </a:tr>
              <a:tr h="370840">
                <a:tc>
                  <a:txBody>
                    <a:bodyPr/>
                    <a:lstStyle/>
                    <a:p>
                      <a:r>
                        <a:rPr lang="en-US" altLang="zh-CN" dirty="0" smtClean="0"/>
                        <a:t>1</a:t>
                      </a:r>
                      <a:endParaRPr lang="zh-CN" altLang="en-US" dirty="0"/>
                    </a:p>
                  </a:txBody>
                  <a:tcPr/>
                </a:tc>
                <a:tc>
                  <a:txBody>
                    <a:bodyPr/>
                    <a:lstStyle/>
                    <a:p>
                      <a:pPr algn="r"/>
                      <a:r>
                        <a:rPr lang="en-US" altLang="zh-CN" dirty="0" smtClean="0"/>
                        <a:t>10,000</a:t>
                      </a:r>
                      <a:endParaRPr lang="zh-CN" altLang="en-US" dirty="0"/>
                    </a:p>
                  </a:txBody>
                  <a:tcPr/>
                </a:tc>
                <a:tc>
                  <a:txBody>
                    <a:bodyPr/>
                    <a:lstStyle/>
                    <a:p>
                      <a:pPr algn="r"/>
                      <a:r>
                        <a:rPr lang="en-US" altLang="zh-CN" dirty="0" smtClean="0"/>
                        <a:t>200,000</a:t>
                      </a:r>
                      <a:endParaRPr lang="zh-CN" altLang="en-US" dirty="0"/>
                    </a:p>
                  </a:txBody>
                  <a:tcPr/>
                </a:tc>
                <a:tc>
                  <a:txBody>
                    <a:bodyPr/>
                    <a:lstStyle/>
                    <a:p>
                      <a:pPr algn="r"/>
                      <a:r>
                        <a:rPr lang="en-US" altLang="zh-CN" dirty="0" smtClean="0"/>
                        <a:t>30,000</a:t>
                      </a:r>
                      <a:endParaRPr lang="zh-CN" altLang="en-US" dirty="0"/>
                    </a:p>
                  </a:txBody>
                  <a:tcPr/>
                </a:tc>
                <a:tc>
                  <a:txBody>
                    <a:bodyPr/>
                    <a:lstStyle/>
                    <a:p>
                      <a:pPr algn="r"/>
                      <a:r>
                        <a:rPr lang="en-US" altLang="zh-CN" dirty="0" smtClean="0"/>
                        <a:t>30,000</a:t>
                      </a:r>
                      <a:endParaRPr lang="zh-CN" altLang="en-US" dirty="0"/>
                    </a:p>
                  </a:txBody>
                  <a:tcPr/>
                </a:tc>
              </a:tr>
              <a:tr h="370840">
                <a:tc>
                  <a:txBody>
                    <a:bodyPr/>
                    <a:lstStyle/>
                    <a:p>
                      <a:r>
                        <a:rPr lang="en-US" altLang="zh-CN" dirty="0" smtClean="0"/>
                        <a:t>2</a:t>
                      </a:r>
                      <a:endParaRPr lang="zh-CN" altLang="en-US" dirty="0"/>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altLang="zh-CN" dirty="0" smtClean="0"/>
                        <a:t>10,000</a:t>
                      </a:r>
                      <a:endParaRPr lang="zh-CN" altLang="en-US" dirty="0" smtClean="0"/>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altLang="zh-CN" dirty="0" smtClean="0"/>
                        <a:t>200,000</a:t>
                      </a:r>
                      <a:endParaRPr lang="zh-CN" altLang="en-US" dirty="0" smtClean="0"/>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altLang="zh-CN" dirty="0" smtClean="0"/>
                        <a:t>30,000</a:t>
                      </a:r>
                      <a:endParaRPr lang="zh-CN" altLang="en-US" dirty="0" smtClean="0"/>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altLang="zh-CN" dirty="0" smtClean="0"/>
                        <a:t>30,000</a:t>
                      </a:r>
                      <a:endParaRPr lang="zh-CN" altLang="en-US" dirty="0" smtClean="0"/>
                    </a:p>
                  </a:txBody>
                  <a:tcPr/>
                </a:tc>
              </a:tr>
              <a:tr h="370840">
                <a:tc>
                  <a:txBody>
                    <a:bodyPr/>
                    <a:lstStyle/>
                    <a:p>
                      <a:r>
                        <a:rPr lang="en-US" altLang="zh-CN" dirty="0" smtClean="0"/>
                        <a:t>3</a:t>
                      </a:r>
                      <a:endParaRPr lang="zh-CN" altLang="en-US" dirty="0"/>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altLang="zh-CN" dirty="0" smtClean="0"/>
                        <a:t>10,000</a:t>
                      </a:r>
                      <a:endParaRPr lang="zh-CN" altLang="en-US" dirty="0" smtClean="0"/>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altLang="zh-CN" dirty="0" smtClean="0"/>
                        <a:t>200,000</a:t>
                      </a:r>
                      <a:endParaRPr lang="zh-CN" altLang="en-US" dirty="0" smtClean="0"/>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altLang="zh-CN" dirty="0" smtClean="0"/>
                        <a:t>30,000</a:t>
                      </a:r>
                      <a:endParaRPr lang="zh-CN" altLang="en-US" dirty="0" smtClean="0"/>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altLang="zh-CN" dirty="0" smtClean="0"/>
                        <a:t>30,000</a:t>
                      </a:r>
                      <a:endParaRPr lang="zh-CN" altLang="en-US" dirty="0" smtClean="0"/>
                    </a:p>
                  </a:txBody>
                  <a:tcPr/>
                </a:tc>
              </a:tr>
              <a:tr h="370840">
                <a:tc>
                  <a:txBody>
                    <a:bodyPr/>
                    <a:lstStyle/>
                    <a:p>
                      <a:r>
                        <a:rPr lang="en-US" altLang="zh-CN" dirty="0" smtClean="0"/>
                        <a:t>4</a:t>
                      </a:r>
                      <a:endParaRPr lang="zh-CN" altLang="en-US" dirty="0"/>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altLang="zh-CN" dirty="0" smtClean="0"/>
                        <a:t>20,000</a:t>
                      </a:r>
                      <a:endParaRPr lang="zh-CN" altLang="en-US" dirty="0" smtClean="0"/>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altLang="zh-CN" dirty="0" smtClean="0"/>
                        <a:t>200,000</a:t>
                      </a:r>
                      <a:endParaRPr lang="zh-CN" altLang="en-US" dirty="0" smtClean="0"/>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altLang="zh-CN" dirty="0" smtClean="0"/>
                        <a:t>30,000</a:t>
                      </a:r>
                      <a:endParaRPr lang="zh-CN" altLang="en-US" dirty="0" smtClean="0"/>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altLang="zh-CN" dirty="0" smtClean="0"/>
                        <a:t>30,000</a:t>
                      </a:r>
                      <a:endParaRPr lang="zh-CN" altLang="en-US" dirty="0" smtClean="0"/>
                    </a:p>
                  </a:txBody>
                  <a:tcPr/>
                </a:tc>
              </a:tr>
              <a:tr h="370840">
                <a:tc>
                  <a:txBody>
                    <a:bodyPr/>
                    <a:lstStyle/>
                    <a:p>
                      <a:r>
                        <a:rPr lang="en-US" altLang="zh-CN" dirty="0" smtClean="0"/>
                        <a:t>5</a:t>
                      </a:r>
                      <a:endParaRPr lang="zh-CN" altLang="en-US" dirty="0"/>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altLang="zh-CN" dirty="0" smtClean="0"/>
                        <a:t>100,000</a:t>
                      </a:r>
                      <a:endParaRPr lang="zh-CN" altLang="en-US" dirty="0" smtClean="0"/>
                    </a:p>
                  </a:txBody>
                  <a:tcPr/>
                </a:tc>
                <a:tc>
                  <a:txBody>
                    <a:bodyPr/>
                    <a:lstStyle/>
                    <a:p>
                      <a:pPr algn="r"/>
                      <a:r>
                        <a:rPr lang="en-US" altLang="zh-CN" dirty="0" smtClean="0"/>
                        <a:t>300,000</a:t>
                      </a:r>
                      <a:endParaRPr lang="zh-CN" altLang="en-US" dirty="0"/>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altLang="zh-CN" dirty="0" smtClean="0"/>
                        <a:t>30,000</a:t>
                      </a:r>
                      <a:endParaRPr lang="zh-CN" altLang="en-US" dirty="0" smtClean="0"/>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altLang="zh-CN" dirty="0" smtClean="0"/>
                        <a:t>75,000</a:t>
                      </a:r>
                      <a:endParaRPr lang="zh-CN" altLang="en-US" dirty="0" smtClean="0"/>
                    </a:p>
                  </a:txBody>
                  <a:tcPr/>
                </a:tc>
              </a:tr>
              <a:tr h="370840">
                <a:tc>
                  <a:txBody>
                    <a:bodyPr/>
                    <a:lstStyle/>
                    <a:p>
                      <a:r>
                        <a:rPr lang="en-US" altLang="zh-CN" dirty="0" smtClean="0"/>
                        <a:t>Net profit</a:t>
                      </a:r>
                      <a:endParaRPr lang="zh-CN" altLang="en-US" dirty="0"/>
                    </a:p>
                  </a:txBody>
                  <a:tcPr/>
                </a:tc>
                <a:tc>
                  <a:txBody>
                    <a:bodyPr/>
                    <a:lstStyle/>
                    <a:p>
                      <a:pPr algn="r"/>
                      <a:r>
                        <a:rPr lang="en-US" altLang="zh-CN" smtClean="0"/>
                        <a:t>50,000</a:t>
                      </a:r>
                      <a:endParaRPr lang="zh-CN" altLang="en-US" dirty="0"/>
                    </a:p>
                  </a:txBody>
                  <a:tcPr/>
                </a:tc>
                <a:tc>
                  <a:txBody>
                    <a:bodyPr/>
                    <a:lstStyle/>
                    <a:p>
                      <a:pPr algn="r"/>
                      <a:r>
                        <a:rPr lang="en-US" altLang="zh-CN" dirty="0" smtClean="0"/>
                        <a:t>100,000</a:t>
                      </a:r>
                      <a:endParaRPr lang="zh-CN" altLang="en-US" dirty="0"/>
                    </a:p>
                  </a:txBody>
                  <a:tcPr/>
                </a:tc>
                <a:tc>
                  <a:txBody>
                    <a:bodyPr/>
                    <a:lstStyle/>
                    <a:p>
                      <a:pPr algn="r"/>
                      <a:r>
                        <a:rPr lang="en-US" altLang="zh-CN" dirty="0" smtClean="0"/>
                        <a:t>50,000</a:t>
                      </a:r>
                      <a:endParaRPr lang="zh-CN" altLang="en-US" dirty="0"/>
                    </a:p>
                  </a:txBody>
                  <a:tcPr/>
                </a:tc>
                <a:tc>
                  <a:txBody>
                    <a:bodyPr/>
                    <a:lstStyle/>
                    <a:p>
                      <a:pPr algn="r"/>
                      <a:r>
                        <a:rPr lang="en-US" altLang="zh-CN" dirty="0" smtClean="0"/>
                        <a:t>75,000</a:t>
                      </a:r>
                      <a:endParaRPr lang="zh-CN" altLang="en-US" dirty="0"/>
                    </a:p>
                  </a:txBody>
                  <a:tcPr/>
                </a:tc>
              </a:tr>
            </a:tbl>
          </a:graphicData>
        </a:graphic>
      </p:graphicFrame>
    </p:spTree>
    <p:extLst>
      <p:ext uri="{BB962C8B-B14F-4D97-AF65-F5344CB8AC3E}">
        <p14:creationId xmlns:p14="http://schemas.microsoft.com/office/powerpoint/2010/main" val="397632129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
          </p:nvPr>
        </p:nvSpPr>
        <p:spPr>
          <a:xfrm>
            <a:off x="762000" y="1600200"/>
            <a:ext cx="8004048" cy="4637112"/>
          </a:xfrm>
        </p:spPr>
        <p:txBody>
          <a:bodyPr>
            <a:normAutofit/>
          </a:bodyPr>
          <a:lstStyle/>
          <a:p>
            <a:r>
              <a:rPr lang="en-US" altLang="zh-CN" sz="2000" dirty="0" smtClean="0"/>
              <a:t>Basic idea:</a:t>
            </a:r>
          </a:p>
          <a:p>
            <a:endParaRPr lang="en-US" altLang="zh-CN" dirty="0" smtClean="0"/>
          </a:p>
          <a:p>
            <a:pPr marL="0" indent="0">
              <a:buNone/>
            </a:pPr>
            <a:r>
              <a:rPr lang="en-US" altLang="zh-CN" sz="2000" dirty="0" smtClean="0"/>
              <a:t>      </a:t>
            </a:r>
            <a:r>
              <a:rPr lang="en-US" altLang="zh-CN" sz="2000" dirty="0" smtClean="0">
                <a:solidFill>
                  <a:srgbClr val="7030A0"/>
                </a:solidFill>
              </a:rPr>
              <a:t>vice versa </a:t>
            </a:r>
            <a:r>
              <a:rPr lang="en-US" altLang="zh-CN" sz="2000" dirty="0" smtClean="0"/>
              <a:t>$100 in a year’s time </a:t>
            </a:r>
            <a:r>
              <a:rPr lang="en-US" altLang="zh-CN" sz="2000" b="1" dirty="0" smtClean="0">
                <a:ln w="22225">
                  <a:solidFill>
                    <a:schemeClr val="accent2"/>
                  </a:solidFill>
                  <a:prstDash val="solid"/>
                </a:ln>
                <a:solidFill>
                  <a:schemeClr val="accent2">
                    <a:lumMod val="40000"/>
                    <a:lumOff val="60000"/>
                  </a:schemeClr>
                </a:solidFill>
              </a:rPr>
              <a:t>=</a:t>
            </a:r>
            <a:r>
              <a:rPr lang="en-US" altLang="zh-CN" sz="2000" b="1" dirty="0" smtClean="0">
                <a:ln w="12700" cmpd="sng">
                  <a:solidFill>
                    <a:schemeClr val="accent4"/>
                  </a:solidFill>
                  <a:prstDash val="solid"/>
                </a:ln>
                <a:solidFill>
                  <a:srgbClr val="00B050"/>
                </a:solidFill>
              </a:rPr>
              <a:t>?? </a:t>
            </a:r>
            <a:r>
              <a:rPr lang="en-US" altLang="zh-CN" sz="2000" dirty="0" smtClean="0"/>
              <a:t>at present</a:t>
            </a:r>
          </a:p>
          <a:p>
            <a:r>
              <a:rPr lang="en-US" altLang="zh-CN" sz="2000" i="1" dirty="0" smtClean="0"/>
              <a:t>Present value </a:t>
            </a:r>
            <a:r>
              <a:rPr lang="en-US" altLang="zh-CN" sz="2000" i="1" dirty="0" smtClean="0">
                <a:solidFill>
                  <a:srgbClr val="FF0000"/>
                </a:solidFill>
              </a:rPr>
              <a:t>(in year t) </a:t>
            </a:r>
            <a:r>
              <a:rPr lang="en-US" altLang="zh-CN" sz="2000" dirty="0" smtClean="0"/>
              <a:t>takes into account the profitability of a project and the timing of the cache flows.</a:t>
            </a:r>
          </a:p>
          <a:p>
            <a:endParaRPr lang="en-US" altLang="zh-CN" sz="2800" dirty="0"/>
          </a:p>
          <a:p>
            <a:pPr lvl="1"/>
            <a:r>
              <a:rPr lang="en-US" altLang="zh-CN" sz="2000" i="1" dirty="0" smtClean="0"/>
              <a:t>t </a:t>
            </a:r>
            <a:r>
              <a:rPr lang="en-US" altLang="zh-CN" sz="2000" dirty="0" smtClean="0"/>
              <a:t>is named </a:t>
            </a:r>
            <a:r>
              <a:rPr lang="en-US" altLang="zh-CN" sz="2000" i="1" dirty="0" smtClean="0"/>
              <a:t>discount rate</a:t>
            </a:r>
          </a:p>
          <a:p>
            <a:r>
              <a:rPr lang="en-US" altLang="zh-CN" sz="2800" dirty="0" smtClean="0"/>
              <a:t>E.g.</a:t>
            </a:r>
          </a:p>
          <a:p>
            <a:pPr lvl="1"/>
            <a:r>
              <a:rPr lang="en-US" altLang="zh-CN" sz="2000" dirty="0" smtClean="0">
                <a:solidFill>
                  <a:schemeClr val="accent2">
                    <a:lumMod val="75000"/>
                  </a:schemeClr>
                </a:solidFill>
              </a:rPr>
              <a:t>If we receive $100 in the next year with a discount rate 10%, it approximately equals $91 if we get them immediately.</a:t>
            </a:r>
          </a:p>
          <a:p>
            <a:pPr lvl="1"/>
            <a:endParaRPr lang="en-US" altLang="zh-CN" sz="2500" dirty="0"/>
          </a:p>
          <a:p>
            <a:endParaRPr lang="en-US" altLang="zh-CN" dirty="0" smtClean="0"/>
          </a:p>
        </p:txBody>
      </p:sp>
      <p:sp>
        <p:nvSpPr>
          <p:cNvPr id="3" name="标题 2"/>
          <p:cNvSpPr>
            <a:spLocks noGrp="1"/>
          </p:cNvSpPr>
          <p:nvPr>
            <p:ph type="title"/>
          </p:nvPr>
        </p:nvSpPr>
        <p:spPr/>
        <p:txBody>
          <a:bodyPr>
            <a:normAutofit fontScale="90000"/>
          </a:bodyPr>
          <a:lstStyle/>
          <a:p>
            <a:r>
              <a:rPr lang="en-US" altLang="zh-CN" dirty="0" smtClean="0"/>
              <a:t>Net present value (NPV) analysis</a:t>
            </a:r>
            <a:endParaRPr lang="zh-CN" altLang="en-US" dirty="0"/>
          </a:p>
        </p:txBody>
      </p:sp>
      <p:sp>
        <p:nvSpPr>
          <p:cNvPr id="4" name="内容占位符 1"/>
          <p:cNvSpPr txBox="1">
            <a:spLocks/>
          </p:cNvSpPr>
          <p:nvPr/>
        </p:nvSpPr>
        <p:spPr>
          <a:xfrm>
            <a:off x="1126568" y="1844824"/>
            <a:ext cx="5533664" cy="510802"/>
          </a:xfrm>
          <a:prstGeom prst="rect">
            <a:avLst/>
          </a:prstGeom>
        </p:spPr>
        <p:txBody>
          <a:bodyPr vert="horz">
            <a:normAutofit/>
          </a:bodyPr>
          <a:lstStyle>
            <a:lvl1pPr marL="320040" indent="-320040" algn="l" rtl="0" eaLnBrk="1" latinLnBrk="0" hangingPunct="1">
              <a:spcBef>
                <a:spcPts val="700"/>
              </a:spcBef>
              <a:buClr>
                <a:schemeClr val="tx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tx2"/>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tx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tx2"/>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tx2"/>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marL="0" indent="0">
              <a:buClr>
                <a:srgbClr val="775F55"/>
              </a:buClr>
              <a:buFont typeface="Wingdings"/>
              <a:buNone/>
            </a:pPr>
            <a:r>
              <a:rPr lang="en-US" altLang="zh-CN" sz="2000" dirty="0" smtClean="0">
                <a:solidFill>
                  <a:prstClr val="black"/>
                </a:solidFill>
              </a:rPr>
              <a:t>$100 (today)</a:t>
            </a:r>
            <a:r>
              <a:rPr lang="en-US" altLang="zh-CN" sz="2000" b="1" dirty="0">
                <a:ln w="22225">
                  <a:solidFill>
                    <a:srgbClr val="DD8047"/>
                  </a:solidFill>
                  <a:prstDash val="solid"/>
                </a:ln>
                <a:solidFill>
                  <a:srgbClr val="DD8047">
                    <a:lumMod val="40000"/>
                    <a:lumOff val="60000"/>
                  </a:srgbClr>
                </a:solidFill>
              </a:rPr>
              <a:t> </a:t>
            </a:r>
            <a:r>
              <a:rPr lang="en-US" altLang="zh-CN" sz="2000" b="1" dirty="0" smtClean="0">
                <a:ln w="22225">
                  <a:solidFill>
                    <a:srgbClr val="DD8047"/>
                  </a:solidFill>
                  <a:prstDash val="solid"/>
                </a:ln>
                <a:solidFill>
                  <a:srgbClr val="DD8047">
                    <a:lumMod val="40000"/>
                    <a:lumOff val="60000"/>
                  </a:srgbClr>
                </a:solidFill>
              </a:rPr>
              <a:t>≠</a:t>
            </a:r>
            <a:r>
              <a:rPr lang="en-US" altLang="zh-CN" sz="2000" dirty="0">
                <a:solidFill>
                  <a:prstClr val="black"/>
                </a:solidFill>
              </a:rPr>
              <a:t>$100 (in a year’s time) </a:t>
            </a:r>
            <a:endParaRPr lang="zh-CN" altLang="en-US" sz="2000" dirty="0">
              <a:solidFill>
                <a:prstClr val="black"/>
              </a:solidFill>
            </a:endParaRPr>
          </a:p>
        </p:txBody>
      </p:sp>
      <p:sp>
        <p:nvSpPr>
          <p:cNvPr id="5" name="矩形 4"/>
          <p:cNvSpPr/>
          <p:nvPr/>
        </p:nvSpPr>
        <p:spPr>
          <a:xfrm>
            <a:off x="2663808" y="1881554"/>
            <a:ext cx="360000" cy="400110"/>
          </a:xfrm>
          <a:prstGeom prst="rect">
            <a:avLst/>
          </a:prstGeom>
          <a:noFill/>
        </p:spPr>
        <p:txBody>
          <a:bodyPr wrap="square" lIns="91440" tIns="45720" rIns="91440" bIns="45720">
            <a:spAutoFit/>
          </a:bodyPr>
          <a:lstStyle/>
          <a:p>
            <a:pPr algn="ctr"/>
            <a:endParaRPr lang="zh-CN" altLang="en-US" sz="2000" b="1" dirty="0">
              <a:ln w="22225">
                <a:solidFill>
                  <a:srgbClr val="DD8047"/>
                </a:solidFill>
                <a:prstDash val="solid"/>
              </a:ln>
              <a:solidFill>
                <a:srgbClr val="DD8047">
                  <a:lumMod val="40000"/>
                  <a:lumOff val="60000"/>
                </a:srgbClr>
              </a:solidFill>
            </a:endParaRPr>
          </a:p>
        </p:txBody>
      </p:sp>
      <p:sp>
        <p:nvSpPr>
          <p:cNvPr id="6" name="内容占位符 1"/>
          <p:cNvSpPr txBox="1">
            <a:spLocks/>
          </p:cNvSpPr>
          <p:nvPr/>
        </p:nvSpPr>
        <p:spPr>
          <a:xfrm>
            <a:off x="2942910" y="1878154"/>
            <a:ext cx="3639180" cy="403510"/>
          </a:xfrm>
          <a:prstGeom prst="rect">
            <a:avLst/>
          </a:prstGeom>
        </p:spPr>
        <p:txBody>
          <a:bodyPr vert="horz">
            <a:normAutofit/>
          </a:bodyPr>
          <a:lstStyle>
            <a:lvl1pPr marL="320040" indent="-320040" algn="l" rtl="0" eaLnBrk="1" latinLnBrk="0" hangingPunct="1">
              <a:spcBef>
                <a:spcPts val="700"/>
              </a:spcBef>
              <a:buClr>
                <a:schemeClr val="tx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tx2"/>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tx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tx2"/>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tx2"/>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marL="0" indent="0">
              <a:buClr>
                <a:srgbClr val="775F55"/>
              </a:buClr>
              <a:buFont typeface="Wingdings"/>
              <a:buNone/>
            </a:pPr>
            <a:endParaRPr lang="zh-CN" altLang="en-US" sz="2000" dirty="0">
              <a:solidFill>
                <a:prstClr val="black"/>
              </a:solidFill>
            </a:endParaRPr>
          </a:p>
        </p:txBody>
      </p:sp>
      <p:graphicFrame>
        <p:nvGraphicFramePr>
          <p:cNvPr id="7" name="对象 6"/>
          <p:cNvGraphicFramePr>
            <a:graphicFrameLocks noChangeAspect="1"/>
          </p:cNvGraphicFramePr>
          <p:nvPr>
            <p:extLst/>
          </p:nvPr>
        </p:nvGraphicFramePr>
        <p:xfrm>
          <a:off x="2908436" y="3544900"/>
          <a:ext cx="3265009" cy="747712"/>
        </p:xfrm>
        <a:graphic>
          <a:graphicData uri="http://schemas.openxmlformats.org/presentationml/2006/ole">
            <mc:AlternateContent xmlns:mc="http://schemas.openxmlformats.org/markup-compatibility/2006">
              <mc:Choice xmlns:v="urn:schemas-microsoft-com:vml" Requires="v">
                <p:oleObj spid="_x0000_s7204" name="Equation" r:id="rId3" imgW="1663560" imgH="380880" progId="Equation.DSMT4">
                  <p:embed/>
                </p:oleObj>
              </mc:Choice>
              <mc:Fallback>
                <p:oleObj name="Equation" r:id="rId3" imgW="1663560" imgH="380880" progId="Equation.DSMT4">
                  <p:embed/>
                  <p:pic>
                    <p:nvPicPr>
                      <p:cNvPr id="0" name=""/>
                      <p:cNvPicPr/>
                      <p:nvPr/>
                    </p:nvPicPr>
                    <p:blipFill>
                      <a:blip r:embed="rId4"/>
                      <a:stretch>
                        <a:fillRect/>
                      </a:stretch>
                    </p:blipFill>
                    <p:spPr>
                      <a:xfrm>
                        <a:off x="2908436" y="3544900"/>
                        <a:ext cx="3265009" cy="747712"/>
                      </a:xfrm>
                      <a:prstGeom prst="rect">
                        <a:avLst/>
                      </a:prstGeom>
                    </p:spPr>
                  </p:pic>
                </p:oleObj>
              </mc:Fallback>
            </mc:AlternateContent>
          </a:graphicData>
        </a:graphic>
      </p:graphicFrame>
      <p:sp>
        <p:nvSpPr>
          <p:cNvPr id="8" name="内容占位符 1"/>
          <p:cNvSpPr txBox="1">
            <a:spLocks/>
          </p:cNvSpPr>
          <p:nvPr/>
        </p:nvSpPr>
        <p:spPr>
          <a:xfrm>
            <a:off x="1119284" y="2137714"/>
            <a:ext cx="6117012" cy="467978"/>
          </a:xfrm>
          <a:prstGeom prst="rect">
            <a:avLst/>
          </a:prstGeom>
        </p:spPr>
        <p:txBody>
          <a:bodyPr vert="horz">
            <a:normAutofit/>
          </a:bodyPr>
          <a:lstStyle>
            <a:lvl1pPr marL="320040" indent="-320040" algn="l" rtl="0" eaLnBrk="1" latinLnBrk="0" hangingPunct="1">
              <a:spcBef>
                <a:spcPts val="700"/>
              </a:spcBef>
              <a:buClr>
                <a:schemeClr val="tx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tx2"/>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tx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tx2"/>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tx2"/>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marL="0" indent="0">
              <a:buClr>
                <a:srgbClr val="775F55"/>
              </a:buClr>
              <a:buFont typeface="Wingdings"/>
              <a:buNone/>
            </a:pPr>
            <a:r>
              <a:rPr lang="en-US" altLang="zh-CN" sz="2000" dirty="0" smtClean="0">
                <a:solidFill>
                  <a:prstClr val="black"/>
                </a:solidFill>
              </a:rPr>
              <a:t>$100 (today) </a:t>
            </a:r>
            <a:r>
              <a:rPr lang="en-US" altLang="zh-CN" sz="2000" b="1" dirty="0" smtClean="0">
                <a:ln w="22225">
                  <a:solidFill>
                    <a:srgbClr val="DD8047"/>
                  </a:solidFill>
                  <a:prstDash val="solid"/>
                </a:ln>
                <a:solidFill>
                  <a:srgbClr val="DD8047">
                    <a:lumMod val="40000"/>
                    <a:lumOff val="60000"/>
                  </a:srgbClr>
                </a:solidFill>
              </a:rPr>
              <a:t>=</a:t>
            </a:r>
            <a:r>
              <a:rPr lang="en-US" altLang="zh-CN" sz="2000" dirty="0">
                <a:solidFill>
                  <a:prstClr val="black"/>
                </a:solidFill>
              </a:rPr>
              <a:t>$100 </a:t>
            </a:r>
            <a:r>
              <a:rPr lang="en-US" altLang="zh-CN" sz="2000" dirty="0" smtClean="0">
                <a:solidFill>
                  <a:prstClr val="black"/>
                </a:solidFill>
              </a:rPr>
              <a:t>+ $100×interest rate </a:t>
            </a:r>
            <a:endParaRPr lang="zh-CN" altLang="en-US" sz="2000" dirty="0">
              <a:solidFill>
                <a:prstClr val="black"/>
              </a:solidFill>
            </a:endParaRPr>
          </a:p>
        </p:txBody>
      </p:sp>
      <p:graphicFrame>
        <p:nvGraphicFramePr>
          <p:cNvPr id="9" name="对象 8"/>
          <p:cNvGraphicFramePr>
            <a:graphicFrameLocks noChangeAspect="1"/>
          </p:cNvGraphicFramePr>
          <p:nvPr>
            <p:extLst/>
          </p:nvPr>
        </p:nvGraphicFramePr>
        <p:xfrm>
          <a:off x="2843808" y="5863455"/>
          <a:ext cx="3114675" cy="747713"/>
        </p:xfrm>
        <a:graphic>
          <a:graphicData uri="http://schemas.openxmlformats.org/presentationml/2006/ole">
            <mc:AlternateContent xmlns:mc="http://schemas.openxmlformats.org/markup-compatibility/2006">
              <mc:Choice xmlns:v="urn:schemas-microsoft-com:vml" Requires="v">
                <p:oleObj spid="_x0000_s7205" name="Equation" r:id="rId5" imgW="1587240" imgH="380880" progId="Equation.DSMT4">
                  <p:embed/>
                </p:oleObj>
              </mc:Choice>
              <mc:Fallback>
                <p:oleObj name="Equation" r:id="rId5" imgW="1587240" imgH="380880" progId="Equation.DSMT4">
                  <p:embed/>
                  <p:pic>
                    <p:nvPicPr>
                      <p:cNvPr id="0" name=""/>
                      <p:cNvPicPr/>
                      <p:nvPr/>
                    </p:nvPicPr>
                    <p:blipFill>
                      <a:blip r:embed="rId6"/>
                      <a:stretch>
                        <a:fillRect/>
                      </a:stretch>
                    </p:blipFill>
                    <p:spPr>
                      <a:xfrm>
                        <a:off x="2843808" y="5863455"/>
                        <a:ext cx="3114675" cy="747713"/>
                      </a:xfrm>
                      <a:prstGeom prst="rect">
                        <a:avLst/>
                      </a:prstGeom>
                    </p:spPr>
                  </p:pic>
                </p:oleObj>
              </mc:Fallback>
            </mc:AlternateContent>
          </a:graphicData>
        </a:graphic>
      </p:graphicFrame>
    </p:spTree>
    <p:extLst>
      <p:ext uri="{BB962C8B-B14F-4D97-AF65-F5344CB8AC3E}">
        <p14:creationId xmlns:p14="http://schemas.microsoft.com/office/powerpoint/2010/main" val="88053511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
          </p:nvPr>
        </p:nvSpPr>
        <p:spPr>
          <a:xfrm>
            <a:off x="762000" y="1600200"/>
            <a:ext cx="8004048" cy="3196952"/>
          </a:xfrm>
        </p:spPr>
        <p:txBody>
          <a:bodyPr/>
          <a:lstStyle/>
          <a:p>
            <a:r>
              <a:rPr lang="en-US" altLang="zh-CN" sz="2000" dirty="0" smtClean="0"/>
              <a:t>Successive year’s present value</a:t>
            </a:r>
          </a:p>
          <a:p>
            <a:endParaRPr lang="en-US" altLang="zh-CN" dirty="0" smtClean="0"/>
          </a:p>
          <a:p>
            <a:endParaRPr lang="en-US" altLang="zh-CN" dirty="0" smtClean="0"/>
          </a:p>
          <a:p>
            <a:r>
              <a:rPr lang="en-US" altLang="zh-CN" sz="2400" dirty="0" smtClean="0"/>
              <a:t>The Net Present Value </a:t>
            </a:r>
            <a:r>
              <a:rPr lang="zh-CN" altLang="en-US" sz="2400" dirty="0" smtClean="0"/>
              <a:t>（</a:t>
            </a:r>
            <a:r>
              <a:rPr lang="en-US" altLang="zh-CN" sz="2400" dirty="0" smtClean="0"/>
              <a:t>NPV</a:t>
            </a:r>
            <a:r>
              <a:rPr lang="zh-CN" altLang="en-US" sz="2400" dirty="0" smtClean="0"/>
              <a:t>）</a:t>
            </a:r>
            <a:r>
              <a:rPr lang="en-US" altLang="zh-CN" sz="2400" dirty="0" smtClean="0"/>
              <a:t>for a project</a:t>
            </a:r>
          </a:p>
          <a:p>
            <a:pPr lvl="1"/>
            <a:endParaRPr lang="en-US" altLang="zh-CN" sz="2100" dirty="0" smtClean="0"/>
          </a:p>
          <a:p>
            <a:pPr lvl="1"/>
            <a:endParaRPr lang="en-US" altLang="zh-CN" sz="2100" dirty="0"/>
          </a:p>
          <a:p>
            <a:r>
              <a:rPr lang="en-US" altLang="zh-CN" sz="2400" dirty="0" smtClean="0"/>
              <a:t>where </a:t>
            </a:r>
            <a:r>
              <a:rPr lang="en-US" altLang="zh-CN" sz="2400" i="1" dirty="0" smtClean="0"/>
              <a:t>p</a:t>
            </a:r>
            <a:r>
              <a:rPr lang="en-US" altLang="zh-CN" sz="2400" i="1" baseline="-25000" dirty="0" smtClean="0"/>
              <a:t>0 </a:t>
            </a:r>
            <a:r>
              <a:rPr lang="en-US" altLang="zh-CN" sz="2400" dirty="0" smtClean="0"/>
              <a:t>is the initial investment</a:t>
            </a:r>
            <a:endParaRPr lang="en-US" altLang="zh-CN" sz="2400" baseline="-25000" dirty="0" smtClean="0"/>
          </a:p>
        </p:txBody>
      </p:sp>
      <p:sp>
        <p:nvSpPr>
          <p:cNvPr id="3" name="标题 2"/>
          <p:cNvSpPr>
            <a:spLocks noGrp="1"/>
          </p:cNvSpPr>
          <p:nvPr>
            <p:ph type="title"/>
          </p:nvPr>
        </p:nvSpPr>
        <p:spPr/>
        <p:txBody>
          <a:bodyPr/>
          <a:lstStyle/>
          <a:p>
            <a:r>
              <a:rPr lang="en-US" altLang="zh-CN" dirty="0" smtClean="0"/>
              <a:t>NPV </a:t>
            </a:r>
            <a:r>
              <a:rPr lang="en-US" altLang="zh-CN" dirty="0"/>
              <a:t>a</a:t>
            </a:r>
            <a:r>
              <a:rPr lang="en-US" altLang="zh-CN" dirty="0" smtClean="0"/>
              <a:t>nalysis</a:t>
            </a:r>
            <a:endParaRPr lang="zh-CN" altLang="en-US" dirty="0"/>
          </a:p>
        </p:txBody>
      </p:sp>
      <p:graphicFrame>
        <p:nvGraphicFramePr>
          <p:cNvPr id="4" name="对象 3"/>
          <p:cNvGraphicFramePr>
            <a:graphicFrameLocks noChangeAspect="1"/>
          </p:cNvGraphicFramePr>
          <p:nvPr>
            <p:extLst/>
          </p:nvPr>
        </p:nvGraphicFramePr>
        <p:xfrm>
          <a:off x="1558925" y="3652838"/>
          <a:ext cx="5929313" cy="466725"/>
        </p:xfrm>
        <a:graphic>
          <a:graphicData uri="http://schemas.openxmlformats.org/presentationml/2006/ole">
            <mc:AlternateContent xmlns:mc="http://schemas.openxmlformats.org/markup-compatibility/2006">
              <mc:Choice xmlns:v="urn:schemas-microsoft-com:vml" Requires="v">
                <p:oleObj spid="_x0000_s8228" name="Equation" r:id="rId3" imgW="2412720" imgH="190440" progId="Equation.DSMT4">
                  <p:embed/>
                </p:oleObj>
              </mc:Choice>
              <mc:Fallback>
                <p:oleObj name="Equation" r:id="rId3" imgW="2412720" imgH="190440" progId="Equation.DSMT4">
                  <p:embed/>
                  <p:pic>
                    <p:nvPicPr>
                      <p:cNvPr id="0" name=""/>
                      <p:cNvPicPr/>
                      <p:nvPr/>
                    </p:nvPicPr>
                    <p:blipFill>
                      <a:blip r:embed="rId4"/>
                      <a:stretch>
                        <a:fillRect/>
                      </a:stretch>
                    </p:blipFill>
                    <p:spPr>
                      <a:xfrm>
                        <a:off x="1558925" y="3652838"/>
                        <a:ext cx="5929313" cy="466725"/>
                      </a:xfrm>
                      <a:prstGeom prst="rect">
                        <a:avLst/>
                      </a:prstGeom>
                    </p:spPr>
                  </p:pic>
                </p:oleObj>
              </mc:Fallback>
            </mc:AlternateContent>
          </a:graphicData>
        </a:graphic>
      </p:graphicFrame>
      <p:graphicFrame>
        <p:nvGraphicFramePr>
          <p:cNvPr id="5" name="对象 4"/>
          <p:cNvGraphicFramePr>
            <a:graphicFrameLocks noChangeAspect="1"/>
          </p:cNvGraphicFramePr>
          <p:nvPr>
            <p:extLst/>
          </p:nvPr>
        </p:nvGraphicFramePr>
        <p:xfrm>
          <a:off x="1979712" y="2112588"/>
          <a:ext cx="4462463" cy="936625"/>
        </p:xfrm>
        <a:graphic>
          <a:graphicData uri="http://schemas.openxmlformats.org/presentationml/2006/ole">
            <mc:AlternateContent xmlns:mc="http://schemas.openxmlformats.org/markup-compatibility/2006">
              <mc:Choice xmlns:v="urn:schemas-microsoft-com:vml" Requires="v">
                <p:oleObj spid="_x0000_s8229" name="Equation" r:id="rId5" imgW="1815840" imgH="380880" progId="Equation.DSMT4">
                  <p:embed/>
                </p:oleObj>
              </mc:Choice>
              <mc:Fallback>
                <p:oleObj name="Equation" r:id="rId5" imgW="1815840" imgH="380880" progId="Equation.DSMT4">
                  <p:embed/>
                  <p:pic>
                    <p:nvPicPr>
                      <p:cNvPr id="0" name=""/>
                      <p:cNvPicPr/>
                      <p:nvPr/>
                    </p:nvPicPr>
                    <p:blipFill>
                      <a:blip r:embed="rId6"/>
                      <a:stretch>
                        <a:fillRect/>
                      </a:stretch>
                    </p:blipFill>
                    <p:spPr>
                      <a:xfrm>
                        <a:off x="1979712" y="2112588"/>
                        <a:ext cx="4462463" cy="936625"/>
                      </a:xfrm>
                      <a:prstGeom prst="rect">
                        <a:avLst/>
                      </a:prstGeom>
                    </p:spPr>
                  </p:pic>
                </p:oleObj>
              </mc:Fallback>
            </mc:AlternateContent>
          </a:graphicData>
        </a:graphic>
      </p:graphicFrame>
      <p:sp>
        <p:nvSpPr>
          <p:cNvPr id="7" name="矩形 6"/>
          <p:cNvSpPr/>
          <p:nvPr/>
        </p:nvSpPr>
        <p:spPr>
          <a:xfrm>
            <a:off x="1259632" y="4941168"/>
            <a:ext cx="5760640" cy="144016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sz="3200" dirty="0" smtClean="0"/>
              <a:t>Review Your Homework!</a:t>
            </a:r>
            <a:endParaRPr lang="zh-CN" altLang="en-US" sz="3200" dirty="0"/>
          </a:p>
        </p:txBody>
      </p:sp>
    </p:spTree>
    <p:extLst>
      <p:ext uri="{BB962C8B-B14F-4D97-AF65-F5344CB8AC3E}">
        <p14:creationId xmlns:p14="http://schemas.microsoft.com/office/powerpoint/2010/main" val="159766829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
          </p:nvPr>
        </p:nvSpPr>
        <p:spPr/>
        <p:txBody>
          <a:bodyPr>
            <a:normAutofit fontScale="70000" lnSpcReduction="20000"/>
          </a:bodyPr>
          <a:lstStyle/>
          <a:p>
            <a:r>
              <a:rPr lang="en-US" altLang="zh-CN" dirty="0" smtClean="0"/>
              <a:t>D. C. Ferns defined a </a:t>
            </a:r>
            <a:r>
              <a:rPr lang="en-US" altLang="zh-CN" b="1" dirty="0" smtClean="0"/>
              <a:t>program</a:t>
            </a:r>
            <a:r>
              <a:rPr lang="en-US" altLang="zh-CN" dirty="0" smtClean="0"/>
              <a:t> as ‘</a:t>
            </a:r>
            <a:r>
              <a:rPr lang="en-US" altLang="zh-CN" i="1" dirty="0" smtClean="0">
                <a:solidFill>
                  <a:schemeClr val="accent5">
                    <a:lumMod val="50000"/>
                  </a:schemeClr>
                </a:solidFill>
              </a:rPr>
              <a:t>a group of projects that are managed in a coordinated way to gain benefits that would not be possible were the projects to be managed independently</a:t>
            </a:r>
            <a:r>
              <a:rPr lang="en-US" altLang="zh-CN" dirty="0" smtClean="0"/>
              <a:t>’</a:t>
            </a:r>
          </a:p>
          <a:p>
            <a:r>
              <a:rPr lang="en-US" altLang="zh-CN" dirty="0" smtClean="0"/>
              <a:t>Forms:</a:t>
            </a:r>
          </a:p>
          <a:p>
            <a:pPr lvl="1"/>
            <a:r>
              <a:rPr lang="en-US" altLang="zh-CN" u="sng" dirty="0" smtClean="0">
                <a:solidFill>
                  <a:srgbClr val="7030A0"/>
                </a:solidFill>
              </a:rPr>
              <a:t>Business cycle programs</a:t>
            </a:r>
          </a:p>
          <a:p>
            <a:pPr lvl="2"/>
            <a:r>
              <a:rPr lang="en-US" altLang="zh-CN" dirty="0" smtClean="0"/>
              <a:t>The collection of projects that an organization undertakes within a particular planning cycle. E.g., many organizations have a fixed budget for ICT development in a financial year</a:t>
            </a:r>
          </a:p>
          <a:p>
            <a:pPr lvl="1"/>
            <a:r>
              <a:rPr lang="en-US" altLang="zh-CN" u="sng" dirty="0" smtClean="0">
                <a:solidFill>
                  <a:srgbClr val="7030A0"/>
                </a:solidFill>
              </a:rPr>
              <a:t>Strategic programs</a:t>
            </a:r>
          </a:p>
          <a:p>
            <a:pPr lvl="2"/>
            <a:r>
              <a:rPr lang="en-US" altLang="zh-CN" dirty="0" smtClean="0"/>
              <a:t>Several projects together can implement a single strategy</a:t>
            </a:r>
          </a:p>
          <a:p>
            <a:pPr lvl="1"/>
            <a:r>
              <a:rPr lang="en-US" altLang="zh-CN" u="sng" dirty="0" smtClean="0">
                <a:solidFill>
                  <a:srgbClr val="7030A0"/>
                </a:solidFill>
              </a:rPr>
              <a:t>Infrastructure programs</a:t>
            </a:r>
          </a:p>
          <a:p>
            <a:pPr lvl="2"/>
            <a:r>
              <a:rPr lang="en-US" altLang="zh-CN" dirty="0" smtClean="0"/>
              <a:t>A infrastructure program could refer to the activities of identifying a common ICT infrastructure and its implementation and maintenance.</a:t>
            </a:r>
          </a:p>
          <a:p>
            <a:pPr lvl="1"/>
            <a:r>
              <a:rPr lang="en-US" altLang="zh-CN" u="sng" dirty="0" smtClean="0">
                <a:solidFill>
                  <a:srgbClr val="7030A0"/>
                </a:solidFill>
              </a:rPr>
              <a:t>Research and development programs</a:t>
            </a:r>
          </a:p>
          <a:p>
            <a:pPr lvl="2"/>
            <a:r>
              <a:rPr lang="en-US" altLang="zh-CN" dirty="0" smtClean="0"/>
              <a:t>A successful portfolio would need to be a mixture of ‘safe projects’ with relatively low returns and some riskier projects that might fail, but if successful would generate handsome profits which will offset the losses on the failures. </a:t>
            </a:r>
            <a:endParaRPr lang="zh-CN" altLang="en-US" dirty="0"/>
          </a:p>
        </p:txBody>
      </p:sp>
      <p:sp>
        <p:nvSpPr>
          <p:cNvPr id="3" name="标题 2"/>
          <p:cNvSpPr>
            <a:spLocks noGrp="1"/>
          </p:cNvSpPr>
          <p:nvPr>
            <p:ph type="title"/>
          </p:nvPr>
        </p:nvSpPr>
        <p:spPr/>
        <p:txBody>
          <a:bodyPr/>
          <a:lstStyle/>
          <a:p>
            <a:r>
              <a:rPr lang="en-US" altLang="zh-CN" dirty="0" smtClean="0"/>
              <a:t>Program Management</a:t>
            </a:r>
            <a:endParaRPr lang="zh-CN" altLang="en-US" dirty="0"/>
          </a:p>
        </p:txBody>
      </p:sp>
    </p:spTree>
    <p:extLst>
      <p:ext uri="{BB962C8B-B14F-4D97-AF65-F5344CB8AC3E}">
        <p14:creationId xmlns:p14="http://schemas.microsoft.com/office/powerpoint/2010/main" val="400680609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
          </p:nvPr>
        </p:nvSpPr>
        <p:spPr/>
        <p:txBody>
          <a:bodyPr>
            <a:normAutofit fontScale="77500" lnSpcReduction="20000"/>
          </a:bodyPr>
          <a:lstStyle/>
          <a:p>
            <a:r>
              <a:rPr lang="en-US" altLang="zh-CN" dirty="0"/>
              <a:t>Used as a basis for a number of processes in particular to produce the subsidiary plans of the Project Management Plan.</a:t>
            </a:r>
          </a:p>
          <a:p>
            <a:r>
              <a:rPr lang="en-US" altLang="zh-CN" dirty="0"/>
              <a:t>The WBS is a </a:t>
            </a:r>
            <a:r>
              <a:rPr lang="en-US" altLang="zh-CN" dirty="0">
                <a:solidFill>
                  <a:srgbClr val="7030A0"/>
                </a:solidFill>
              </a:rPr>
              <a:t>deliverable-oriented hierarchy </a:t>
            </a:r>
            <a:r>
              <a:rPr lang="en-US" altLang="zh-CN" dirty="0"/>
              <a:t>of decomposed project components that </a:t>
            </a:r>
            <a:r>
              <a:rPr lang="en-US" altLang="zh-CN" dirty="0" smtClean="0"/>
              <a:t>organizes </a:t>
            </a:r>
            <a:r>
              <a:rPr lang="en-US" altLang="zh-CN" dirty="0"/>
              <a:t>and defines the </a:t>
            </a:r>
            <a:r>
              <a:rPr lang="en-US" altLang="zh-CN" dirty="0">
                <a:solidFill>
                  <a:srgbClr val="FF0000"/>
                </a:solidFill>
              </a:rPr>
              <a:t>total</a:t>
            </a:r>
            <a:r>
              <a:rPr lang="en-US" altLang="zh-CN" dirty="0"/>
              <a:t> </a:t>
            </a:r>
            <a:r>
              <a:rPr lang="en-US" altLang="zh-CN" dirty="0">
                <a:solidFill>
                  <a:srgbClr val="FF0000"/>
                </a:solidFill>
              </a:rPr>
              <a:t>scope of the project</a:t>
            </a:r>
            <a:r>
              <a:rPr lang="en-US" altLang="zh-CN" dirty="0"/>
              <a:t>. The WBS is a representation of the detailed project scope statement that specifies the work to be accomplished by the project. </a:t>
            </a:r>
            <a:r>
              <a:rPr lang="en-US" altLang="zh-CN" dirty="0" smtClean="0"/>
              <a:t> (</a:t>
            </a:r>
            <a:r>
              <a:rPr lang="en-US" altLang="zh-CN" dirty="0" smtClean="0">
                <a:solidFill>
                  <a:schemeClr val="bg2">
                    <a:lumMod val="50000"/>
                  </a:schemeClr>
                </a:solidFill>
              </a:rPr>
              <a:t>DEFINITION</a:t>
            </a:r>
            <a:r>
              <a:rPr lang="en-US" altLang="zh-CN" dirty="0" smtClean="0"/>
              <a:t>)</a:t>
            </a:r>
            <a:endParaRPr lang="en-US" altLang="zh-CN" dirty="0"/>
          </a:p>
          <a:p>
            <a:r>
              <a:rPr lang="en-US" altLang="zh-CN" dirty="0"/>
              <a:t>The elements comprising the WBS assist the stakeholders in viewing the end product of the project. </a:t>
            </a:r>
          </a:p>
          <a:p>
            <a:r>
              <a:rPr lang="en-US" altLang="zh-CN" dirty="0">
                <a:solidFill>
                  <a:srgbClr val="FF0000"/>
                </a:solidFill>
              </a:rPr>
              <a:t>The work at the lowest-level WBS component is estimated, scheduled, and tracked. </a:t>
            </a:r>
            <a:endParaRPr lang="en-US" altLang="zh-CN" dirty="0" smtClean="0">
              <a:solidFill>
                <a:srgbClr val="FF0000"/>
              </a:solidFill>
            </a:endParaRPr>
          </a:p>
          <a:p>
            <a:r>
              <a:rPr lang="en-US" altLang="zh-CN" dirty="0" smtClean="0">
                <a:solidFill>
                  <a:srgbClr val="FF0000"/>
                </a:solidFill>
              </a:rPr>
              <a:t>For </a:t>
            </a:r>
            <a:r>
              <a:rPr lang="en-US" altLang="zh-CN" dirty="0">
                <a:solidFill>
                  <a:srgbClr val="FF0000"/>
                </a:solidFill>
              </a:rPr>
              <a:t>a larger project, the structure of WBS is usually divided into 4-6 layers.</a:t>
            </a:r>
          </a:p>
        </p:txBody>
      </p:sp>
      <p:sp>
        <p:nvSpPr>
          <p:cNvPr id="3" name="标题 2"/>
          <p:cNvSpPr>
            <a:spLocks noGrp="1"/>
          </p:cNvSpPr>
          <p:nvPr>
            <p:ph type="title"/>
          </p:nvPr>
        </p:nvSpPr>
        <p:spPr/>
        <p:txBody>
          <a:bodyPr/>
          <a:lstStyle/>
          <a:p>
            <a:r>
              <a:rPr lang="en-US" altLang="zh-CN" dirty="0" smtClean="0"/>
              <a:t>Work Breakdown Structure</a:t>
            </a:r>
            <a:endParaRPr lang="zh-CN" altLang="en-US" dirty="0"/>
          </a:p>
        </p:txBody>
      </p:sp>
    </p:spTree>
    <p:extLst>
      <p:ext uri="{BB962C8B-B14F-4D97-AF65-F5344CB8AC3E}">
        <p14:creationId xmlns:p14="http://schemas.microsoft.com/office/powerpoint/2010/main" val="2397937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
          </p:nvPr>
        </p:nvSpPr>
        <p:spPr/>
        <p:txBody>
          <a:bodyPr>
            <a:normAutofit fontScale="92500" lnSpcReduction="20000"/>
          </a:bodyPr>
          <a:lstStyle/>
          <a:p>
            <a:r>
              <a:rPr lang="en-US" altLang="zh-CN" u="sng" dirty="0">
                <a:solidFill>
                  <a:srgbClr val="7030A0"/>
                </a:solidFill>
              </a:rPr>
              <a:t>three types of project </a:t>
            </a:r>
            <a:r>
              <a:rPr lang="en-US" altLang="zh-CN" u="sng" dirty="0" smtClean="0">
                <a:solidFill>
                  <a:srgbClr val="7030A0"/>
                </a:solidFill>
              </a:rPr>
              <a:t>work (</a:t>
            </a:r>
            <a:r>
              <a:rPr lang="en-US" altLang="zh-CN" u="sng" dirty="0" smtClean="0">
                <a:solidFill>
                  <a:srgbClr val="FF0000"/>
                </a:solidFill>
              </a:rPr>
              <a:t>not all for end customers</a:t>
            </a:r>
            <a:r>
              <a:rPr lang="en-US" altLang="zh-CN" u="sng" dirty="0" smtClean="0">
                <a:solidFill>
                  <a:srgbClr val="7030A0"/>
                </a:solidFill>
              </a:rPr>
              <a:t>)</a:t>
            </a:r>
            <a:endParaRPr lang="en-US" altLang="zh-CN" u="sng" dirty="0">
              <a:solidFill>
                <a:srgbClr val="7030A0"/>
              </a:solidFill>
            </a:endParaRPr>
          </a:p>
          <a:p>
            <a:pPr lvl="1"/>
            <a:r>
              <a:rPr lang="en-US" altLang="zh-CN" dirty="0"/>
              <a:t>Product</a:t>
            </a:r>
          </a:p>
          <a:p>
            <a:pPr lvl="2"/>
            <a:r>
              <a:rPr lang="en-US" altLang="zh-CN" dirty="0"/>
              <a:t>Specifically assigned to a physical product as a unique deliverable</a:t>
            </a:r>
          </a:p>
          <a:p>
            <a:pPr lvl="2"/>
            <a:r>
              <a:rPr lang="en-US" altLang="zh-CN" dirty="0"/>
              <a:t>This subset is sometimes referred to as the product breakdown structure</a:t>
            </a:r>
          </a:p>
          <a:p>
            <a:pPr lvl="1"/>
            <a:r>
              <a:rPr lang="en-US" altLang="zh-CN" dirty="0"/>
              <a:t>Integration</a:t>
            </a:r>
          </a:p>
          <a:p>
            <a:pPr lvl="2"/>
            <a:r>
              <a:rPr lang="en-US" altLang="zh-CN" dirty="0"/>
              <a:t>When products are brought together as a unit</a:t>
            </a:r>
          </a:p>
          <a:p>
            <a:pPr lvl="2"/>
            <a:r>
              <a:rPr lang="en-US" altLang="zh-CN" dirty="0"/>
              <a:t>Can be at any level</a:t>
            </a:r>
          </a:p>
          <a:p>
            <a:pPr lvl="1"/>
            <a:r>
              <a:rPr lang="en-US" altLang="zh-CN" dirty="0"/>
              <a:t>Support</a:t>
            </a:r>
          </a:p>
          <a:p>
            <a:pPr lvl="2"/>
            <a:r>
              <a:rPr lang="en-US" altLang="zh-CN" dirty="0"/>
              <a:t>Level of Effort, Administration, Expenses, Improvement Practices, Contractor Management</a:t>
            </a:r>
          </a:p>
          <a:p>
            <a:pPr marL="0" indent="0">
              <a:buNone/>
            </a:pPr>
            <a:endParaRPr lang="zh-CN" altLang="en-US" dirty="0"/>
          </a:p>
        </p:txBody>
      </p:sp>
      <p:sp>
        <p:nvSpPr>
          <p:cNvPr id="3" name="标题 2"/>
          <p:cNvSpPr>
            <a:spLocks noGrp="1"/>
          </p:cNvSpPr>
          <p:nvPr>
            <p:ph type="title"/>
          </p:nvPr>
        </p:nvSpPr>
        <p:spPr/>
        <p:txBody>
          <a:bodyPr/>
          <a:lstStyle/>
          <a:p>
            <a:r>
              <a:rPr lang="en-US" altLang="zh-CN" dirty="0"/>
              <a:t>Work Breakdown Structure</a:t>
            </a:r>
            <a:endParaRPr lang="zh-CN" altLang="en-US" dirty="0"/>
          </a:p>
        </p:txBody>
      </p:sp>
    </p:spTree>
    <p:extLst>
      <p:ext uri="{BB962C8B-B14F-4D97-AF65-F5344CB8AC3E}">
        <p14:creationId xmlns:p14="http://schemas.microsoft.com/office/powerpoint/2010/main" val="35569042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1"/>
          <p:cNvSpPr>
            <a:spLocks noGrp="1"/>
          </p:cNvSpPr>
          <p:nvPr>
            <p:ph sz="quarter" idx="1"/>
          </p:nvPr>
        </p:nvSpPr>
        <p:spPr>
          <a:xfrm>
            <a:off x="762000" y="1600200"/>
            <a:ext cx="2441848" cy="4572000"/>
          </a:xfrm>
        </p:spPr>
        <p:txBody>
          <a:bodyPr>
            <a:normAutofit/>
          </a:bodyPr>
          <a:lstStyle/>
          <a:p>
            <a:r>
              <a:rPr lang="en-US" altLang="zh-CN" sz="1800" dirty="0" smtClean="0"/>
              <a:t>This is the classic model of system development that is also known as the </a:t>
            </a:r>
            <a:r>
              <a:rPr lang="en-US" altLang="zh-CN" sz="1800" i="1" dirty="0" smtClean="0"/>
              <a:t>one-shot</a:t>
            </a:r>
            <a:r>
              <a:rPr lang="en-US" altLang="zh-CN" sz="1800" dirty="0" smtClean="0"/>
              <a:t> or </a:t>
            </a:r>
            <a:r>
              <a:rPr lang="en-US" altLang="zh-CN" sz="1800" i="1" dirty="0" smtClean="0"/>
              <a:t>once-through</a:t>
            </a:r>
            <a:r>
              <a:rPr lang="en-US" altLang="zh-CN" sz="1800" dirty="0" smtClean="0"/>
              <a:t> model. </a:t>
            </a:r>
          </a:p>
          <a:p>
            <a:r>
              <a:rPr lang="en-US" altLang="zh-CN" sz="1800" dirty="0" smtClean="0"/>
              <a:t>A later stage may reveal the need for some extra work at an earlier stage, but this should definitely be the exception rather than the rule.</a:t>
            </a:r>
            <a:endParaRPr lang="zh-CN" altLang="en-US" sz="1800" dirty="0"/>
          </a:p>
        </p:txBody>
      </p:sp>
      <p:sp>
        <p:nvSpPr>
          <p:cNvPr id="5" name="标题 2"/>
          <p:cNvSpPr>
            <a:spLocks noGrp="1"/>
          </p:cNvSpPr>
          <p:nvPr>
            <p:ph type="title"/>
          </p:nvPr>
        </p:nvSpPr>
        <p:spPr>
          <a:xfrm>
            <a:off x="762000" y="381000"/>
            <a:ext cx="8001000" cy="1143000"/>
          </a:xfrm>
        </p:spPr>
        <p:txBody>
          <a:bodyPr/>
          <a:lstStyle/>
          <a:p>
            <a:r>
              <a:rPr lang="en-US" altLang="zh-CN" dirty="0" smtClean="0"/>
              <a:t>The waterfall model</a:t>
            </a:r>
            <a:endParaRPr lang="zh-CN" altLang="en-US" dirty="0"/>
          </a:p>
        </p:txBody>
      </p:sp>
      <p:pic>
        <p:nvPicPr>
          <p:cNvPr id="6" name="图片 5"/>
          <p:cNvPicPr>
            <a:picLocks noChangeAspect="1"/>
          </p:cNvPicPr>
          <p:nvPr/>
        </p:nvPicPr>
        <p:blipFill>
          <a:blip r:embed="rId2"/>
          <a:stretch>
            <a:fillRect/>
          </a:stretch>
        </p:blipFill>
        <p:spPr>
          <a:xfrm>
            <a:off x="4067944" y="1710120"/>
            <a:ext cx="3707911" cy="4462080"/>
          </a:xfrm>
          <a:prstGeom prst="rect">
            <a:avLst/>
          </a:prstGeom>
        </p:spPr>
      </p:pic>
    </p:spTree>
    <p:extLst>
      <p:ext uri="{BB962C8B-B14F-4D97-AF65-F5344CB8AC3E}">
        <p14:creationId xmlns:p14="http://schemas.microsoft.com/office/powerpoint/2010/main" val="40378044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Course Review</a:t>
            </a:r>
            <a:endParaRPr lang="zh-CN" altLang="en-US" dirty="0"/>
          </a:p>
        </p:txBody>
      </p:sp>
      <p:sp>
        <p:nvSpPr>
          <p:cNvPr id="4" name="文本占位符 1"/>
          <p:cNvSpPr>
            <a:spLocks noGrp="1"/>
          </p:cNvSpPr>
          <p:nvPr>
            <p:ph type="body" idx="1"/>
          </p:nvPr>
        </p:nvSpPr>
        <p:spPr>
          <a:xfrm>
            <a:off x="1371600" y="2743200"/>
            <a:ext cx="7620000" cy="2918048"/>
          </a:xfrm>
        </p:spPr>
        <p:txBody>
          <a:bodyPr>
            <a:normAutofit/>
          </a:bodyPr>
          <a:lstStyle/>
          <a:p>
            <a:endParaRPr lang="en-US" altLang="zh-CN" dirty="0" smtClean="0">
              <a:solidFill>
                <a:schemeClr val="tx1"/>
              </a:solidFill>
            </a:endParaRPr>
          </a:p>
        </p:txBody>
      </p:sp>
    </p:spTree>
    <p:extLst>
      <p:ext uri="{BB962C8B-B14F-4D97-AF65-F5344CB8AC3E}">
        <p14:creationId xmlns:p14="http://schemas.microsoft.com/office/powerpoint/2010/main" val="52838710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
          </p:nvPr>
        </p:nvSpPr>
        <p:spPr/>
        <p:txBody>
          <a:bodyPr>
            <a:normAutofit fontScale="92500" lnSpcReduction="10000"/>
          </a:bodyPr>
          <a:lstStyle/>
          <a:p>
            <a:r>
              <a:rPr lang="en-US" altLang="zh-CN" dirty="0" smtClean="0"/>
              <a:t>A prototype is a working model of one or more aspects of the projected system. It is constructed and tested quickly and inexpensively in order to test out assumptions</a:t>
            </a:r>
          </a:p>
          <a:p>
            <a:r>
              <a:rPr lang="en-US" altLang="zh-CN" i="1" u="sng" dirty="0" smtClean="0">
                <a:solidFill>
                  <a:srgbClr val="7030A0"/>
                </a:solidFill>
              </a:rPr>
              <a:t>Throw-away prototypes</a:t>
            </a:r>
            <a:r>
              <a:rPr lang="en-US" altLang="zh-CN" u="sng" dirty="0" smtClean="0">
                <a:solidFill>
                  <a:srgbClr val="7030A0"/>
                </a:solidFill>
              </a:rPr>
              <a:t> </a:t>
            </a:r>
            <a:r>
              <a:rPr lang="en-US" altLang="zh-CN" dirty="0" smtClean="0"/>
              <a:t>The prototype test out some ideas and is then discarded when true development of the operational system is commenced.</a:t>
            </a:r>
          </a:p>
          <a:p>
            <a:r>
              <a:rPr lang="en-US" altLang="zh-CN" i="1" u="sng" dirty="0" smtClean="0">
                <a:solidFill>
                  <a:srgbClr val="7030A0"/>
                </a:solidFill>
              </a:rPr>
              <a:t>Evolutionary prototypes </a:t>
            </a:r>
            <a:r>
              <a:rPr lang="en-US" altLang="zh-CN" dirty="0" smtClean="0"/>
              <a:t>The prototype is developed and modified until it is finally in a state where it can become the operational system</a:t>
            </a:r>
            <a:r>
              <a:rPr lang="en-US" altLang="zh-CN" dirty="0" smtClean="0">
                <a:solidFill>
                  <a:srgbClr val="7030A0"/>
                </a:solidFill>
              </a:rPr>
              <a:t>.</a:t>
            </a:r>
            <a:endParaRPr lang="en-US" altLang="zh-CN" i="1" u="sng" dirty="0" smtClean="0">
              <a:solidFill>
                <a:srgbClr val="7030A0"/>
              </a:solidFill>
            </a:endParaRPr>
          </a:p>
          <a:p>
            <a:endParaRPr lang="zh-CN" altLang="en-US" i="1" dirty="0">
              <a:solidFill>
                <a:srgbClr val="7030A0"/>
              </a:solidFill>
            </a:endParaRPr>
          </a:p>
        </p:txBody>
      </p:sp>
      <p:sp>
        <p:nvSpPr>
          <p:cNvPr id="3" name="标题 2"/>
          <p:cNvSpPr>
            <a:spLocks noGrp="1"/>
          </p:cNvSpPr>
          <p:nvPr>
            <p:ph type="title"/>
          </p:nvPr>
        </p:nvSpPr>
        <p:spPr/>
        <p:txBody>
          <a:bodyPr/>
          <a:lstStyle/>
          <a:p>
            <a:r>
              <a:rPr lang="en-US" altLang="zh-CN" dirty="0" smtClean="0"/>
              <a:t>Software Prototyping</a:t>
            </a:r>
            <a:endParaRPr lang="zh-CN" altLang="en-US" dirty="0"/>
          </a:p>
        </p:txBody>
      </p:sp>
    </p:spTree>
    <p:extLst>
      <p:ext uri="{BB962C8B-B14F-4D97-AF65-F5344CB8AC3E}">
        <p14:creationId xmlns:p14="http://schemas.microsoft.com/office/powerpoint/2010/main" val="28708362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
          </p:nvPr>
        </p:nvSpPr>
        <p:spPr/>
        <p:txBody>
          <a:bodyPr>
            <a:normAutofit fontScale="92500" lnSpcReduction="10000"/>
          </a:bodyPr>
          <a:lstStyle/>
          <a:p>
            <a:r>
              <a:rPr lang="en-US" altLang="zh-CN" dirty="0" smtClean="0"/>
              <a:t>Some of the reasons why we need prototyping</a:t>
            </a:r>
          </a:p>
          <a:p>
            <a:pPr lvl="1"/>
            <a:r>
              <a:rPr lang="en-US" altLang="zh-CN" i="1" dirty="0" smtClean="0">
                <a:solidFill>
                  <a:srgbClr val="7030A0"/>
                </a:solidFill>
              </a:rPr>
              <a:t>Learning by doing</a:t>
            </a:r>
          </a:p>
          <a:p>
            <a:pPr lvl="1"/>
            <a:r>
              <a:rPr lang="en-US" altLang="zh-CN" i="1" dirty="0" smtClean="0">
                <a:solidFill>
                  <a:srgbClr val="7030A0"/>
                </a:solidFill>
              </a:rPr>
              <a:t>Improved communication</a:t>
            </a:r>
          </a:p>
          <a:p>
            <a:pPr lvl="1"/>
            <a:r>
              <a:rPr lang="en-US" altLang="zh-CN" i="1" dirty="0" smtClean="0">
                <a:solidFill>
                  <a:srgbClr val="7030A0"/>
                </a:solidFill>
              </a:rPr>
              <a:t>Improved user involvement </a:t>
            </a:r>
            <a:r>
              <a:rPr lang="en-US" altLang="zh-CN" dirty="0" smtClean="0"/>
              <a:t>The users can be more actively involved in design decisions.</a:t>
            </a:r>
          </a:p>
          <a:p>
            <a:pPr lvl="1"/>
            <a:r>
              <a:rPr lang="en-US" altLang="zh-CN" i="1" dirty="0" smtClean="0">
                <a:solidFill>
                  <a:srgbClr val="7030A0"/>
                </a:solidFill>
              </a:rPr>
              <a:t>Clarification of partially known requirements</a:t>
            </a:r>
          </a:p>
          <a:p>
            <a:pPr lvl="1"/>
            <a:r>
              <a:rPr lang="en-US" altLang="zh-CN" i="1" dirty="0" smtClean="0">
                <a:solidFill>
                  <a:srgbClr val="7030A0"/>
                </a:solidFill>
              </a:rPr>
              <a:t>Demonstration of the consistency and completeness of a specification</a:t>
            </a:r>
          </a:p>
          <a:p>
            <a:pPr lvl="1"/>
            <a:r>
              <a:rPr lang="en-US" altLang="zh-CN" i="1" dirty="0" smtClean="0">
                <a:solidFill>
                  <a:srgbClr val="7030A0"/>
                </a:solidFill>
              </a:rPr>
              <a:t>Reduced need for documentation</a:t>
            </a:r>
          </a:p>
          <a:p>
            <a:pPr lvl="1"/>
            <a:r>
              <a:rPr lang="en-US" altLang="zh-CN" i="1" dirty="0" smtClean="0">
                <a:solidFill>
                  <a:srgbClr val="7030A0"/>
                </a:solidFill>
              </a:rPr>
              <a:t>Reduced maintenance costs</a:t>
            </a:r>
          </a:p>
          <a:p>
            <a:pPr lvl="1"/>
            <a:r>
              <a:rPr lang="en-US" altLang="zh-CN" i="1" dirty="0" smtClean="0">
                <a:solidFill>
                  <a:srgbClr val="7030A0"/>
                </a:solidFill>
              </a:rPr>
              <a:t>Production of expected results</a:t>
            </a:r>
            <a:endParaRPr lang="zh-CN" altLang="en-US" i="1" dirty="0">
              <a:solidFill>
                <a:srgbClr val="7030A0"/>
              </a:solidFill>
            </a:endParaRPr>
          </a:p>
        </p:txBody>
      </p:sp>
      <p:sp>
        <p:nvSpPr>
          <p:cNvPr id="3" name="标题 2"/>
          <p:cNvSpPr>
            <a:spLocks noGrp="1"/>
          </p:cNvSpPr>
          <p:nvPr>
            <p:ph type="title"/>
          </p:nvPr>
        </p:nvSpPr>
        <p:spPr/>
        <p:txBody>
          <a:bodyPr/>
          <a:lstStyle/>
          <a:p>
            <a:r>
              <a:rPr lang="en-US" altLang="zh-CN" dirty="0" smtClean="0"/>
              <a:t>Software Prototyping</a:t>
            </a:r>
            <a:endParaRPr lang="zh-CN" altLang="en-US" dirty="0"/>
          </a:p>
        </p:txBody>
      </p:sp>
    </p:spTree>
    <p:extLst>
      <p:ext uri="{BB962C8B-B14F-4D97-AF65-F5344CB8AC3E}">
        <p14:creationId xmlns:p14="http://schemas.microsoft.com/office/powerpoint/2010/main" val="3222826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
          </p:nvPr>
        </p:nvSpPr>
        <p:spPr/>
        <p:txBody>
          <a:bodyPr/>
          <a:lstStyle/>
          <a:p>
            <a:r>
              <a:rPr lang="en-US" altLang="zh-CN" dirty="0" smtClean="0"/>
              <a:t>Agile methods are designed to overcome the disadvantages we have noted with heavyweight implementation methodologies. There are various agile approaches</a:t>
            </a:r>
          </a:p>
          <a:p>
            <a:pPr lvl="1"/>
            <a:r>
              <a:rPr lang="en-US" altLang="zh-CN" dirty="0" smtClean="0"/>
              <a:t>Crystal technologies</a:t>
            </a:r>
          </a:p>
          <a:p>
            <a:pPr lvl="1"/>
            <a:r>
              <a:rPr lang="en-US" altLang="zh-CN" dirty="0" err="1" smtClean="0"/>
              <a:t>Atern</a:t>
            </a:r>
            <a:endParaRPr lang="en-US" altLang="zh-CN" dirty="0" smtClean="0"/>
          </a:p>
          <a:p>
            <a:pPr lvl="1"/>
            <a:r>
              <a:rPr lang="en-US" altLang="zh-CN" dirty="0" smtClean="0"/>
              <a:t>Feature-driven development</a:t>
            </a:r>
          </a:p>
          <a:p>
            <a:pPr lvl="1"/>
            <a:r>
              <a:rPr lang="en-US" altLang="zh-CN" dirty="0" smtClean="0"/>
              <a:t>Scrum</a:t>
            </a:r>
          </a:p>
          <a:p>
            <a:pPr lvl="1"/>
            <a:r>
              <a:rPr lang="en-US" altLang="zh-CN" dirty="0" smtClean="0"/>
              <a:t>Extreme Programming (XP)</a:t>
            </a:r>
            <a:endParaRPr lang="zh-CN" altLang="en-US" dirty="0"/>
          </a:p>
        </p:txBody>
      </p:sp>
      <p:sp>
        <p:nvSpPr>
          <p:cNvPr id="3" name="标题 2"/>
          <p:cNvSpPr>
            <a:spLocks noGrp="1"/>
          </p:cNvSpPr>
          <p:nvPr>
            <p:ph type="title"/>
          </p:nvPr>
        </p:nvSpPr>
        <p:spPr/>
        <p:txBody>
          <a:bodyPr/>
          <a:lstStyle/>
          <a:p>
            <a:r>
              <a:rPr lang="en-US" altLang="zh-CN" dirty="0" smtClean="0"/>
              <a:t>Agile methods</a:t>
            </a:r>
            <a:endParaRPr lang="zh-CN" altLang="en-US" dirty="0"/>
          </a:p>
        </p:txBody>
      </p:sp>
    </p:spTree>
    <p:extLst>
      <p:ext uri="{BB962C8B-B14F-4D97-AF65-F5344CB8AC3E}">
        <p14:creationId xmlns:p14="http://schemas.microsoft.com/office/powerpoint/2010/main" val="28782810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
          </p:nvPr>
        </p:nvSpPr>
        <p:spPr/>
        <p:txBody>
          <a:bodyPr/>
          <a:lstStyle/>
          <a:p>
            <a:r>
              <a:rPr lang="en-US" altLang="zh-CN" dirty="0" smtClean="0"/>
              <a:t>Some of the leading proponents of these approaches came together in 2001 to issue an Agile Manifesto which stated that their various methods shared four core values:</a:t>
            </a:r>
          </a:p>
          <a:p>
            <a:pPr lvl="1"/>
            <a:r>
              <a:rPr lang="en-US" altLang="zh-CN" dirty="0" smtClean="0">
                <a:solidFill>
                  <a:schemeClr val="accent2">
                    <a:lumMod val="75000"/>
                  </a:schemeClr>
                </a:solidFill>
              </a:rPr>
              <a:t>Individual and interaction over process and tools</a:t>
            </a:r>
          </a:p>
          <a:p>
            <a:pPr lvl="1"/>
            <a:r>
              <a:rPr lang="en-US" altLang="zh-CN" dirty="0" smtClean="0">
                <a:solidFill>
                  <a:schemeClr val="accent2">
                    <a:lumMod val="75000"/>
                  </a:schemeClr>
                </a:solidFill>
              </a:rPr>
              <a:t>Working together over comprehensive documentation</a:t>
            </a:r>
          </a:p>
          <a:p>
            <a:pPr lvl="1"/>
            <a:r>
              <a:rPr lang="en-US" altLang="zh-CN" dirty="0" smtClean="0">
                <a:solidFill>
                  <a:schemeClr val="accent2">
                    <a:lumMod val="75000"/>
                  </a:schemeClr>
                </a:solidFill>
              </a:rPr>
              <a:t>Customer collaboration over contract negotiation</a:t>
            </a:r>
          </a:p>
          <a:p>
            <a:pPr lvl="1"/>
            <a:r>
              <a:rPr lang="en-US" altLang="zh-CN" dirty="0" smtClean="0">
                <a:solidFill>
                  <a:schemeClr val="accent2">
                    <a:lumMod val="75000"/>
                  </a:schemeClr>
                </a:solidFill>
              </a:rPr>
              <a:t>Responding to change over following a plan</a:t>
            </a:r>
            <a:endParaRPr lang="zh-CN" altLang="en-US" dirty="0">
              <a:solidFill>
                <a:schemeClr val="accent2">
                  <a:lumMod val="75000"/>
                </a:schemeClr>
              </a:solidFill>
            </a:endParaRPr>
          </a:p>
        </p:txBody>
      </p:sp>
      <p:sp>
        <p:nvSpPr>
          <p:cNvPr id="3" name="标题 2"/>
          <p:cNvSpPr>
            <a:spLocks noGrp="1"/>
          </p:cNvSpPr>
          <p:nvPr>
            <p:ph type="title"/>
          </p:nvPr>
        </p:nvSpPr>
        <p:spPr/>
        <p:txBody>
          <a:bodyPr/>
          <a:lstStyle/>
          <a:p>
            <a:r>
              <a:rPr lang="en-US" altLang="zh-CN" dirty="0" smtClean="0"/>
              <a:t>Agile Manifesto</a:t>
            </a:r>
            <a:endParaRPr lang="zh-CN" altLang="en-US" dirty="0"/>
          </a:p>
        </p:txBody>
      </p:sp>
    </p:spTree>
    <p:extLst>
      <p:ext uri="{BB962C8B-B14F-4D97-AF65-F5344CB8AC3E}">
        <p14:creationId xmlns:p14="http://schemas.microsoft.com/office/powerpoint/2010/main" val="30853645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
          </p:nvPr>
        </p:nvSpPr>
        <p:spPr>
          <a:xfrm>
            <a:off x="762000" y="1600200"/>
            <a:ext cx="8004048" cy="4277072"/>
          </a:xfrm>
        </p:spPr>
        <p:txBody>
          <a:bodyPr>
            <a:normAutofit/>
          </a:bodyPr>
          <a:lstStyle/>
          <a:p>
            <a:r>
              <a:rPr lang="en-US" altLang="zh-CN" dirty="0"/>
              <a:t>Previously:</a:t>
            </a:r>
          </a:p>
          <a:p>
            <a:pPr lvl="1"/>
            <a:r>
              <a:rPr lang="en-US" altLang="zh-CN" dirty="0"/>
              <a:t>Get all the requirements before starting design</a:t>
            </a:r>
          </a:p>
          <a:p>
            <a:pPr lvl="1"/>
            <a:r>
              <a:rPr lang="en-US" altLang="zh-CN" dirty="0"/>
              <a:t>Freeze the requirements before starting development</a:t>
            </a:r>
          </a:p>
          <a:p>
            <a:pPr lvl="1"/>
            <a:r>
              <a:rPr lang="en-US" altLang="zh-CN" dirty="0"/>
              <a:t>Resist changes: they will lengthen schedule</a:t>
            </a:r>
          </a:p>
          <a:p>
            <a:pPr lvl="1"/>
            <a:r>
              <a:rPr lang="en-US" altLang="zh-CN" dirty="0"/>
              <a:t>Build a change control process to ensure that proposed changes are looked at carefully and no change is made without intense scrutiny</a:t>
            </a:r>
          </a:p>
          <a:p>
            <a:pPr lvl="1"/>
            <a:r>
              <a:rPr lang="en-US" altLang="zh-CN" dirty="0"/>
              <a:t>Deliver a product that is obsolete on release</a:t>
            </a:r>
          </a:p>
          <a:p>
            <a:endParaRPr lang="zh-CN" altLang="en-US" dirty="0"/>
          </a:p>
        </p:txBody>
      </p:sp>
      <p:sp>
        <p:nvSpPr>
          <p:cNvPr id="3" name="标题 2"/>
          <p:cNvSpPr>
            <a:spLocks noGrp="1"/>
          </p:cNvSpPr>
          <p:nvPr>
            <p:ph type="title"/>
          </p:nvPr>
        </p:nvSpPr>
        <p:spPr/>
        <p:txBody>
          <a:bodyPr/>
          <a:lstStyle/>
          <a:p>
            <a:r>
              <a:rPr lang="en-US" altLang="zh-CN" dirty="0" err="1" smtClean="0"/>
              <a:t>e</a:t>
            </a:r>
            <a:r>
              <a:rPr lang="en-US" altLang="zh-CN" dirty="0" err="1"/>
              <a:t>X</a:t>
            </a:r>
            <a:r>
              <a:rPr lang="en-US" altLang="zh-CN" dirty="0" err="1" smtClean="0"/>
              <a:t>treme</a:t>
            </a:r>
            <a:r>
              <a:rPr lang="en-US" altLang="zh-CN" dirty="0" smtClean="0"/>
              <a:t> Programming (XP)</a:t>
            </a:r>
            <a:endParaRPr lang="zh-CN" altLang="en-US" dirty="0"/>
          </a:p>
        </p:txBody>
      </p:sp>
    </p:spTree>
    <p:extLst>
      <p:ext uri="{BB962C8B-B14F-4D97-AF65-F5344CB8AC3E}">
        <p14:creationId xmlns:p14="http://schemas.microsoft.com/office/powerpoint/2010/main" val="8125233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
          </p:nvPr>
        </p:nvSpPr>
        <p:spPr/>
        <p:txBody>
          <a:bodyPr>
            <a:normAutofit lnSpcReduction="10000"/>
          </a:bodyPr>
          <a:lstStyle/>
          <a:p>
            <a:r>
              <a:rPr lang="en-US" altLang="zh-CN" dirty="0"/>
              <a:t>Recognize that:</a:t>
            </a:r>
          </a:p>
          <a:p>
            <a:pPr lvl="1"/>
            <a:r>
              <a:rPr lang="en-US" altLang="zh-CN" dirty="0"/>
              <a:t>All requirements will not be known at the beginning</a:t>
            </a:r>
          </a:p>
          <a:p>
            <a:pPr lvl="1"/>
            <a:r>
              <a:rPr lang="en-US" altLang="zh-CN" dirty="0"/>
              <a:t>Requirements will change</a:t>
            </a:r>
          </a:p>
          <a:p>
            <a:r>
              <a:rPr lang="en-US" altLang="zh-CN" dirty="0"/>
              <a:t>Use tools to accommodate change as a natural process</a:t>
            </a:r>
          </a:p>
          <a:p>
            <a:r>
              <a:rPr lang="en-US" altLang="zh-CN" dirty="0"/>
              <a:t>Do the simplest thing that could possibly work and refactor mercilessly</a:t>
            </a:r>
          </a:p>
          <a:p>
            <a:r>
              <a:rPr lang="en-US" altLang="zh-CN" dirty="0"/>
              <a:t>Emphasize values and principles rather than process</a:t>
            </a:r>
          </a:p>
          <a:p>
            <a:endParaRPr lang="zh-CN" altLang="en-US" dirty="0"/>
          </a:p>
        </p:txBody>
      </p:sp>
      <p:sp>
        <p:nvSpPr>
          <p:cNvPr id="3" name="标题 2"/>
          <p:cNvSpPr>
            <a:spLocks noGrp="1"/>
          </p:cNvSpPr>
          <p:nvPr>
            <p:ph type="title"/>
          </p:nvPr>
        </p:nvSpPr>
        <p:spPr/>
        <p:txBody>
          <a:bodyPr/>
          <a:lstStyle/>
          <a:p>
            <a:r>
              <a:rPr lang="en-US" altLang="zh-CN" dirty="0"/>
              <a:t>XP: Embrace Change</a:t>
            </a:r>
            <a:endParaRPr lang="zh-CN" altLang="en-US" dirty="0"/>
          </a:p>
        </p:txBody>
      </p:sp>
    </p:spTree>
    <p:extLst>
      <p:ext uri="{BB962C8B-B14F-4D97-AF65-F5344CB8AC3E}">
        <p14:creationId xmlns:p14="http://schemas.microsoft.com/office/powerpoint/2010/main" val="26593855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
          </p:nvPr>
        </p:nvSpPr>
        <p:spPr/>
        <p:txBody>
          <a:bodyPr/>
          <a:lstStyle/>
          <a:p>
            <a:r>
              <a:rPr lang="en-US" altLang="zh-CN" dirty="0"/>
              <a:t>Communication</a:t>
            </a:r>
          </a:p>
          <a:p>
            <a:r>
              <a:rPr lang="en-US" altLang="zh-CN" dirty="0"/>
              <a:t>Simplicity</a:t>
            </a:r>
          </a:p>
          <a:p>
            <a:r>
              <a:rPr lang="en-US" altLang="zh-CN" dirty="0"/>
              <a:t>Feedback</a:t>
            </a:r>
          </a:p>
          <a:p>
            <a:r>
              <a:rPr lang="en-US" altLang="zh-CN" dirty="0"/>
              <a:t>Courage</a:t>
            </a:r>
          </a:p>
          <a:p>
            <a:pPr marL="0" indent="0">
              <a:buNone/>
            </a:pPr>
            <a:endParaRPr lang="zh-CN" altLang="en-US" dirty="0"/>
          </a:p>
        </p:txBody>
      </p:sp>
      <p:sp>
        <p:nvSpPr>
          <p:cNvPr id="3" name="标题 2"/>
          <p:cNvSpPr>
            <a:spLocks noGrp="1"/>
          </p:cNvSpPr>
          <p:nvPr>
            <p:ph type="title"/>
          </p:nvPr>
        </p:nvSpPr>
        <p:spPr/>
        <p:txBody>
          <a:bodyPr/>
          <a:lstStyle/>
          <a:p>
            <a:r>
              <a:rPr lang="en-US" altLang="zh-CN" dirty="0" smtClean="0"/>
              <a:t>XP: </a:t>
            </a:r>
            <a:r>
              <a:rPr lang="en-US" altLang="zh-CN" dirty="0"/>
              <a:t>Values</a:t>
            </a:r>
            <a:endParaRPr lang="zh-CN" altLang="en-US" dirty="0"/>
          </a:p>
        </p:txBody>
      </p:sp>
    </p:spTree>
    <p:extLst>
      <p:ext uri="{BB962C8B-B14F-4D97-AF65-F5344CB8AC3E}">
        <p14:creationId xmlns:p14="http://schemas.microsoft.com/office/powerpoint/2010/main" val="19347195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
          </p:nvPr>
        </p:nvSpPr>
        <p:spPr/>
        <p:txBody>
          <a:bodyPr/>
          <a:lstStyle/>
          <a:p>
            <a:r>
              <a:rPr lang="en-US" altLang="zh-CN" dirty="0"/>
              <a:t>Poor communication in software teams is one of the root causes of failure of a project</a:t>
            </a:r>
          </a:p>
          <a:p>
            <a:r>
              <a:rPr lang="en-US" altLang="zh-CN" dirty="0"/>
              <a:t>Stress on good communication between all stakeholders--customers, team members, project managers</a:t>
            </a:r>
          </a:p>
          <a:p>
            <a:r>
              <a:rPr lang="en-US" altLang="zh-CN" dirty="0"/>
              <a:t>Customer representative always on site</a:t>
            </a:r>
          </a:p>
          <a:p>
            <a:r>
              <a:rPr lang="en-US" altLang="zh-CN" dirty="0"/>
              <a:t>Paired </a:t>
            </a:r>
            <a:r>
              <a:rPr lang="en-US" altLang="zh-CN" dirty="0" smtClean="0"/>
              <a:t>programming</a:t>
            </a:r>
            <a:endParaRPr lang="en-US" altLang="zh-CN" dirty="0"/>
          </a:p>
        </p:txBody>
      </p:sp>
      <p:sp>
        <p:nvSpPr>
          <p:cNvPr id="3" name="标题 2"/>
          <p:cNvSpPr>
            <a:spLocks noGrp="1"/>
          </p:cNvSpPr>
          <p:nvPr>
            <p:ph type="title"/>
          </p:nvPr>
        </p:nvSpPr>
        <p:spPr/>
        <p:txBody>
          <a:bodyPr/>
          <a:lstStyle/>
          <a:p>
            <a:r>
              <a:rPr lang="en-US" altLang="zh-CN" dirty="0"/>
              <a:t>XP Values: Communication</a:t>
            </a:r>
            <a:endParaRPr lang="zh-CN" altLang="en-US" dirty="0"/>
          </a:p>
        </p:txBody>
      </p:sp>
    </p:spTree>
    <p:extLst>
      <p:ext uri="{BB962C8B-B14F-4D97-AF65-F5344CB8AC3E}">
        <p14:creationId xmlns:p14="http://schemas.microsoft.com/office/powerpoint/2010/main" val="13642344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
          </p:nvPr>
        </p:nvSpPr>
        <p:spPr/>
        <p:txBody>
          <a:bodyPr/>
          <a:lstStyle/>
          <a:p>
            <a:pPr>
              <a:lnSpc>
                <a:spcPct val="100000"/>
              </a:lnSpc>
            </a:pPr>
            <a:r>
              <a:rPr lang="en-US" altLang="zh-CN" sz="2800" dirty="0"/>
              <a:t>‘Do the Simplest Thing That Could Possibly Work’</a:t>
            </a:r>
          </a:p>
          <a:p>
            <a:pPr lvl="1">
              <a:lnSpc>
                <a:spcPct val="90000"/>
              </a:lnSpc>
            </a:pPr>
            <a:r>
              <a:rPr lang="en-US" altLang="zh-CN" sz="2400" dirty="0"/>
              <a:t>Implement a new capability in the simplest possible way</a:t>
            </a:r>
          </a:p>
          <a:p>
            <a:pPr lvl="1">
              <a:lnSpc>
                <a:spcPct val="90000"/>
              </a:lnSpc>
            </a:pPr>
            <a:r>
              <a:rPr lang="en-US" altLang="zh-CN" sz="2400" dirty="0"/>
              <a:t>Refactor the system to be the simplest possible code with the current feature set</a:t>
            </a:r>
          </a:p>
          <a:p>
            <a:pPr>
              <a:lnSpc>
                <a:spcPct val="100000"/>
              </a:lnSpc>
            </a:pPr>
            <a:r>
              <a:rPr lang="en-US" altLang="zh-CN" sz="2800" dirty="0"/>
              <a:t>‘You Aren’t Going to Need It’</a:t>
            </a:r>
          </a:p>
          <a:p>
            <a:pPr lvl="1">
              <a:lnSpc>
                <a:spcPct val="90000"/>
              </a:lnSpc>
            </a:pPr>
            <a:r>
              <a:rPr lang="en-US" altLang="zh-CN" sz="2400" dirty="0"/>
              <a:t>Never implement a feature you don’t need now</a:t>
            </a:r>
          </a:p>
          <a:p>
            <a:endParaRPr lang="zh-CN" altLang="en-US" dirty="0"/>
          </a:p>
        </p:txBody>
      </p:sp>
      <p:sp>
        <p:nvSpPr>
          <p:cNvPr id="3" name="标题 2"/>
          <p:cNvSpPr>
            <a:spLocks noGrp="1"/>
          </p:cNvSpPr>
          <p:nvPr>
            <p:ph type="title"/>
          </p:nvPr>
        </p:nvSpPr>
        <p:spPr/>
        <p:txBody>
          <a:bodyPr/>
          <a:lstStyle/>
          <a:p>
            <a:r>
              <a:rPr lang="en-US" altLang="zh-CN" dirty="0"/>
              <a:t>XP Values: Simplicity</a:t>
            </a:r>
            <a:endParaRPr lang="zh-CN" altLang="en-US" dirty="0"/>
          </a:p>
        </p:txBody>
      </p:sp>
    </p:spTree>
    <p:extLst>
      <p:ext uri="{BB962C8B-B14F-4D97-AF65-F5344CB8AC3E}">
        <p14:creationId xmlns:p14="http://schemas.microsoft.com/office/powerpoint/2010/main" val="9342325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
          </p:nvPr>
        </p:nvSpPr>
        <p:spPr/>
        <p:txBody>
          <a:bodyPr/>
          <a:lstStyle/>
          <a:p>
            <a:r>
              <a:rPr lang="en-US" altLang="zh-CN" dirty="0"/>
              <a:t>Always a running system that delivers information about itself in a reliable way</a:t>
            </a:r>
          </a:p>
          <a:p>
            <a:r>
              <a:rPr lang="en-US" altLang="zh-CN" dirty="0"/>
              <a:t>The system and the code provides feedback on the state of development</a:t>
            </a:r>
          </a:p>
          <a:p>
            <a:r>
              <a:rPr lang="en-US" altLang="zh-CN" dirty="0"/>
              <a:t>Catalyst for change and an indicator of progress</a:t>
            </a:r>
          </a:p>
          <a:p>
            <a:endParaRPr lang="zh-CN" altLang="en-US" dirty="0"/>
          </a:p>
        </p:txBody>
      </p:sp>
      <p:sp>
        <p:nvSpPr>
          <p:cNvPr id="3" name="标题 2"/>
          <p:cNvSpPr>
            <a:spLocks noGrp="1"/>
          </p:cNvSpPr>
          <p:nvPr>
            <p:ph type="title"/>
          </p:nvPr>
        </p:nvSpPr>
        <p:spPr/>
        <p:txBody>
          <a:bodyPr/>
          <a:lstStyle/>
          <a:p>
            <a:r>
              <a:rPr lang="en-US" altLang="zh-CN" dirty="0"/>
              <a:t>XP Values: Feedback</a:t>
            </a:r>
            <a:endParaRPr lang="zh-CN" altLang="en-US" dirty="0"/>
          </a:p>
        </p:txBody>
      </p:sp>
    </p:spTree>
    <p:extLst>
      <p:ext uri="{BB962C8B-B14F-4D97-AF65-F5344CB8AC3E}">
        <p14:creationId xmlns:p14="http://schemas.microsoft.com/office/powerpoint/2010/main" val="34782294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Attributes of Project</a:t>
            </a:r>
            <a:endParaRPr lang="zh-CN" altLang="en-US" dirty="0"/>
          </a:p>
        </p:txBody>
      </p:sp>
      <p:sp>
        <p:nvSpPr>
          <p:cNvPr id="4" name="内容占位符 1"/>
          <p:cNvSpPr>
            <a:spLocks noGrp="1"/>
          </p:cNvSpPr>
          <p:nvPr>
            <p:ph sz="quarter" idx="1"/>
          </p:nvPr>
        </p:nvSpPr>
        <p:spPr/>
        <p:txBody>
          <a:bodyPr>
            <a:normAutofit fontScale="77500" lnSpcReduction="20000"/>
          </a:bodyPr>
          <a:lstStyle/>
          <a:p>
            <a:r>
              <a:rPr lang="en-US" altLang="zh-CN" dirty="0" smtClean="0"/>
              <a:t>The </a:t>
            </a:r>
            <a:r>
              <a:rPr lang="en-US" altLang="zh-CN" dirty="0"/>
              <a:t>c</a:t>
            </a:r>
            <a:r>
              <a:rPr lang="en-US" altLang="zh-CN" dirty="0" smtClean="0"/>
              <a:t>haracteristics distinguish projects:</a:t>
            </a:r>
          </a:p>
          <a:p>
            <a:pPr lvl="1"/>
            <a:r>
              <a:rPr lang="en-US" altLang="zh-CN" dirty="0" smtClean="0"/>
              <a:t>non-routine tasks are involved;</a:t>
            </a:r>
          </a:p>
          <a:p>
            <a:pPr lvl="1"/>
            <a:r>
              <a:rPr lang="en-US" altLang="zh-CN" dirty="0" smtClean="0"/>
              <a:t>planning is required;</a:t>
            </a:r>
          </a:p>
          <a:p>
            <a:pPr lvl="1"/>
            <a:r>
              <a:rPr lang="en-US" altLang="zh-CN" dirty="0" smtClean="0"/>
              <a:t>specific objectives are to be met or a specified product is to be created;</a:t>
            </a:r>
          </a:p>
          <a:p>
            <a:pPr lvl="1"/>
            <a:r>
              <a:rPr lang="en-US" altLang="zh-CN" dirty="0" smtClean="0"/>
              <a:t>the project has a predetermined time span;</a:t>
            </a:r>
          </a:p>
          <a:p>
            <a:pPr lvl="1"/>
            <a:r>
              <a:rPr lang="en-US" altLang="zh-CN" dirty="0" smtClean="0"/>
              <a:t>work is carried out for someone other than yourself;</a:t>
            </a:r>
          </a:p>
          <a:p>
            <a:pPr lvl="1"/>
            <a:r>
              <a:rPr lang="en-US" altLang="zh-CN" dirty="0" smtClean="0"/>
              <a:t>work involves several specialism;</a:t>
            </a:r>
          </a:p>
          <a:p>
            <a:pPr lvl="1"/>
            <a:r>
              <a:rPr lang="en-US" altLang="zh-CN" dirty="0" smtClean="0"/>
              <a:t>people are formed into a temporary work group to carry out the task ;</a:t>
            </a:r>
          </a:p>
          <a:p>
            <a:pPr lvl="1"/>
            <a:r>
              <a:rPr lang="en-US" altLang="zh-CN" dirty="0" smtClean="0"/>
              <a:t>work is carried out in several phases;</a:t>
            </a:r>
          </a:p>
          <a:p>
            <a:pPr lvl="1"/>
            <a:r>
              <a:rPr lang="en-US" altLang="zh-CN" dirty="0" smtClean="0"/>
              <a:t>the resources that are available for use on the project are constrained;</a:t>
            </a:r>
          </a:p>
          <a:p>
            <a:pPr lvl="1"/>
            <a:r>
              <a:rPr lang="en-US" altLang="zh-CN" dirty="0"/>
              <a:t> </a:t>
            </a:r>
            <a:r>
              <a:rPr lang="en-US" altLang="zh-CN" dirty="0" smtClean="0"/>
              <a:t>the project is large or complex.</a:t>
            </a:r>
            <a:endParaRPr lang="zh-CN" altLang="en-US" dirty="0"/>
          </a:p>
        </p:txBody>
      </p:sp>
    </p:spTree>
    <p:extLst>
      <p:ext uri="{BB962C8B-B14F-4D97-AF65-F5344CB8AC3E}">
        <p14:creationId xmlns:p14="http://schemas.microsoft.com/office/powerpoint/2010/main" val="7073437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
          </p:nvPr>
        </p:nvSpPr>
        <p:spPr/>
        <p:txBody>
          <a:bodyPr/>
          <a:lstStyle/>
          <a:p>
            <a:r>
              <a:rPr lang="en-US" altLang="zh-CN" dirty="0"/>
              <a:t>Projects are people-centric</a:t>
            </a:r>
          </a:p>
          <a:p>
            <a:r>
              <a:rPr lang="en-US" altLang="zh-CN" dirty="0"/>
              <a:t>Ingenuity of people and not any process that causes a project to succeed</a:t>
            </a:r>
          </a:p>
          <a:p>
            <a:endParaRPr lang="zh-CN" altLang="en-US" dirty="0"/>
          </a:p>
        </p:txBody>
      </p:sp>
      <p:sp>
        <p:nvSpPr>
          <p:cNvPr id="3" name="标题 2"/>
          <p:cNvSpPr>
            <a:spLocks noGrp="1"/>
          </p:cNvSpPr>
          <p:nvPr>
            <p:ph type="title"/>
          </p:nvPr>
        </p:nvSpPr>
        <p:spPr/>
        <p:txBody>
          <a:bodyPr/>
          <a:lstStyle/>
          <a:p>
            <a:r>
              <a:rPr lang="en-US" altLang="zh-CN" dirty="0"/>
              <a:t>XP Values: Courage</a:t>
            </a:r>
            <a:endParaRPr lang="zh-CN" altLang="en-US" dirty="0"/>
          </a:p>
        </p:txBody>
      </p:sp>
    </p:spTree>
    <p:extLst>
      <p:ext uri="{BB962C8B-B14F-4D97-AF65-F5344CB8AC3E}">
        <p14:creationId xmlns:p14="http://schemas.microsoft.com/office/powerpoint/2010/main" val="12385403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XP Practices</a:t>
            </a:r>
            <a:endParaRPr lang="zh-CN" altLang="en-US" dirty="0"/>
          </a:p>
        </p:txBody>
      </p:sp>
      <p:pic>
        <p:nvPicPr>
          <p:cNvPr id="4" name="Picture 8" descr="circl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2057400"/>
            <a:ext cx="5484813" cy="4111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96216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
          </p:nvPr>
        </p:nvSpPr>
        <p:spPr/>
        <p:txBody>
          <a:bodyPr>
            <a:normAutofit lnSpcReduction="10000"/>
          </a:bodyPr>
          <a:lstStyle/>
          <a:p>
            <a:r>
              <a:rPr lang="en-US" altLang="zh-CN" dirty="0"/>
              <a:t>All production software is built by two programmers, sitting side by side, at the same machine</a:t>
            </a:r>
          </a:p>
          <a:p>
            <a:r>
              <a:rPr lang="en-US" altLang="zh-CN" dirty="0"/>
              <a:t>All production code is therefore reviewed by at least one other programmer</a:t>
            </a:r>
          </a:p>
          <a:p>
            <a:r>
              <a:rPr lang="en-US" altLang="zh-CN" dirty="0"/>
              <a:t>Research into pair programming shows that pairing produces better code in the same time as programmers working singly</a:t>
            </a:r>
          </a:p>
          <a:p>
            <a:r>
              <a:rPr lang="en-US" altLang="zh-CN" dirty="0"/>
              <a:t>Pairing also communicates knowledge throughout the team</a:t>
            </a:r>
          </a:p>
          <a:p>
            <a:endParaRPr lang="zh-CN" altLang="en-US" dirty="0"/>
          </a:p>
        </p:txBody>
      </p:sp>
      <p:sp>
        <p:nvSpPr>
          <p:cNvPr id="3" name="标题 2"/>
          <p:cNvSpPr>
            <a:spLocks noGrp="1"/>
          </p:cNvSpPr>
          <p:nvPr>
            <p:ph type="title"/>
          </p:nvPr>
        </p:nvSpPr>
        <p:spPr/>
        <p:txBody>
          <a:bodyPr>
            <a:normAutofit fontScale="90000"/>
          </a:bodyPr>
          <a:lstStyle/>
          <a:p>
            <a:r>
              <a:rPr lang="en-US" altLang="zh-CN" dirty="0"/>
              <a:t>XP Practices: Pair Programming</a:t>
            </a:r>
            <a:endParaRPr lang="zh-CN" altLang="en-US" dirty="0"/>
          </a:p>
        </p:txBody>
      </p:sp>
    </p:spTree>
    <p:extLst>
      <p:ext uri="{BB962C8B-B14F-4D97-AF65-F5344CB8AC3E}">
        <p14:creationId xmlns:p14="http://schemas.microsoft.com/office/powerpoint/2010/main" val="25795974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
          </p:nvPr>
        </p:nvSpPr>
        <p:spPr/>
        <p:txBody>
          <a:bodyPr/>
          <a:lstStyle/>
          <a:p>
            <a:r>
              <a:rPr lang="en-US" altLang="zh-CN" sz="2800" dirty="0"/>
              <a:t>Continuous design improvement process called ‘refactoring’:</a:t>
            </a:r>
          </a:p>
          <a:p>
            <a:pPr lvl="1"/>
            <a:r>
              <a:rPr lang="en-US" altLang="zh-CN" sz="2400" dirty="0"/>
              <a:t>Removal of duplication</a:t>
            </a:r>
          </a:p>
          <a:p>
            <a:pPr lvl="1"/>
            <a:r>
              <a:rPr lang="en-US" altLang="zh-CN" sz="2400" dirty="0"/>
              <a:t>Increase cohesion</a:t>
            </a:r>
          </a:p>
          <a:p>
            <a:pPr lvl="1"/>
            <a:r>
              <a:rPr lang="en-US" altLang="zh-CN" sz="2400" dirty="0"/>
              <a:t>Reduce coupling</a:t>
            </a:r>
          </a:p>
          <a:p>
            <a:r>
              <a:rPr lang="en-US" altLang="zh-CN" sz="2800" dirty="0"/>
              <a:t>Refactoring is supported by comprehensive testing--customer tests and programmer tests</a:t>
            </a:r>
          </a:p>
          <a:p>
            <a:pPr marL="0" indent="0">
              <a:buNone/>
            </a:pPr>
            <a:endParaRPr lang="zh-CN" altLang="en-US" dirty="0"/>
          </a:p>
        </p:txBody>
      </p:sp>
      <p:sp>
        <p:nvSpPr>
          <p:cNvPr id="3" name="标题 2"/>
          <p:cNvSpPr>
            <a:spLocks noGrp="1"/>
          </p:cNvSpPr>
          <p:nvPr>
            <p:ph type="title"/>
          </p:nvPr>
        </p:nvSpPr>
        <p:spPr/>
        <p:txBody>
          <a:bodyPr>
            <a:noAutofit/>
          </a:bodyPr>
          <a:lstStyle/>
          <a:p>
            <a:r>
              <a:rPr lang="en-US" altLang="zh-CN" sz="3600" dirty="0"/>
              <a:t>XP Practices: </a:t>
            </a:r>
            <a:r>
              <a:rPr lang="en-US" altLang="zh-CN" sz="3600" dirty="0" smtClean="0"/>
              <a:t>Design Improvement</a:t>
            </a:r>
            <a:endParaRPr lang="zh-CN" altLang="en-US" sz="3600" dirty="0"/>
          </a:p>
        </p:txBody>
      </p:sp>
    </p:spTree>
    <p:extLst>
      <p:ext uri="{BB962C8B-B14F-4D97-AF65-F5344CB8AC3E}">
        <p14:creationId xmlns:p14="http://schemas.microsoft.com/office/powerpoint/2010/main" val="38601262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
          </p:nvPr>
        </p:nvSpPr>
        <p:spPr/>
        <p:txBody>
          <a:bodyPr/>
          <a:lstStyle/>
          <a:p>
            <a:r>
              <a:rPr lang="en-US" altLang="zh-CN" sz="3200" dirty="0"/>
              <a:t>The Customer defines one or more automated acceptance tests for a feature</a:t>
            </a:r>
          </a:p>
          <a:p>
            <a:r>
              <a:rPr lang="en-US" altLang="zh-CN" sz="3200" dirty="0"/>
              <a:t>Team builds these tests to verify that a feature is implemented correctly</a:t>
            </a:r>
          </a:p>
          <a:p>
            <a:r>
              <a:rPr lang="en-US" altLang="zh-CN" sz="3200" dirty="0"/>
              <a:t>Once the test runs, the team ensures that it keeps running correctly thereafter</a:t>
            </a:r>
          </a:p>
          <a:p>
            <a:r>
              <a:rPr lang="en-US" altLang="zh-CN" sz="3200" dirty="0"/>
              <a:t>System always improves, never backslides</a:t>
            </a:r>
          </a:p>
          <a:p>
            <a:endParaRPr lang="zh-CN" altLang="en-US" dirty="0"/>
          </a:p>
        </p:txBody>
      </p:sp>
      <p:sp>
        <p:nvSpPr>
          <p:cNvPr id="3" name="标题 2"/>
          <p:cNvSpPr>
            <a:spLocks noGrp="1"/>
          </p:cNvSpPr>
          <p:nvPr>
            <p:ph type="title"/>
          </p:nvPr>
        </p:nvSpPr>
        <p:spPr/>
        <p:txBody>
          <a:bodyPr/>
          <a:lstStyle/>
          <a:p>
            <a:r>
              <a:rPr lang="en-US" altLang="zh-CN" dirty="0"/>
              <a:t>XP Practices: Customer Tests</a:t>
            </a:r>
            <a:endParaRPr lang="zh-CN" altLang="en-US" dirty="0"/>
          </a:p>
        </p:txBody>
      </p:sp>
    </p:spTree>
    <p:extLst>
      <p:ext uri="{BB962C8B-B14F-4D97-AF65-F5344CB8AC3E}">
        <p14:creationId xmlns:p14="http://schemas.microsoft.com/office/powerpoint/2010/main" val="25601229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
          </p:nvPr>
        </p:nvSpPr>
        <p:spPr>
          <a:xfrm>
            <a:off x="762000" y="1600200"/>
            <a:ext cx="8004048" cy="3917031"/>
          </a:xfrm>
          <a:ln>
            <a:noFill/>
          </a:ln>
        </p:spPr>
        <p:txBody>
          <a:bodyPr>
            <a:normAutofit/>
          </a:bodyPr>
          <a:lstStyle/>
          <a:p>
            <a:r>
              <a:rPr lang="en-US" altLang="zh-CN" sz="2000" u="sng" dirty="0" smtClean="0">
                <a:solidFill>
                  <a:srgbClr val="7030A0"/>
                </a:solidFill>
              </a:rPr>
              <a:t>Algorithmic models</a:t>
            </a:r>
          </a:p>
          <a:p>
            <a:pPr lvl="1"/>
            <a:r>
              <a:rPr lang="en-US" altLang="zh-CN" sz="1700" dirty="0" smtClean="0"/>
              <a:t>Building estimation models (functions with multiple parameters)</a:t>
            </a:r>
          </a:p>
          <a:p>
            <a:r>
              <a:rPr lang="en-US" altLang="zh-CN" sz="2000" u="sng" dirty="0" smtClean="0">
                <a:solidFill>
                  <a:srgbClr val="7030A0"/>
                </a:solidFill>
              </a:rPr>
              <a:t>Expert judgement</a:t>
            </a:r>
          </a:p>
          <a:p>
            <a:pPr lvl="1"/>
            <a:r>
              <a:rPr lang="en-US" altLang="zh-CN" sz="1700" dirty="0" smtClean="0"/>
              <a:t>Based on the advice of knowledgeable staff</a:t>
            </a:r>
          </a:p>
          <a:p>
            <a:r>
              <a:rPr lang="en-US" altLang="zh-CN" sz="2000" u="sng" dirty="0" smtClean="0">
                <a:solidFill>
                  <a:srgbClr val="7030A0"/>
                </a:solidFill>
              </a:rPr>
              <a:t>Analogy</a:t>
            </a:r>
          </a:p>
          <a:p>
            <a:pPr lvl="1"/>
            <a:r>
              <a:rPr lang="en-US" altLang="zh-CN" sz="1700" dirty="0" smtClean="0"/>
              <a:t>where a similar, completed, project is identified and its actual effort is used as the basis of the estimate</a:t>
            </a:r>
          </a:p>
          <a:p>
            <a:r>
              <a:rPr lang="en-US" altLang="zh-CN" sz="2000" u="sng" dirty="0" smtClean="0">
                <a:solidFill>
                  <a:srgbClr val="7030A0"/>
                </a:solidFill>
              </a:rPr>
              <a:t>Parkinson</a:t>
            </a:r>
          </a:p>
          <a:p>
            <a:pPr lvl="1"/>
            <a:r>
              <a:rPr lang="en-US" altLang="zh-CN" sz="1700" dirty="0" smtClean="0"/>
              <a:t>Where the staff effort available to do  a project becomes the ‘estimate’</a:t>
            </a:r>
          </a:p>
          <a:p>
            <a:r>
              <a:rPr lang="en-US" altLang="zh-CN" sz="2000" u="sng" dirty="0" smtClean="0">
                <a:solidFill>
                  <a:srgbClr val="7030A0"/>
                </a:solidFill>
              </a:rPr>
              <a:t>Price to win</a:t>
            </a:r>
          </a:p>
          <a:p>
            <a:pPr lvl="1"/>
            <a:r>
              <a:rPr lang="en-US" altLang="zh-CN" sz="1700" dirty="0" smtClean="0"/>
              <a:t>where the ‘estimate’ is a figure that seems sufficiently low to win a contract.</a:t>
            </a:r>
          </a:p>
        </p:txBody>
      </p:sp>
      <p:sp>
        <p:nvSpPr>
          <p:cNvPr id="3" name="标题 2"/>
          <p:cNvSpPr>
            <a:spLocks noGrp="1"/>
          </p:cNvSpPr>
          <p:nvPr>
            <p:ph type="title"/>
          </p:nvPr>
        </p:nvSpPr>
        <p:spPr/>
        <p:txBody>
          <a:bodyPr/>
          <a:lstStyle/>
          <a:p>
            <a:r>
              <a:rPr lang="en-US" altLang="zh-CN" dirty="0" smtClean="0"/>
              <a:t>Main ways of estimation</a:t>
            </a:r>
            <a:endParaRPr lang="zh-CN" alt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9792" y="4782316"/>
            <a:ext cx="864096" cy="3131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88994" y="4077072"/>
            <a:ext cx="864096" cy="3131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矩形 3"/>
          <p:cNvSpPr/>
          <p:nvPr/>
        </p:nvSpPr>
        <p:spPr>
          <a:xfrm>
            <a:off x="2051720" y="5517231"/>
            <a:ext cx="4572000" cy="1246495"/>
          </a:xfrm>
          <a:prstGeom prst="rect">
            <a:avLst/>
          </a:prstGeom>
        </p:spPr>
        <p:txBody>
          <a:bodyPr>
            <a:spAutoFit/>
          </a:bodyPr>
          <a:lstStyle/>
          <a:p>
            <a:r>
              <a:rPr lang="en-US" altLang="zh-CN" sz="2400" dirty="0">
                <a:solidFill>
                  <a:srgbClr val="D8B25C">
                    <a:lumMod val="75000"/>
                  </a:srgbClr>
                </a:solidFill>
              </a:rPr>
              <a:t>Could you tell me</a:t>
            </a:r>
          </a:p>
          <a:p>
            <a:pPr lvl="1"/>
            <a:r>
              <a:rPr lang="en-US" altLang="zh-CN" sz="1700" dirty="0">
                <a:solidFill>
                  <a:srgbClr val="D8B25C">
                    <a:lumMod val="75000"/>
                  </a:srgbClr>
                </a:solidFill>
              </a:rPr>
              <a:t>When should we use algorithmic models ?</a:t>
            </a:r>
          </a:p>
          <a:p>
            <a:pPr lvl="1"/>
            <a:r>
              <a:rPr lang="en-US" altLang="zh-CN" sz="1700" dirty="0">
                <a:solidFill>
                  <a:srgbClr val="D8B25C">
                    <a:lumMod val="75000"/>
                  </a:srgbClr>
                </a:solidFill>
              </a:rPr>
              <a:t>When should we use expert models ?</a:t>
            </a:r>
          </a:p>
          <a:p>
            <a:pPr lvl="1"/>
            <a:r>
              <a:rPr lang="en-US" altLang="zh-CN" sz="1700" dirty="0">
                <a:solidFill>
                  <a:srgbClr val="D8B25C">
                    <a:lumMod val="75000"/>
                  </a:srgbClr>
                </a:solidFill>
              </a:rPr>
              <a:t>Which is more convincing?</a:t>
            </a:r>
          </a:p>
        </p:txBody>
      </p:sp>
      <p:pic>
        <p:nvPicPr>
          <p:cNvPr id="4099"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91880" y="1628800"/>
            <a:ext cx="1169826" cy="341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22054" y="3120251"/>
            <a:ext cx="1169826" cy="341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7864" y="2420888"/>
            <a:ext cx="1219200" cy="2619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1"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91004" y="5982562"/>
            <a:ext cx="648072" cy="6480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7269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4100"/>
                                        </p:tgtEl>
                                        <p:attrNameLst>
                                          <p:attrName>style.visibility</p:attrName>
                                        </p:attrNameLst>
                                      </p:cBhvr>
                                      <p:to>
                                        <p:strVal val="visible"/>
                                      </p:to>
                                    </p:set>
                                    <p:anim calcmode="lin" valueType="num">
                                      <p:cBhvr>
                                        <p:cTn id="7" dur="1000" fill="hold"/>
                                        <p:tgtEl>
                                          <p:spTgt spid="4100"/>
                                        </p:tgtEl>
                                        <p:attrNameLst>
                                          <p:attrName>ppt_w</p:attrName>
                                        </p:attrNameLst>
                                      </p:cBhvr>
                                      <p:tavLst>
                                        <p:tav tm="0">
                                          <p:val>
                                            <p:fltVal val="0"/>
                                          </p:val>
                                        </p:tav>
                                        <p:tav tm="100000">
                                          <p:val>
                                            <p:strVal val="#ppt_w"/>
                                          </p:val>
                                        </p:tav>
                                      </p:tavLst>
                                    </p:anim>
                                    <p:anim calcmode="lin" valueType="num">
                                      <p:cBhvr>
                                        <p:cTn id="8" dur="1000" fill="hold"/>
                                        <p:tgtEl>
                                          <p:spTgt spid="4100"/>
                                        </p:tgtEl>
                                        <p:attrNameLst>
                                          <p:attrName>ppt_h</p:attrName>
                                        </p:attrNameLst>
                                      </p:cBhvr>
                                      <p:tavLst>
                                        <p:tav tm="0">
                                          <p:val>
                                            <p:fltVal val="0"/>
                                          </p:val>
                                        </p:tav>
                                        <p:tav tm="100000">
                                          <p:val>
                                            <p:strVal val="#ppt_h"/>
                                          </p:val>
                                        </p:tav>
                                      </p:tavLst>
                                    </p:anim>
                                    <p:anim calcmode="lin" valueType="num">
                                      <p:cBhvr>
                                        <p:cTn id="9" dur="1000" fill="hold"/>
                                        <p:tgtEl>
                                          <p:spTgt spid="4100"/>
                                        </p:tgtEl>
                                        <p:attrNameLst>
                                          <p:attrName>style.rotation</p:attrName>
                                        </p:attrNameLst>
                                      </p:cBhvr>
                                      <p:tavLst>
                                        <p:tav tm="0">
                                          <p:val>
                                            <p:fltVal val="90"/>
                                          </p:val>
                                        </p:tav>
                                        <p:tav tm="100000">
                                          <p:val>
                                            <p:fltVal val="0"/>
                                          </p:val>
                                        </p:tav>
                                      </p:tavLst>
                                    </p:anim>
                                    <p:animEffect transition="in" filter="fade">
                                      <p:cBhvr>
                                        <p:cTn id="10" dur="1000"/>
                                        <p:tgtEl>
                                          <p:spTgt spid="4100"/>
                                        </p:tgtEl>
                                      </p:cBhvr>
                                    </p:animEffect>
                                  </p:childTnLst>
                                </p:cTn>
                              </p:par>
                              <p:par>
                                <p:cTn id="11" presetID="31" presetClass="entr" presetSubtype="0" fill="hold" nodeType="withEffect">
                                  <p:stCondLst>
                                    <p:cond delay="0"/>
                                  </p:stCondLst>
                                  <p:childTnLst>
                                    <p:set>
                                      <p:cBhvr>
                                        <p:cTn id="12" dur="1" fill="hold">
                                          <p:stCondLst>
                                            <p:cond delay="0"/>
                                          </p:stCondLst>
                                        </p:cTn>
                                        <p:tgtEl>
                                          <p:spTgt spid="4099"/>
                                        </p:tgtEl>
                                        <p:attrNameLst>
                                          <p:attrName>style.visibility</p:attrName>
                                        </p:attrNameLst>
                                      </p:cBhvr>
                                      <p:to>
                                        <p:strVal val="visible"/>
                                      </p:to>
                                    </p:set>
                                    <p:anim calcmode="lin" valueType="num">
                                      <p:cBhvr>
                                        <p:cTn id="13" dur="1000" fill="hold"/>
                                        <p:tgtEl>
                                          <p:spTgt spid="4099"/>
                                        </p:tgtEl>
                                        <p:attrNameLst>
                                          <p:attrName>ppt_w</p:attrName>
                                        </p:attrNameLst>
                                      </p:cBhvr>
                                      <p:tavLst>
                                        <p:tav tm="0">
                                          <p:val>
                                            <p:fltVal val="0"/>
                                          </p:val>
                                        </p:tav>
                                        <p:tav tm="100000">
                                          <p:val>
                                            <p:strVal val="#ppt_w"/>
                                          </p:val>
                                        </p:tav>
                                      </p:tavLst>
                                    </p:anim>
                                    <p:anim calcmode="lin" valueType="num">
                                      <p:cBhvr>
                                        <p:cTn id="14" dur="1000" fill="hold"/>
                                        <p:tgtEl>
                                          <p:spTgt spid="4099"/>
                                        </p:tgtEl>
                                        <p:attrNameLst>
                                          <p:attrName>ppt_h</p:attrName>
                                        </p:attrNameLst>
                                      </p:cBhvr>
                                      <p:tavLst>
                                        <p:tav tm="0">
                                          <p:val>
                                            <p:fltVal val="0"/>
                                          </p:val>
                                        </p:tav>
                                        <p:tav tm="100000">
                                          <p:val>
                                            <p:strVal val="#ppt_h"/>
                                          </p:val>
                                        </p:tav>
                                      </p:tavLst>
                                    </p:anim>
                                    <p:anim calcmode="lin" valueType="num">
                                      <p:cBhvr>
                                        <p:cTn id="15" dur="1000" fill="hold"/>
                                        <p:tgtEl>
                                          <p:spTgt spid="4099"/>
                                        </p:tgtEl>
                                        <p:attrNameLst>
                                          <p:attrName>style.rotation</p:attrName>
                                        </p:attrNameLst>
                                      </p:cBhvr>
                                      <p:tavLst>
                                        <p:tav tm="0">
                                          <p:val>
                                            <p:fltVal val="90"/>
                                          </p:val>
                                        </p:tav>
                                        <p:tav tm="100000">
                                          <p:val>
                                            <p:fltVal val="0"/>
                                          </p:val>
                                        </p:tav>
                                      </p:tavLst>
                                    </p:anim>
                                    <p:animEffect transition="in" filter="fade">
                                      <p:cBhvr>
                                        <p:cTn id="16" dur="1000"/>
                                        <p:tgtEl>
                                          <p:spTgt spid="4099"/>
                                        </p:tgtEl>
                                      </p:cBhvr>
                                    </p:animEffect>
                                  </p:childTnLst>
                                </p:cTn>
                              </p:par>
                              <p:par>
                                <p:cTn id="17" presetID="3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p:cTn id="19" dur="1000" fill="hold"/>
                                        <p:tgtEl>
                                          <p:spTgt spid="8"/>
                                        </p:tgtEl>
                                        <p:attrNameLst>
                                          <p:attrName>ppt_w</p:attrName>
                                        </p:attrNameLst>
                                      </p:cBhvr>
                                      <p:tavLst>
                                        <p:tav tm="0">
                                          <p:val>
                                            <p:fltVal val="0"/>
                                          </p:val>
                                        </p:tav>
                                        <p:tav tm="100000">
                                          <p:val>
                                            <p:strVal val="#ppt_w"/>
                                          </p:val>
                                        </p:tav>
                                      </p:tavLst>
                                    </p:anim>
                                    <p:anim calcmode="lin" valueType="num">
                                      <p:cBhvr>
                                        <p:cTn id="20" dur="1000" fill="hold"/>
                                        <p:tgtEl>
                                          <p:spTgt spid="8"/>
                                        </p:tgtEl>
                                        <p:attrNameLst>
                                          <p:attrName>ppt_h</p:attrName>
                                        </p:attrNameLst>
                                      </p:cBhvr>
                                      <p:tavLst>
                                        <p:tav tm="0">
                                          <p:val>
                                            <p:fltVal val="0"/>
                                          </p:val>
                                        </p:tav>
                                        <p:tav tm="100000">
                                          <p:val>
                                            <p:strVal val="#ppt_h"/>
                                          </p:val>
                                        </p:tav>
                                      </p:tavLst>
                                    </p:anim>
                                    <p:anim calcmode="lin" valueType="num">
                                      <p:cBhvr>
                                        <p:cTn id="21" dur="1000" fill="hold"/>
                                        <p:tgtEl>
                                          <p:spTgt spid="8"/>
                                        </p:tgtEl>
                                        <p:attrNameLst>
                                          <p:attrName>style.rotation</p:attrName>
                                        </p:attrNameLst>
                                      </p:cBhvr>
                                      <p:tavLst>
                                        <p:tav tm="0">
                                          <p:val>
                                            <p:fltVal val="90"/>
                                          </p:val>
                                        </p:tav>
                                        <p:tav tm="100000">
                                          <p:val>
                                            <p:fltVal val="0"/>
                                          </p:val>
                                        </p:tav>
                                      </p:tavLst>
                                    </p:anim>
                                    <p:animEffect transition="in" filter="fade">
                                      <p:cBhvr>
                                        <p:cTn id="22" dur="1000"/>
                                        <p:tgtEl>
                                          <p:spTgt spid="8"/>
                                        </p:tgtEl>
                                      </p:cBhvr>
                                    </p:animEffect>
                                  </p:childTnLst>
                                </p:cTn>
                              </p:par>
                              <p:par>
                                <p:cTn id="23" presetID="31" presetClass="entr" presetSubtype="0" fill="hold" nodeType="with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p:cTn id="25" dur="1000" fill="hold"/>
                                        <p:tgtEl>
                                          <p:spTgt spid="5"/>
                                        </p:tgtEl>
                                        <p:attrNameLst>
                                          <p:attrName>ppt_w</p:attrName>
                                        </p:attrNameLst>
                                      </p:cBhvr>
                                      <p:tavLst>
                                        <p:tav tm="0">
                                          <p:val>
                                            <p:fltVal val="0"/>
                                          </p:val>
                                        </p:tav>
                                        <p:tav tm="100000">
                                          <p:val>
                                            <p:strVal val="#ppt_w"/>
                                          </p:val>
                                        </p:tav>
                                      </p:tavLst>
                                    </p:anim>
                                    <p:anim calcmode="lin" valueType="num">
                                      <p:cBhvr>
                                        <p:cTn id="26" dur="1000" fill="hold"/>
                                        <p:tgtEl>
                                          <p:spTgt spid="5"/>
                                        </p:tgtEl>
                                        <p:attrNameLst>
                                          <p:attrName>ppt_h</p:attrName>
                                        </p:attrNameLst>
                                      </p:cBhvr>
                                      <p:tavLst>
                                        <p:tav tm="0">
                                          <p:val>
                                            <p:fltVal val="0"/>
                                          </p:val>
                                        </p:tav>
                                        <p:tav tm="100000">
                                          <p:val>
                                            <p:strVal val="#ppt_h"/>
                                          </p:val>
                                        </p:tav>
                                      </p:tavLst>
                                    </p:anim>
                                    <p:anim calcmode="lin" valueType="num">
                                      <p:cBhvr>
                                        <p:cTn id="27" dur="1000" fill="hold"/>
                                        <p:tgtEl>
                                          <p:spTgt spid="5"/>
                                        </p:tgtEl>
                                        <p:attrNameLst>
                                          <p:attrName>style.rotation</p:attrName>
                                        </p:attrNameLst>
                                      </p:cBhvr>
                                      <p:tavLst>
                                        <p:tav tm="0">
                                          <p:val>
                                            <p:fltVal val="90"/>
                                          </p:val>
                                        </p:tav>
                                        <p:tav tm="100000">
                                          <p:val>
                                            <p:fltVal val="0"/>
                                          </p:val>
                                        </p:tav>
                                      </p:tavLst>
                                    </p:anim>
                                    <p:animEffect transition="in" filter="fade">
                                      <p:cBhvr>
                                        <p:cTn id="28" dur="1000"/>
                                        <p:tgtEl>
                                          <p:spTgt spid="5"/>
                                        </p:tgtEl>
                                      </p:cBhvr>
                                    </p:animEffect>
                                  </p:childTnLst>
                                </p:cTn>
                              </p:par>
                              <p:par>
                                <p:cTn id="29" presetID="31" presetClass="entr" presetSubtype="0" fill="hold" nodeType="withEffect">
                                  <p:stCondLst>
                                    <p:cond delay="0"/>
                                  </p:stCondLst>
                                  <p:childTnLst>
                                    <p:set>
                                      <p:cBhvr>
                                        <p:cTn id="30" dur="1" fill="hold">
                                          <p:stCondLst>
                                            <p:cond delay="0"/>
                                          </p:stCondLst>
                                        </p:cTn>
                                        <p:tgtEl>
                                          <p:spTgt spid="4098"/>
                                        </p:tgtEl>
                                        <p:attrNameLst>
                                          <p:attrName>style.visibility</p:attrName>
                                        </p:attrNameLst>
                                      </p:cBhvr>
                                      <p:to>
                                        <p:strVal val="visible"/>
                                      </p:to>
                                    </p:set>
                                    <p:anim calcmode="lin" valueType="num">
                                      <p:cBhvr>
                                        <p:cTn id="31" dur="1000" fill="hold"/>
                                        <p:tgtEl>
                                          <p:spTgt spid="4098"/>
                                        </p:tgtEl>
                                        <p:attrNameLst>
                                          <p:attrName>ppt_w</p:attrName>
                                        </p:attrNameLst>
                                      </p:cBhvr>
                                      <p:tavLst>
                                        <p:tav tm="0">
                                          <p:val>
                                            <p:fltVal val="0"/>
                                          </p:val>
                                        </p:tav>
                                        <p:tav tm="100000">
                                          <p:val>
                                            <p:strVal val="#ppt_w"/>
                                          </p:val>
                                        </p:tav>
                                      </p:tavLst>
                                    </p:anim>
                                    <p:anim calcmode="lin" valueType="num">
                                      <p:cBhvr>
                                        <p:cTn id="32" dur="1000" fill="hold"/>
                                        <p:tgtEl>
                                          <p:spTgt spid="4098"/>
                                        </p:tgtEl>
                                        <p:attrNameLst>
                                          <p:attrName>ppt_h</p:attrName>
                                        </p:attrNameLst>
                                      </p:cBhvr>
                                      <p:tavLst>
                                        <p:tav tm="0">
                                          <p:val>
                                            <p:fltVal val="0"/>
                                          </p:val>
                                        </p:tav>
                                        <p:tav tm="100000">
                                          <p:val>
                                            <p:strVal val="#ppt_h"/>
                                          </p:val>
                                        </p:tav>
                                      </p:tavLst>
                                    </p:anim>
                                    <p:anim calcmode="lin" valueType="num">
                                      <p:cBhvr>
                                        <p:cTn id="33" dur="1000" fill="hold"/>
                                        <p:tgtEl>
                                          <p:spTgt spid="4098"/>
                                        </p:tgtEl>
                                        <p:attrNameLst>
                                          <p:attrName>style.rotation</p:attrName>
                                        </p:attrNameLst>
                                      </p:cBhvr>
                                      <p:tavLst>
                                        <p:tav tm="0">
                                          <p:val>
                                            <p:fltVal val="90"/>
                                          </p:val>
                                        </p:tav>
                                        <p:tav tm="100000">
                                          <p:val>
                                            <p:fltVal val="0"/>
                                          </p:val>
                                        </p:tav>
                                      </p:tavLst>
                                    </p:anim>
                                    <p:animEffect transition="in" filter="fade">
                                      <p:cBhvr>
                                        <p:cTn id="34" dur="1000"/>
                                        <p:tgtEl>
                                          <p:spTgt spid="4098"/>
                                        </p:tgtEl>
                                      </p:cBhvr>
                                    </p:animEffect>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nodeType="clickEffect">
                                  <p:stCondLst>
                                    <p:cond delay="0"/>
                                  </p:stCondLst>
                                  <p:childTnLst>
                                    <p:set>
                                      <p:cBhvr>
                                        <p:cTn id="38" dur="1" fill="hold">
                                          <p:stCondLst>
                                            <p:cond delay="0"/>
                                          </p:stCondLst>
                                        </p:cTn>
                                        <p:tgtEl>
                                          <p:spTgt spid="4101"/>
                                        </p:tgtEl>
                                        <p:attrNameLst>
                                          <p:attrName>style.visibility</p:attrName>
                                        </p:attrNameLst>
                                      </p:cBhvr>
                                      <p:to>
                                        <p:strVal val="visible"/>
                                      </p:to>
                                    </p:set>
                                    <p:animEffect transition="in" filter="fade">
                                      <p:cBhvr>
                                        <p:cTn id="39" dur="1000"/>
                                        <p:tgtEl>
                                          <p:spTgt spid="4101"/>
                                        </p:tgtEl>
                                      </p:cBhvr>
                                    </p:animEffect>
                                    <p:anim calcmode="lin" valueType="num">
                                      <p:cBhvr>
                                        <p:cTn id="40" dur="1000" fill="hold"/>
                                        <p:tgtEl>
                                          <p:spTgt spid="4101"/>
                                        </p:tgtEl>
                                        <p:attrNameLst>
                                          <p:attrName>ppt_x</p:attrName>
                                        </p:attrNameLst>
                                      </p:cBhvr>
                                      <p:tavLst>
                                        <p:tav tm="0">
                                          <p:val>
                                            <p:strVal val="#ppt_x"/>
                                          </p:val>
                                        </p:tav>
                                        <p:tav tm="100000">
                                          <p:val>
                                            <p:strVal val="#ppt_x"/>
                                          </p:val>
                                        </p:tav>
                                      </p:tavLst>
                                    </p:anim>
                                    <p:anim calcmode="lin" valueType="num">
                                      <p:cBhvr>
                                        <p:cTn id="41" dur="1000" fill="hold"/>
                                        <p:tgtEl>
                                          <p:spTgt spid="4101"/>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4"/>
                                        </p:tgtEl>
                                        <p:attrNameLst>
                                          <p:attrName>style.visibility</p:attrName>
                                        </p:attrNameLst>
                                      </p:cBhvr>
                                      <p:to>
                                        <p:strVal val="visible"/>
                                      </p:to>
                                    </p:set>
                                    <p:animEffect transition="in" filter="fade">
                                      <p:cBhvr>
                                        <p:cTn id="44" dur="1000"/>
                                        <p:tgtEl>
                                          <p:spTgt spid="4"/>
                                        </p:tgtEl>
                                      </p:cBhvr>
                                    </p:animEffect>
                                    <p:anim calcmode="lin" valueType="num">
                                      <p:cBhvr>
                                        <p:cTn id="45" dur="1000" fill="hold"/>
                                        <p:tgtEl>
                                          <p:spTgt spid="4"/>
                                        </p:tgtEl>
                                        <p:attrNameLst>
                                          <p:attrName>ppt_x</p:attrName>
                                        </p:attrNameLst>
                                      </p:cBhvr>
                                      <p:tavLst>
                                        <p:tav tm="0">
                                          <p:val>
                                            <p:strVal val="#ppt_x"/>
                                          </p:val>
                                        </p:tav>
                                        <p:tav tm="100000">
                                          <p:val>
                                            <p:strVal val="#ppt_x"/>
                                          </p:val>
                                        </p:tav>
                                      </p:tavLst>
                                    </p:anim>
                                    <p:anim calcmode="lin" valueType="num">
                                      <p:cBhvr>
                                        <p:cTn id="4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
          </p:nvPr>
        </p:nvSpPr>
        <p:spPr>
          <a:xfrm>
            <a:off x="762000" y="1600200"/>
            <a:ext cx="8004048" cy="4997152"/>
          </a:xfrm>
        </p:spPr>
        <p:txBody>
          <a:bodyPr>
            <a:normAutofit/>
          </a:bodyPr>
          <a:lstStyle/>
          <a:p>
            <a:r>
              <a:rPr lang="en-US" altLang="zh-CN" sz="2000" dirty="0" smtClean="0"/>
              <a:t>This is also called </a:t>
            </a:r>
            <a:r>
              <a:rPr lang="en-US" altLang="zh-CN" sz="2000" i="1" dirty="0" smtClean="0"/>
              <a:t>case-based reasoning. </a:t>
            </a:r>
            <a:r>
              <a:rPr lang="en-US" altLang="zh-CN" sz="1800" dirty="0" smtClean="0">
                <a:solidFill>
                  <a:srgbClr val="00B050"/>
                </a:solidFill>
              </a:rPr>
              <a:t>The estimator identifies completed projects (source cases) with similar characteristics to the new project (the target cases). The effort recorded for the matching source case is then used as a base estimate for the target. The estimator then identifies differences between the target and the source and adjusts the base estimate to produce an estimate for the new project.</a:t>
            </a:r>
          </a:p>
          <a:p>
            <a:endParaRPr lang="en-US" altLang="zh-CN" sz="1800" dirty="0" smtClean="0">
              <a:solidFill>
                <a:srgbClr val="00B050"/>
              </a:solidFill>
            </a:endParaRPr>
          </a:p>
          <a:p>
            <a:endParaRPr lang="en-US" altLang="zh-CN" sz="1800" dirty="0">
              <a:solidFill>
                <a:srgbClr val="00B050"/>
              </a:solidFill>
            </a:endParaRPr>
          </a:p>
          <a:p>
            <a:endParaRPr lang="en-US" altLang="zh-CN" sz="1800" dirty="0" smtClean="0">
              <a:solidFill>
                <a:srgbClr val="00B050"/>
              </a:solidFill>
            </a:endParaRPr>
          </a:p>
          <a:p>
            <a:r>
              <a:rPr lang="en-US" altLang="zh-CN" sz="2000" dirty="0" smtClean="0"/>
              <a:t>Measures of similarity.</a:t>
            </a:r>
          </a:p>
          <a:p>
            <a:pPr lvl="1"/>
            <a:r>
              <a:rPr lang="en-US" altLang="zh-CN" sz="1700" u="sng" dirty="0" smtClean="0">
                <a:solidFill>
                  <a:srgbClr val="7030A0"/>
                </a:solidFill>
              </a:rPr>
              <a:t>Euclidean distance between cases.</a:t>
            </a:r>
          </a:p>
          <a:p>
            <a:pPr lvl="1"/>
            <a:endParaRPr lang="en-US" altLang="zh-CN" sz="1700" u="sng" dirty="0">
              <a:solidFill>
                <a:srgbClr val="7030A0"/>
              </a:solidFill>
            </a:endParaRPr>
          </a:p>
          <a:p>
            <a:pPr lvl="1"/>
            <a:endParaRPr lang="en-US" altLang="zh-CN" sz="1700" u="sng" dirty="0" smtClean="0">
              <a:solidFill>
                <a:srgbClr val="7030A0"/>
              </a:solidFill>
            </a:endParaRPr>
          </a:p>
          <a:p>
            <a:pPr lvl="1"/>
            <a:r>
              <a:rPr lang="en-US" altLang="zh-CN" sz="1700" u="sng" dirty="0" smtClean="0">
                <a:solidFill>
                  <a:srgbClr val="7030A0"/>
                </a:solidFill>
              </a:rPr>
              <a:t>Other similarity measures </a:t>
            </a:r>
            <a:r>
              <a:rPr lang="en-US" altLang="zh-CN" sz="1700" i="1" dirty="0">
                <a:solidFill>
                  <a:schemeClr val="accent6">
                    <a:lumMod val="75000"/>
                  </a:schemeClr>
                </a:solidFill>
              </a:rPr>
              <a:t>(Manhattan, Pearson correlation, cosine </a:t>
            </a:r>
            <a:r>
              <a:rPr lang="en-US" altLang="zh-CN" sz="1700" i="1" dirty="0" smtClean="0">
                <a:solidFill>
                  <a:schemeClr val="accent6">
                    <a:lumMod val="75000"/>
                  </a:schemeClr>
                </a:solidFill>
              </a:rPr>
              <a:t>correlation, …)</a:t>
            </a:r>
          </a:p>
          <a:p>
            <a:pPr lvl="1"/>
            <a:endParaRPr lang="en-US" altLang="zh-CN" sz="1700" u="sng" dirty="0" smtClean="0">
              <a:solidFill>
                <a:srgbClr val="7030A0"/>
              </a:solidFill>
            </a:endParaRPr>
          </a:p>
          <a:p>
            <a:endParaRPr lang="zh-CN" altLang="en-US" sz="2000" u="sng" dirty="0"/>
          </a:p>
        </p:txBody>
      </p:sp>
      <p:sp>
        <p:nvSpPr>
          <p:cNvPr id="3" name="标题 2"/>
          <p:cNvSpPr>
            <a:spLocks noGrp="1"/>
          </p:cNvSpPr>
          <p:nvPr>
            <p:ph type="title"/>
          </p:nvPr>
        </p:nvSpPr>
        <p:spPr/>
        <p:txBody>
          <a:bodyPr>
            <a:normAutofit/>
          </a:bodyPr>
          <a:lstStyle/>
          <a:p>
            <a:r>
              <a:rPr lang="en-US" altLang="zh-CN" dirty="0" smtClean="0"/>
              <a:t>Estimating by analogy</a:t>
            </a:r>
            <a:endParaRPr lang="zh-CN" altLang="en-US" dirty="0"/>
          </a:p>
        </p:txBody>
      </p:sp>
      <p:graphicFrame>
        <p:nvGraphicFramePr>
          <p:cNvPr id="5" name="对象 4"/>
          <p:cNvGraphicFramePr>
            <a:graphicFrameLocks noChangeAspect="1"/>
          </p:cNvGraphicFramePr>
          <p:nvPr>
            <p:extLst>
              <p:ext uri="{D42A27DB-BD31-4B8C-83A1-F6EECF244321}">
                <p14:modId xmlns:p14="http://schemas.microsoft.com/office/powerpoint/2010/main" val="3223173222"/>
              </p:ext>
            </p:extLst>
          </p:nvPr>
        </p:nvGraphicFramePr>
        <p:xfrm>
          <a:off x="496280" y="5256448"/>
          <a:ext cx="8532440" cy="432048"/>
        </p:xfrm>
        <a:graphic>
          <a:graphicData uri="http://schemas.openxmlformats.org/presentationml/2006/ole">
            <mc:AlternateContent xmlns:mc="http://schemas.openxmlformats.org/markup-compatibility/2006">
              <mc:Choice xmlns:v="urn:schemas-microsoft-com:vml" Requires="v">
                <p:oleObj spid="_x0000_s9221" name="Equation" r:id="rId3" imgW="5257800" imgH="253800" progId="Equation.DSMT4">
                  <p:embed/>
                </p:oleObj>
              </mc:Choice>
              <mc:Fallback>
                <p:oleObj name="Equation" r:id="rId3" imgW="5257800" imgH="253800" progId="Equation.DSMT4">
                  <p:embed/>
                  <p:pic>
                    <p:nvPicPr>
                      <p:cNvPr id="0" name=""/>
                      <p:cNvPicPr/>
                      <p:nvPr/>
                    </p:nvPicPr>
                    <p:blipFill>
                      <a:blip r:embed="rId4"/>
                      <a:stretch>
                        <a:fillRect/>
                      </a:stretch>
                    </p:blipFill>
                    <p:spPr>
                      <a:xfrm>
                        <a:off x="496280" y="5256448"/>
                        <a:ext cx="8532440" cy="432048"/>
                      </a:xfrm>
                      <a:prstGeom prst="rect">
                        <a:avLst/>
                      </a:prstGeom>
                    </p:spPr>
                  </p:pic>
                </p:oleObj>
              </mc:Fallback>
            </mc:AlternateContent>
          </a:graphicData>
        </a:graphic>
      </p:graphicFrame>
    </p:spTree>
    <p:extLst>
      <p:ext uri="{BB962C8B-B14F-4D97-AF65-F5344CB8AC3E}">
        <p14:creationId xmlns:p14="http://schemas.microsoft.com/office/powerpoint/2010/main" val="105857918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流程图: 过程 19"/>
          <p:cNvSpPr/>
          <p:nvPr/>
        </p:nvSpPr>
        <p:spPr>
          <a:xfrm>
            <a:off x="2771800" y="5078022"/>
            <a:ext cx="341386" cy="1203002"/>
          </a:xfrm>
          <a:prstGeom prst="flowChartProcess">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a:solidFill>
                <a:prstClr val="black"/>
              </a:solidFill>
            </a:endParaRPr>
          </a:p>
        </p:txBody>
      </p:sp>
      <p:sp>
        <p:nvSpPr>
          <p:cNvPr id="2" name="内容占位符 1"/>
          <p:cNvSpPr>
            <a:spLocks noGrp="1"/>
          </p:cNvSpPr>
          <p:nvPr>
            <p:ph sz="quarter" idx="1"/>
          </p:nvPr>
        </p:nvSpPr>
        <p:spPr>
          <a:xfrm>
            <a:off x="762000" y="1600200"/>
            <a:ext cx="8004048" cy="2188840"/>
          </a:xfrm>
        </p:spPr>
        <p:txBody>
          <a:bodyPr>
            <a:normAutofit/>
          </a:bodyPr>
          <a:lstStyle/>
          <a:p>
            <a:r>
              <a:rPr lang="en-US" altLang="zh-CN" sz="1800" dirty="0" smtClean="0"/>
              <a:t>The Mark II method was originally sponsored by CCTA (Central Computer and Telecommunications Agency, now the Office of Government Commerce or OGC). UK standard, an improvement and replacement of the Albrecht method.</a:t>
            </a:r>
          </a:p>
          <a:p>
            <a:r>
              <a:rPr lang="en-US" altLang="zh-CN" sz="1800" dirty="0" smtClean="0">
                <a:solidFill>
                  <a:schemeClr val="accent2">
                    <a:lumMod val="75000"/>
                  </a:schemeClr>
                </a:solidFill>
              </a:rPr>
              <a:t>The information processing size is initially measured in unadjusted function points (UFPs). The assumption: IS comprises transactions which have the basic structure as follows.</a:t>
            </a:r>
          </a:p>
        </p:txBody>
      </p:sp>
      <p:sp>
        <p:nvSpPr>
          <p:cNvPr id="3" name="标题 2"/>
          <p:cNvSpPr>
            <a:spLocks noGrp="1"/>
          </p:cNvSpPr>
          <p:nvPr>
            <p:ph type="title"/>
          </p:nvPr>
        </p:nvSpPr>
        <p:spPr/>
        <p:txBody>
          <a:bodyPr/>
          <a:lstStyle/>
          <a:p>
            <a:r>
              <a:rPr lang="en-US" altLang="zh-CN" dirty="0" smtClean="0"/>
              <a:t>Function points Mark II</a:t>
            </a:r>
            <a:endParaRPr lang="zh-CN" altLang="en-US" dirty="0"/>
          </a:p>
        </p:txBody>
      </p:sp>
      <p:sp>
        <p:nvSpPr>
          <p:cNvPr id="5" name="流程图: 文档 4"/>
          <p:cNvSpPr/>
          <p:nvPr/>
        </p:nvSpPr>
        <p:spPr>
          <a:xfrm>
            <a:off x="3944798" y="3772094"/>
            <a:ext cx="1584176" cy="304978"/>
          </a:xfrm>
          <a:prstGeom prst="flowChartDocumen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dirty="0" err="1" smtClean="0">
                <a:ln w="0"/>
                <a:solidFill>
                  <a:prstClr val="black"/>
                </a:solidFill>
                <a:effectLst>
                  <a:outerShdw blurRad="38100" dist="19050" dir="2700000" algn="tl" rotWithShape="0">
                    <a:prstClr val="black">
                      <a:alpha val="40000"/>
                    </a:prstClr>
                  </a:outerShdw>
                </a:effectLst>
              </a:rPr>
              <a:t>Datastore</a:t>
            </a:r>
            <a:endParaRPr lang="zh-CN" altLang="en-US" dirty="0">
              <a:ln w="0"/>
              <a:solidFill>
                <a:prstClr val="black"/>
              </a:solidFill>
              <a:effectLst>
                <a:outerShdw blurRad="38100" dist="19050" dir="2700000" algn="tl" rotWithShape="0">
                  <a:prstClr val="black">
                    <a:alpha val="40000"/>
                  </a:prstClr>
                </a:outerShdw>
              </a:effectLst>
            </a:endParaRPr>
          </a:p>
        </p:txBody>
      </p:sp>
      <p:sp>
        <p:nvSpPr>
          <p:cNvPr id="6" name="流程图: 过程 5"/>
          <p:cNvSpPr/>
          <p:nvPr/>
        </p:nvSpPr>
        <p:spPr>
          <a:xfrm>
            <a:off x="3944798" y="4365104"/>
            <a:ext cx="1584176" cy="360040"/>
          </a:xfrm>
          <a:prstGeom prst="flowChartProcess">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CN" dirty="0" smtClean="0">
                <a:ln w="0"/>
                <a:solidFill>
                  <a:prstClr val="black"/>
                </a:solidFill>
                <a:effectLst>
                  <a:outerShdw blurRad="38100" dist="19050" dir="2700000" algn="tl" rotWithShape="0">
                    <a:prstClr val="black">
                      <a:alpha val="40000"/>
                    </a:prstClr>
                  </a:outerShdw>
                </a:effectLst>
              </a:rPr>
              <a:t>Process</a:t>
            </a:r>
            <a:endParaRPr lang="zh-CN" altLang="en-US" dirty="0">
              <a:ln w="0"/>
              <a:solidFill>
                <a:prstClr val="black"/>
              </a:solidFill>
              <a:effectLst>
                <a:outerShdw blurRad="38100" dist="19050" dir="2700000" algn="tl" rotWithShape="0">
                  <a:prstClr val="black">
                    <a:alpha val="40000"/>
                  </a:prstClr>
                </a:outerShdw>
              </a:effectLst>
            </a:endParaRPr>
          </a:p>
        </p:txBody>
      </p:sp>
      <p:cxnSp>
        <p:nvCxnSpPr>
          <p:cNvPr id="8" name="直接箭头连接符 7"/>
          <p:cNvCxnSpPr>
            <a:stCxn id="5" idx="2"/>
            <a:endCxn id="6" idx="0"/>
          </p:cNvCxnSpPr>
          <p:nvPr/>
        </p:nvCxnSpPr>
        <p:spPr>
          <a:xfrm>
            <a:off x="4736886" y="4056910"/>
            <a:ext cx="0" cy="308194"/>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0" name="直接箭头连接符 9"/>
          <p:cNvCxnSpPr>
            <a:endCxn id="6" idx="1"/>
          </p:cNvCxnSpPr>
          <p:nvPr/>
        </p:nvCxnSpPr>
        <p:spPr>
          <a:xfrm>
            <a:off x="3008694" y="4545124"/>
            <a:ext cx="93610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直接箭头连接符 12"/>
          <p:cNvCxnSpPr>
            <a:stCxn id="6" idx="3"/>
          </p:cNvCxnSpPr>
          <p:nvPr/>
        </p:nvCxnSpPr>
        <p:spPr>
          <a:xfrm>
            <a:off x="5528974" y="4545124"/>
            <a:ext cx="93610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4" name="文本框 13"/>
          <p:cNvSpPr txBox="1"/>
          <p:nvPr/>
        </p:nvSpPr>
        <p:spPr>
          <a:xfrm>
            <a:off x="3113186" y="4201538"/>
            <a:ext cx="732893" cy="369332"/>
          </a:xfrm>
          <a:prstGeom prst="rect">
            <a:avLst/>
          </a:prstGeom>
          <a:noFill/>
        </p:spPr>
        <p:txBody>
          <a:bodyPr wrap="none" rtlCol="0">
            <a:spAutoFit/>
          </a:bodyPr>
          <a:lstStyle/>
          <a:p>
            <a:r>
              <a:rPr lang="en-US" altLang="zh-CN" dirty="0" smtClean="0">
                <a:solidFill>
                  <a:prstClr val="black"/>
                </a:solidFill>
              </a:rPr>
              <a:t>input</a:t>
            </a:r>
            <a:endParaRPr lang="zh-CN" altLang="en-US" dirty="0">
              <a:solidFill>
                <a:prstClr val="black"/>
              </a:solidFill>
            </a:endParaRPr>
          </a:p>
        </p:txBody>
      </p:sp>
      <p:sp>
        <p:nvSpPr>
          <p:cNvPr id="15" name="文本框 14"/>
          <p:cNvSpPr txBox="1"/>
          <p:nvPr/>
        </p:nvSpPr>
        <p:spPr>
          <a:xfrm>
            <a:off x="5491245" y="4180438"/>
            <a:ext cx="867545" cy="369332"/>
          </a:xfrm>
          <a:prstGeom prst="rect">
            <a:avLst/>
          </a:prstGeom>
          <a:noFill/>
        </p:spPr>
        <p:txBody>
          <a:bodyPr wrap="none" rtlCol="0">
            <a:spAutoFit/>
          </a:bodyPr>
          <a:lstStyle/>
          <a:p>
            <a:r>
              <a:rPr lang="en-US" altLang="zh-CN" dirty="0" smtClean="0">
                <a:solidFill>
                  <a:prstClr val="black"/>
                </a:solidFill>
              </a:rPr>
              <a:t>output</a:t>
            </a:r>
            <a:endParaRPr lang="zh-CN" altLang="en-US" dirty="0">
              <a:solidFill>
                <a:prstClr val="black"/>
              </a:solidFill>
            </a:endParaRPr>
          </a:p>
        </p:txBody>
      </p:sp>
      <p:sp>
        <p:nvSpPr>
          <p:cNvPr id="17" name="文本框 16"/>
          <p:cNvSpPr txBox="1"/>
          <p:nvPr/>
        </p:nvSpPr>
        <p:spPr>
          <a:xfrm>
            <a:off x="6471293" y="4355812"/>
            <a:ext cx="1701107" cy="369332"/>
          </a:xfrm>
          <a:prstGeom prst="rect">
            <a:avLst/>
          </a:prstGeom>
          <a:noFill/>
        </p:spPr>
        <p:txBody>
          <a:bodyPr wrap="none" rtlCol="0">
            <a:spAutoFit/>
          </a:bodyPr>
          <a:lstStyle/>
          <a:p>
            <a:r>
              <a:rPr lang="en-US" altLang="zh-CN" dirty="0" smtClean="0">
                <a:solidFill>
                  <a:prstClr val="black"/>
                </a:solidFill>
              </a:rPr>
              <a:t>Return to User</a:t>
            </a:r>
            <a:endParaRPr lang="zh-CN" altLang="en-US" dirty="0">
              <a:solidFill>
                <a:prstClr val="black"/>
              </a:solidFill>
            </a:endParaRPr>
          </a:p>
        </p:txBody>
      </p:sp>
      <p:sp>
        <p:nvSpPr>
          <p:cNvPr id="18" name="文本框 17"/>
          <p:cNvSpPr txBox="1"/>
          <p:nvPr/>
        </p:nvSpPr>
        <p:spPr>
          <a:xfrm>
            <a:off x="1815889" y="4365104"/>
            <a:ext cx="1241045" cy="369332"/>
          </a:xfrm>
          <a:prstGeom prst="rect">
            <a:avLst/>
          </a:prstGeom>
          <a:noFill/>
        </p:spPr>
        <p:txBody>
          <a:bodyPr wrap="none" rtlCol="0">
            <a:spAutoFit/>
          </a:bodyPr>
          <a:lstStyle/>
          <a:p>
            <a:r>
              <a:rPr lang="en-US" altLang="zh-CN" dirty="0" smtClean="0">
                <a:solidFill>
                  <a:prstClr val="black"/>
                </a:solidFill>
              </a:rPr>
              <a:t>From user</a:t>
            </a:r>
            <a:endParaRPr lang="zh-CN" altLang="en-US" dirty="0">
              <a:solidFill>
                <a:prstClr val="black"/>
              </a:solidFill>
            </a:endParaRPr>
          </a:p>
        </p:txBody>
      </p:sp>
      <p:graphicFrame>
        <p:nvGraphicFramePr>
          <p:cNvPr id="19" name="对象 18"/>
          <p:cNvGraphicFramePr>
            <a:graphicFrameLocks noChangeAspect="1"/>
          </p:cNvGraphicFramePr>
          <p:nvPr>
            <p:extLst>
              <p:ext uri="{D42A27DB-BD31-4B8C-83A1-F6EECF244321}">
                <p14:modId xmlns:p14="http://schemas.microsoft.com/office/powerpoint/2010/main" val="3167688161"/>
              </p:ext>
            </p:extLst>
          </p:nvPr>
        </p:nvGraphicFramePr>
        <p:xfrm>
          <a:off x="1928762" y="5078022"/>
          <a:ext cx="5667476" cy="1203002"/>
        </p:xfrm>
        <a:graphic>
          <a:graphicData uri="http://schemas.openxmlformats.org/presentationml/2006/ole">
            <mc:AlternateContent xmlns:mc="http://schemas.openxmlformats.org/markup-compatibility/2006">
              <mc:Choice xmlns:v="urn:schemas-microsoft-com:vml" Requires="v">
                <p:oleObj spid="_x0000_s10244" name="Equation" r:id="rId3" imgW="2692080" imgH="571320" progId="Equation.DSMT4">
                  <p:embed/>
                </p:oleObj>
              </mc:Choice>
              <mc:Fallback>
                <p:oleObj name="Equation" r:id="rId3" imgW="2692080" imgH="571320" progId="Equation.DSMT4">
                  <p:embed/>
                  <p:pic>
                    <p:nvPicPr>
                      <p:cNvPr id="0" name=""/>
                      <p:cNvPicPr/>
                      <p:nvPr/>
                    </p:nvPicPr>
                    <p:blipFill>
                      <a:blip r:embed="rId4"/>
                      <a:stretch>
                        <a:fillRect/>
                      </a:stretch>
                    </p:blipFill>
                    <p:spPr>
                      <a:xfrm>
                        <a:off x="1928762" y="5078022"/>
                        <a:ext cx="5667476" cy="1203002"/>
                      </a:xfrm>
                      <a:prstGeom prst="rect">
                        <a:avLst/>
                      </a:prstGeom>
                    </p:spPr>
                  </p:pic>
                </p:oleObj>
              </mc:Fallback>
            </mc:AlternateContent>
          </a:graphicData>
        </a:graphic>
      </p:graphicFrame>
      <p:sp>
        <p:nvSpPr>
          <p:cNvPr id="21" name="文本框 20"/>
          <p:cNvSpPr txBox="1"/>
          <p:nvPr/>
        </p:nvSpPr>
        <p:spPr>
          <a:xfrm>
            <a:off x="505097" y="6295348"/>
            <a:ext cx="8638903" cy="338554"/>
          </a:xfrm>
          <a:prstGeom prst="rect">
            <a:avLst/>
          </a:prstGeom>
          <a:noFill/>
        </p:spPr>
        <p:txBody>
          <a:bodyPr wrap="none" rtlCol="0">
            <a:spAutoFit/>
          </a:bodyPr>
          <a:lstStyle/>
          <a:p>
            <a:r>
              <a:rPr lang="en-US" altLang="zh-CN" sz="1600" dirty="0" smtClean="0">
                <a:solidFill>
                  <a:srgbClr val="0070C0"/>
                </a:solidFill>
              </a:rPr>
              <a:t>Weights are derived by asking developers the proportions of efforts spent in previous projects</a:t>
            </a:r>
            <a:endParaRPr lang="zh-CN" altLang="en-US" sz="1600" dirty="0">
              <a:solidFill>
                <a:srgbClr val="0070C0"/>
              </a:solidFill>
            </a:endParaRPr>
          </a:p>
        </p:txBody>
      </p:sp>
      <p:sp>
        <p:nvSpPr>
          <p:cNvPr id="22" name="流程图: 过程 21"/>
          <p:cNvSpPr/>
          <p:nvPr/>
        </p:nvSpPr>
        <p:spPr>
          <a:xfrm>
            <a:off x="1187624" y="3645024"/>
            <a:ext cx="7272808" cy="1296144"/>
          </a:xfrm>
          <a:prstGeom prst="flowChartProcess">
            <a:avLst/>
          </a:prstGeom>
          <a:noFill/>
          <a:ln>
            <a:prstDash val="sysDot"/>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solidFill>
                <a:prstClr val="black"/>
              </a:solidFill>
            </a:endParaRPr>
          </a:p>
        </p:txBody>
      </p:sp>
    </p:spTree>
    <p:extLst>
      <p:ext uri="{BB962C8B-B14F-4D97-AF65-F5344CB8AC3E}">
        <p14:creationId xmlns:p14="http://schemas.microsoft.com/office/powerpoint/2010/main" val="284939698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
          </p:nvPr>
        </p:nvSpPr>
        <p:spPr/>
        <p:txBody>
          <a:bodyPr/>
          <a:lstStyle/>
          <a:p>
            <a:r>
              <a:rPr lang="en-US" altLang="zh-CN" dirty="0" smtClean="0"/>
              <a:t>The proportions of effort are then normalized into ratios, or weightings, which add up to 2.5. This process for calculating weightings is time consuming and most FP counters use industry average which are currently 0.58 for </a:t>
            </a:r>
            <a:r>
              <a:rPr lang="en-US" altLang="zh-CN" i="1" dirty="0" smtClean="0"/>
              <a:t>W</a:t>
            </a:r>
            <a:r>
              <a:rPr lang="en-US" altLang="zh-CN" i="1" baseline="-25000" dirty="0" smtClean="0"/>
              <a:t>i</a:t>
            </a:r>
            <a:r>
              <a:rPr lang="en-US" altLang="zh-CN" dirty="0" smtClean="0"/>
              <a:t>, 1.66 for </a:t>
            </a:r>
            <a:r>
              <a:rPr lang="en-US" altLang="zh-CN" i="1" dirty="0" smtClean="0"/>
              <a:t>W</a:t>
            </a:r>
            <a:r>
              <a:rPr lang="en-US" altLang="zh-CN" i="1" baseline="-25000" dirty="0" smtClean="0"/>
              <a:t>e</a:t>
            </a:r>
            <a:r>
              <a:rPr lang="en-US" altLang="zh-CN" dirty="0" smtClean="0"/>
              <a:t> and 0.26 for </a:t>
            </a:r>
            <a:r>
              <a:rPr lang="en-US" altLang="zh-CN" i="1" dirty="0" smtClean="0"/>
              <a:t>W</a:t>
            </a:r>
            <a:r>
              <a:rPr lang="en-US" altLang="zh-CN" i="1" baseline="-25000" dirty="0" smtClean="0"/>
              <a:t>o</a:t>
            </a:r>
            <a:r>
              <a:rPr lang="en-US" altLang="zh-CN" dirty="0" smtClean="0"/>
              <a:t>.</a:t>
            </a:r>
          </a:p>
          <a:p>
            <a:r>
              <a:rPr lang="en-US" altLang="zh-CN" dirty="0" smtClean="0">
                <a:solidFill>
                  <a:schemeClr val="accent2">
                    <a:lumMod val="75000"/>
                  </a:schemeClr>
                </a:solidFill>
              </a:rPr>
              <a:t>E.g. 5.2</a:t>
            </a:r>
            <a:endParaRPr lang="zh-CN" altLang="en-US" dirty="0">
              <a:solidFill>
                <a:schemeClr val="accent2">
                  <a:lumMod val="75000"/>
                </a:schemeClr>
              </a:solidFill>
            </a:endParaRPr>
          </a:p>
        </p:txBody>
      </p:sp>
      <p:sp>
        <p:nvSpPr>
          <p:cNvPr id="3" name="标题 2"/>
          <p:cNvSpPr>
            <a:spLocks noGrp="1"/>
          </p:cNvSpPr>
          <p:nvPr>
            <p:ph type="title"/>
          </p:nvPr>
        </p:nvSpPr>
        <p:spPr/>
        <p:txBody>
          <a:bodyPr/>
          <a:lstStyle/>
          <a:p>
            <a:r>
              <a:rPr lang="en-US" altLang="zh-CN" dirty="0" smtClean="0"/>
              <a:t>Function point Mark II</a:t>
            </a:r>
            <a:endParaRPr lang="zh-CN" altLang="en-US" dirty="0"/>
          </a:p>
        </p:txBody>
      </p:sp>
    </p:spTree>
    <p:extLst>
      <p:ext uri="{BB962C8B-B14F-4D97-AF65-F5344CB8AC3E}">
        <p14:creationId xmlns:p14="http://schemas.microsoft.com/office/powerpoint/2010/main" val="406784223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
          </p:nvPr>
        </p:nvSpPr>
        <p:spPr/>
        <p:txBody>
          <a:bodyPr>
            <a:normAutofit/>
          </a:bodyPr>
          <a:lstStyle/>
          <a:p>
            <a:r>
              <a:rPr lang="en-US" altLang="zh-CN" sz="2000" dirty="0" smtClean="0"/>
              <a:t>These project scheduling techniques model the project’s activities and their relationships as a network. In the network, time flows from left to right. These techniques were originally developed in the 1950s – known as CPM (Critical Path Method) and PERT (Program Evaluation Review Technique)</a:t>
            </a:r>
          </a:p>
          <a:p>
            <a:r>
              <a:rPr lang="en-US" altLang="zh-CN" sz="2000" dirty="0" smtClean="0"/>
              <a:t>Two types of networks</a:t>
            </a:r>
          </a:p>
          <a:p>
            <a:pPr lvl="1"/>
            <a:r>
              <a:rPr lang="en-US" altLang="zh-CN" sz="1700" i="1" dirty="0" smtClean="0">
                <a:solidFill>
                  <a:srgbClr val="7030A0"/>
                </a:solidFill>
              </a:rPr>
              <a:t>Activity-on-node</a:t>
            </a:r>
            <a:r>
              <a:rPr lang="en-US" altLang="zh-CN" sz="1700" dirty="0" smtClean="0"/>
              <a:t> (precedence networks)</a:t>
            </a:r>
          </a:p>
          <a:p>
            <a:pPr lvl="1"/>
            <a:endParaRPr lang="en-US" altLang="zh-CN" sz="1700" dirty="0" smtClean="0"/>
          </a:p>
          <a:p>
            <a:pPr lvl="1"/>
            <a:endParaRPr lang="en-US" altLang="zh-CN" sz="1700" dirty="0" smtClean="0"/>
          </a:p>
          <a:p>
            <a:pPr lvl="1"/>
            <a:endParaRPr lang="en-US" altLang="zh-CN" sz="1700" dirty="0" smtClean="0"/>
          </a:p>
          <a:p>
            <a:pPr lvl="1"/>
            <a:r>
              <a:rPr lang="en-US" altLang="zh-CN" sz="1700" i="1" dirty="0" smtClean="0">
                <a:solidFill>
                  <a:srgbClr val="7030A0"/>
                </a:solidFill>
              </a:rPr>
              <a:t>Activity-on-arrow</a:t>
            </a:r>
          </a:p>
          <a:p>
            <a:pPr lvl="1"/>
            <a:endParaRPr lang="en-US" altLang="zh-CN" sz="1700" i="1" dirty="0" smtClean="0">
              <a:solidFill>
                <a:srgbClr val="7030A0"/>
              </a:solidFill>
            </a:endParaRPr>
          </a:p>
          <a:p>
            <a:pPr lvl="1"/>
            <a:endParaRPr lang="zh-CN" altLang="en-US" sz="1700" i="1" dirty="0">
              <a:solidFill>
                <a:srgbClr val="7030A0"/>
              </a:solidFill>
            </a:endParaRPr>
          </a:p>
        </p:txBody>
      </p:sp>
      <p:sp>
        <p:nvSpPr>
          <p:cNvPr id="3" name="标题 2"/>
          <p:cNvSpPr>
            <a:spLocks noGrp="1"/>
          </p:cNvSpPr>
          <p:nvPr>
            <p:ph type="title"/>
          </p:nvPr>
        </p:nvSpPr>
        <p:spPr/>
        <p:txBody>
          <a:bodyPr/>
          <a:lstStyle/>
          <a:p>
            <a:r>
              <a:rPr lang="en-US" altLang="zh-CN" dirty="0" smtClean="0"/>
              <a:t>Network planning models</a:t>
            </a:r>
            <a:endParaRPr lang="zh-CN" altLang="en-US" dirty="0"/>
          </a:p>
        </p:txBody>
      </p:sp>
      <p:sp>
        <p:nvSpPr>
          <p:cNvPr id="4" name="云形标注 3"/>
          <p:cNvSpPr/>
          <p:nvPr/>
        </p:nvSpPr>
        <p:spPr>
          <a:xfrm>
            <a:off x="5379740" y="2996952"/>
            <a:ext cx="3384376" cy="1465312"/>
          </a:xfrm>
          <a:prstGeom prst="cloudCallout">
            <a:avLst>
              <a:gd name="adj1" fmla="val -32457"/>
              <a:gd name="adj2" fmla="val -52942"/>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altLang="zh-CN" sz="1400" b="1" dirty="0" smtClean="0">
                <a:solidFill>
                  <a:srgbClr val="7BA79D">
                    <a:lumMod val="50000"/>
                  </a:srgbClr>
                </a:solidFill>
                <a:latin typeface="方正舒体"/>
              </a:rPr>
              <a:t>CPM was developed by the Du Pont Chemical Company in 1958, claiming that it had saved them $1 million in its first year of use.</a:t>
            </a:r>
            <a:endParaRPr lang="zh-CN" altLang="en-US" sz="1400" b="1" dirty="0">
              <a:solidFill>
                <a:srgbClr val="7BA79D">
                  <a:lumMod val="50000"/>
                </a:srgbClr>
              </a:solidFill>
              <a:latin typeface="方正舒体"/>
            </a:endParaRPr>
          </a:p>
        </p:txBody>
      </p:sp>
      <p:sp>
        <p:nvSpPr>
          <p:cNvPr id="5" name="椭圆 4"/>
          <p:cNvSpPr/>
          <p:nvPr/>
        </p:nvSpPr>
        <p:spPr>
          <a:xfrm>
            <a:off x="1259632" y="4341676"/>
            <a:ext cx="216024" cy="2411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6" name="矩形 5"/>
          <p:cNvSpPr/>
          <p:nvPr/>
        </p:nvSpPr>
        <p:spPr>
          <a:xfrm>
            <a:off x="1835696" y="4077072"/>
            <a:ext cx="936104" cy="2880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000" dirty="0" smtClean="0">
                <a:solidFill>
                  <a:prstClr val="black"/>
                </a:solidFill>
              </a:rPr>
              <a:t>Code</a:t>
            </a:r>
            <a:endParaRPr lang="zh-CN" altLang="en-US" sz="1000" dirty="0">
              <a:solidFill>
                <a:prstClr val="black"/>
              </a:solidFill>
            </a:endParaRPr>
          </a:p>
        </p:txBody>
      </p:sp>
      <p:sp>
        <p:nvSpPr>
          <p:cNvPr id="7" name="矩形 6"/>
          <p:cNvSpPr/>
          <p:nvPr/>
        </p:nvSpPr>
        <p:spPr>
          <a:xfrm>
            <a:off x="1835696" y="4582852"/>
            <a:ext cx="936104" cy="28630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000" dirty="0" smtClean="0">
                <a:solidFill>
                  <a:prstClr val="black"/>
                </a:solidFill>
              </a:rPr>
              <a:t>Data take-on</a:t>
            </a:r>
            <a:endParaRPr lang="zh-CN" altLang="en-US" sz="1000" dirty="0">
              <a:solidFill>
                <a:prstClr val="black"/>
              </a:solidFill>
            </a:endParaRPr>
          </a:p>
        </p:txBody>
      </p:sp>
      <p:sp>
        <p:nvSpPr>
          <p:cNvPr id="8" name="矩形 7"/>
          <p:cNvSpPr/>
          <p:nvPr/>
        </p:nvSpPr>
        <p:spPr>
          <a:xfrm>
            <a:off x="3255369" y="4255562"/>
            <a:ext cx="811607" cy="33860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000" dirty="0" smtClean="0">
                <a:solidFill>
                  <a:prstClr val="black"/>
                </a:solidFill>
              </a:rPr>
              <a:t>Program test</a:t>
            </a:r>
            <a:endParaRPr lang="zh-CN" altLang="en-US" sz="1000" dirty="0">
              <a:solidFill>
                <a:prstClr val="black"/>
              </a:solidFill>
            </a:endParaRPr>
          </a:p>
        </p:txBody>
      </p:sp>
      <p:sp>
        <p:nvSpPr>
          <p:cNvPr id="9" name="矩形 8"/>
          <p:cNvSpPr/>
          <p:nvPr/>
        </p:nvSpPr>
        <p:spPr>
          <a:xfrm>
            <a:off x="4450537" y="4255562"/>
            <a:ext cx="863128" cy="32729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000" dirty="0" smtClean="0">
                <a:solidFill>
                  <a:prstClr val="black"/>
                </a:solidFill>
              </a:rPr>
              <a:t>Install</a:t>
            </a:r>
            <a:endParaRPr lang="zh-CN" altLang="en-US" sz="1000" dirty="0">
              <a:solidFill>
                <a:prstClr val="black"/>
              </a:solidFill>
            </a:endParaRPr>
          </a:p>
        </p:txBody>
      </p:sp>
      <p:sp>
        <p:nvSpPr>
          <p:cNvPr id="10" name="椭圆 9"/>
          <p:cNvSpPr/>
          <p:nvPr/>
        </p:nvSpPr>
        <p:spPr>
          <a:xfrm>
            <a:off x="5610030" y="4298619"/>
            <a:ext cx="216024" cy="2411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cxnSp>
        <p:nvCxnSpPr>
          <p:cNvPr id="12" name="直接箭头连接符 11"/>
          <p:cNvCxnSpPr>
            <a:stCxn id="5" idx="6"/>
            <a:endCxn id="6" idx="1"/>
          </p:cNvCxnSpPr>
          <p:nvPr/>
        </p:nvCxnSpPr>
        <p:spPr>
          <a:xfrm flipV="1">
            <a:off x="1475656" y="4221088"/>
            <a:ext cx="360040" cy="2411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直接箭头连接符 13"/>
          <p:cNvCxnSpPr>
            <a:stCxn id="5" idx="6"/>
            <a:endCxn id="7" idx="1"/>
          </p:cNvCxnSpPr>
          <p:nvPr/>
        </p:nvCxnSpPr>
        <p:spPr>
          <a:xfrm>
            <a:off x="1475656" y="4462264"/>
            <a:ext cx="360040" cy="26374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直接箭头连接符 15"/>
          <p:cNvCxnSpPr>
            <a:endCxn id="8" idx="1"/>
          </p:cNvCxnSpPr>
          <p:nvPr/>
        </p:nvCxnSpPr>
        <p:spPr>
          <a:xfrm>
            <a:off x="2788420" y="4221088"/>
            <a:ext cx="466949" cy="2037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直接箭头连接符 17"/>
          <p:cNvCxnSpPr>
            <a:stCxn id="7" idx="3"/>
            <a:endCxn id="8" idx="1"/>
          </p:cNvCxnSpPr>
          <p:nvPr/>
        </p:nvCxnSpPr>
        <p:spPr>
          <a:xfrm flipV="1">
            <a:off x="2771800" y="4424864"/>
            <a:ext cx="483569" cy="30114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直接箭头连接符 19"/>
          <p:cNvCxnSpPr>
            <a:stCxn id="8" idx="3"/>
            <a:endCxn id="9" idx="1"/>
          </p:cNvCxnSpPr>
          <p:nvPr/>
        </p:nvCxnSpPr>
        <p:spPr>
          <a:xfrm flipV="1">
            <a:off x="4066976" y="4419207"/>
            <a:ext cx="383561" cy="565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直接箭头连接符 22"/>
          <p:cNvCxnSpPr>
            <a:stCxn id="9" idx="3"/>
            <a:endCxn id="10" idx="2"/>
          </p:cNvCxnSpPr>
          <p:nvPr/>
        </p:nvCxnSpPr>
        <p:spPr>
          <a:xfrm>
            <a:off x="5313665" y="4419207"/>
            <a:ext cx="29636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54" name="组合 53"/>
          <p:cNvGrpSpPr/>
          <p:nvPr/>
        </p:nvGrpSpPr>
        <p:grpSpPr>
          <a:xfrm>
            <a:off x="1465176" y="5271089"/>
            <a:ext cx="3610880" cy="1156092"/>
            <a:chOff x="1465176" y="5271089"/>
            <a:chExt cx="3610880" cy="1156092"/>
          </a:xfrm>
        </p:grpSpPr>
        <p:sp>
          <p:nvSpPr>
            <p:cNvPr id="24" name="椭圆 23"/>
            <p:cNvSpPr/>
            <p:nvPr/>
          </p:nvSpPr>
          <p:spPr>
            <a:xfrm>
              <a:off x="1465176" y="5684870"/>
              <a:ext cx="216024" cy="2411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9" name="椭圆 28"/>
            <p:cNvSpPr/>
            <p:nvPr/>
          </p:nvSpPr>
          <p:spPr>
            <a:xfrm>
              <a:off x="4860032" y="5678520"/>
              <a:ext cx="216024" cy="2411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cxnSp>
          <p:nvCxnSpPr>
            <p:cNvPr id="35" name="直接箭头连接符 34"/>
            <p:cNvCxnSpPr>
              <a:endCxn id="29" idx="2"/>
            </p:cNvCxnSpPr>
            <p:nvPr/>
          </p:nvCxnSpPr>
          <p:spPr>
            <a:xfrm>
              <a:off x="3979885" y="5799108"/>
              <a:ext cx="88014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8" name="椭圆 37"/>
            <p:cNvSpPr/>
            <p:nvPr/>
          </p:nvSpPr>
          <p:spPr>
            <a:xfrm>
              <a:off x="2781900" y="5684870"/>
              <a:ext cx="216024" cy="2411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9" name="椭圆 38"/>
            <p:cNvSpPr/>
            <p:nvPr/>
          </p:nvSpPr>
          <p:spPr>
            <a:xfrm>
              <a:off x="3847720" y="5678520"/>
              <a:ext cx="216024" cy="2411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cxnSp>
          <p:nvCxnSpPr>
            <p:cNvPr id="41" name="曲线连接符 40"/>
            <p:cNvCxnSpPr>
              <a:stCxn id="24" idx="0"/>
              <a:endCxn id="38" idx="0"/>
            </p:cNvCxnSpPr>
            <p:nvPr/>
          </p:nvCxnSpPr>
          <p:spPr>
            <a:xfrm rot="5400000" flipH="1" flipV="1">
              <a:off x="2231550" y="5026508"/>
              <a:ext cx="12700" cy="1316724"/>
            </a:xfrm>
            <a:prstGeom prst="curvedConnector3">
              <a:avLst>
                <a:gd name="adj1" fmla="val 1800000"/>
              </a:avLst>
            </a:prstGeom>
            <a:ln>
              <a:tailEnd type="triangle"/>
            </a:ln>
          </p:spPr>
          <p:style>
            <a:lnRef idx="1">
              <a:schemeClr val="dk1"/>
            </a:lnRef>
            <a:fillRef idx="0">
              <a:schemeClr val="dk1"/>
            </a:fillRef>
            <a:effectRef idx="0">
              <a:schemeClr val="dk1"/>
            </a:effectRef>
            <a:fontRef idx="minor">
              <a:schemeClr val="tx1"/>
            </a:fontRef>
          </p:style>
        </p:cxnSp>
        <p:cxnSp>
          <p:nvCxnSpPr>
            <p:cNvPr id="45" name="曲线连接符 44"/>
            <p:cNvCxnSpPr>
              <a:stCxn id="24" idx="4"/>
              <a:endCxn id="38" idx="4"/>
            </p:cNvCxnSpPr>
            <p:nvPr/>
          </p:nvCxnSpPr>
          <p:spPr>
            <a:xfrm rot="16200000" flipH="1">
              <a:off x="2231550" y="5267684"/>
              <a:ext cx="12700" cy="1316724"/>
            </a:xfrm>
            <a:prstGeom prst="curvedConnector3">
              <a:avLst>
                <a:gd name="adj1" fmla="val 1800000"/>
              </a:avLst>
            </a:prstGeom>
            <a:ln>
              <a:tailEnd type="triangle"/>
            </a:ln>
          </p:spPr>
          <p:style>
            <a:lnRef idx="1">
              <a:schemeClr val="dk1"/>
            </a:lnRef>
            <a:fillRef idx="0">
              <a:schemeClr val="dk1"/>
            </a:fillRef>
            <a:effectRef idx="0">
              <a:schemeClr val="dk1"/>
            </a:effectRef>
            <a:fontRef idx="minor">
              <a:schemeClr val="tx1"/>
            </a:fontRef>
          </p:style>
        </p:cxnSp>
        <p:cxnSp>
          <p:nvCxnSpPr>
            <p:cNvPr id="46" name="直接箭头连接符 45"/>
            <p:cNvCxnSpPr>
              <a:stCxn id="38" idx="6"/>
              <a:endCxn id="39" idx="2"/>
            </p:cNvCxnSpPr>
            <p:nvPr/>
          </p:nvCxnSpPr>
          <p:spPr>
            <a:xfrm flipV="1">
              <a:off x="2997924" y="5799108"/>
              <a:ext cx="849796" cy="63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9" name="矩形 48"/>
            <p:cNvSpPr/>
            <p:nvPr/>
          </p:nvSpPr>
          <p:spPr>
            <a:xfrm>
              <a:off x="2965410" y="5561759"/>
              <a:ext cx="918841" cy="246221"/>
            </a:xfrm>
            <a:prstGeom prst="rect">
              <a:avLst/>
            </a:prstGeom>
          </p:spPr>
          <p:txBody>
            <a:bodyPr wrap="none">
              <a:spAutoFit/>
            </a:bodyPr>
            <a:lstStyle/>
            <a:p>
              <a:r>
                <a:rPr lang="en-US" altLang="zh-CN" sz="1000" dirty="0">
                  <a:solidFill>
                    <a:prstClr val="black"/>
                  </a:solidFill>
                </a:rPr>
                <a:t>Program test</a:t>
              </a:r>
            </a:p>
          </p:txBody>
        </p:sp>
        <p:sp>
          <p:nvSpPr>
            <p:cNvPr id="51" name="矩形 50"/>
            <p:cNvSpPr/>
            <p:nvPr/>
          </p:nvSpPr>
          <p:spPr>
            <a:xfrm>
              <a:off x="4161730" y="5568109"/>
              <a:ext cx="548548" cy="246221"/>
            </a:xfrm>
            <a:prstGeom prst="rect">
              <a:avLst/>
            </a:prstGeom>
          </p:spPr>
          <p:txBody>
            <a:bodyPr wrap="none">
              <a:spAutoFit/>
            </a:bodyPr>
            <a:lstStyle/>
            <a:p>
              <a:r>
                <a:rPr lang="en-US" altLang="zh-CN" sz="1000" dirty="0" smtClean="0">
                  <a:solidFill>
                    <a:prstClr val="black"/>
                  </a:solidFill>
                </a:rPr>
                <a:t>Install</a:t>
              </a:r>
              <a:endParaRPr lang="en-US" altLang="zh-CN" sz="1000" dirty="0">
                <a:solidFill>
                  <a:prstClr val="black"/>
                </a:solidFill>
              </a:endParaRPr>
            </a:p>
          </p:txBody>
        </p:sp>
        <p:sp>
          <p:nvSpPr>
            <p:cNvPr id="52" name="矩形 51"/>
            <p:cNvSpPr/>
            <p:nvPr/>
          </p:nvSpPr>
          <p:spPr>
            <a:xfrm>
              <a:off x="2013589" y="5271089"/>
              <a:ext cx="471604" cy="246221"/>
            </a:xfrm>
            <a:prstGeom prst="rect">
              <a:avLst/>
            </a:prstGeom>
          </p:spPr>
          <p:txBody>
            <a:bodyPr wrap="none">
              <a:spAutoFit/>
            </a:bodyPr>
            <a:lstStyle/>
            <a:p>
              <a:r>
                <a:rPr lang="en-US" altLang="zh-CN" sz="1000" dirty="0" smtClean="0">
                  <a:solidFill>
                    <a:prstClr val="black"/>
                  </a:solidFill>
                </a:rPr>
                <a:t>Code</a:t>
              </a:r>
              <a:endParaRPr lang="en-US" altLang="zh-CN" sz="1000" dirty="0">
                <a:solidFill>
                  <a:prstClr val="black"/>
                </a:solidFill>
              </a:endParaRPr>
            </a:p>
          </p:txBody>
        </p:sp>
        <p:sp>
          <p:nvSpPr>
            <p:cNvPr id="53" name="矩形 52"/>
            <p:cNvSpPr/>
            <p:nvPr/>
          </p:nvSpPr>
          <p:spPr>
            <a:xfrm>
              <a:off x="1779280" y="6180960"/>
              <a:ext cx="917239" cy="246221"/>
            </a:xfrm>
            <a:prstGeom prst="rect">
              <a:avLst/>
            </a:prstGeom>
          </p:spPr>
          <p:txBody>
            <a:bodyPr wrap="none">
              <a:spAutoFit/>
            </a:bodyPr>
            <a:lstStyle/>
            <a:p>
              <a:r>
                <a:rPr lang="en-US" altLang="zh-CN" sz="1000" dirty="0" smtClean="0">
                  <a:solidFill>
                    <a:prstClr val="black"/>
                  </a:solidFill>
                </a:rPr>
                <a:t>Data take-on</a:t>
              </a:r>
              <a:endParaRPr lang="en-US" altLang="zh-CN" sz="1000" dirty="0">
                <a:solidFill>
                  <a:prstClr val="black"/>
                </a:solidFill>
              </a:endParaRPr>
            </a:p>
          </p:txBody>
        </p:sp>
      </p:grpSp>
    </p:spTree>
    <p:extLst>
      <p:ext uri="{BB962C8B-B14F-4D97-AF65-F5344CB8AC3E}">
        <p14:creationId xmlns:p14="http://schemas.microsoft.com/office/powerpoint/2010/main" val="2477816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anim calcmode="lin" valueType="num">
                                      <p:cBhvr>
                                        <p:cTn id="18" dur="1000" fill="hold"/>
                                        <p:tgtEl>
                                          <p:spTgt spid="7"/>
                                        </p:tgtEl>
                                        <p:attrNameLst>
                                          <p:attrName>ppt_x</p:attrName>
                                        </p:attrNameLst>
                                      </p:cBhvr>
                                      <p:tavLst>
                                        <p:tav tm="0">
                                          <p:val>
                                            <p:strVal val="#ppt_x"/>
                                          </p:val>
                                        </p:tav>
                                        <p:tav tm="100000">
                                          <p:val>
                                            <p:strVal val="#ppt_x"/>
                                          </p:val>
                                        </p:tav>
                                      </p:tavLst>
                                    </p:anim>
                                    <p:anim calcmode="lin" valueType="num">
                                      <p:cBhvr>
                                        <p:cTn id="19" dur="1000" fill="hold"/>
                                        <p:tgtEl>
                                          <p:spTgt spid="7"/>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1000"/>
                                        <p:tgtEl>
                                          <p:spTgt spid="8"/>
                                        </p:tgtEl>
                                      </p:cBhvr>
                                    </p:animEffect>
                                    <p:anim calcmode="lin" valueType="num">
                                      <p:cBhvr>
                                        <p:cTn id="23" dur="1000" fill="hold"/>
                                        <p:tgtEl>
                                          <p:spTgt spid="8"/>
                                        </p:tgtEl>
                                        <p:attrNameLst>
                                          <p:attrName>ppt_x</p:attrName>
                                        </p:attrNameLst>
                                      </p:cBhvr>
                                      <p:tavLst>
                                        <p:tav tm="0">
                                          <p:val>
                                            <p:strVal val="#ppt_x"/>
                                          </p:val>
                                        </p:tav>
                                        <p:tav tm="100000">
                                          <p:val>
                                            <p:strVal val="#ppt_x"/>
                                          </p:val>
                                        </p:tav>
                                      </p:tavLst>
                                    </p:anim>
                                    <p:anim calcmode="lin" valueType="num">
                                      <p:cBhvr>
                                        <p:cTn id="24" dur="1000" fill="hold"/>
                                        <p:tgtEl>
                                          <p:spTgt spid="8"/>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1000"/>
                                        <p:tgtEl>
                                          <p:spTgt spid="9"/>
                                        </p:tgtEl>
                                      </p:cBhvr>
                                    </p:animEffect>
                                    <p:anim calcmode="lin" valueType="num">
                                      <p:cBhvr>
                                        <p:cTn id="28" dur="1000" fill="hold"/>
                                        <p:tgtEl>
                                          <p:spTgt spid="9"/>
                                        </p:tgtEl>
                                        <p:attrNameLst>
                                          <p:attrName>ppt_x</p:attrName>
                                        </p:attrNameLst>
                                      </p:cBhvr>
                                      <p:tavLst>
                                        <p:tav tm="0">
                                          <p:val>
                                            <p:strVal val="#ppt_x"/>
                                          </p:val>
                                        </p:tav>
                                        <p:tav tm="100000">
                                          <p:val>
                                            <p:strVal val="#ppt_x"/>
                                          </p:val>
                                        </p:tav>
                                      </p:tavLst>
                                    </p:anim>
                                    <p:anim calcmode="lin" valueType="num">
                                      <p:cBhvr>
                                        <p:cTn id="29" dur="1000" fill="hold"/>
                                        <p:tgtEl>
                                          <p:spTgt spid="9"/>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1000"/>
                                        <p:tgtEl>
                                          <p:spTgt spid="10"/>
                                        </p:tgtEl>
                                      </p:cBhvr>
                                    </p:animEffect>
                                    <p:anim calcmode="lin" valueType="num">
                                      <p:cBhvr>
                                        <p:cTn id="33" dur="1000" fill="hold"/>
                                        <p:tgtEl>
                                          <p:spTgt spid="10"/>
                                        </p:tgtEl>
                                        <p:attrNameLst>
                                          <p:attrName>ppt_x</p:attrName>
                                        </p:attrNameLst>
                                      </p:cBhvr>
                                      <p:tavLst>
                                        <p:tav tm="0">
                                          <p:val>
                                            <p:strVal val="#ppt_x"/>
                                          </p:val>
                                        </p:tav>
                                        <p:tav tm="100000">
                                          <p:val>
                                            <p:strVal val="#ppt_x"/>
                                          </p:val>
                                        </p:tav>
                                      </p:tavLst>
                                    </p:anim>
                                    <p:anim calcmode="lin" valueType="num">
                                      <p:cBhvr>
                                        <p:cTn id="34" dur="1000" fill="hold"/>
                                        <p:tgtEl>
                                          <p:spTgt spid="10"/>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fade">
                                      <p:cBhvr>
                                        <p:cTn id="37" dur="1000"/>
                                        <p:tgtEl>
                                          <p:spTgt spid="12"/>
                                        </p:tgtEl>
                                      </p:cBhvr>
                                    </p:animEffect>
                                    <p:anim calcmode="lin" valueType="num">
                                      <p:cBhvr>
                                        <p:cTn id="38" dur="1000" fill="hold"/>
                                        <p:tgtEl>
                                          <p:spTgt spid="12"/>
                                        </p:tgtEl>
                                        <p:attrNameLst>
                                          <p:attrName>ppt_x</p:attrName>
                                        </p:attrNameLst>
                                      </p:cBhvr>
                                      <p:tavLst>
                                        <p:tav tm="0">
                                          <p:val>
                                            <p:strVal val="#ppt_x"/>
                                          </p:val>
                                        </p:tav>
                                        <p:tav tm="100000">
                                          <p:val>
                                            <p:strVal val="#ppt_x"/>
                                          </p:val>
                                        </p:tav>
                                      </p:tavLst>
                                    </p:anim>
                                    <p:anim calcmode="lin" valueType="num">
                                      <p:cBhvr>
                                        <p:cTn id="39" dur="1000" fill="hold"/>
                                        <p:tgtEl>
                                          <p:spTgt spid="12"/>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fade">
                                      <p:cBhvr>
                                        <p:cTn id="42" dur="1000"/>
                                        <p:tgtEl>
                                          <p:spTgt spid="14"/>
                                        </p:tgtEl>
                                      </p:cBhvr>
                                    </p:animEffect>
                                    <p:anim calcmode="lin" valueType="num">
                                      <p:cBhvr>
                                        <p:cTn id="43" dur="1000" fill="hold"/>
                                        <p:tgtEl>
                                          <p:spTgt spid="14"/>
                                        </p:tgtEl>
                                        <p:attrNameLst>
                                          <p:attrName>ppt_x</p:attrName>
                                        </p:attrNameLst>
                                      </p:cBhvr>
                                      <p:tavLst>
                                        <p:tav tm="0">
                                          <p:val>
                                            <p:strVal val="#ppt_x"/>
                                          </p:val>
                                        </p:tav>
                                        <p:tav tm="100000">
                                          <p:val>
                                            <p:strVal val="#ppt_x"/>
                                          </p:val>
                                        </p:tav>
                                      </p:tavLst>
                                    </p:anim>
                                    <p:anim calcmode="lin" valueType="num">
                                      <p:cBhvr>
                                        <p:cTn id="44" dur="1000" fill="hold"/>
                                        <p:tgtEl>
                                          <p:spTgt spid="14"/>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fade">
                                      <p:cBhvr>
                                        <p:cTn id="47" dur="1000"/>
                                        <p:tgtEl>
                                          <p:spTgt spid="16"/>
                                        </p:tgtEl>
                                      </p:cBhvr>
                                    </p:animEffect>
                                    <p:anim calcmode="lin" valueType="num">
                                      <p:cBhvr>
                                        <p:cTn id="48" dur="1000" fill="hold"/>
                                        <p:tgtEl>
                                          <p:spTgt spid="16"/>
                                        </p:tgtEl>
                                        <p:attrNameLst>
                                          <p:attrName>ppt_x</p:attrName>
                                        </p:attrNameLst>
                                      </p:cBhvr>
                                      <p:tavLst>
                                        <p:tav tm="0">
                                          <p:val>
                                            <p:strVal val="#ppt_x"/>
                                          </p:val>
                                        </p:tav>
                                        <p:tav tm="100000">
                                          <p:val>
                                            <p:strVal val="#ppt_x"/>
                                          </p:val>
                                        </p:tav>
                                      </p:tavLst>
                                    </p:anim>
                                    <p:anim calcmode="lin" valueType="num">
                                      <p:cBhvr>
                                        <p:cTn id="49" dur="1000" fill="hold"/>
                                        <p:tgtEl>
                                          <p:spTgt spid="16"/>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0"/>
                                  </p:stCondLst>
                                  <p:childTnLst>
                                    <p:set>
                                      <p:cBhvr>
                                        <p:cTn id="51" dur="1" fill="hold">
                                          <p:stCondLst>
                                            <p:cond delay="0"/>
                                          </p:stCondLst>
                                        </p:cTn>
                                        <p:tgtEl>
                                          <p:spTgt spid="18"/>
                                        </p:tgtEl>
                                        <p:attrNameLst>
                                          <p:attrName>style.visibility</p:attrName>
                                        </p:attrNameLst>
                                      </p:cBhvr>
                                      <p:to>
                                        <p:strVal val="visible"/>
                                      </p:to>
                                    </p:set>
                                    <p:animEffect transition="in" filter="fade">
                                      <p:cBhvr>
                                        <p:cTn id="52" dur="1000"/>
                                        <p:tgtEl>
                                          <p:spTgt spid="18"/>
                                        </p:tgtEl>
                                      </p:cBhvr>
                                    </p:animEffect>
                                    <p:anim calcmode="lin" valueType="num">
                                      <p:cBhvr>
                                        <p:cTn id="53" dur="1000" fill="hold"/>
                                        <p:tgtEl>
                                          <p:spTgt spid="18"/>
                                        </p:tgtEl>
                                        <p:attrNameLst>
                                          <p:attrName>ppt_x</p:attrName>
                                        </p:attrNameLst>
                                      </p:cBhvr>
                                      <p:tavLst>
                                        <p:tav tm="0">
                                          <p:val>
                                            <p:strVal val="#ppt_x"/>
                                          </p:val>
                                        </p:tav>
                                        <p:tav tm="100000">
                                          <p:val>
                                            <p:strVal val="#ppt_x"/>
                                          </p:val>
                                        </p:tav>
                                      </p:tavLst>
                                    </p:anim>
                                    <p:anim calcmode="lin" valueType="num">
                                      <p:cBhvr>
                                        <p:cTn id="54" dur="1000" fill="hold"/>
                                        <p:tgtEl>
                                          <p:spTgt spid="18"/>
                                        </p:tgtEl>
                                        <p:attrNameLst>
                                          <p:attrName>ppt_y</p:attrName>
                                        </p:attrNameLst>
                                      </p:cBhvr>
                                      <p:tavLst>
                                        <p:tav tm="0">
                                          <p:val>
                                            <p:strVal val="#ppt_y+.1"/>
                                          </p:val>
                                        </p:tav>
                                        <p:tav tm="100000">
                                          <p:val>
                                            <p:strVal val="#ppt_y"/>
                                          </p:val>
                                        </p:tav>
                                      </p:tavLst>
                                    </p:anim>
                                  </p:childTnLst>
                                </p:cTn>
                              </p:par>
                              <p:par>
                                <p:cTn id="55" presetID="42" presetClass="entr" presetSubtype="0" fill="hold" nodeType="withEffect">
                                  <p:stCondLst>
                                    <p:cond delay="0"/>
                                  </p:stCondLst>
                                  <p:childTnLst>
                                    <p:set>
                                      <p:cBhvr>
                                        <p:cTn id="56" dur="1" fill="hold">
                                          <p:stCondLst>
                                            <p:cond delay="0"/>
                                          </p:stCondLst>
                                        </p:cTn>
                                        <p:tgtEl>
                                          <p:spTgt spid="20"/>
                                        </p:tgtEl>
                                        <p:attrNameLst>
                                          <p:attrName>style.visibility</p:attrName>
                                        </p:attrNameLst>
                                      </p:cBhvr>
                                      <p:to>
                                        <p:strVal val="visible"/>
                                      </p:to>
                                    </p:set>
                                    <p:animEffect transition="in" filter="fade">
                                      <p:cBhvr>
                                        <p:cTn id="57" dur="1000"/>
                                        <p:tgtEl>
                                          <p:spTgt spid="20"/>
                                        </p:tgtEl>
                                      </p:cBhvr>
                                    </p:animEffect>
                                    <p:anim calcmode="lin" valueType="num">
                                      <p:cBhvr>
                                        <p:cTn id="58" dur="1000" fill="hold"/>
                                        <p:tgtEl>
                                          <p:spTgt spid="20"/>
                                        </p:tgtEl>
                                        <p:attrNameLst>
                                          <p:attrName>ppt_x</p:attrName>
                                        </p:attrNameLst>
                                      </p:cBhvr>
                                      <p:tavLst>
                                        <p:tav tm="0">
                                          <p:val>
                                            <p:strVal val="#ppt_x"/>
                                          </p:val>
                                        </p:tav>
                                        <p:tav tm="100000">
                                          <p:val>
                                            <p:strVal val="#ppt_x"/>
                                          </p:val>
                                        </p:tav>
                                      </p:tavLst>
                                    </p:anim>
                                    <p:anim calcmode="lin" valueType="num">
                                      <p:cBhvr>
                                        <p:cTn id="59" dur="1000" fill="hold"/>
                                        <p:tgtEl>
                                          <p:spTgt spid="20"/>
                                        </p:tgtEl>
                                        <p:attrNameLst>
                                          <p:attrName>ppt_y</p:attrName>
                                        </p:attrNameLst>
                                      </p:cBhvr>
                                      <p:tavLst>
                                        <p:tav tm="0">
                                          <p:val>
                                            <p:strVal val="#ppt_y+.1"/>
                                          </p:val>
                                        </p:tav>
                                        <p:tav tm="100000">
                                          <p:val>
                                            <p:strVal val="#ppt_y"/>
                                          </p:val>
                                        </p:tav>
                                      </p:tavLst>
                                    </p:anim>
                                  </p:childTnLst>
                                </p:cTn>
                              </p:par>
                              <p:par>
                                <p:cTn id="60" presetID="42" presetClass="entr" presetSubtype="0" fill="hold" nodeType="withEffect">
                                  <p:stCondLst>
                                    <p:cond delay="0"/>
                                  </p:stCondLst>
                                  <p:childTnLst>
                                    <p:set>
                                      <p:cBhvr>
                                        <p:cTn id="61" dur="1" fill="hold">
                                          <p:stCondLst>
                                            <p:cond delay="0"/>
                                          </p:stCondLst>
                                        </p:cTn>
                                        <p:tgtEl>
                                          <p:spTgt spid="23"/>
                                        </p:tgtEl>
                                        <p:attrNameLst>
                                          <p:attrName>style.visibility</p:attrName>
                                        </p:attrNameLst>
                                      </p:cBhvr>
                                      <p:to>
                                        <p:strVal val="visible"/>
                                      </p:to>
                                    </p:set>
                                    <p:animEffect transition="in" filter="fade">
                                      <p:cBhvr>
                                        <p:cTn id="62" dur="1000"/>
                                        <p:tgtEl>
                                          <p:spTgt spid="23"/>
                                        </p:tgtEl>
                                      </p:cBhvr>
                                    </p:animEffect>
                                    <p:anim calcmode="lin" valueType="num">
                                      <p:cBhvr>
                                        <p:cTn id="63" dur="1000" fill="hold"/>
                                        <p:tgtEl>
                                          <p:spTgt spid="23"/>
                                        </p:tgtEl>
                                        <p:attrNameLst>
                                          <p:attrName>ppt_x</p:attrName>
                                        </p:attrNameLst>
                                      </p:cBhvr>
                                      <p:tavLst>
                                        <p:tav tm="0">
                                          <p:val>
                                            <p:strVal val="#ppt_x"/>
                                          </p:val>
                                        </p:tav>
                                        <p:tav tm="100000">
                                          <p:val>
                                            <p:strVal val="#ppt_x"/>
                                          </p:val>
                                        </p:tav>
                                      </p:tavLst>
                                    </p:anim>
                                    <p:anim calcmode="lin" valueType="num">
                                      <p:cBhvr>
                                        <p:cTn id="64"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42" presetClass="entr" presetSubtype="0" fill="hold" nodeType="clickEffect">
                                  <p:stCondLst>
                                    <p:cond delay="0"/>
                                  </p:stCondLst>
                                  <p:childTnLst>
                                    <p:set>
                                      <p:cBhvr>
                                        <p:cTn id="68" dur="1" fill="hold">
                                          <p:stCondLst>
                                            <p:cond delay="0"/>
                                          </p:stCondLst>
                                        </p:cTn>
                                        <p:tgtEl>
                                          <p:spTgt spid="54"/>
                                        </p:tgtEl>
                                        <p:attrNameLst>
                                          <p:attrName>style.visibility</p:attrName>
                                        </p:attrNameLst>
                                      </p:cBhvr>
                                      <p:to>
                                        <p:strVal val="visible"/>
                                      </p:to>
                                    </p:set>
                                    <p:animEffect transition="in" filter="fade">
                                      <p:cBhvr>
                                        <p:cTn id="69" dur="1000"/>
                                        <p:tgtEl>
                                          <p:spTgt spid="54"/>
                                        </p:tgtEl>
                                      </p:cBhvr>
                                    </p:animEffect>
                                    <p:anim calcmode="lin" valueType="num">
                                      <p:cBhvr>
                                        <p:cTn id="70" dur="1000" fill="hold"/>
                                        <p:tgtEl>
                                          <p:spTgt spid="54"/>
                                        </p:tgtEl>
                                        <p:attrNameLst>
                                          <p:attrName>ppt_x</p:attrName>
                                        </p:attrNameLst>
                                      </p:cBhvr>
                                      <p:tavLst>
                                        <p:tav tm="0">
                                          <p:val>
                                            <p:strVal val="#ppt_x"/>
                                          </p:val>
                                        </p:tav>
                                        <p:tav tm="100000">
                                          <p:val>
                                            <p:strVal val="#ppt_x"/>
                                          </p:val>
                                        </p:tav>
                                      </p:tavLst>
                                    </p:anim>
                                    <p:anim calcmode="lin" valueType="num">
                                      <p:cBhvr>
                                        <p:cTn id="71" dur="1000" fill="hold"/>
                                        <p:tgtEl>
                                          <p:spTgt spid="5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1"/>
          <p:cNvSpPr>
            <a:spLocks noGrp="1"/>
          </p:cNvSpPr>
          <p:nvPr>
            <p:ph sz="quarter" idx="1"/>
          </p:nvPr>
        </p:nvSpPr>
        <p:spPr>
          <a:xfrm>
            <a:off x="762000" y="1600200"/>
            <a:ext cx="8004048" cy="4572000"/>
          </a:xfrm>
        </p:spPr>
        <p:txBody>
          <a:bodyPr/>
          <a:lstStyle/>
          <a:p>
            <a:pPr marL="0" indent="0">
              <a:buNone/>
            </a:pPr>
            <a:r>
              <a:rPr lang="en-US" altLang="zh-CN" dirty="0" smtClean="0">
                <a:solidFill>
                  <a:srgbClr val="7030A0"/>
                </a:solidFill>
              </a:rPr>
              <a:t>The people who have a stake or interest in the project</a:t>
            </a:r>
          </a:p>
          <a:p>
            <a:r>
              <a:rPr lang="en-US" altLang="zh-CN" dirty="0" smtClean="0"/>
              <a:t>Internal to the project team</a:t>
            </a:r>
          </a:p>
          <a:p>
            <a:r>
              <a:rPr lang="en-US" altLang="zh-CN" dirty="0" smtClean="0"/>
              <a:t>External to the project team but within the same organization</a:t>
            </a:r>
          </a:p>
          <a:p>
            <a:r>
              <a:rPr lang="en-US" altLang="zh-CN" dirty="0" smtClean="0"/>
              <a:t>External to both the project team and the organization</a:t>
            </a:r>
          </a:p>
          <a:p>
            <a:pPr marL="0" indent="0">
              <a:buNone/>
            </a:pPr>
            <a:r>
              <a:rPr lang="en-US" altLang="zh-CN" dirty="0" smtClean="0">
                <a:solidFill>
                  <a:srgbClr val="7030A0"/>
                </a:solidFill>
              </a:rPr>
              <a:t>Identify them early for setting up better communication channels</a:t>
            </a:r>
            <a:endParaRPr lang="zh-CN" altLang="en-US" dirty="0">
              <a:solidFill>
                <a:srgbClr val="7030A0"/>
              </a:solidFill>
            </a:endParaRPr>
          </a:p>
        </p:txBody>
      </p:sp>
      <p:sp>
        <p:nvSpPr>
          <p:cNvPr id="7" name="标题 2"/>
          <p:cNvSpPr>
            <a:spLocks noGrp="1"/>
          </p:cNvSpPr>
          <p:nvPr>
            <p:ph type="title"/>
          </p:nvPr>
        </p:nvSpPr>
        <p:spPr>
          <a:xfrm>
            <a:off x="762000" y="381000"/>
            <a:ext cx="8001000" cy="1143000"/>
          </a:xfrm>
        </p:spPr>
        <p:txBody>
          <a:bodyPr/>
          <a:lstStyle/>
          <a:p>
            <a:r>
              <a:rPr lang="en-US" altLang="zh-CN" dirty="0" smtClean="0"/>
              <a:t>Stakeholders</a:t>
            </a:r>
            <a:endParaRPr lang="zh-CN" altLang="en-US" dirty="0"/>
          </a:p>
        </p:txBody>
      </p:sp>
    </p:spTree>
    <p:extLst>
      <p:ext uri="{BB962C8B-B14F-4D97-AF65-F5344CB8AC3E}">
        <p14:creationId xmlns:p14="http://schemas.microsoft.com/office/powerpoint/2010/main" val="310531972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
          </p:nvPr>
        </p:nvSpPr>
        <p:spPr/>
        <p:txBody>
          <a:bodyPr>
            <a:normAutofit fontScale="92500" lnSpcReduction="20000"/>
          </a:bodyPr>
          <a:lstStyle/>
          <a:p>
            <a:r>
              <a:rPr lang="en-US" altLang="zh-CN" dirty="0" smtClean="0"/>
              <a:t>Constructing well-formed precedence networks</a:t>
            </a:r>
          </a:p>
          <a:p>
            <a:pPr lvl="1"/>
            <a:r>
              <a:rPr lang="en-US" altLang="zh-CN" i="1" dirty="0" smtClean="0">
                <a:solidFill>
                  <a:srgbClr val="00B050"/>
                </a:solidFill>
              </a:rPr>
              <a:t>A project network should have only one start node.</a:t>
            </a:r>
          </a:p>
          <a:p>
            <a:pPr lvl="1"/>
            <a:r>
              <a:rPr lang="en-US" altLang="zh-CN" i="1" dirty="0" smtClean="0">
                <a:solidFill>
                  <a:srgbClr val="00B050"/>
                </a:solidFill>
              </a:rPr>
              <a:t>A project network should have only one end node.</a:t>
            </a:r>
          </a:p>
          <a:p>
            <a:pPr lvl="1"/>
            <a:r>
              <a:rPr lang="en-US" altLang="zh-CN" i="1" dirty="0" smtClean="0">
                <a:solidFill>
                  <a:srgbClr val="00B050"/>
                </a:solidFill>
              </a:rPr>
              <a:t>A node has duration</a:t>
            </a:r>
          </a:p>
          <a:p>
            <a:pPr lvl="1"/>
            <a:r>
              <a:rPr lang="en-US" altLang="zh-CN" i="1" dirty="0" smtClean="0">
                <a:solidFill>
                  <a:srgbClr val="00B050"/>
                </a:solidFill>
              </a:rPr>
              <a:t>Links normally have no duratio</a:t>
            </a:r>
            <a:r>
              <a:rPr lang="en-US" altLang="zh-CN" dirty="0" smtClean="0">
                <a:solidFill>
                  <a:srgbClr val="00B050"/>
                </a:solidFill>
              </a:rPr>
              <a:t>n. </a:t>
            </a:r>
            <a:r>
              <a:rPr lang="en-US" altLang="zh-CN" i="1" dirty="0" smtClean="0">
                <a:solidFill>
                  <a:schemeClr val="bg1">
                    <a:lumMod val="50000"/>
                  </a:schemeClr>
                </a:solidFill>
              </a:rPr>
              <a:t>Links represent the relationships between activities.</a:t>
            </a:r>
          </a:p>
          <a:p>
            <a:pPr lvl="1"/>
            <a:r>
              <a:rPr lang="en-US" altLang="zh-CN" i="1" dirty="0" smtClean="0">
                <a:solidFill>
                  <a:srgbClr val="00B050"/>
                </a:solidFill>
              </a:rPr>
              <a:t>Precedents are the immediate preceding activities. </a:t>
            </a:r>
            <a:r>
              <a:rPr lang="en-US" altLang="zh-CN" i="1" dirty="0" smtClean="0">
                <a:solidFill>
                  <a:schemeClr val="bg1">
                    <a:lumMod val="50000"/>
                  </a:schemeClr>
                </a:solidFill>
              </a:rPr>
              <a:t>We do not speak of ‘Code’ and ‘Data take-on’ as precedents of ‘Install’.</a:t>
            </a:r>
          </a:p>
          <a:p>
            <a:pPr lvl="1"/>
            <a:r>
              <a:rPr lang="en-US" altLang="zh-CN" i="1" dirty="0" smtClean="0">
                <a:solidFill>
                  <a:srgbClr val="00B050"/>
                </a:solidFill>
              </a:rPr>
              <a:t>Time moves from left to right.</a:t>
            </a:r>
          </a:p>
          <a:p>
            <a:pPr lvl="1"/>
            <a:r>
              <a:rPr lang="en-US" altLang="zh-CN" i="1" dirty="0" smtClean="0">
                <a:solidFill>
                  <a:srgbClr val="00B050"/>
                </a:solidFill>
              </a:rPr>
              <a:t>A network may not contain loops.</a:t>
            </a:r>
          </a:p>
          <a:p>
            <a:pPr lvl="1"/>
            <a:r>
              <a:rPr lang="en-US" altLang="zh-CN" i="1" dirty="0" smtClean="0">
                <a:solidFill>
                  <a:srgbClr val="00B050"/>
                </a:solidFill>
              </a:rPr>
              <a:t>A network should not contain dangle.</a:t>
            </a:r>
            <a:endParaRPr lang="en-US" altLang="zh-CN" i="1" dirty="0">
              <a:solidFill>
                <a:srgbClr val="00B050"/>
              </a:solidFill>
            </a:endParaRPr>
          </a:p>
          <a:p>
            <a:pPr lvl="1"/>
            <a:endParaRPr lang="en-US" altLang="zh-CN" i="1" dirty="0" smtClean="0">
              <a:solidFill>
                <a:srgbClr val="00B050"/>
              </a:solidFill>
            </a:endParaRPr>
          </a:p>
          <a:p>
            <a:pPr lvl="1"/>
            <a:endParaRPr lang="zh-CN" altLang="en-US" i="1" dirty="0">
              <a:solidFill>
                <a:srgbClr val="00B050"/>
              </a:solidFill>
            </a:endParaRPr>
          </a:p>
        </p:txBody>
      </p:sp>
      <p:sp>
        <p:nvSpPr>
          <p:cNvPr id="3" name="标题 2"/>
          <p:cNvSpPr>
            <a:spLocks noGrp="1"/>
          </p:cNvSpPr>
          <p:nvPr>
            <p:ph type="title"/>
          </p:nvPr>
        </p:nvSpPr>
        <p:spPr/>
        <p:txBody>
          <a:bodyPr/>
          <a:lstStyle/>
          <a:p>
            <a:r>
              <a:rPr lang="en-US" altLang="zh-CN" dirty="0" smtClean="0"/>
              <a:t>Formulating a network model</a:t>
            </a:r>
            <a:endParaRPr lang="zh-CN" altLang="en-US" dirty="0"/>
          </a:p>
        </p:txBody>
      </p:sp>
    </p:spTree>
    <p:extLst>
      <p:ext uri="{BB962C8B-B14F-4D97-AF65-F5344CB8AC3E}">
        <p14:creationId xmlns:p14="http://schemas.microsoft.com/office/powerpoint/2010/main" val="191336871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816870" y="404664"/>
            <a:ext cx="8001000" cy="576064"/>
          </a:xfrm>
        </p:spPr>
        <p:txBody>
          <a:bodyPr>
            <a:normAutofit fontScale="90000"/>
          </a:bodyPr>
          <a:lstStyle/>
          <a:p>
            <a:r>
              <a:rPr lang="en-US" altLang="zh-CN" dirty="0" smtClean="0"/>
              <a:t>Examples</a:t>
            </a:r>
            <a:endParaRPr lang="zh-CN" altLang="en-US" dirty="0"/>
          </a:p>
        </p:txBody>
      </p:sp>
      <p:sp>
        <p:nvSpPr>
          <p:cNvPr id="5" name="矩形 4"/>
          <p:cNvSpPr/>
          <p:nvPr/>
        </p:nvSpPr>
        <p:spPr>
          <a:xfrm>
            <a:off x="1723708" y="1101136"/>
            <a:ext cx="936104" cy="38582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000" dirty="0" smtClean="0">
                <a:solidFill>
                  <a:prstClr val="black"/>
                </a:solidFill>
              </a:rPr>
              <a:t>Code Program</a:t>
            </a:r>
            <a:endParaRPr lang="zh-CN" altLang="en-US" sz="1000" dirty="0">
              <a:solidFill>
                <a:prstClr val="black"/>
              </a:solidFill>
            </a:endParaRPr>
          </a:p>
        </p:txBody>
      </p:sp>
      <p:sp>
        <p:nvSpPr>
          <p:cNvPr id="6" name="矩形 5"/>
          <p:cNvSpPr/>
          <p:nvPr/>
        </p:nvSpPr>
        <p:spPr>
          <a:xfrm>
            <a:off x="2306918" y="1722603"/>
            <a:ext cx="936104" cy="28630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000" dirty="0" smtClean="0">
                <a:solidFill>
                  <a:prstClr val="black"/>
                </a:solidFill>
              </a:rPr>
              <a:t>Correct</a:t>
            </a:r>
          </a:p>
          <a:p>
            <a:pPr algn="ctr"/>
            <a:r>
              <a:rPr lang="en-US" altLang="zh-CN" sz="1000" dirty="0">
                <a:solidFill>
                  <a:prstClr val="black"/>
                </a:solidFill>
              </a:rPr>
              <a:t>errors</a:t>
            </a:r>
            <a:endParaRPr lang="zh-CN" altLang="en-US" sz="1000" dirty="0">
              <a:solidFill>
                <a:prstClr val="black"/>
              </a:solidFill>
            </a:endParaRPr>
          </a:p>
        </p:txBody>
      </p:sp>
      <p:sp>
        <p:nvSpPr>
          <p:cNvPr id="7" name="矩形 6"/>
          <p:cNvSpPr/>
          <p:nvPr/>
        </p:nvSpPr>
        <p:spPr>
          <a:xfrm>
            <a:off x="3243022" y="1124744"/>
            <a:ext cx="811607" cy="33860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000" dirty="0" smtClean="0">
                <a:solidFill>
                  <a:prstClr val="black"/>
                </a:solidFill>
              </a:rPr>
              <a:t>Test Program</a:t>
            </a:r>
            <a:endParaRPr lang="zh-CN" altLang="en-US" sz="1000" dirty="0">
              <a:solidFill>
                <a:prstClr val="black"/>
              </a:solidFill>
            </a:endParaRPr>
          </a:p>
        </p:txBody>
      </p:sp>
      <p:sp>
        <p:nvSpPr>
          <p:cNvPr id="8" name="矩形 7"/>
          <p:cNvSpPr/>
          <p:nvPr/>
        </p:nvSpPr>
        <p:spPr>
          <a:xfrm>
            <a:off x="4644008" y="1124744"/>
            <a:ext cx="863128" cy="32729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000" dirty="0" smtClean="0">
                <a:solidFill>
                  <a:prstClr val="black"/>
                </a:solidFill>
              </a:rPr>
              <a:t>Release Program</a:t>
            </a:r>
            <a:endParaRPr lang="zh-CN" altLang="en-US" sz="1000" dirty="0">
              <a:solidFill>
                <a:prstClr val="black"/>
              </a:solidFill>
            </a:endParaRPr>
          </a:p>
        </p:txBody>
      </p:sp>
      <p:cxnSp>
        <p:nvCxnSpPr>
          <p:cNvPr id="12" name="直接箭头连接符 11"/>
          <p:cNvCxnSpPr>
            <a:stCxn id="5" idx="3"/>
            <a:endCxn id="7" idx="1"/>
          </p:cNvCxnSpPr>
          <p:nvPr/>
        </p:nvCxnSpPr>
        <p:spPr>
          <a:xfrm>
            <a:off x="2659812" y="1294046"/>
            <a:ext cx="58321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直接箭头连接符 12"/>
          <p:cNvCxnSpPr>
            <a:stCxn id="6" idx="0"/>
            <a:endCxn id="7" idx="2"/>
          </p:cNvCxnSpPr>
          <p:nvPr/>
        </p:nvCxnSpPr>
        <p:spPr>
          <a:xfrm flipV="1">
            <a:off x="2774970" y="1463347"/>
            <a:ext cx="873856" cy="2592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直接箭头连接符 13"/>
          <p:cNvCxnSpPr>
            <a:stCxn id="7" idx="3"/>
            <a:endCxn id="8" idx="1"/>
          </p:cNvCxnSpPr>
          <p:nvPr/>
        </p:nvCxnSpPr>
        <p:spPr>
          <a:xfrm flipV="1">
            <a:off x="4054629" y="1288389"/>
            <a:ext cx="589379" cy="565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5" name="矩形 34"/>
          <p:cNvSpPr/>
          <p:nvPr/>
        </p:nvSpPr>
        <p:spPr>
          <a:xfrm>
            <a:off x="3881266" y="1711731"/>
            <a:ext cx="936104" cy="28630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000" dirty="0" smtClean="0">
                <a:solidFill>
                  <a:prstClr val="black"/>
                </a:solidFill>
              </a:rPr>
              <a:t>Diagnose</a:t>
            </a:r>
          </a:p>
          <a:p>
            <a:pPr algn="ctr"/>
            <a:r>
              <a:rPr lang="en-US" altLang="zh-CN" sz="1000" dirty="0">
                <a:solidFill>
                  <a:prstClr val="black"/>
                </a:solidFill>
              </a:rPr>
              <a:t>errors</a:t>
            </a:r>
            <a:endParaRPr lang="en-US" altLang="zh-CN" sz="1000" dirty="0" smtClean="0">
              <a:solidFill>
                <a:prstClr val="black"/>
              </a:solidFill>
            </a:endParaRPr>
          </a:p>
        </p:txBody>
      </p:sp>
      <p:cxnSp>
        <p:nvCxnSpPr>
          <p:cNvPr id="37" name="直接箭头连接符 36"/>
          <p:cNvCxnSpPr>
            <a:stCxn id="7" idx="2"/>
            <a:endCxn id="35" idx="0"/>
          </p:cNvCxnSpPr>
          <p:nvPr/>
        </p:nvCxnSpPr>
        <p:spPr>
          <a:xfrm>
            <a:off x="3648826" y="1463347"/>
            <a:ext cx="700492" cy="24838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0" name="直接箭头连接符 39"/>
          <p:cNvCxnSpPr>
            <a:stCxn id="35" idx="1"/>
            <a:endCxn id="6" idx="3"/>
          </p:cNvCxnSpPr>
          <p:nvPr/>
        </p:nvCxnSpPr>
        <p:spPr>
          <a:xfrm flipH="1">
            <a:off x="3243022" y="1854885"/>
            <a:ext cx="638244" cy="1087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34594" y="1280847"/>
            <a:ext cx="365000" cy="365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6" name="矩形 85"/>
          <p:cNvSpPr/>
          <p:nvPr/>
        </p:nvSpPr>
        <p:spPr>
          <a:xfrm>
            <a:off x="2051720" y="3621416"/>
            <a:ext cx="936104" cy="35089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000" dirty="0" smtClean="0">
                <a:solidFill>
                  <a:prstClr val="black"/>
                </a:solidFill>
              </a:rPr>
              <a:t>Code Program</a:t>
            </a:r>
            <a:endParaRPr lang="zh-CN" altLang="en-US" sz="1000" dirty="0">
              <a:solidFill>
                <a:prstClr val="black"/>
              </a:solidFill>
            </a:endParaRPr>
          </a:p>
        </p:txBody>
      </p:sp>
      <p:sp>
        <p:nvSpPr>
          <p:cNvPr id="87" name="矩形 86"/>
          <p:cNvSpPr/>
          <p:nvPr/>
        </p:nvSpPr>
        <p:spPr>
          <a:xfrm>
            <a:off x="2743846" y="4242881"/>
            <a:ext cx="936104" cy="33824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000" dirty="0" smtClean="0">
                <a:solidFill>
                  <a:prstClr val="black"/>
                </a:solidFill>
              </a:rPr>
              <a:t>Writer User</a:t>
            </a:r>
          </a:p>
          <a:p>
            <a:pPr algn="ctr"/>
            <a:r>
              <a:rPr lang="en-US" altLang="zh-CN" sz="1000" dirty="0" smtClean="0">
                <a:solidFill>
                  <a:prstClr val="black"/>
                </a:solidFill>
              </a:rPr>
              <a:t>manual</a:t>
            </a:r>
            <a:endParaRPr lang="zh-CN" altLang="en-US" sz="1000" dirty="0">
              <a:solidFill>
                <a:prstClr val="black"/>
              </a:solidFill>
            </a:endParaRPr>
          </a:p>
        </p:txBody>
      </p:sp>
      <p:sp>
        <p:nvSpPr>
          <p:cNvPr id="88" name="矩形 87"/>
          <p:cNvSpPr/>
          <p:nvPr/>
        </p:nvSpPr>
        <p:spPr>
          <a:xfrm>
            <a:off x="3544369" y="3621415"/>
            <a:ext cx="811607" cy="35089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000" dirty="0" smtClean="0">
                <a:solidFill>
                  <a:prstClr val="black"/>
                </a:solidFill>
              </a:rPr>
              <a:t>Test Program</a:t>
            </a:r>
            <a:endParaRPr lang="zh-CN" altLang="en-US" sz="1000" dirty="0">
              <a:solidFill>
                <a:prstClr val="black"/>
              </a:solidFill>
            </a:endParaRPr>
          </a:p>
        </p:txBody>
      </p:sp>
      <p:sp>
        <p:nvSpPr>
          <p:cNvPr id="89" name="矩形 88"/>
          <p:cNvSpPr/>
          <p:nvPr/>
        </p:nvSpPr>
        <p:spPr>
          <a:xfrm>
            <a:off x="4796408" y="3621415"/>
            <a:ext cx="863128" cy="35089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000" dirty="0" smtClean="0">
                <a:solidFill>
                  <a:prstClr val="black"/>
                </a:solidFill>
              </a:rPr>
              <a:t>Install Program</a:t>
            </a:r>
            <a:endParaRPr lang="zh-CN" altLang="en-US" sz="1000" dirty="0">
              <a:solidFill>
                <a:prstClr val="black"/>
              </a:solidFill>
            </a:endParaRPr>
          </a:p>
        </p:txBody>
      </p:sp>
      <p:cxnSp>
        <p:nvCxnSpPr>
          <p:cNvPr id="90" name="直接箭头连接符 89"/>
          <p:cNvCxnSpPr>
            <a:stCxn id="86" idx="3"/>
            <a:endCxn id="88" idx="1"/>
          </p:cNvCxnSpPr>
          <p:nvPr/>
        </p:nvCxnSpPr>
        <p:spPr>
          <a:xfrm flipV="1">
            <a:off x="2987824" y="3796864"/>
            <a:ext cx="556545"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2" name="直接箭头连接符 91"/>
          <p:cNvCxnSpPr>
            <a:stCxn id="88" idx="3"/>
            <a:endCxn id="89" idx="1"/>
          </p:cNvCxnSpPr>
          <p:nvPr/>
        </p:nvCxnSpPr>
        <p:spPr>
          <a:xfrm>
            <a:off x="4355976" y="3796864"/>
            <a:ext cx="440432"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3" name="矩形 92"/>
          <p:cNvSpPr/>
          <p:nvPr/>
        </p:nvSpPr>
        <p:spPr>
          <a:xfrm>
            <a:off x="683568" y="3621416"/>
            <a:ext cx="936104" cy="35089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000" dirty="0" smtClean="0">
                <a:solidFill>
                  <a:prstClr val="black"/>
                </a:solidFill>
              </a:rPr>
              <a:t>Design Program</a:t>
            </a:r>
          </a:p>
        </p:txBody>
      </p:sp>
      <p:cxnSp>
        <p:nvCxnSpPr>
          <p:cNvPr id="95" name="直接箭头连接符 94"/>
          <p:cNvCxnSpPr>
            <a:stCxn id="93" idx="3"/>
            <a:endCxn id="86" idx="1"/>
          </p:cNvCxnSpPr>
          <p:nvPr/>
        </p:nvCxnSpPr>
        <p:spPr>
          <a:xfrm>
            <a:off x="1619672" y="3796865"/>
            <a:ext cx="43204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56" name="肘形连接符 1055"/>
          <p:cNvCxnSpPr>
            <a:stCxn id="86" idx="2"/>
            <a:endCxn id="87" idx="1"/>
          </p:cNvCxnSpPr>
          <p:nvPr/>
        </p:nvCxnSpPr>
        <p:spPr>
          <a:xfrm rot="16200000" flipH="1">
            <a:off x="2411964" y="4080121"/>
            <a:ext cx="439691" cy="224074"/>
          </a:xfrm>
          <a:prstGeom prst="bentConnector2">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pic>
        <p:nvPicPr>
          <p:cNvPr id="129"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52378" y="3717032"/>
            <a:ext cx="365000" cy="365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063" name="组合 1062"/>
          <p:cNvGrpSpPr/>
          <p:nvPr/>
        </p:nvGrpSpPr>
        <p:grpSpPr>
          <a:xfrm>
            <a:off x="611560" y="1936903"/>
            <a:ext cx="8423968" cy="1276073"/>
            <a:chOff x="611560" y="1936903"/>
            <a:chExt cx="8423968" cy="1276073"/>
          </a:xfrm>
        </p:grpSpPr>
        <p:grpSp>
          <p:nvGrpSpPr>
            <p:cNvPr id="84" name="组合 83"/>
            <p:cNvGrpSpPr/>
            <p:nvPr/>
          </p:nvGrpSpPr>
          <p:grpSpPr>
            <a:xfrm>
              <a:off x="611560" y="2348880"/>
              <a:ext cx="8423968" cy="864096"/>
              <a:chOff x="611560" y="2204864"/>
              <a:chExt cx="8423968" cy="864096"/>
            </a:xfrm>
          </p:grpSpPr>
          <p:sp>
            <p:nvSpPr>
              <p:cNvPr id="43" name="矩形 42"/>
              <p:cNvSpPr/>
              <p:nvPr/>
            </p:nvSpPr>
            <p:spPr>
              <a:xfrm>
                <a:off x="611560" y="2420888"/>
                <a:ext cx="936104" cy="38582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000" dirty="0" smtClean="0">
                    <a:solidFill>
                      <a:prstClr val="black"/>
                    </a:solidFill>
                  </a:rPr>
                  <a:t>Code Program</a:t>
                </a:r>
                <a:endParaRPr lang="zh-CN" altLang="en-US" sz="1000" dirty="0">
                  <a:solidFill>
                    <a:prstClr val="black"/>
                  </a:solidFill>
                </a:endParaRPr>
              </a:p>
            </p:txBody>
          </p:sp>
          <p:sp>
            <p:nvSpPr>
              <p:cNvPr id="44" name="矩形 43"/>
              <p:cNvSpPr/>
              <p:nvPr/>
            </p:nvSpPr>
            <p:spPr>
              <a:xfrm>
                <a:off x="3707904" y="2444495"/>
                <a:ext cx="936104" cy="33860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000" dirty="0" smtClean="0">
                    <a:solidFill>
                      <a:prstClr val="black"/>
                    </a:solidFill>
                  </a:rPr>
                  <a:t>Correct</a:t>
                </a:r>
              </a:p>
              <a:p>
                <a:pPr algn="ctr"/>
                <a:r>
                  <a:rPr lang="en-US" altLang="zh-CN" sz="1000" dirty="0" smtClean="0">
                    <a:solidFill>
                      <a:prstClr val="black"/>
                    </a:solidFill>
                  </a:rPr>
                  <a:t>Errors 1</a:t>
                </a:r>
                <a:endParaRPr lang="zh-CN" altLang="en-US" sz="1000" dirty="0">
                  <a:solidFill>
                    <a:prstClr val="black"/>
                  </a:solidFill>
                </a:endParaRPr>
              </a:p>
            </p:txBody>
          </p:sp>
          <p:sp>
            <p:nvSpPr>
              <p:cNvPr id="45" name="矩形 44"/>
              <p:cNvSpPr/>
              <p:nvPr/>
            </p:nvSpPr>
            <p:spPr>
              <a:xfrm>
                <a:off x="1691680" y="2444496"/>
                <a:ext cx="811607" cy="33860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000" dirty="0" smtClean="0">
                    <a:solidFill>
                      <a:prstClr val="black"/>
                    </a:solidFill>
                  </a:rPr>
                  <a:t>Test Program 1</a:t>
                </a:r>
                <a:endParaRPr lang="zh-CN" altLang="en-US" sz="1000" dirty="0">
                  <a:solidFill>
                    <a:prstClr val="black"/>
                  </a:solidFill>
                </a:endParaRPr>
              </a:p>
            </p:txBody>
          </p:sp>
          <p:sp>
            <p:nvSpPr>
              <p:cNvPr id="46" name="矩形 45"/>
              <p:cNvSpPr/>
              <p:nvPr/>
            </p:nvSpPr>
            <p:spPr>
              <a:xfrm>
                <a:off x="8172400" y="2444971"/>
                <a:ext cx="863128" cy="32729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000" dirty="0" smtClean="0">
                    <a:solidFill>
                      <a:prstClr val="black"/>
                    </a:solidFill>
                  </a:rPr>
                  <a:t>Release Program</a:t>
                </a:r>
                <a:endParaRPr lang="zh-CN" altLang="en-US" sz="1000" dirty="0">
                  <a:solidFill>
                    <a:prstClr val="black"/>
                  </a:solidFill>
                </a:endParaRPr>
              </a:p>
            </p:txBody>
          </p:sp>
          <p:cxnSp>
            <p:nvCxnSpPr>
              <p:cNvPr id="47" name="直接箭头连接符 46"/>
              <p:cNvCxnSpPr>
                <a:stCxn id="43" idx="3"/>
                <a:endCxn id="45" idx="1"/>
              </p:cNvCxnSpPr>
              <p:nvPr/>
            </p:nvCxnSpPr>
            <p:spPr>
              <a:xfrm>
                <a:off x="1547664" y="2613798"/>
                <a:ext cx="14401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8" name="直接箭头连接符 47"/>
              <p:cNvCxnSpPr>
                <a:stCxn id="44" idx="3"/>
                <a:endCxn id="74" idx="1"/>
              </p:cNvCxnSpPr>
              <p:nvPr/>
            </p:nvCxnSpPr>
            <p:spPr>
              <a:xfrm flipV="1">
                <a:off x="4644008" y="2611627"/>
                <a:ext cx="432048" cy="2170"/>
              </a:xfrm>
              <a:prstGeom prst="straightConnector1">
                <a:avLst/>
              </a:prstGeom>
              <a:ln w="19050">
                <a:prstDash val="sysDash"/>
                <a:tailEnd type="triangle"/>
              </a:ln>
            </p:spPr>
            <p:style>
              <a:lnRef idx="1">
                <a:schemeClr val="dk1"/>
              </a:lnRef>
              <a:fillRef idx="0">
                <a:schemeClr val="dk1"/>
              </a:fillRef>
              <a:effectRef idx="0">
                <a:schemeClr val="dk1"/>
              </a:effectRef>
              <a:fontRef idx="minor">
                <a:schemeClr val="tx1"/>
              </a:fontRef>
            </p:style>
          </p:cxnSp>
          <p:cxnSp>
            <p:nvCxnSpPr>
              <p:cNvPr id="49" name="直接箭头连接符 48"/>
              <p:cNvCxnSpPr>
                <a:stCxn id="73" idx="3"/>
                <a:endCxn id="46" idx="1"/>
              </p:cNvCxnSpPr>
              <p:nvPr/>
            </p:nvCxnSpPr>
            <p:spPr>
              <a:xfrm flipV="1">
                <a:off x="8028384" y="2608616"/>
                <a:ext cx="144016" cy="301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0" name="矩形 49"/>
              <p:cNvSpPr/>
              <p:nvPr/>
            </p:nvSpPr>
            <p:spPr>
              <a:xfrm>
                <a:off x="2632718" y="2444495"/>
                <a:ext cx="936104" cy="33860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000" dirty="0" smtClean="0">
                    <a:solidFill>
                      <a:prstClr val="black"/>
                    </a:solidFill>
                  </a:rPr>
                  <a:t>Diagnose</a:t>
                </a:r>
              </a:p>
              <a:p>
                <a:pPr algn="ctr"/>
                <a:r>
                  <a:rPr lang="en-US" altLang="zh-CN" sz="1000" dirty="0" smtClean="0">
                    <a:solidFill>
                      <a:prstClr val="black"/>
                    </a:solidFill>
                  </a:rPr>
                  <a:t>Errors 1</a:t>
                </a:r>
              </a:p>
            </p:txBody>
          </p:sp>
          <p:cxnSp>
            <p:nvCxnSpPr>
              <p:cNvPr id="51" name="直接箭头连接符 50"/>
              <p:cNvCxnSpPr>
                <a:endCxn id="50" idx="1"/>
              </p:cNvCxnSpPr>
              <p:nvPr/>
            </p:nvCxnSpPr>
            <p:spPr>
              <a:xfrm flipV="1">
                <a:off x="2503287" y="2613797"/>
                <a:ext cx="129431" cy="86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2" name="直接箭头连接符 51"/>
              <p:cNvCxnSpPr>
                <a:stCxn id="50" idx="3"/>
                <a:endCxn id="44" idx="1"/>
              </p:cNvCxnSpPr>
              <p:nvPr/>
            </p:nvCxnSpPr>
            <p:spPr>
              <a:xfrm>
                <a:off x="3568822" y="2613797"/>
                <a:ext cx="13908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3" name="矩形 72"/>
              <p:cNvSpPr/>
              <p:nvPr/>
            </p:nvSpPr>
            <p:spPr>
              <a:xfrm>
                <a:off x="7092280" y="2442324"/>
                <a:ext cx="936104" cy="33860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000" dirty="0" smtClean="0">
                    <a:solidFill>
                      <a:prstClr val="black"/>
                    </a:solidFill>
                  </a:rPr>
                  <a:t>Correct</a:t>
                </a:r>
              </a:p>
              <a:p>
                <a:pPr algn="ctr"/>
                <a:r>
                  <a:rPr lang="en-US" altLang="zh-CN" sz="1000" dirty="0" smtClean="0">
                    <a:solidFill>
                      <a:prstClr val="black"/>
                    </a:solidFill>
                  </a:rPr>
                  <a:t>Errors n</a:t>
                </a:r>
                <a:endParaRPr lang="zh-CN" altLang="en-US" sz="1000" dirty="0">
                  <a:solidFill>
                    <a:prstClr val="black"/>
                  </a:solidFill>
                </a:endParaRPr>
              </a:p>
            </p:txBody>
          </p:sp>
          <p:sp>
            <p:nvSpPr>
              <p:cNvPr id="74" name="矩形 73"/>
              <p:cNvSpPr/>
              <p:nvPr/>
            </p:nvSpPr>
            <p:spPr>
              <a:xfrm>
                <a:off x="5076056" y="2442325"/>
                <a:ext cx="811607" cy="33860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000" dirty="0" smtClean="0">
                    <a:solidFill>
                      <a:prstClr val="black"/>
                    </a:solidFill>
                  </a:rPr>
                  <a:t>Test Program n</a:t>
                </a:r>
                <a:endParaRPr lang="zh-CN" altLang="en-US" sz="1000" dirty="0">
                  <a:solidFill>
                    <a:prstClr val="black"/>
                  </a:solidFill>
                </a:endParaRPr>
              </a:p>
            </p:txBody>
          </p:sp>
          <p:sp>
            <p:nvSpPr>
              <p:cNvPr id="75" name="矩形 74"/>
              <p:cNvSpPr/>
              <p:nvPr/>
            </p:nvSpPr>
            <p:spPr>
              <a:xfrm>
                <a:off x="6017094" y="2442324"/>
                <a:ext cx="936104" cy="33860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000" dirty="0" smtClean="0">
                    <a:solidFill>
                      <a:prstClr val="black"/>
                    </a:solidFill>
                  </a:rPr>
                  <a:t>Diagnose</a:t>
                </a:r>
              </a:p>
              <a:p>
                <a:pPr algn="ctr"/>
                <a:r>
                  <a:rPr lang="en-US" altLang="zh-CN" sz="1000" dirty="0" smtClean="0">
                    <a:solidFill>
                      <a:prstClr val="black"/>
                    </a:solidFill>
                  </a:rPr>
                  <a:t>Errors n</a:t>
                </a:r>
              </a:p>
            </p:txBody>
          </p:sp>
          <p:cxnSp>
            <p:nvCxnSpPr>
              <p:cNvPr id="76" name="直接箭头连接符 75"/>
              <p:cNvCxnSpPr>
                <a:endCxn id="75" idx="1"/>
              </p:cNvCxnSpPr>
              <p:nvPr/>
            </p:nvCxnSpPr>
            <p:spPr>
              <a:xfrm flipV="1">
                <a:off x="5887663" y="2611626"/>
                <a:ext cx="129431" cy="86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7" name="直接箭头连接符 76"/>
              <p:cNvCxnSpPr>
                <a:stCxn id="75" idx="3"/>
                <a:endCxn id="73" idx="1"/>
              </p:cNvCxnSpPr>
              <p:nvPr/>
            </p:nvCxnSpPr>
            <p:spPr>
              <a:xfrm>
                <a:off x="6953198" y="2611626"/>
                <a:ext cx="13908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3" name="矩形 82"/>
              <p:cNvSpPr/>
              <p:nvPr/>
            </p:nvSpPr>
            <p:spPr>
              <a:xfrm>
                <a:off x="1619672" y="2204864"/>
                <a:ext cx="6480720" cy="864096"/>
              </a:xfrm>
              <a:prstGeom prst="rect">
                <a:avLst/>
              </a:prstGeom>
              <a:noFill/>
              <a:ln w="3175">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1062" name="下箭头 1061"/>
            <p:cNvSpPr/>
            <p:nvPr/>
          </p:nvSpPr>
          <p:spPr>
            <a:xfrm>
              <a:off x="3590132" y="1936903"/>
              <a:ext cx="291134" cy="339969"/>
            </a:xfrm>
            <a:prstGeom prst="downArrow">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solidFill>
                  <a:prstClr val="white"/>
                </a:solidFill>
              </a:endParaRPr>
            </a:p>
          </p:txBody>
        </p:sp>
      </p:grpSp>
      <p:grpSp>
        <p:nvGrpSpPr>
          <p:cNvPr id="1064" name="组合 1063"/>
          <p:cNvGrpSpPr/>
          <p:nvPr/>
        </p:nvGrpSpPr>
        <p:grpSpPr>
          <a:xfrm>
            <a:off x="729331" y="4725144"/>
            <a:ext cx="6223867" cy="1440160"/>
            <a:chOff x="729331" y="4725144"/>
            <a:chExt cx="6223867" cy="1440160"/>
          </a:xfrm>
        </p:grpSpPr>
        <p:grpSp>
          <p:nvGrpSpPr>
            <p:cNvPr id="1061" name="组合 1060"/>
            <p:cNvGrpSpPr/>
            <p:nvPr/>
          </p:nvGrpSpPr>
          <p:grpSpPr>
            <a:xfrm>
              <a:off x="729331" y="5202492"/>
              <a:ext cx="6223867" cy="962812"/>
              <a:chOff x="729331" y="5202492"/>
              <a:chExt cx="6223867" cy="962812"/>
            </a:xfrm>
          </p:grpSpPr>
          <p:sp>
            <p:nvSpPr>
              <p:cNvPr id="130" name="矩形 129"/>
              <p:cNvSpPr/>
              <p:nvPr/>
            </p:nvSpPr>
            <p:spPr>
              <a:xfrm>
                <a:off x="2097483" y="5205594"/>
                <a:ext cx="936104" cy="35089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000" dirty="0" smtClean="0">
                    <a:solidFill>
                      <a:prstClr val="black"/>
                    </a:solidFill>
                  </a:rPr>
                  <a:t>Code Program</a:t>
                </a:r>
                <a:endParaRPr lang="zh-CN" altLang="en-US" sz="1000" dirty="0">
                  <a:solidFill>
                    <a:prstClr val="black"/>
                  </a:solidFill>
                </a:endParaRPr>
              </a:p>
            </p:txBody>
          </p:sp>
          <p:sp>
            <p:nvSpPr>
              <p:cNvPr id="131" name="矩形 130"/>
              <p:cNvSpPr/>
              <p:nvPr/>
            </p:nvSpPr>
            <p:spPr>
              <a:xfrm>
                <a:off x="2789609" y="5827059"/>
                <a:ext cx="936104" cy="33824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000" dirty="0" smtClean="0">
                    <a:solidFill>
                      <a:prstClr val="black"/>
                    </a:solidFill>
                  </a:rPr>
                  <a:t>Writer User</a:t>
                </a:r>
              </a:p>
              <a:p>
                <a:pPr algn="ctr"/>
                <a:r>
                  <a:rPr lang="en-US" altLang="zh-CN" sz="1000" dirty="0" smtClean="0">
                    <a:solidFill>
                      <a:prstClr val="black"/>
                    </a:solidFill>
                  </a:rPr>
                  <a:t>manual</a:t>
                </a:r>
                <a:endParaRPr lang="zh-CN" altLang="en-US" sz="1000" dirty="0">
                  <a:solidFill>
                    <a:prstClr val="black"/>
                  </a:solidFill>
                </a:endParaRPr>
              </a:p>
            </p:txBody>
          </p:sp>
          <p:sp>
            <p:nvSpPr>
              <p:cNvPr id="132" name="矩形 131"/>
              <p:cNvSpPr/>
              <p:nvPr/>
            </p:nvSpPr>
            <p:spPr>
              <a:xfrm>
                <a:off x="3590132" y="5205593"/>
                <a:ext cx="811607" cy="35089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000" dirty="0" smtClean="0">
                    <a:solidFill>
                      <a:prstClr val="black"/>
                    </a:solidFill>
                  </a:rPr>
                  <a:t>Test Program</a:t>
                </a:r>
                <a:endParaRPr lang="zh-CN" altLang="en-US" sz="1000" dirty="0">
                  <a:solidFill>
                    <a:prstClr val="black"/>
                  </a:solidFill>
                </a:endParaRPr>
              </a:p>
            </p:txBody>
          </p:sp>
          <p:sp>
            <p:nvSpPr>
              <p:cNvPr id="133" name="矩形 132"/>
              <p:cNvSpPr/>
              <p:nvPr/>
            </p:nvSpPr>
            <p:spPr>
              <a:xfrm>
                <a:off x="4842171" y="5205593"/>
                <a:ext cx="863128" cy="35089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000" dirty="0" smtClean="0">
                    <a:solidFill>
                      <a:prstClr val="black"/>
                    </a:solidFill>
                  </a:rPr>
                  <a:t>Install Program</a:t>
                </a:r>
                <a:endParaRPr lang="zh-CN" altLang="en-US" sz="1000" dirty="0">
                  <a:solidFill>
                    <a:prstClr val="black"/>
                  </a:solidFill>
                </a:endParaRPr>
              </a:p>
            </p:txBody>
          </p:sp>
          <p:cxnSp>
            <p:nvCxnSpPr>
              <p:cNvPr id="134" name="直接箭头连接符 133"/>
              <p:cNvCxnSpPr>
                <a:stCxn id="130" idx="3"/>
                <a:endCxn id="132" idx="1"/>
              </p:cNvCxnSpPr>
              <p:nvPr/>
            </p:nvCxnSpPr>
            <p:spPr>
              <a:xfrm flipV="1">
                <a:off x="3033587" y="5381042"/>
                <a:ext cx="556545"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5" name="直接箭头连接符 134"/>
              <p:cNvCxnSpPr>
                <a:stCxn id="132" idx="3"/>
                <a:endCxn id="133" idx="1"/>
              </p:cNvCxnSpPr>
              <p:nvPr/>
            </p:nvCxnSpPr>
            <p:spPr>
              <a:xfrm>
                <a:off x="4401739" y="5381042"/>
                <a:ext cx="440432"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6" name="矩形 135"/>
              <p:cNvSpPr/>
              <p:nvPr/>
            </p:nvSpPr>
            <p:spPr>
              <a:xfrm>
                <a:off x="729331" y="5205594"/>
                <a:ext cx="936104" cy="35089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000" dirty="0" smtClean="0">
                    <a:solidFill>
                      <a:prstClr val="black"/>
                    </a:solidFill>
                  </a:rPr>
                  <a:t>Design Program</a:t>
                </a:r>
              </a:p>
            </p:txBody>
          </p:sp>
          <p:cxnSp>
            <p:nvCxnSpPr>
              <p:cNvPr id="137" name="直接箭头连接符 136"/>
              <p:cNvCxnSpPr>
                <a:stCxn id="136" idx="3"/>
                <a:endCxn id="130" idx="1"/>
              </p:cNvCxnSpPr>
              <p:nvPr/>
            </p:nvCxnSpPr>
            <p:spPr>
              <a:xfrm>
                <a:off x="1665435" y="5381043"/>
                <a:ext cx="43204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8" name="肘形连接符 137"/>
              <p:cNvCxnSpPr>
                <a:stCxn id="130" idx="2"/>
                <a:endCxn id="131" idx="1"/>
              </p:cNvCxnSpPr>
              <p:nvPr/>
            </p:nvCxnSpPr>
            <p:spPr>
              <a:xfrm rot="16200000" flipH="1">
                <a:off x="2457727" y="5664299"/>
                <a:ext cx="439691" cy="224074"/>
              </a:xfrm>
              <a:prstGeom prst="bentConnector2">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139" name="矩形 138"/>
              <p:cNvSpPr/>
              <p:nvPr/>
            </p:nvSpPr>
            <p:spPr>
              <a:xfrm>
                <a:off x="6090070" y="5202492"/>
                <a:ext cx="863128" cy="35089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000" dirty="0" smtClean="0">
                    <a:solidFill>
                      <a:prstClr val="black"/>
                    </a:solidFill>
                  </a:rPr>
                  <a:t>Sign-off</a:t>
                </a:r>
                <a:endParaRPr lang="zh-CN" altLang="en-US" sz="1000" dirty="0">
                  <a:solidFill>
                    <a:prstClr val="black"/>
                  </a:solidFill>
                </a:endParaRPr>
              </a:p>
            </p:txBody>
          </p:sp>
          <p:cxnSp>
            <p:nvCxnSpPr>
              <p:cNvPr id="140" name="直接箭头连接符 139"/>
              <p:cNvCxnSpPr>
                <a:stCxn id="133" idx="3"/>
                <a:endCxn id="139" idx="1"/>
              </p:cNvCxnSpPr>
              <p:nvPr/>
            </p:nvCxnSpPr>
            <p:spPr>
              <a:xfrm flipV="1">
                <a:off x="5705299" y="5377942"/>
                <a:ext cx="384771" cy="310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3" name="肘形连接符 142"/>
              <p:cNvCxnSpPr>
                <a:stCxn id="131" idx="3"/>
                <a:endCxn id="139" idx="2"/>
              </p:cNvCxnSpPr>
              <p:nvPr/>
            </p:nvCxnSpPr>
            <p:spPr>
              <a:xfrm flipV="1">
                <a:off x="3725713" y="5553391"/>
                <a:ext cx="2795921" cy="442791"/>
              </a:xfrm>
              <a:prstGeom prst="bentConnector2">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grpSp>
        <p:sp>
          <p:nvSpPr>
            <p:cNvPr id="148" name="下箭头 147"/>
            <p:cNvSpPr/>
            <p:nvPr/>
          </p:nvSpPr>
          <p:spPr>
            <a:xfrm>
              <a:off x="3562144" y="4725144"/>
              <a:ext cx="291134" cy="339969"/>
            </a:xfrm>
            <a:prstGeom prst="downArrow">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solidFill>
                  <a:prstClr val="white"/>
                </a:solidFill>
              </a:endParaRPr>
            </a:p>
          </p:txBody>
        </p:sp>
      </p:grpSp>
      <p:sp>
        <p:nvSpPr>
          <p:cNvPr id="1065" name="TextBox 1064"/>
          <p:cNvSpPr txBox="1"/>
          <p:nvPr/>
        </p:nvSpPr>
        <p:spPr>
          <a:xfrm>
            <a:off x="6485146" y="1012341"/>
            <a:ext cx="2550382" cy="923330"/>
          </a:xfrm>
          <a:prstGeom prst="rect">
            <a:avLst/>
          </a:prstGeom>
          <a:noFill/>
        </p:spPr>
        <p:txBody>
          <a:bodyPr wrap="square" rtlCol="0">
            <a:spAutoFit/>
          </a:bodyPr>
          <a:lstStyle/>
          <a:p>
            <a:r>
              <a:rPr lang="en-US" altLang="zh-CN" dirty="0" smtClean="0">
                <a:solidFill>
                  <a:srgbClr val="EBDDC3">
                    <a:lumMod val="50000"/>
                  </a:srgbClr>
                </a:solidFill>
              </a:rPr>
              <a:t>Which attribute of the activity </a:t>
            </a:r>
            <a:r>
              <a:rPr lang="en-US" altLang="zh-CN" dirty="0">
                <a:solidFill>
                  <a:srgbClr val="EBDDC3">
                    <a:lumMod val="50000"/>
                  </a:srgbClr>
                </a:solidFill>
              </a:rPr>
              <a:t>does the case </a:t>
            </a:r>
            <a:br>
              <a:rPr lang="en-US" altLang="zh-CN" dirty="0">
                <a:solidFill>
                  <a:srgbClr val="EBDDC3">
                    <a:lumMod val="50000"/>
                  </a:srgbClr>
                </a:solidFill>
              </a:rPr>
            </a:br>
            <a:r>
              <a:rPr lang="en-US" altLang="zh-CN" dirty="0" smtClean="0">
                <a:solidFill>
                  <a:srgbClr val="EBDDC3">
                    <a:lumMod val="50000"/>
                  </a:srgbClr>
                </a:solidFill>
              </a:rPr>
              <a:t>violate?</a:t>
            </a:r>
            <a:endParaRPr lang="zh-CN" altLang="en-US" dirty="0">
              <a:solidFill>
                <a:srgbClr val="EBDDC3">
                  <a:lumMod val="50000"/>
                </a:srgbClr>
              </a:solidFill>
            </a:endParaRPr>
          </a:p>
        </p:txBody>
      </p:sp>
    </p:spTree>
    <p:extLst>
      <p:ext uri="{BB962C8B-B14F-4D97-AF65-F5344CB8AC3E}">
        <p14:creationId xmlns:p14="http://schemas.microsoft.com/office/powerpoint/2010/main" val="3274019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6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
          </p:nvPr>
        </p:nvSpPr>
        <p:spPr>
          <a:xfrm>
            <a:off x="785999" y="1628800"/>
            <a:ext cx="8004048" cy="4824536"/>
          </a:xfrm>
        </p:spPr>
        <p:txBody>
          <a:bodyPr>
            <a:normAutofit fontScale="92500" lnSpcReduction="20000"/>
          </a:bodyPr>
          <a:lstStyle/>
          <a:p>
            <a:r>
              <a:rPr lang="en-US" altLang="zh-CN" sz="3000" dirty="0" smtClean="0"/>
              <a:t>Where activities can occur in parallel with a time lag between them, we represent the lag with a duration on the linking arrow.</a:t>
            </a:r>
          </a:p>
          <a:p>
            <a:endParaRPr lang="en-US" altLang="zh-CN" dirty="0" smtClean="0"/>
          </a:p>
          <a:p>
            <a:endParaRPr lang="en-US" altLang="zh-CN" dirty="0"/>
          </a:p>
          <a:p>
            <a:endParaRPr lang="en-US" altLang="zh-CN" dirty="0" smtClean="0"/>
          </a:p>
          <a:p>
            <a:endParaRPr lang="en-US" altLang="zh-CN" dirty="0"/>
          </a:p>
          <a:p>
            <a:endParaRPr lang="en-US" altLang="zh-CN" dirty="0" smtClean="0"/>
          </a:p>
          <a:p>
            <a:r>
              <a:rPr lang="en-US" altLang="zh-CN" sz="2600" dirty="0" smtClean="0">
                <a:solidFill>
                  <a:schemeClr val="bg2">
                    <a:lumMod val="50000"/>
                  </a:schemeClr>
                </a:solidFill>
              </a:rPr>
              <a:t>The above figure indicates that documenting amendments can start one day after the start of prototype testing and will be completed two days after prototype testing is completed.</a:t>
            </a:r>
            <a:endParaRPr lang="zh-CN" altLang="en-US" sz="2600" dirty="0">
              <a:solidFill>
                <a:schemeClr val="bg2">
                  <a:lumMod val="50000"/>
                </a:schemeClr>
              </a:solidFill>
            </a:endParaRPr>
          </a:p>
        </p:txBody>
      </p:sp>
      <p:sp>
        <p:nvSpPr>
          <p:cNvPr id="3" name="标题 2"/>
          <p:cNvSpPr>
            <a:spLocks noGrp="1"/>
          </p:cNvSpPr>
          <p:nvPr>
            <p:ph type="title"/>
          </p:nvPr>
        </p:nvSpPr>
        <p:spPr/>
        <p:txBody>
          <a:bodyPr/>
          <a:lstStyle/>
          <a:p>
            <a:r>
              <a:rPr lang="en-US" altLang="zh-CN" dirty="0" smtClean="0"/>
              <a:t>Representing lagged activities</a:t>
            </a:r>
            <a:endParaRPr lang="zh-CN" altLang="en-US" dirty="0"/>
          </a:p>
        </p:txBody>
      </p:sp>
      <p:sp>
        <p:nvSpPr>
          <p:cNvPr id="7" name="矩形 6"/>
          <p:cNvSpPr/>
          <p:nvPr/>
        </p:nvSpPr>
        <p:spPr>
          <a:xfrm>
            <a:off x="3757321" y="3166938"/>
            <a:ext cx="1413333" cy="46441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000" dirty="0" smtClean="0">
                <a:solidFill>
                  <a:prstClr val="black"/>
                </a:solidFill>
              </a:rPr>
              <a:t>Test prototype</a:t>
            </a:r>
            <a:endParaRPr lang="zh-CN" altLang="en-US" sz="1000" dirty="0">
              <a:solidFill>
                <a:prstClr val="black"/>
              </a:solidFill>
            </a:endParaRPr>
          </a:p>
        </p:txBody>
      </p:sp>
      <p:sp>
        <p:nvSpPr>
          <p:cNvPr id="8" name="矩形 7"/>
          <p:cNvSpPr/>
          <p:nvPr/>
        </p:nvSpPr>
        <p:spPr>
          <a:xfrm>
            <a:off x="3826781" y="3989446"/>
            <a:ext cx="1413333" cy="44766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000" dirty="0" smtClean="0">
                <a:solidFill>
                  <a:prstClr val="black"/>
                </a:solidFill>
              </a:rPr>
              <a:t>Document amendments</a:t>
            </a:r>
          </a:p>
        </p:txBody>
      </p:sp>
      <p:sp>
        <p:nvSpPr>
          <p:cNvPr id="9" name="矩形 8"/>
          <p:cNvSpPr/>
          <p:nvPr/>
        </p:nvSpPr>
        <p:spPr>
          <a:xfrm>
            <a:off x="6010929" y="3166937"/>
            <a:ext cx="1225367" cy="46441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000" dirty="0" smtClean="0">
                <a:solidFill>
                  <a:prstClr val="black"/>
                </a:solidFill>
              </a:rPr>
              <a:t>Revise specification</a:t>
            </a:r>
            <a:endParaRPr lang="zh-CN" altLang="en-US" sz="1000" dirty="0">
              <a:solidFill>
                <a:prstClr val="black"/>
              </a:solidFill>
            </a:endParaRPr>
          </a:p>
        </p:txBody>
      </p:sp>
      <p:cxnSp>
        <p:nvCxnSpPr>
          <p:cNvPr id="11" name="直接箭头连接符 10"/>
          <p:cNvCxnSpPr>
            <a:stCxn id="7" idx="3"/>
            <a:endCxn id="9" idx="1"/>
          </p:cNvCxnSpPr>
          <p:nvPr/>
        </p:nvCxnSpPr>
        <p:spPr>
          <a:xfrm flipV="1">
            <a:off x="5170655" y="3399143"/>
            <a:ext cx="840274"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 name="矩形 12"/>
          <p:cNvSpPr/>
          <p:nvPr/>
        </p:nvSpPr>
        <p:spPr>
          <a:xfrm>
            <a:off x="1691680" y="3166938"/>
            <a:ext cx="1413333" cy="46441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000" dirty="0" smtClean="0">
                <a:solidFill>
                  <a:prstClr val="black"/>
                </a:solidFill>
              </a:rPr>
              <a:t>Build prototype</a:t>
            </a:r>
          </a:p>
        </p:txBody>
      </p:sp>
      <p:cxnSp>
        <p:nvCxnSpPr>
          <p:cNvPr id="14" name="直接箭头连接符 13"/>
          <p:cNvCxnSpPr>
            <a:stCxn id="13" idx="3"/>
            <a:endCxn id="7" idx="1"/>
          </p:cNvCxnSpPr>
          <p:nvPr/>
        </p:nvCxnSpPr>
        <p:spPr>
          <a:xfrm>
            <a:off x="3105013" y="3399145"/>
            <a:ext cx="65230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肘形连接符 14"/>
          <p:cNvCxnSpPr>
            <a:endCxn id="8" idx="1"/>
          </p:cNvCxnSpPr>
          <p:nvPr/>
        </p:nvCxnSpPr>
        <p:spPr>
          <a:xfrm rot="5400000">
            <a:off x="3679833" y="3778297"/>
            <a:ext cx="581930" cy="288034"/>
          </a:xfrm>
          <a:prstGeom prst="bentConnector4">
            <a:avLst>
              <a:gd name="adj1" fmla="val 30768"/>
              <a:gd name="adj2" fmla="val 179366"/>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27" name="肘形连接符 26"/>
          <p:cNvCxnSpPr>
            <a:endCxn id="8" idx="3"/>
          </p:cNvCxnSpPr>
          <p:nvPr/>
        </p:nvCxnSpPr>
        <p:spPr>
          <a:xfrm rot="16200000" flipH="1">
            <a:off x="4818547" y="3791712"/>
            <a:ext cx="581928" cy="261205"/>
          </a:xfrm>
          <a:prstGeom prst="bentConnector4">
            <a:avLst>
              <a:gd name="adj1" fmla="val 30768"/>
              <a:gd name="adj2" fmla="val 187517"/>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31" name="矩形 30"/>
          <p:cNvSpPr/>
          <p:nvPr/>
        </p:nvSpPr>
        <p:spPr>
          <a:xfrm>
            <a:off x="3394733" y="3866335"/>
            <a:ext cx="247184" cy="246221"/>
          </a:xfrm>
          <a:prstGeom prst="rect">
            <a:avLst/>
          </a:prstGeom>
        </p:spPr>
        <p:txBody>
          <a:bodyPr wrap="none">
            <a:spAutoFit/>
          </a:bodyPr>
          <a:lstStyle/>
          <a:p>
            <a:r>
              <a:rPr lang="en-US" altLang="zh-CN" sz="1000" b="1" dirty="0" smtClean="0">
                <a:solidFill>
                  <a:prstClr val="black"/>
                </a:solidFill>
              </a:rPr>
              <a:t>1</a:t>
            </a:r>
            <a:endParaRPr lang="en-US" altLang="zh-CN" sz="1000" b="1" dirty="0">
              <a:solidFill>
                <a:prstClr val="black"/>
              </a:solidFill>
            </a:endParaRPr>
          </a:p>
        </p:txBody>
      </p:sp>
      <p:sp>
        <p:nvSpPr>
          <p:cNvPr id="32" name="矩形 31"/>
          <p:cNvSpPr/>
          <p:nvPr/>
        </p:nvSpPr>
        <p:spPr>
          <a:xfrm>
            <a:off x="5471208" y="3857801"/>
            <a:ext cx="264816" cy="246221"/>
          </a:xfrm>
          <a:prstGeom prst="rect">
            <a:avLst/>
          </a:prstGeom>
        </p:spPr>
        <p:txBody>
          <a:bodyPr wrap="none">
            <a:spAutoFit/>
          </a:bodyPr>
          <a:lstStyle/>
          <a:p>
            <a:r>
              <a:rPr lang="en-US" altLang="zh-CN" sz="1000" b="1" dirty="0" smtClean="0">
                <a:solidFill>
                  <a:prstClr val="black"/>
                </a:solidFill>
              </a:rPr>
              <a:t>2</a:t>
            </a:r>
            <a:endParaRPr lang="en-US" altLang="zh-CN" sz="1000" b="1" dirty="0">
              <a:solidFill>
                <a:prstClr val="black"/>
              </a:solidFill>
            </a:endParaRPr>
          </a:p>
        </p:txBody>
      </p:sp>
    </p:spTree>
    <p:extLst>
      <p:ext uri="{BB962C8B-B14F-4D97-AF65-F5344CB8AC3E}">
        <p14:creationId xmlns:p14="http://schemas.microsoft.com/office/powerpoint/2010/main" val="320497266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
          </p:nvPr>
        </p:nvSpPr>
        <p:spPr>
          <a:xfrm>
            <a:off x="755576" y="1556792"/>
            <a:ext cx="8004048" cy="1612776"/>
          </a:xfrm>
        </p:spPr>
        <p:txBody>
          <a:bodyPr/>
          <a:lstStyle/>
          <a:p>
            <a:r>
              <a:rPr lang="en-US" altLang="zh-CN" dirty="0" smtClean="0"/>
              <a:t>There are a number of different conventions that have been adopted for entering information on an activity-on-node network.</a:t>
            </a:r>
            <a:endParaRPr lang="zh-CN" altLang="en-US" dirty="0"/>
          </a:p>
        </p:txBody>
      </p:sp>
      <p:sp>
        <p:nvSpPr>
          <p:cNvPr id="3" name="标题 2"/>
          <p:cNvSpPr>
            <a:spLocks noGrp="1"/>
          </p:cNvSpPr>
          <p:nvPr>
            <p:ph type="title"/>
          </p:nvPr>
        </p:nvSpPr>
        <p:spPr/>
        <p:txBody>
          <a:bodyPr/>
          <a:lstStyle/>
          <a:p>
            <a:r>
              <a:rPr lang="en-US" altLang="zh-CN" dirty="0" smtClean="0"/>
              <a:t>Labeling conventions</a:t>
            </a:r>
            <a:endParaRPr lang="zh-CN" altLang="en-US" dirty="0"/>
          </a:p>
        </p:txBody>
      </p:sp>
      <p:graphicFrame>
        <p:nvGraphicFramePr>
          <p:cNvPr id="5" name="表格 4"/>
          <p:cNvGraphicFramePr>
            <a:graphicFrameLocks noGrp="1"/>
          </p:cNvGraphicFramePr>
          <p:nvPr>
            <p:extLst>
              <p:ext uri="{D42A27DB-BD31-4B8C-83A1-F6EECF244321}">
                <p14:modId xmlns:p14="http://schemas.microsoft.com/office/powerpoint/2010/main" val="2276160151"/>
              </p:ext>
            </p:extLst>
          </p:nvPr>
        </p:nvGraphicFramePr>
        <p:xfrm>
          <a:off x="1835696" y="3284984"/>
          <a:ext cx="5328592" cy="1112520"/>
        </p:xfrm>
        <a:graphic>
          <a:graphicData uri="http://schemas.openxmlformats.org/drawingml/2006/table">
            <a:tbl>
              <a:tblPr firstRow="1" bandRow="1">
                <a:tableStyleId>{5940675A-B579-460E-94D1-54222C63F5DA}</a:tableStyleId>
              </a:tblPr>
              <a:tblGrid>
                <a:gridCol w="1944216"/>
                <a:gridCol w="1224136"/>
                <a:gridCol w="2160240"/>
              </a:tblGrid>
              <a:tr h="370840">
                <a:tc>
                  <a:txBody>
                    <a:bodyPr/>
                    <a:lstStyle/>
                    <a:p>
                      <a:pPr algn="ctr"/>
                      <a:r>
                        <a:rPr lang="en-US" altLang="zh-CN" dirty="0" smtClean="0"/>
                        <a:t>Earliest</a:t>
                      </a:r>
                      <a:r>
                        <a:rPr lang="en-US" altLang="zh-CN" baseline="0" dirty="0" smtClean="0"/>
                        <a:t> start</a:t>
                      </a:r>
                      <a:endParaRPr lang="zh-CN" altLang="en-US" dirty="0"/>
                    </a:p>
                  </a:txBody>
                  <a:tcPr anchor="ctr"/>
                </a:tc>
                <a:tc>
                  <a:txBody>
                    <a:bodyPr/>
                    <a:lstStyle/>
                    <a:p>
                      <a:pPr algn="ctr"/>
                      <a:r>
                        <a:rPr lang="en-US" altLang="zh-CN" dirty="0" smtClean="0"/>
                        <a:t>duration</a:t>
                      </a:r>
                      <a:endParaRPr lang="zh-CN" altLang="en-US" dirty="0"/>
                    </a:p>
                  </a:txBody>
                  <a:tcPr anchor="ctr">
                    <a:lnB w="12700" cap="flat" cmpd="sng" algn="ctr">
                      <a:solidFill>
                        <a:schemeClr val="tx1"/>
                      </a:solidFill>
                      <a:prstDash val="solid"/>
                      <a:round/>
                      <a:headEnd type="none" w="med" len="med"/>
                      <a:tailEnd type="none" w="med" len="med"/>
                    </a:lnB>
                  </a:tcPr>
                </a:tc>
                <a:tc>
                  <a:txBody>
                    <a:bodyPr/>
                    <a:lstStyle/>
                    <a:p>
                      <a:pPr algn="ctr"/>
                      <a:r>
                        <a:rPr lang="en-US" altLang="zh-CN" dirty="0" smtClean="0"/>
                        <a:t>Earliest</a:t>
                      </a:r>
                      <a:r>
                        <a:rPr lang="en-US" altLang="zh-CN" baseline="0" dirty="0" smtClean="0"/>
                        <a:t> </a:t>
                      </a:r>
                      <a:r>
                        <a:rPr lang="en-US" altLang="zh-CN" dirty="0" smtClean="0"/>
                        <a:t>completion</a:t>
                      </a:r>
                      <a:endParaRPr lang="zh-CN" altLang="en-US" dirty="0"/>
                    </a:p>
                  </a:txBody>
                  <a:tcPr anchor="ctr"/>
                </a:tc>
              </a:tr>
              <a:tr h="370840">
                <a:tc gridSpan="3">
                  <a:txBody>
                    <a:bodyPr/>
                    <a:lstStyle/>
                    <a:p>
                      <a:pPr algn="ctr"/>
                      <a:r>
                        <a:rPr lang="en-US" altLang="zh-CN" dirty="0" smtClean="0"/>
                        <a:t>Description of the activity</a:t>
                      </a:r>
                      <a:endParaRPr lang="zh-CN" altLang="en-US" dirty="0"/>
                    </a:p>
                  </a:txBody>
                  <a:tcPr anchor="ctr"/>
                </a:tc>
                <a:tc hMerge="1">
                  <a:txBody>
                    <a:bodyPr/>
                    <a:lstStyle/>
                    <a:p>
                      <a:pPr algn="ctr"/>
                      <a:endParaRPr lang="zh-CN" altLang="en-US" dirty="0"/>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zh-CN" altLang="en-US" dirty="0"/>
                    </a:p>
                  </a:txBody>
                  <a:tcPr anchor="ctr">
                    <a:lnL w="12700" cmpd="sng">
                      <a:noFill/>
                    </a:lnL>
                  </a:tcPr>
                </a:tc>
              </a:tr>
              <a:tr h="370840">
                <a:tc>
                  <a:txBody>
                    <a:bodyPr/>
                    <a:lstStyle/>
                    <a:p>
                      <a:pPr algn="ctr"/>
                      <a:r>
                        <a:rPr lang="en-US" altLang="zh-CN" dirty="0" smtClean="0"/>
                        <a:t>Latest</a:t>
                      </a:r>
                      <a:r>
                        <a:rPr lang="en-US" altLang="zh-CN" baseline="0" dirty="0" smtClean="0"/>
                        <a:t> start</a:t>
                      </a:r>
                      <a:endParaRPr lang="zh-CN" altLang="en-US" dirty="0"/>
                    </a:p>
                  </a:txBody>
                  <a:tcPr anchor="ctr"/>
                </a:tc>
                <a:tc>
                  <a:txBody>
                    <a:bodyPr/>
                    <a:lstStyle/>
                    <a:p>
                      <a:pPr algn="ctr"/>
                      <a:r>
                        <a:rPr lang="en-US" altLang="zh-CN" dirty="0" smtClean="0"/>
                        <a:t>float</a:t>
                      </a:r>
                      <a:endParaRPr lang="zh-CN" altLang="en-US" dirty="0"/>
                    </a:p>
                  </a:txBody>
                  <a:tcPr anchor="ctr">
                    <a:lnT w="12700" cap="flat" cmpd="sng" algn="ctr">
                      <a:solidFill>
                        <a:schemeClr val="tx1"/>
                      </a:solidFill>
                      <a:prstDash val="solid"/>
                      <a:round/>
                      <a:headEnd type="none" w="med" len="med"/>
                      <a:tailEnd type="none" w="med" len="med"/>
                    </a:lnT>
                  </a:tcPr>
                </a:tc>
                <a:tc>
                  <a:txBody>
                    <a:bodyPr/>
                    <a:lstStyle/>
                    <a:p>
                      <a:pPr algn="ctr"/>
                      <a:r>
                        <a:rPr lang="en-US" altLang="zh-CN" dirty="0" smtClean="0"/>
                        <a:t>Latest completion</a:t>
                      </a:r>
                      <a:endParaRPr lang="zh-CN" altLang="en-US" dirty="0"/>
                    </a:p>
                  </a:txBody>
                  <a:tcPr anchor="ctr"/>
                </a:tc>
              </a:tr>
            </a:tbl>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2996879743"/>
              </p:ext>
            </p:extLst>
          </p:nvPr>
        </p:nvGraphicFramePr>
        <p:xfrm>
          <a:off x="1979712" y="4725144"/>
          <a:ext cx="5134915" cy="792088"/>
        </p:xfrm>
        <a:graphic>
          <a:graphicData uri="http://schemas.openxmlformats.org/presentationml/2006/ole">
            <mc:AlternateContent xmlns:mc="http://schemas.openxmlformats.org/markup-compatibility/2006">
              <mc:Choice xmlns:v="urn:schemas-microsoft-com:vml" Requires="v">
                <p:oleObj spid="_x0000_s11267" name="Equation" r:id="rId3" imgW="2387520" imgH="368280" progId="Equation.DSMT4">
                  <p:embed/>
                </p:oleObj>
              </mc:Choice>
              <mc:Fallback>
                <p:oleObj name="Equation" r:id="rId3" imgW="2387520" imgH="368280" progId="Equation.DSMT4">
                  <p:embed/>
                  <p:pic>
                    <p:nvPicPr>
                      <p:cNvPr id="0" name=""/>
                      <p:cNvPicPr/>
                      <p:nvPr/>
                    </p:nvPicPr>
                    <p:blipFill>
                      <a:blip r:embed="rId4"/>
                      <a:stretch>
                        <a:fillRect/>
                      </a:stretch>
                    </p:blipFill>
                    <p:spPr>
                      <a:xfrm>
                        <a:off x="1979712" y="4725144"/>
                        <a:ext cx="5134915" cy="792088"/>
                      </a:xfrm>
                      <a:prstGeom prst="rect">
                        <a:avLst/>
                      </a:prstGeom>
                    </p:spPr>
                  </p:pic>
                </p:oleObj>
              </mc:Fallback>
            </mc:AlternateContent>
          </a:graphicData>
        </a:graphic>
      </p:graphicFrame>
    </p:spTree>
    <p:extLst>
      <p:ext uri="{BB962C8B-B14F-4D97-AF65-F5344CB8AC3E}">
        <p14:creationId xmlns:p14="http://schemas.microsoft.com/office/powerpoint/2010/main" val="319140149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
          </p:nvPr>
        </p:nvSpPr>
        <p:spPr>
          <a:xfrm>
            <a:off x="827584" y="1556792"/>
            <a:ext cx="8004048" cy="460648"/>
          </a:xfrm>
        </p:spPr>
        <p:txBody>
          <a:bodyPr>
            <a:normAutofit fontScale="92500" lnSpcReduction="20000"/>
          </a:bodyPr>
          <a:lstStyle/>
          <a:p>
            <a:r>
              <a:rPr lang="en-US" altLang="zh-CN" dirty="0" smtClean="0">
                <a:solidFill>
                  <a:schemeClr val="bg2">
                    <a:lumMod val="50000"/>
                  </a:schemeClr>
                </a:solidFill>
              </a:rPr>
              <a:t>Example</a:t>
            </a:r>
            <a:endParaRPr lang="zh-CN" altLang="en-US" dirty="0">
              <a:solidFill>
                <a:schemeClr val="bg2">
                  <a:lumMod val="50000"/>
                </a:schemeClr>
              </a:solidFill>
            </a:endParaRPr>
          </a:p>
        </p:txBody>
      </p:sp>
      <p:sp>
        <p:nvSpPr>
          <p:cNvPr id="3" name="标题 2"/>
          <p:cNvSpPr>
            <a:spLocks noGrp="1"/>
          </p:cNvSpPr>
          <p:nvPr>
            <p:ph type="title"/>
          </p:nvPr>
        </p:nvSpPr>
        <p:spPr/>
        <p:txBody>
          <a:bodyPr/>
          <a:lstStyle/>
          <a:p>
            <a:r>
              <a:rPr lang="en-US" altLang="zh-CN" dirty="0" smtClean="0"/>
              <a:t>Time dimension</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1605690185"/>
              </p:ext>
            </p:extLst>
          </p:nvPr>
        </p:nvGraphicFramePr>
        <p:xfrm>
          <a:off x="1043608" y="2060848"/>
          <a:ext cx="6696744" cy="3337560"/>
        </p:xfrm>
        <a:graphic>
          <a:graphicData uri="http://schemas.openxmlformats.org/drawingml/2006/table">
            <a:tbl>
              <a:tblPr firstRow="1" bandRow="1">
                <a:tableStyleId>{073A0DAA-6AF3-43AB-8588-CEC1D06C72B9}</a:tableStyleId>
              </a:tblPr>
              <a:tblGrid>
                <a:gridCol w="2808312"/>
                <a:gridCol w="2088232"/>
                <a:gridCol w="1800200"/>
              </a:tblGrid>
              <a:tr h="370840">
                <a:tc>
                  <a:txBody>
                    <a:bodyPr/>
                    <a:lstStyle/>
                    <a:p>
                      <a:r>
                        <a:rPr lang="en-US" altLang="zh-CN" dirty="0" smtClean="0"/>
                        <a:t>Activity</a:t>
                      </a:r>
                      <a:endParaRPr lang="zh-CN" altLang="en-US" dirty="0"/>
                    </a:p>
                  </a:txBody>
                  <a:tcPr/>
                </a:tc>
                <a:tc>
                  <a:txBody>
                    <a:bodyPr/>
                    <a:lstStyle/>
                    <a:p>
                      <a:r>
                        <a:rPr lang="en-US" altLang="zh-CN" dirty="0" smtClean="0"/>
                        <a:t>Duration (week)</a:t>
                      </a:r>
                      <a:endParaRPr lang="zh-CN" altLang="en-US" dirty="0"/>
                    </a:p>
                  </a:txBody>
                  <a:tcPr/>
                </a:tc>
                <a:tc>
                  <a:txBody>
                    <a:bodyPr/>
                    <a:lstStyle/>
                    <a:p>
                      <a:r>
                        <a:rPr lang="en-US" altLang="zh-CN" dirty="0" smtClean="0"/>
                        <a:t>Precedents</a:t>
                      </a:r>
                      <a:endParaRPr lang="zh-CN" altLang="en-US" dirty="0"/>
                    </a:p>
                  </a:txBody>
                  <a:tcPr/>
                </a:tc>
              </a:tr>
              <a:tr h="370840">
                <a:tc>
                  <a:txBody>
                    <a:bodyPr/>
                    <a:lstStyle/>
                    <a:p>
                      <a:r>
                        <a:rPr lang="en-US" altLang="zh-CN" dirty="0" smtClean="0"/>
                        <a:t>A. Hardware</a:t>
                      </a:r>
                      <a:r>
                        <a:rPr lang="en-US" altLang="zh-CN" baseline="0" dirty="0" smtClean="0"/>
                        <a:t> selection</a:t>
                      </a:r>
                      <a:endParaRPr lang="zh-CN" altLang="en-US" dirty="0"/>
                    </a:p>
                  </a:txBody>
                  <a:tcPr/>
                </a:tc>
                <a:tc>
                  <a:txBody>
                    <a:bodyPr/>
                    <a:lstStyle/>
                    <a:p>
                      <a:pPr algn="ctr"/>
                      <a:r>
                        <a:rPr lang="en-US" altLang="zh-CN" dirty="0" smtClean="0"/>
                        <a:t>6</a:t>
                      </a:r>
                      <a:endParaRPr lang="zh-CN" altLang="en-US" dirty="0"/>
                    </a:p>
                  </a:txBody>
                  <a:tcPr anchor="ctr"/>
                </a:tc>
                <a:tc>
                  <a:txBody>
                    <a:bodyPr/>
                    <a:lstStyle/>
                    <a:p>
                      <a:pPr algn="ctr"/>
                      <a:endParaRPr lang="zh-CN" altLang="en-US" dirty="0"/>
                    </a:p>
                  </a:txBody>
                  <a:tcPr anchor="ctr"/>
                </a:tc>
              </a:tr>
              <a:tr h="370840">
                <a:tc>
                  <a:txBody>
                    <a:bodyPr/>
                    <a:lstStyle/>
                    <a:p>
                      <a:r>
                        <a:rPr lang="en-US" altLang="zh-CN" dirty="0" smtClean="0"/>
                        <a:t>B.</a:t>
                      </a:r>
                      <a:r>
                        <a:rPr lang="en-US" altLang="zh-CN" baseline="0" dirty="0" smtClean="0"/>
                        <a:t> System configuration</a:t>
                      </a:r>
                      <a:endParaRPr lang="zh-CN" altLang="en-US" dirty="0"/>
                    </a:p>
                  </a:txBody>
                  <a:tcPr/>
                </a:tc>
                <a:tc>
                  <a:txBody>
                    <a:bodyPr/>
                    <a:lstStyle/>
                    <a:p>
                      <a:pPr algn="ctr"/>
                      <a:r>
                        <a:rPr lang="en-US" altLang="zh-CN" dirty="0" smtClean="0"/>
                        <a:t>4</a:t>
                      </a:r>
                      <a:endParaRPr lang="zh-CN" altLang="en-US" dirty="0"/>
                    </a:p>
                  </a:txBody>
                  <a:tcPr anchor="ctr"/>
                </a:tc>
                <a:tc>
                  <a:txBody>
                    <a:bodyPr/>
                    <a:lstStyle/>
                    <a:p>
                      <a:pPr algn="ctr"/>
                      <a:endParaRPr lang="zh-CN" altLang="en-US" dirty="0"/>
                    </a:p>
                  </a:txBody>
                  <a:tcPr anchor="ctr"/>
                </a:tc>
              </a:tr>
              <a:tr h="370840">
                <a:tc>
                  <a:txBody>
                    <a:bodyPr/>
                    <a:lstStyle/>
                    <a:p>
                      <a:r>
                        <a:rPr lang="en-US" altLang="zh-CN" dirty="0" smtClean="0"/>
                        <a:t>C. Install hardware</a:t>
                      </a:r>
                      <a:endParaRPr lang="zh-CN" altLang="en-US" dirty="0"/>
                    </a:p>
                  </a:txBody>
                  <a:tcPr/>
                </a:tc>
                <a:tc>
                  <a:txBody>
                    <a:bodyPr/>
                    <a:lstStyle/>
                    <a:p>
                      <a:pPr algn="ctr"/>
                      <a:r>
                        <a:rPr lang="en-US" altLang="zh-CN" dirty="0" smtClean="0"/>
                        <a:t>3</a:t>
                      </a:r>
                      <a:endParaRPr lang="zh-CN" altLang="en-US" dirty="0"/>
                    </a:p>
                  </a:txBody>
                  <a:tcPr anchor="ctr"/>
                </a:tc>
                <a:tc>
                  <a:txBody>
                    <a:bodyPr/>
                    <a:lstStyle/>
                    <a:p>
                      <a:pPr algn="ctr"/>
                      <a:r>
                        <a:rPr lang="en-US" altLang="zh-CN" dirty="0" smtClean="0"/>
                        <a:t>A</a:t>
                      </a:r>
                      <a:endParaRPr lang="zh-CN" altLang="en-US" dirty="0"/>
                    </a:p>
                  </a:txBody>
                  <a:tcPr anchor="ctr"/>
                </a:tc>
              </a:tr>
              <a:tr h="370840">
                <a:tc>
                  <a:txBody>
                    <a:bodyPr/>
                    <a:lstStyle/>
                    <a:p>
                      <a:r>
                        <a:rPr lang="en-US" altLang="zh-CN" dirty="0" smtClean="0"/>
                        <a:t>D. Data migration</a:t>
                      </a:r>
                      <a:endParaRPr lang="zh-CN" altLang="en-US" dirty="0"/>
                    </a:p>
                  </a:txBody>
                  <a:tcPr/>
                </a:tc>
                <a:tc>
                  <a:txBody>
                    <a:bodyPr/>
                    <a:lstStyle/>
                    <a:p>
                      <a:pPr algn="ctr"/>
                      <a:r>
                        <a:rPr lang="en-US" altLang="zh-CN" dirty="0" smtClean="0"/>
                        <a:t>4</a:t>
                      </a:r>
                      <a:endParaRPr lang="zh-CN" altLang="en-US" dirty="0"/>
                    </a:p>
                  </a:txBody>
                  <a:tcPr anchor="ctr"/>
                </a:tc>
                <a:tc>
                  <a:txBody>
                    <a:bodyPr/>
                    <a:lstStyle/>
                    <a:p>
                      <a:pPr algn="ctr"/>
                      <a:r>
                        <a:rPr lang="en-US" altLang="zh-CN" dirty="0" smtClean="0"/>
                        <a:t>B</a:t>
                      </a:r>
                      <a:endParaRPr lang="zh-CN" altLang="en-US" dirty="0"/>
                    </a:p>
                  </a:txBody>
                  <a:tcPr anchor="ctr"/>
                </a:tc>
              </a:tr>
              <a:tr h="370840">
                <a:tc>
                  <a:txBody>
                    <a:bodyPr/>
                    <a:lstStyle/>
                    <a:p>
                      <a:r>
                        <a:rPr lang="en-US" altLang="zh-CN" dirty="0" smtClean="0"/>
                        <a:t>E. Draft office procedures</a:t>
                      </a:r>
                      <a:endParaRPr lang="zh-CN" altLang="en-US" dirty="0"/>
                    </a:p>
                  </a:txBody>
                  <a:tcPr/>
                </a:tc>
                <a:tc>
                  <a:txBody>
                    <a:bodyPr/>
                    <a:lstStyle/>
                    <a:p>
                      <a:pPr algn="ctr"/>
                      <a:r>
                        <a:rPr lang="en-US" altLang="zh-CN" dirty="0" smtClean="0"/>
                        <a:t>3</a:t>
                      </a:r>
                      <a:endParaRPr lang="zh-CN" altLang="en-US" dirty="0"/>
                    </a:p>
                  </a:txBody>
                  <a:tcPr anchor="ctr"/>
                </a:tc>
                <a:tc>
                  <a:txBody>
                    <a:bodyPr/>
                    <a:lstStyle/>
                    <a:p>
                      <a:pPr algn="ctr"/>
                      <a:r>
                        <a:rPr lang="en-US" altLang="zh-CN" dirty="0" smtClean="0"/>
                        <a:t>B</a:t>
                      </a:r>
                      <a:endParaRPr lang="zh-CN" altLang="en-US" dirty="0"/>
                    </a:p>
                  </a:txBody>
                  <a:tcPr anchor="ctr"/>
                </a:tc>
              </a:tr>
              <a:tr h="370840">
                <a:tc>
                  <a:txBody>
                    <a:bodyPr/>
                    <a:lstStyle/>
                    <a:p>
                      <a:r>
                        <a:rPr lang="en-US" altLang="zh-CN" dirty="0" smtClean="0"/>
                        <a:t>F. Recruit</a:t>
                      </a:r>
                      <a:r>
                        <a:rPr lang="en-US" altLang="zh-CN" baseline="0" dirty="0" smtClean="0"/>
                        <a:t> staff</a:t>
                      </a:r>
                      <a:endParaRPr lang="zh-CN" altLang="en-US" dirty="0"/>
                    </a:p>
                  </a:txBody>
                  <a:tcPr/>
                </a:tc>
                <a:tc>
                  <a:txBody>
                    <a:bodyPr/>
                    <a:lstStyle/>
                    <a:p>
                      <a:pPr algn="ctr"/>
                      <a:r>
                        <a:rPr lang="en-US" altLang="zh-CN" dirty="0" smtClean="0"/>
                        <a:t>10</a:t>
                      </a:r>
                      <a:endParaRPr lang="zh-CN" altLang="en-US" dirty="0"/>
                    </a:p>
                  </a:txBody>
                  <a:tcPr anchor="ctr"/>
                </a:tc>
                <a:tc>
                  <a:txBody>
                    <a:bodyPr/>
                    <a:lstStyle/>
                    <a:p>
                      <a:pPr algn="ctr"/>
                      <a:endParaRPr lang="zh-CN" altLang="en-US" dirty="0"/>
                    </a:p>
                  </a:txBody>
                  <a:tcPr anchor="ctr"/>
                </a:tc>
              </a:tr>
              <a:tr h="370840">
                <a:tc>
                  <a:txBody>
                    <a:bodyPr/>
                    <a:lstStyle/>
                    <a:p>
                      <a:r>
                        <a:rPr lang="en-US" altLang="zh-CN" dirty="0" smtClean="0"/>
                        <a:t>G. User training</a:t>
                      </a:r>
                      <a:endParaRPr lang="zh-CN" altLang="en-US" dirty="0"/>
                    </a:p>
                  </a:txBody>
                  <a:tcPr/>
                </a:tc>
                <a:tc>
                  <a:txBody>
                    <a:bodyPr/>
                    <a:lstStyle/>
                    <a:p>
                      <a:pPr algn="ctr"/>
                      <a:r>
                        <a:rPr lang="en-US" altLang="zh-CN" dirty="0" smtClean="0"/>
                        <a:t>3</a:t>
                      </a:r>
                      <a:endParaRPr lang="zh-CN" altLang="en-US" dirty="0"/>
                    </a:p>
                  </a:txBody>
                  <a:tcPr anchor="ctr"/>
                </a:tc>
                <a:tc>
                  <a:txBody>
                    <a:bodyPr/>
                    <a:lstStyle/>
                    <a:p>
                      <a:pPr algn="ctr"/>
                      <a:r>
                        <a:rPr lang="en-US" altLang="zh-CN" dirty="0" smtClean="0"/>
                        <a:t>E, F</a:t>
                      </a:r>
                      <a:endParaRPr lang="zh-CN" altLang="en-US" dirty="0"/>
                    </a:p>
                  </a:txBody>
                  <a:tcPr anchor="ctr"/>
                </a:tc>
              </a:tr>
              <a:tr h="370840">
                <a:tc>
                  <a:txBody>
                    <a:bodyPr/>
                    <a:lstStyle/>
                    <a:p>
                      <a:r>
                        <a:rPr lang="en-US" altLang="zh-CN" dirty="0" smtClean="0"/>
                        <a:t>H. Install and test system</a:t>
                      </a:r>
                      <a:endParaRPr lang="zh-CN" altLang="en-US" dirty="0"/>
                    </a:p>
                  </a:txBody>
                  <a:tcPr/>
                </a:tc>
                <a:tc>
                  <a:txBody>
                    <a:bodyPr/>
                    <a:lstStyle/>
                    <a:p>
                      <a:pPr algn="ctr"/>
                      <a:r>
                        <a:rPr lang="en-US" altLang="zh-CN" dirty="0" smtClean="0"/>
                        <a:t>2</a:t>
                      </a:r>
                      <a:endParaRPr lang="zh-CN" altLang="en-US" dirty="0"/>
                    </a:p>
                  </a:txBody>
                  <a:tcPr anchor="ctr"/>
                </a:tc>
                <a:tc>
                  <a:txBody>
                    <a:bodyPr/>
                    <a:lstStyle/>
                    <a:p>
                      <a:pPr algn="ctr"/>
                      <a:r>
                        <a:rPr lang="en-US" altLang="zh-CN" dirty="0" smtClean="0"/>
                        <a:t>C, D</a:t>
                      </a:r>
                      <a:endParaRPr lang="zh-CN" altLang="en-US" dirty="0"/>
                    </a:p>
                  </a:txBody>
                  <a:tcPr anchor="ctr"/>
                </a:tc>
              </a:tr>
            </a:tbl>
          </a:graphicData>
        </a:graphic>
      </p:graphicFrame>
    </p:spTree>
    <p:extLst>
      <p:ext uri="{BB962C8B-B14F-4D97-AF65-F5344CB8AC3E}">
        <p14:creationId xmlns:p14="http://schemas.microsoft.com/office/powerpoint/2010/main" val="306953807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extLst>
              <p:ext uri="{D42A27DB-BD31-4B8C-83A1-F6EECF244321}">
                <p14:modId xmlns:p14="http://schemas.microsoft.com/office/powerpoint/2010/main" val="1746795008"/>
              </p:ext>
            </p:extLst>
          </p:nvPr>
        </p:nvGraphicFramePr>
        <p:xfrm>
          <a:off x="971600" y="1412776"/>
          <a:ext cx="2304255" cy="936105"/>
        </p:xfrm>
        <a:graphic>
          <a:graphicData uri="http://schemas.openxmlformats.org/drawingml/2006/table">
            <a:tbl>
              <a:tblPr firstRow="1" bandRow="1">
                <a:tableStyleId>{5940675A-B579-460E-94D1-54222C63F5DA}</a:tableStyleId>
              </a:tblPr>
              <a:tblGrid>
                <a:gridCol w="622771"/>
                <a:gridCol w="939621"/>
                <a:gridCol w="741863"/>
              </a:tblGrid>
              <a:tr h="312035">
                <a:tc>
                  <a:txBody>
                    <a:bodyPr/>
                    <a:lstStyle/>
                    <a:p>
                      <a:pPr algn="ctr"/>
                      <a:endParaRPr lang="zh-CN" altLang="en-US" sz="1400" dirty="0"/>
                    </a:p>
                  </a:txBody>
                  <a:tcPr anchor="ctr"/>
                </a:tc>
                <a:tc>
                  <a:txBody>
                    <a:bodyPr/>
                    <a:lstStyle/>
                    <a:p>
                      <a:pPr algn="ctr"/>
                      <a:r>
                        <a:rPr lang="en-US" altLang="zh-CN" sz="1400" dirty="0" smtClean="0"/>
                        <a:t>6 weeks</a:t>
                      </a:r>
                      <a:endParaRPr lang="zh-CN" altLang="en-US" sz="1400" dirty="0"/>
                    </a:p>
                  </a:txBody>
                  <a:tcPr anchor="ctr">
                    <a:lnB w="12700" cap="flat" cmpd="sng" algn="ctr">
                      <a:solidFill>
                        <a:schemeClr val="tx1"/>
                      </a:solidFill>
                      <a:prstDash val="solid"/>
                      <a:round/>
                      <a:headEnd type="none" w="med" len="med"/>
                      <a:tailEnd type="none" w="med" len="med"/>
                    </a:lnB>
                  </a:tcPr>
                </a:tc>
                <a:tc>
                  <a:txBody>
                    <a:bodyPr/>
                    <a:lstStyle/>
                    <a:p>
                      <a:pPr algn="ctr"/>
                      <a:endParaRPr lang="zh-CN" altLang="en-US" sz="1400" dirty="0"/>
                    </a:p>
                  </a:txBody>
                  <a:tcPr anchor="ctr"/>
                </a:tc>
              </a:tr>
              <a:tr h="312035">
                <a:tc gridSpan="3">
                  <a:txBody>
                    <a:bodyPr/>
                    <a:lstStyle/>
                    <a:p>
                      <a:pPr algn="ctr"/>
                      <a:r>
                        <a:rPr lang="en-US" altLang="zh-CN" sz="1400" dirty="0" smtClean="0"/>
                        <a:t>A. Hardware selection</a:t>
                      </a:r>
                      <a:endParaRPr lang="zh-CN" altLang="en-US" sz="1400" dirty="0"/>
                    </a:p>
                  </a:txBody>
                  <a:tcPr anchor="ctr"/>
                </a:tc>
                <a:tc hMerge="1">
                  <a:txBody>
                    <a:bodyPr/>
                    <a:lstStyle/>
                    <a:p>
                      <a:endParaRPr lang="zh-CN" altLang="en-US"/>
                    </a:p>
                  </a:txBody>
                  <a:tcPr/>
                </a:tc>
                <a:tc hMerge="1">
                  <a:txBody>
                    <a:bodyPr/>
                    <a:lstStyle/>
                    <a:p>
                      <a:pPr algn="ctr"/>
                      <a:endParaRPr lang="zh-CN" altLang="en-US" dirty="0"/>
                    </a:p>
                  </a:txBody>
                  <a:tcPr anchor="ctr">
                    <a:lnL w="12700" cmpd="sng">
                      <a:noFill/>
                    </a:lnL>
                  </a:tcPr>
                </a:tc>
              </a:tr>
              <a:tr h="312035">
                <a:tc>
                  <a:txBody>
                    <a:bodyPr/>
                    <a:lstStyle/>
                    <a:p>
                      <a:pPr algn="ctr"/>
                      <a:endParaRPr lang="zh-CN" altLang="en-US" sz="1400" dirty="0"/>
                    </a:p>
                  </a:txBody>
                  <a:tcPr anchor="ctr"/>
                </a:tc>
                <a:tc>
                  <a:txBody>
                    <a:bodyPr/>
                    <a:lstStyle/>
                    <a:p>
                      <a:endParaRPr lang="zh-CN" altLang="en-US" sz="1400" dirty="0"/>
                    </a:p>
                  </a:txBody>
                  <a:tcPr anchor="ctr"/>
                </a:tc>
                <a:tc>
                  <a:txBody>
                    <a:bodyPr/>
                    <a:lstStyle/>
                    <a:p>
                      <a:pPr algn="ctr"/>
                      <a:endParaRPr lang="zh-CN" altLang="en-US" sz="1400" dirty="0"/>
                    </a:p>
                  </a:txBody>
                  <a:tcPr anchor="ctr"/>
                </a:tc>
              </a:tr>
            </a:tbl>
          </a:graphicData>
        </a:graphic>
      </p:graphicFrame>
      <p:graphicFrame>
        <p:nvGraphicFramePr>
          <p:cNvPr id="10" name="表格 9"/>
          <p:cNvGraphicFramePr>
            <a:graphicFrameLocks noGrp="1"/>
          </p:cNvGraphicFramePr>
          <p:nvPr>
            <p:extLst>
              <p:ext uri="{D42A27DB-BD31-4B8C-83A1-F6EECF244321}">
                <p14:modId xmlns:p14="http://schemas.microsoft.com/office/powerpoint/2010/main" val="1360184535"/>
              </p:ext>
            </p:extLst>
          </p:nvPr>
        </p:nvGraphicFramePr>
        <p:xfrm>
          <a:off x="3563888" y="2708920"/>
          <a:ext cx="2304255" cy="936105"/>
        </p:xfrm>
        <a:graphic>
          <a:graphicData uri="http://schemas.openxmlformats.org/drawingml/2006/table">
            <a:tbl>
              <a:tblPr firstRow="1" bandRow="1">
                <a:tableStyleId>{5940675A-B579-460E-94D1-54222C63F5DA}</a:tableStyleId>
              </a:tblPr>
              <a:tblGrid>
                <a:gridCol w="622771"/>
                <a:gridCol w="939621"/>
                <a:gridCol w="741863"/>
              </a:tblGrid>
              <a:tr h="312035">
                <a:tc>
                  <a:txBody>
                    <a:bodyPr/>
                    <a:lstStyle/>
                    <a:p>
                      <a:pPr algn="ctr"/>
                      <a:endParaRPr lang="zh-CN" altLang="en-US" sz="1400" dirty="0"/>
                    </a:p>
                  </a:txBody>
                  <a:tcPr anchor="ctr"/>
                </a:tc>
                <a:tc>
                  <a:txBody>
                    <a:bodyPr/>
                    <a:lstStyle/>
                    <a:p>
                      <a:pPr algn="ctr"/>
                      <a:r>
                        <a:rPr lang="en-US" altLang="zh-CN" sz="1400" dirty="0" smtClean="0"/>
                        <a:t>4 weeks</a:t>
                      </a:r>
                      <a:endParaRPr lang="zh-CN" altLang="en-US" sz="1400" dirty="0"/>
                    </a:p>
                  </a:txBody>
                  <a:tcPr anchor="ctr">
                    <a:lnB w="12700" cap="flat" cmpd="sng" algn="ctr">
                      <a:solidFill>
                        <a:schemeClr val="tx1"/>
                      </a:solidFill>
                      <a:prstDash val="solid"/>
                      <a:round/>
                      <a:headEnd type="none" w="med" len="med"/>
                      <a:tailEnd type="none" w="med" len="med"/>
                    </a:lnB>
                  </a:tcPr>
                </a:tc>
                <a:tc>
                  <a:txBody>
                    <a:bodyPr/>
                    <a:lstStyle/>
                    <a:p>
                      <a:pPr algn="ctr"/>
                      <a:endParaRPr lang="zh-CN" altLang="en-US" sz="1400" dirty="0"/>
                    </a:p>
                  </a:txBody>
                  <a:tcPr anchor="ctr"/>
                </a:tc>
              </a:tr>
              <a:tr h="312035">
                <a:tc gridSpan="3">
                  <a:txBody>
                    <a:bodyPr/>
                    <a:lstStyle/>
                    <a:p>
                      <a:pPr algn="ctr"/>
                      <a:r>
                        <a:rPr lang="en-US" altLang="zh-CN" sz="1400" dirty="0" smtClean="0"/>
                        <a:t>D. Data migration</a:t>
                      </a:r>
                      <a:endParaRPr lang="zh-CN" altLang="en-US" sz="1400" dirty="0"/>
                    </a:p>
                  </a:txBody>
                  <a:tcPr anchor="ctr"/>
                </a:tc>
                <a:tc hMerge="1">
                  <a:txBody>
                    <a:bodyPr/>
                    <a:lstStyle/>
                    <a:p>
                      <a:endParaRPr lang="zh-CN" altLang="en-US"/>
                    </a:p>
                  </a:txBody>
                  <a:tcPr/>
                </a:tc>
                <a:tc hMerge="1">
                  <a:txBody>
                    <a:bodyPr/>
                    <a:lstStyle/>
                    <a:p>
                      <a:pPr algn="ctr"/>
                      <a:endParaRPr lang="zh-CN" altLang="en-US" dirty="0"/>
                    </a:p>
                  </a:txBody>
                  <a:tcPr anchor="ctr">
                    <a:lnL w="12700" cmpd="sng">
                      <a:noFill/>
                    </a:lnL>
                  </a:tcPr>
                </a:tc>
              </a:tr>
              <a:tr h="312035">
                <a:tc>
                  <a:txBody>
                    <a:bodyPr/>
                    <a:lstStyle/>
                    <a:p>
                      <a:pPr algn="ctr"/>
                      <a:endParaRPr lang="zh-CN" altLang="en-US" sz="1400" dirty="0"/>
                    </a:p>
                  </a:txBody>
                  <a:tcPr anchor="ctr"/>
                </a:tc>
                <a:tc>
                  <a:txBody>
                    <a:bodyPr/>
                    <a:lstStyle/>
                    <a:p>
                      <a:endParaRPr lang="zh-CN" altLang="en-US" sz="1400" dirty="0"/>
                    </a:p>
                  </a:txBody>
                  <a:tcPr anchor="ctr"/>
                </a:tc>
                <a:tc>
                  <a:txBody>
                    <a:bodyPr/>
                    <a:lstStyle/>
                    <a:p>
                      <a:pPr algn="ctr"/>
                      <a:endParaRPr lang="zh-CN" altLang="en-US" sz="1400" dirty="0"/>
                    </a:p>
                  </a:txBody>
                  <a:tcPr anchor="ctr"/>
                </a:tc>
              </a:tr>
            </a:tbl>
          </a:graphicData>
        </a:graphic>
      </p:graphicFrame>
      <p:graphicFrame>
        <p:nvGraphicFramePr>
          <p:cNvPr id="11" name="表格 10"/>
          <p:cNvGraphicFramePr>
            <a:graphicFrameLocks noGrp="1"/>
          </p:cNvGraphicFramePr>
          <p:nvPr>
            <p:extLst>
              <p:ext uri="{D42A27DB-BD31-4B8C-83A1-F6EECF244321}">
                <p14:modId xmlns:p14="http://schemas.microsoft.com/office/powerpoint/2010/main" val="390262041"/>
              </p:ext>
            </p:extLst>
          </p:nvPr>
        </p:nvGraphicFramePr>
        <p:xfrm>
          <a:off x="971600" y="2708920"/>
          <a:ext cx="2304255" cy="936105"/>
        </p:xfrm>
        <a:graphic>
          <a:graphicData uri="http://schemas.openxmlformats.org/drawingml/2006/table">
            <a:tbl>
              <a:tblPr firstRow="1" bandRow="1">
                <a:tableStyleId>{5940675A-B579-460E-94D1-54222C63F5DA}</a:tableStyleId>
              </a:tblPr>
              <a:tblGrid>
                <a:gridCol w="622771"/>
                <a:gridCol w="939621"/>
                <a:gridCol w="741863"/>
              </a:tblGrid>
              <a:tr h="312035">
                <a:tc>
                  <a:txBody>
                    <a:bodyPr/>
                    <a:lstStyle/>
                    <a:p>
                      <a:pPr algn="ctr"/>
                      <a:endParaRPr lang="zh-CN" altLang="en-US" sz="1400" dirty="0"/>
                    </a:p>
                  </a:txBody>
                  <a:tcPr anchor="ctr"/>
                </a:tc>
                <a:tc>
                  <a:txBody>
                    <a:bodyPr/>
                    <a:lstStyle/>
                    <a:p>
                      <a:pPr algn="ctr"/>
                      <a:r>
                        <a:rPr lang="en-US" altLang="zh-CN" sz="1400" dirty="0" smtClean="0"/>
                        <a:t>4 weeks</a:t>
                      </a:r>
                      <a:endParaRPr lang="zh-CN" altLang="en-US" sz="1400" dirty="0"/>
                    </a:p>
                  </a:txBody>
                  <a:tcPr anchor="ctr">
                    <a:lnB w="12700" cap="flat" cmpd="sng" algn="ctr">
                      <a:solidFill>
                        <a:schemeClr val="tx1"/>
                      </a:solidFill>
                      <a:prstDash val="solid"/>
                      <a:round/>
                      <a:headEnd type="none" w="med" len="med"/>
                      <a:tailEnd type="none" w="med" len="med"/>
                    </a:lnB>
                  </a:tcPr>
                </a:tc>
                <a:tc>
                  <a:txBody>
                    <a:bodyPr/>
                    <a:lstStyle/>
                    <a:p>
                      <a:pPr algn="ctr"/>
                      <a:endParaRPr lang="zh-CN" altLang="en-US" sz="1400" dirty="0"/>
                    </a:p>
                  </a:txBody>
                  <a:tcPr anchor="ctr"/>
                </a:tc>
              </a:tr>
              <a:tr h="312035">
                <a:tc gridSpan="3">
                  <a:txBody>
                    <a:bodyPr/>
                    <a:lstStyle/>
                    <a:p>
                      <a:pPr algn="ctr"/>
                      <a:r>
                        <a:rPr lang="en-US" altLang="zh-CN" sz="1400" dirty="0" smtClean="0"/>
                        <a:t>B. Software</a:t>
                      </a:r>
                      <a:r>
                        <a:rPr lang="en-US" altLang="zh-CN" sz="1400" baseline="0" dirty="0" smtClean="0"/>
                        <a:t> configuration</a:t>
                      </a:r>
                      <a:endParaRPr lang="zh-CN" altLang="en-US" sz="1400" dirty="0"/>
                    </a:p>
                  </a:txBody>
                  <a:tcPr anchor="ctr"/>
                </a:tc>
                <a:tc hMerge="1">
                  <a:txBody>
                    <a:bodyPr/>
                    <a:lstStyle/>
                    <a:p>
                      <a:endParaRPr lang="zh-CN" altLang="en-US"/>
                    </a:p>
                  </a:txBody>
                  <a:tcPr/>
                </a:tc>
                <a:tc hMerge="1">
                  <a:txBody>
                    <a:bodyPr/>
                    <a:lstStyle/>
                    <a:p>
                      <a:pPr algn="ctr"/>
                      <a:endParaRPr lang="zh-CN" altLang="en-US" dirty="0"/>
                    </a:p>
                  </a:txBody>
                  <a:tcPr anchor="ctr">
                    <a:lnL w="12700" cmpd="sng">
                      <a:noFill/>
                    </a:lnL>
                  </a:tcPr>
                </a:tc>
              </a:tr>
              <a:tr h="312035">
                <a:tc>
                  <a:txBody>
                    <a:bodyPr/>
                    <a:lstStyle/>
                    <a:p>
                      <a:pPr algn="ctr"/>
                      <a:endParaRPr lang="zh-CN" altLang="en-US" sz="1400" dirty="0"/>
                    </a:p>
                  </a:txBody>
                  <a:tcPr anchor="ctr"/>
                </a:tc>
                <a:tc>
                  <a:txBody>
                    <a:bodyPr/>
                    <a:lstStyle/>
                    <a:p>
                      <a:endParaRPr lang="zh-CN" altLang="en-US" sz="1400" dirty="0"/>
                    </a:p>
                  </a:txBody>
                  <a:tcPr anchor="ctr"/>
                </a:tc>
                <a:tc>
                  <a:txBody>
                    <a:bodyPr/>
                    <a:lstStyle/>
                    <a:p>
                      <a:pPr algn="ctr"/>
                      <a:endParaRPr lang="zh-CN" altLang="en-US" sz="1400" dirty="0"/>
                    </a:p>
                  </a:txBody>
                  <a:tcPr anchor="ctr"/>
                </a:tc>
              </a:tr>
            </a:tbl>
          </a:graphicData>
        </a:graphic>
      </p:graphicFrame>
      <p:graphicFrame>
        <p:nvGraphicFramePr>
          <p:cNvPr id="12" name="表格 11"/>
          <p:cNvGraphicFramePr>
            <a:graphicFrameLocks noGrp="1"/>
          </p:cNvGraphicFramePr>
          <p:nvPr>
            <p:extLst>
              <p:ext uri="{D42A27DB-BD31-4B8C-83A1-F6EECF244321}">
                <p14:modId xmlns:p14="http://schemas.microsoft.com/office/powerpoint/2010/main" val="1700591569"/>
              </p:ext>
            </p:extLst>
          </p:nvPr>
        </p:nvGraphicFramePr>
        <p:xfrm>
          <a:off x="6228184" y="2708920"/>
          <a:ext cx="2304255" cy="936105"/>
        </p:xfrm>
        <a:graphic>
          <a:graphicData uri="http://schemas.openxmlformats.org/drawingml/2006/table">
            <a:tbl>
              <a:tblPr firstRow="1" bandRow="1">
                <a:tableStyleId>{5940675A-B579-460E-94D1-54222C63F5DA}</a:tableStyleId>
              </a:tblPr>
              <a:tblGrid>
                <a:gridCol w="622771"/>
                <a:gridCol w="939621"/>
                <a:gridCol w="741863"/>
              </a:tblGrid>
              <a:tr h="312035">
                <a:tc>
                  <a:txBody>
                    <a:bodyPr/>
                    <a:lstStyle/>
                    <a:p>
                      <a:pPr algn="ctr"/>
                      <a:endParaRPr lang="zh-CN" altLang="en-US" sz="1400" dirty="0"/>
                    </a:p>
                  </a:txBody>
                  <a:tcPr anchor="ctr"/>
                </a:tc>
                <a:tc>
                  <a:txBody>
                    <a:bodyPr/>
                    <a:lstStyle/>
                    <a:p>
                      <a:pPr algn="ctr"/>
                      <a:r>
                        <a:rPr lang="en-US" altLang="zh-CN" sz="1400" dirty="0" smtClean="0"/>
                        <a:t>2 weeks</a:t>
                      </a:r>
                      <a:endParaRPr lang="zh-CN" altLang="en-US" sz="1400" dirty="0"/>
                    </a:p>
                  </a:txBody>
                  <a:tcPr anchor="ctr">
                    <a:lnB w="12700" cap="flat" cmpd="sng" algn="ctr">
                      <a:solidFill>
                        <a:schemeClr val="tx1"/>
                      </a:solidFill>
                      <a:prstDash val="solid"/>
                      <a:round/>
                      <a:headEnd type="none" w="med" len="med"/>
                      <a:tailEnd type="none" w="med" len="med"/>
                    </a:lnB>
                  </a:tcPr>
                </a:tc>
                <a:tc>
                  <a:txBody>
                    <a:bodyPr/>
                    <a:lstStyle/>
                    <a:p>
                      <a:pPr algn="ctr"/>
                      <a:endParaRPr lang="zh-CN" altLang="en-US" sz="1400" dirty="0"/>
                    </a:p>
                  </a:txBody>
                  <a:tcPr anchor="ctr"/>
                </a:tc>
              </a:tr>
              <a:tr h="312035">
                <a:tc gridSpan="3">
                  <a:txBody>
                    <a:bodyPr/>
                    <a:lstStyle/>
                    <a:p>
                      <a:pPr algn="ctr"/>
                      <a:r>
                        <a:rPr lang="en-US" altLang="zh-CN" sz="1400" dirty="0" smtClean="0"/>
                        <a:t>H. Install</a:t>
                      </a:r>
                      <a:r>
                        <a:rPr lang="en-US" altLang="zh-CN" sz="1400" baseline="0" dirty="0" smtClean="0"/>
                        <a:t> and test</a:t>
                      </a:r>
                      <a:endParaRPr lang="zh-CN" altLang="en-US" sz="1400" dirty="0"/>
                    </a:p>
                  </a:txBody>
                  <a:tcPr anchor="ctr"/>
                </a:tc>
                <a:tc hMerge="1">
                  <a:txBody>
                    <a:bodyPr/>
                    <a:lstStyle/>
                    <a:p>
                      <a:endParaRPr lang="zh-CN" altLang="en-US"/>
                    </a:p>
                  </a:txBody>
                  <a:tcPr/>
                </a:tc>
                <a:tc hMerge="1">
                  <a:txBody>
                    <a:bodyPr/>
                    <a:lstStyle/>
                    <a:p>
                      <a:pPr algn="ctr"/>
                      <a:endParaRPr lang="zh-CN" altLang="en-US" dirty="0"/>
                    </a:p>
                  </a:txBody>
                  <a:tcPr anchor="ctr">
                    <a:lnL w="12700" cmpd="sng">
                      <a:noFill/>
                    </a:lnL>
                  </a:tcPr>
                </a:tc>
              </a:tr>
              <a:tr h="312035">
                <a:tc>
                  <a:txBody>
                    <a:bodyPr/>
                    <a:lstStyle/>
                    <a:p>
                      <a:pPr algn="ctr"/>
                      <a:endParaRPr lang="zh-CN" altLang="en-US" sz="1400" dirty="0"/>
                    </a:p>
                  </a:txBody>
                  <a:tcPr anchor="ctr"/>
                </a:tc>
                <a:tc>
                  <a:txBody>
                    <a:bodyPr/>
                    <a:lstStyle/>
                    <a:p>
                      <a:endParaRPr lang="zh-CN" altLang="en-US" sz="1400" dirty="0"/>
                    </a:p>
                  </a:txBody>
                  <a:tcPr anchor="ctr"/>
                </a:tc>
                <a:tc>
                  <a:txBody>
                    <a:bodyPr/>
                    <a:lstStyle/>
                    <a:p>
                      <a:pPr algn="ctr"/>
                      <a:endParaRPr lang="zh-CN" altLang="en-US" sz="1400" dirty="0"/>
                    </a:p>
                  </a:txBody>
                  <a:tcPr anchor="ctr"/>
                </a:tc>
              </a:tr>
            </a:tbl>
          </a:graphicData>
        </a:graphic>
      </p:graphicFrame>
      <p:graphicFrame>
        <p:nvGraphicFramePr>
          <p:cNvPr id="13" name="表格 12"/>
          <p:cNvGraphicFramePr>
            <a:graphicFrameLocks noGrp="1"/>
          </p:cNvGraphicFramePr>
          <p:nvPr>
            <p:extLst>
              <p:ext uri="{D42A27DB-BD31-4B8C-83A1-F6EECF244321}">
                <p14:modId xmlns:p14="http://schemas.microsoft.com/office/powerpoint/2010/main" val="1823850024"/>
              </p:ext>
            </p:extLst>
          </p:nvPr>
        </p:nvGraphicFramePr>
        <p:xfrm>
          <a:off x="971600" y="4005064"/>
          <a:ext cx="2304255" cy="936105"/>
        </p:xfrm>
        <a:graphic>
          <a:graphicData uri="http://schemas.openxmlformats.org/drawingml/2006/table">
            <a:tbl>
              <a:tblPr firstRow="1" bandRow="1">
                <a:tableStyleId>{5940675A-B579-460E-94D1-54222C63F5DA}</a:tableStyleId>
              </a:tblPr>
              <a:tblGrid>
                <a:gridCol w="622771"/>
                <a:gridCol w="939621"/>
                <a:gridCol w="741863"/>
              </a:tblGrid>
              <a:tr h="312035">
                <a:tc>
                  <a:txBody>
                    <a:bodyPr/>
                    <a:lstStyle/>
                    <a:p>
                      <a:pPr algn="ctr"/>
                      <a:endParaRPr lang="zh-CN" altLang="en-US" sz="1400" dirty="0"/>
                    </a:p>
                  </a:txBody>
                  <a:tcPr anchor="ctr"/>
                </a:tc>
                <a:tc>
                  <a:txBody>
                    <a:bodyPr/>
                    <a:lstStyle/>
                    <a:p>
                      <a:pPr algn="ctr"/>
                      <a:r>
                        <a:rPr lang="en-US" altLang="zh-CN" sz="1400" dirty="0" smtClean="0"/>
                        <a:t>10 weeks</a:t>
                      </a:r>
                      <a:endParaRPr lang="zh-CN" altLang="en-US" sz="1400" dirty="0"/>
                    </a:p>
                  </a:txBody>
                  <a:tcPr anchor="ctr">
                    <a:lnB w="12700" cap="flat" cmpd="sng" algn="ctr">
                      <a:solidFill>
                        <a:schemeClr val="tx1"/>
                      </a:solidFill>
                      <a:prstDash val="solid"/>
                      <a:round/>
                      <a:headEnd type="none" w="med" len="med"/>
                      <a:tailEnd type="none" w="med" len="med"/>
                    </a:lnB>
                  </a:tcPr>
                </a:tc>
                <a:tc>
                  <a:txBody>
                    <a:bodyPr/>
                    <a:lstStyle/>
                    <a:p>
                      <a:pPr algn="ctr"/>
                      <a:endParaRPr lang="zh-CN" altLang="en-US" sz="1400" dirty="0"/>
                    </a:p>
                  </a:txBody>
                  <a:tcPr anchor="ctr"/>
                </a:tc>
              </a:tr>
              <a:tr h="312035">
                <a:tc gridSpan="3">
                  <a:txBody>
                    <a:bodyPr/>
                    <a:lstStyle/>
                    <a:p>
                      <a:pPr algn="ctr"/>
                      <a:r>
                        <a:rPr lang="en-US" altLang="zh-CN" sz="1400" dirty="0" smtClean="0"/>
                        <a:t>F. Recruit staff</a:t>
                      </a:r>
                      <a:endParaRPr lang="zh-CN" altLang="en-US" sz="1400" dirty="0"/>
                    </a:p>
                  </a:txBody>
                  <a:tcPr anchor="ctr"/>
                </a:tc>
                <a:tc hMerge="1">
                  <a:txBody>
                    <a:bodyPr/>
                    <a:lstStyle/>
                    <a:p>
                      <a:endParaRPr lang="zh-CN" altLang="en-US"/>
                    </a:p>
                  </a:txBody>
                  <a:tcPr/>
                </a:tc>
                <a:tc hMerge="1">
                  <a:txBody>
                    <a:bodyPr/>
                    <a:lstStyle/>
                    <a:p>
                      <a:pPr algn="ctr"/>
                      <a:endParaRPr lang="zh-CN" altLang="en-US" dirty="0"/>
                    </a:p>
                  </a:txBody>
                  <a:tcPr anchor="ctr">
                    <a:lnL w="12700" cmpd="sng">
                      <a:noFill/>
                    </a:lnL>
                  </a:tcPr>
                </a:tc>
              </a:tr>
              <a:tr h="312035">
                <a:tc>
                  <a:txBody>
                    <a:bodyPr/>
                    <a:lstStyle/>
                    <a:p>
                      <a:pPr algn="ctr"/>
                      <a:endParaRPr lang="zh-CN" altLang="en-US" sz="1400" dirty="0"/>
                    </a:p>
                  </a:txBody>
                  <a:tcPr anchor="ctr"/>
                </a:tc>
                <a:tc>
                  <a:txBody>
                    <a:bodyPr/>
                    <a:lstStyle/>
                    <a:p>
                      <a:endParaRPr lang="zh-CN" altLang="en-US" sz="1400" dirty="0"/>
                    </a:p>
                  </a:txBody>
                  <a:tcPr anchor="ctr"/>
                </a:tc>
                <a:tc>
                  <a:txBody>
                    <a:bodyPr/>
                    <a:lstStyle/>
                    <a:p>
                      <a:pPr algn="ctr"/>
                      <a:endParaRPr lang="zh-CN" altLang="en-US" sz="1400" dirty="0"/>
                    </a:p>
                  </a:txBody>
                  <a:tcPr anchor="ctr"/>
                </a:tc>
              </a:tr>
            </a:tbl>
          </a:graphicData>
        </a:graphic>
      </p:graphicFrame>
      <p:sp>
        <p:nvSpPr>
          <p:cNvPr id="14" name="椭圆 13"/>
          <p:cNvSpPr/>
          <p:nvPr/>
        </p:nvSpPr>
        <p:spPr>
          <a:xfrm>
            <a:off x="558925" y="3068960"/>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8" name="椭圆 17"/>
          <p:cNvSpPr/>
          <p:nvPr/>
        </p:nvSpPr>
        <p:spPr>
          <a:xfrm>
            <a:off x="8852108" y="2997125"/>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aphicFrame>
        <p:nvGraphicFramePr>
          <p:cNvPr id="19" name="表格 18"/>
          <p:cNvGraphicFramePr>
            <a:graphicFrameLocks noGrp="1"/>
          </p:cNvGraphicFramePr>
          <p:nvPr>
            <p:extLst>
              <p:ext uri="{D42A27DB-BD31-4B8C-83A1-F6EECF244321}">
                <p14:modId xmlns:p14="http://schemas.microsoft.com/office/powerpoint/2010/main" val="3143075804"/>
              </p:ext>
            </p:extLst>
          </p:nvPr>
        </p:nvGraphicFramePr>
        <p:xfrm>
          <a:off x="3635896" y="4005064"/>
          <a:ext cx="2304255" cy="936105"/>
        </p:xfrm>
        <a:graphic>
          <a:graphicData uri="http://schemas.openxmlformats.org/drawingml/2006/table">
            <a:tbl>
              <a:tblPr firstRow="1" bandRow="1">
                <a:tableStyleId>{5940675A-B579-460E-94D1-54222C63F5DA}</a:tableStyleId>
              </a:tblPr>
              <a:tblGrid>
                <a:gridCol w="622771"/>
                <a:gridCol w="939621"/>
                <a:gridCol w="741863"/>
              </a:tblGrid>
              <a:tr h="312035">
                <a:tc>
                  <a:txBody>
                    <a:bodyPr/>
                    <a:lstStyle/>
                    <a:p>
                      <a:pPr algn="ctr"/>
                      <a:endParaRPr lang="zh-CN" altLang="en-US" sz="1400" dirty="0"/>
                    </a:p>
                  </a:txBody>
                  <a:tcPr anchor="ctr"/>
                </a:tc>
                <a:tc>
                  <a:txBody>
                    <a:bodyPr/>
                    <a:lstStyle/>
                    <a:p>
                      <a:pPr algn="ctr"/>
                      <a:r>
                        <a:rPr lang="en-US" altLang="zh-CN" sz="1400" dirty="0" smtClean="0"/>
                        <a:t>3 weeks</a:t>
                      </a:r>
                      <a:endParaRPr lang="zh-CN" altLang="en-US" sz="1400" dirty="0"/>
                    </a:p>
                  </a:txBody>
                  <a:tcPr anchor="ctr">
                    <a:lnB w="12700" cap="flat" cmpd="sng" algn="ctr">
                      <a:solidFill>
                        <a:schemeClr val="tx1"/>
                      </a:solidFill>
                      <a:prstDash val="solid"/>
                      <a:round/>
                      <a:headEnd type="none" w="med" len="med"/>
                      <a:tailEnd type="none" w="med" len="med"/>
                    </a:lnB>
                  </a:tcPr>
                </a:tc>
                <a:tc>
                  <a:txBody>
                    <a:bodyPr/>
                    <a:lstStyle/>
                    <a:p>
                      <a:pPr algn="ctr"/>
                      <a:endParaRPr lang="zh-CN" altLang="en-US" sz="1400" dirty="0"/>
                    </a:p>
                  </a:txBody>
                  <a:tcPr anchor="ctr"/>
                </a:tc>
              </a:tr>
              <a:tr h="312035">
                <a:tc gridSpan="3">
                  <a:txBody>
                    <a:bodyPr/>
                    <a:lstStyle/>
                    <a:p>
                      <a:pPr algn="ctr"/>
                      <a:r>
                        <a:rPr lang="en-US" altLang="zh-CN" sz="1400" dirty="0" smtClean="0"/>
                        <a:t>E. Draft office procedures</a:t>
                      </a:r>
                      <a:endParaRPr lang="zh-CN" altLang="en-US" sz="1400" dirty="0"/>
                    </a:p>
                  </a:txBody>
                  <a:tcPr anchor="ctr"/>
                </a:tc>
                <a:tc hMerge="1">
                  <a:txBody>
                    <a:bodyPr/>
                    <a:lstStyle/>
                    <a:p>
                      <a:endParaRPr lang="zh-CN" altLang="en-US"/>
                    </a:p>
                  </a:txBody>
                  <a:tcPr/>
                </a:tc>
                <a:tc hMerge="1">
                  <a:txBody>
                    <a:bodyPr/>
                    <a:lstStyle/>
                    <a:p>
                      <a:pPr algn="ctr"/>
                      <a:endParaRPr lang="zh-CN" altLang="en-US" dirty="0"/>
                    </a:p>
                  </a:txBody>
                  <a:tcPr anchor="ctr">
                    <a:lnL w="12700" cmpd="sng">
                      <a:noFill/>
                    </a:lnL>
                  </a:tcPr>
                </a:tc>
              </a:tr>
              <a:tr h="312035">
                <a:tc>
                  <a:txBody>
                    <a:bodyPr/>
                    <a:lstStyle/>
                    <a:p>
                      <a:pPr algn="ctr"/>
                      <a:endParaRPr lang="zh-CN" altLang="en-US" sz="1400" dirty="0"/>
                    </a:p>
                  </a:txBody>
                  <a:tcPr anchor="ctr"/>
                </a:tc>
                <a:tc>
                  <a:txBody>
                    <a:bodyPr/>
                    <a:lstStyle/>
                    <a:p>
                      <a:endParaRPr lang="zh-CN" altLang="en-US" sz="1400" dirty="0"/>
                    </a:p>
                  </a:txBody>
                  <a:tcPr anchor="ctr"/>
                </a:tc>
                <a:tc>
                  <a:txBody>
                    <a:bodyPr/>
                    <a:lstStyle/>
                    <a:p>
                      <a:pPr algn="ctr"/>
                      <a:endParaRPr lang="zh-CN" altLang="en-US" sz="1400" dirty="0"/>
                    </a:p>
                  </a:txBody>
                  <a:tcPr anchor="ctr"/>
                </a:tc>
              </a:tr>
            </a:tbl>
          </a:graphicData>
        </a:graphic>
      </p:graphicFrame>
      <p:graphicFrame>
        <p:nvGraphicFramePr>
          <p:cNvPr id="20" name="表格 19"/>
          <p:cNvGraphicFramePr>
            <a:graphicFrameLocks noGrp="1"/>
          </p:cNvGraphicFramePr>
          <p:nvPr>
            <p:extLst>
              <p:ext uri="{D42A27DB-BD31-4B8C-83A1-F6EECF244321}">
                <p14:modId xmlns:p14="http://schemas.microsoft.com/office/powerpoint/2010/main" val="2898679053"/>
              </p:ext>
            </p:extLst>
          </p:nvPr>
        </p:nvGraphicFramePr>
        <p:xfrm>
          <a:off x="6300192" y="4005064"/>
          <a:ext cx="2304255" cy="936105"/>
        </p:xfrm>
        <a:graphic>
          <a:graphicData uri="http://schemas.openxmlformats.org/drawingml/2006/table">
            <a:tbl>
              <a:tblPr firstRow="1" bandRow="1">
                <a:tableStyleId>{5940675A-B579-460E-94D1-54222C63F5DA}</a:tableStyleId>
              </a:tblPr>
              <a:tblGrid>
                <a:gridCol w="622771"/>
                <a:gridCol w="939621"/>
                <a:gridCol w="741863"/>
              </a:tblGrid>
              <a:tr h="312035">
                <a:tc>
                  <a:txBody>
                    <a:bodyPr/>
                    <a:lstStyle/>
                    <a:p>
                      <a:pPr algn="ctr"/>
                      <a:endParaRPr lang="zh-CN" altLang="en-US" sz="1400" dirty="0"/>
                    </a:p>
                  </a:txBody>
                  <a:tcPr anchor="ctr"/>
                </a:tc>
                <a:tc>
                  <a:txBody>
                    <a:bodyPr/>
                    <a:lstStyle/>
                    <a:p>
                      <a:pPr algn="ctr"/>
                      <a:r>
                        <a:rPr lang="en-US" altLang="zh-CN" sz="1400" dirty="0" smtClean="0"/>
                        <a:t>3 weeks</a:t>
                      </a:r>
                      <a:endParaRPr lang="zh-CN" altLang="en-US" sz="1400" dirty="0"/>
                    </a:p>
                  </a:txBody>
                  <a:tcPr anchor="ctr">
                    <a:lnB w="12700" cap="flat" cmpd="sng" algn="ctr">
                      <a:solidFill>
                        <a:schemeClr val="tx1"/>
                      </a:solidFill>
                      <a:prstDash val="solid"/>
                      <a:round/>
                      <a:headEnd type="none" w="med" len="med"/>
                      <a:tailEnd type="none" w="med" len="med"/>
                    </a:lnB>
                  </a:tcPr>
                </a:tc>
                <a:tc>
                  <a:txBody>
                    <a:bodyPr/>
                    <a:lstStyle/>
                    <a:p>
                      <a:pPr algn="ctr"/>
                      <a:endParaRPr lang="zh-CN" altLang="en-US" sz="1400" dirty="0"/>
                    </a:p>
                  </a:txBody>
                  <a:tcPr anchor="ctr"/>
                </a:tc>
              </a:tr>
              <a:tr h="312035">
                <a:tc gridSpan="3">
                  <a:txBody>
                    <a:bodyPr/>
                    <a:lstStyle/>
                    <a:p>
                      <a:pPr algn="ctr"/>
                      <a:r>
                        <a:rPr lang="en-US" altLang="zh-CN" sz="1400" dirty="0" smtClean="0"/>
                        <a:t>G. User</a:t>
                      </a:r>
                      <a:r>
                        <a:rPr lang="en-US" altLang="zh-CN" sz="1400" baseline="0" dirty="0" smtClean="0"/>
                        <a:t> training</a:t>
                      </a:r>
                      <a:endParaRPr lang="zh-CN" altLang="en-US" sz="1400" dirty="0"/>
                    </a:p>
                  </a:txBody>
                  <a:tcPr anchor="ctr"/>
                </a:tc>
                <a:tc hMerge="1">
                  <a:txBody>
                    <a:bodyPr/>
                    <a:lstStyle/>
                    <a:p>
                      <a:endParaRPr lang="zh-CN" altLang="en-US"/>
                    </a:p>
                  </a:txBody>
                  <a:tcPr/>
                </a:tc>
                <a:tc hMerge="1">
                  <a:txBody>
                    <a:bodyPr/>
                    <a:lstStyle/>
                    <a:p>
                      <a:pPr algn="ctr"/>
                      <a:endParaRPr lang="zh-CN" altLang="en-US" dirty="0"/>
                    </a:p>
                  </a:txBody>
                  <a:tcPr anchor="ctr">
                    <a:lnL w="12700" cmpd="sng">
                      <a:noFill/>
                    </a:lnL>
                  </a:tcPr>
                </a:tc>
              </a:tr>
              <a:tr h="312035">
                <a:tc>
                  <a:txBody>
                    <a:bodyPr/>
                    <a:lstStyle/>
                    <a:p>
                      <a:pPr algn="ctr"/>
                      <a:endParaRPr lang="zh-CN" altLang="en-US" sz="1400" dirty="0"/>
                    </a:p>
                  </a:txBody>
                  <a:tcPr anchor="ctr"/>
                </a:tc>
                <a:tc>
                  <a:txBody>
                    <a:bodyPr/>
                    <a:lstStyle/>
                    <a:p>
                      <a:endParaRPr lang="zh-CN" altLang="en-US" sz="1400" dirty="0"/>
                    </a:p>
                  </a:txBody>
                  <a:tcPr anchor="ctr"/>
                </a:tc>
                <a:tc>
                  <a:txBody>
                    <a:bodyPr/>
                    <a:lstStyle/>
                    <a:p>
                      <a:pPr algn="ctr"/>
                      <a:endParaRPr lang="zh-CN" altLang="en-US" sz="1400" dirty="0"/>
                    </a:p>
                  </a:txBody>
                  <a:tcPr anchor="ctr"/>
                </a:tc>
              </a:tr>
            </a:tbl>
          </a:graphicData>
        </a:graphic>
      </p:graphicFrame>
      <p:graphicFrame>
        <p:nvGraphicFramePr>
          <p:cNvPr id="21" name="表格 20"/>
          <p:cNvGraphicFramePr>
            <a:graphicFrameLocks noGrp="1"/>
          </p:cNvGraphicFramePr>
          <p:nvPr>
            <p:extLst>
              <p:ext uri="{D42A27DB-BD31-4B8C-83A1-F6EECF244321}">
                <p14:modId xmlns:p14="http://schemas.microsoft.com/office/powerpoint/2010/main" val="2689148751"/>
              </p:ext>
            </p:extLst>
          </p:nvPr>
        </p:nvGraphicFramePr>
        <p:xfrm>
          <a:off x="3563888" y="1412776"/>
          <a:ext cx="2304255" cy="936105"/>
        </p:xfrm>
        <a:graphic>
          <a:graphicData uri="http://schemas.openxmlformats.org/drawingml/2006/table">
            <a:tbl>
              <a:tblPr firstRow="1" bandRow="1">
                <a:tableStyleId>{5940675A-B579-460E-94D1-54222C63F5DA}</a:tableStyleId>
              </a:tblPr>
              <a:tblGrid>
                <a:gridCol w="622771"/>
                <a:gridCol w="939621"/>
                <a:gridCol w="741863"/>
              </a:tblGrid>
              <a:tr h="312035">
                <a:tc>
                  <a:txBody>
                    <a:bodyPr/>
                    <a:lstStyle/>
                    <a:p>
                      <a:pPr algn="ctr"/>
                      <a:endParaRPr lang="zh-CN" altLang="en-US" sz="1400" dirty="0"/>
                    </a:p>
                  </a:txBody>
                  <a:tcPr anchor="ctr"/>
                </a:tc>
                <a:tc>
                  <a:txBody>
                    <a:bodyPr/>
                    <a:lstStyle/>
                    <a:p>
                      <a:pPr algn="ctr"/>
                      <a:r>
                        <a:rPr lang="en-US" altLang="zh-CN" sz="1400" dirty="0" smtClean="0"/>
                        <a:t>3 weeks</a:t>
                      </a:r>
                      <a:endParaRPr lang="zh-CN" altLang="en-US" sz="1400" dirty="0"/>
                    </a:p>
                  </a:txBody>
                  <a:tcPr anchor="ctr">
                    <a:lnB w="12700" cap="flat" cmpd="sng" algn="ctr">
                      <a:solidFill>
                        <a:schemeClr val="tx1"/>
                      </a:solidFill>
                      <a:prstDash val="solid"/>
                      <a:round/>
                      <a:headEnd type="none" w="med" len="med"/>
                      <a:tailEnd type="none" w="med" len="med"/>
                    </a:lnB>
                  </a:tcPr>
                </a:tc>
                <a:tc>
                  <a:txBody>
                    <a:bodyPr/>
                    <a:lstStyle/>
                    <a:p>
                      <a:pPr algn="ctr"/>
                      <a:endParaRPr lang="zh-CN" altLang="en-US" sz="1400" dirty="0"/>
                    </a:p>
                  </a:txBody>
                  <a:tcPr anchor="ctr"/>
                </a:tc>
              </a:tr>
              <a:tr h="312035">
                <a:tc gridSpan="3">
                  <a:txBody>
                    <a:bodyPr/>
                    <a:lstStyle/>
                    <a:p>
                      <a:pPr algn="ctr"/>
                      <a:r>
                        <a:rPr lang="en-US" altLang="zh-CN" sz="1400" dirty="0" smtClean="0"/>
                        <a:t>C. Install hardware</a:t>
                      </a:r>
                      <a:endParaRPr lang="zh-CN" altLang="en-US" sz="1400" dirty="0"/>
                    </a:p>
                  </a:txBody>
                  <a:tcPr anchor="ctr"/>
                </a:tc>
                <a:tc hMerge="1">
                  <a:txBody>
                    <a:bodyPr/>
                    <a:lstStyle/>
                    <a:p>
                      <a:endParaRPr lang="zh-CN" altLang="en-US"/>
                    </a:p>
                  </a:txBody>
                  <a:tcPr/>
                </a:tc>
                <a:tc hMerge="1">
                  <a:txBody>
                    <a:bodyPr/>
                    <a:lstStyle/>
                    <a:p>
                      <a:pPr algn="ctr"/>
                      <a:endParaRPr lang="zh-CN" altLang="en-US" dirty="0"/>
                    </a:p>
                  </a:txBody>
                  <a:tcPr anchor="ctr">
                    <a:lnL w="12700" cmpd="sng">
                      <a:noFill/>
                    </a:lnL>
                  </a:tcPr>
                </a:tc>
              </a:tr>
              <a:tr h="312035">
                <a:tc>
                  <a:txBody>
                    <a:bodyPr/>
                    <a:lstStyle/>
                    <a:p>
                      <a:pPr algn="ctr"/>
                      <a:endParaRPr lang="zh-CN" altLang="en-US" sz="1400" dirty="0"/>
                    </a:p>
                  </a:txBody>
                  <a:tcPr anchor="ctr"/>
                </a:tc>
                <a:tc>
                  <a:txBody>
                    <a:bodyPr/>
                    <a:lstStyle/>
                    <a:p>
                      <a:endParaRPr lang="zh-CN" altLang="en-US" sz="1400" dirty="0"/>
                    </a:p>
                  </a:txBody>
                  <a:tcPr anchor="ctr"/>
                </a:tc>
                <a:tc>
                  <a:txBody>
                    <a:bodyPr/>
                    <a:lstStyle/>
                    <a:p>
                      <a:pPr algn="ctr"/>
                      <a:endParaRPr lang="zh-CN" altLang="en-US" sz="1400" dirty="0"/>
                    </a:p>
                  </a:txBody>
                  <a:tcPr anchor="ctr"/>
                </a:tc>
              </a:tr>
            </a:tbl>
          </a:graphicData>
        </a:graphic>
      </p:graphicFrame>
      <p:cxnSp>
        <p:nvCxnSpPr>
          <p:cNvPr id="23" name="直接箭头连接符 22"/>
          <p:cNvCxnSpPr>
            <a:stCxn id="14" idx="7"/>
            <a:endCxn id="4" idx="1"/>
          </p:cNvCxnSpPr>
          <p:nvPr/>
        </p:nvCxnSpPr>
        <p:spPr>
          <a:xfrm flipV="1">
            <a:off x="743313" y="1880828"/>
            <a:ext cx="228287" cy="1219768"/>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24" name="直接箭头连接符 23"/>
          <p:cNvCxnSpPr>
            <a:stCxn id="14" idx="6"/>
            <a:endCxn id="11" idx="1"/>
          </p:cNvCxnSpPr>
          <p:nvPr/>
        </p:nvCxnSpPr>
        <p:spPr>
          <a:xfrm>
            <a:off x="774949" y="3176972"/>
            <a:ext cx="196651" cy="0"/>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27" name="直接箭头连接符 26"/>
          <p:cNvCxnSpPr>
            <a:stCxn id="14" idx="5"/>
            <a:endCxn id="13" idx="1"/>
          </p:cNvCxnSpPr>
          <p:nvPr/>
        </p:nvCxnSpPr>
        <p:spPr>
          <a:xfrm>
            <a:off x="743313" y="3253348"/>
            <a:ext cx="228287" cy="1219768"/>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46" name="直接箭头连接符 45"/>
          <p:cNvCxnSpPr>
            <a:stCxn id="11" idx="3"/>
            <a:endCxn id="10" idx="1"/>
          </p:cNvCxnSpPr>
          <p:nvPr/>
        </p:nvCxnSpPr>
        <p:spPr>
          <a:xfrm>
            <a:off x="3275855" y="3176972"/>
            <a:ext cx="288033" cy="0"/>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49" name="直接箭头连接符 48"/>
          <p:cNvCxnSpPr>
            <a:stCxn id="11" idx="3"/>
            <a:endCxn id="19" idx="1"/>
          </p:cNvCxnSpPr>
          <p:nvPr/>
        </p:nvCxnSpPr>
        <p:spPr>
          <a:xfrm>
            <a:off x="3275855" y="3176972"/>
            <a:ext cx="360041" cy="1296144"/>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52" name="直接箭头连接符 51"/>
          <p:cNvCxnSpPr>
            <a:stCxn id="4" idx="3"/>
            <a:endCxn id="21" idx="1"/>
          </p:cNvCxnSpPr>
          <p:nvPr/>
        </p:nvCxnSpPr>
        <p:spPr>
          <a:xfrm>
            <a:off x="3275855" y="1880828"/>
            <a:ext cx="288033" cy="0"/>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55" name="直接箭头连接符 54"/>
          <p:cNvCxnSpPr>
            <a:stCxn id="10" idx="3"/>
            <a:endCxn id="12" idx="1"/>
          </p:cNvCxnSpPr>
          <p:nvPr/>
        </p:nvCxnSpPr>
        <p:spPr>
          <a:xfrm>
            <a:off x="5868143" y="3176972"/>
            <a:ext cx="360041" cy="0"/>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59" name="直接箭头连接符 58"/>
          <p:cNvCxnSpPr>
            <a:stCxn id="21" idx="3"/>
            <a:endCxn id="12" idx="1"/>
          </p:cNvCxnSpPr>
          <p:nvPr/>
        </p:nvCxnSpPr>
        <p:spPr>
          <a:xfrm>
            <a:off x="5868143" y="1880828"/>
            <a:ext cx="360041" cy="1296144"/>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62" name="直接箭头连接符 61"/>
          <p:cNvCxnSpPr>
            <a:stCxn id="19" idx="3"/>
            <a:endCxn id="20" idx="1"/>
          </p:cNvCxnSpPr>
          <p:nvPr/>
        </p:nvCxnSpPr>
        <p:spPr>
          <a:xfrm>
            <a:off x="5940151" y="4473116"/>
            <a:ext cx="360041" cy="0"/>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66" name="肘形连接符 65"/>
          <p:cNvCxnSpPr>
            <a:stCxn id="13" idx="2"/>
            <a:endCxn id="20" idx="2"/>
          </p:cNvCxnSpPr>
          <p:nvPr/>
        </p:nvCxnSpPr>
        <p:spPr>
          <a:xfrm rot="16200000" flipH="1">
            <a:off x="4788023" y="2276873"/>
            <a:ext cx="12700" cy="5328592"/>
          </a:xfrm>
          <a:prstGeom prst="bentConnector3">
            <a:avLst>
              <a:gd name="adj1" fmla="val 1800000"/>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99" name="直接箭头连接符 98"/>
          <p:cNvCxnSpPr>
            <a:stCxn id="12" idx="3"/>
            <a:endCxn id="18" idx="3"/>
          </p:cNvCxnSpPr>
          <p:nvPr/>
        </p:nvCxnSpPr>
        <p:spPr>
          <a:xfrm>
            <a:off x="8532439" y="3176972"/>
            <a:ext cx="351305" cy="4541"/>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102" name="直接箭头连接符 101"/>
          <p:cNvCxnSpPr>
            <a:stCxn id="20" idx="3"/>
            <a:endCxn id="18" idx="4"/>
          </p:cNvCxnSpPr>
          <p:nvPr/>
        </p:nvCxnSpPr>
        <p:spPr>
          <a:xfrm flipV="1">
            <a:off x="8604447" y="3213149"/>
            <a:ext cx="355673" cy="1259967"/>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113" name="TextBox 112"/>
          <p:cNvSpPr txBox="1"/>
          <p:nvPr/>
        </p:nvSpPr>
        <p:spPr>
          <a:xfrm>
            <a:off x="985297" y="764477"/>
            <a:ext cx="5157181" cy="369332"/>
          </a:xfrm>
          <a:prstGeom prst="rect">
            <a:avLst/>
          </a:prstGeom>
          <a:noFill/>
        </p:spPr>
        <p:txBody>
          <a:bodyPr wrap="none" rtlCol="0">
            <a:spAutoFit/>
          </a:bodyPr>
          <a:lstStyle/>
          <a:p>
            <a:r>
              <a:rPr lang="en-US" altLang="zh-CN" dirty="0" smtClean="0">
                <a:solidFill>
                  <a:prstClr val="black"/>
                </a:solidFill>
              </a:rPr>
              <a:t>The precedence network for the example project </a:t>
            </a:r>
            <a:endParaRPr lang="zh-CN" altLang="en-US" dirty="0">
              <a:solidFill>
                <a:prstClr val="black"/>
              </a:solidFill>
            </a:endParaRPr>
          </a:p>
        </p:txBody>
      </p:sp>
    </p:spTree>
    <p:extLst>
      <p:ext uri="{BB962C8B-B14F-4D97-AF65-F5344CB8AC3E}">
        <p14:creationId xmlns:p14="http://schemas.microsoft.com/office/powerpoint/2010/main" val="225581519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
          </p:nvPr>
        </p:nvSpPr>
        <p:spPr>
          <a:xfrm>
            <a:off x="743313" y="692696"/>
            <a:ext cx="8004048" cy="1224136"/>
          </a:xfrm>
        </p:spPr>
        <p:txBody>
          <a:bodyPr>
            <a:normAutofit fontScale="92500" lnSpcReduction="10000"/>
          </a:bodyPr>
          <a:lstStyle/>
          <a:p>
            <a:r>
              <a:rPr lang="en-US" altLang="zh-CN" u="sng" dirty="0" smtClean="0">
                <a:solidFill>
                  <a:srgbClr val="7030A0"/>
                </a:solidFill>
              </a:rPr>
              <a:t>The forward pass</a:t>
            </a:r>
          </a:p>
          <a:p>
            <a:pPr lvl="1"/>
            <a:r>
              <a:rPr lang="en-US" altLang="zh-CN" dirty="0" smtClean="0">
                <a:solidFill>
                  <a:srgbClr val="0070C0"/>
                </a:solidFill>
              </a:rPr>
              <a:t>Calculate the </a:t>
            </a:r>
            <a:r>
              <a:rPr lang="en-US" altLang="zh-CN" b="1" dirty="0" smtClean="0">
                <a:solidFill>
                  <a:schemeClr val="accent2">
                    <a:lumMod val="75000"/>
                  </a:schemeClr>
                </a:solidFill>
              </a:rPr>
              <a:t>earliest</a:t>
            </a:r>
            <a:r>
              <a:rPr lang="en-US" altLang="zh-CN" dirty="0" smtClean="0">
                <a:solidFill>
                  <a:srgbClr val="0070C0"/>
                </a:solidFill>
              </a:rPr>
              <a:t> dates on which each activity may be started and completed</a:t>
            </a:r>
            <a:endParaRPr lang="zh-CN" altLang="en-US" dirty="0">
              <a:solidFill>
                <a:srgbClr val="0070C0"/>
              </a:solidFill>
            </a:endParaRPr>
          </a:p>
        </p:txBody>
      </p:sp>
      <p:graphicFrame>
        <p:nvGraphicFramePr>
          <p:cNvPr id="4" name="表格 3"/>
          <p:cNvGraphicFramePr>
            <a:graphicFrameLocks noGrp="1"/>
          </p:cNvGraphicFramePr>
          <p:nvPr>
            <p:extLst>
              <p:ext uri="{D42A27DB-BD31-4B8C-83A1-F6EECF244321}">
                <p14:modId xmlns:p14="http://schemas.microsoft.com/office/powerpoint/2010/main" val="3922198702"/>
              </p:ext>
            </p:extLst>
          </p:nvPr>
        </p:nvGraphicFramePr>
        <p:xfrm>
          <a:off x="971600" y="2276872"/>
          <a:ext cx="2304255" cy="936105"/>
        </p:xfrm>
        <a:graphic>
          <a:graphicData uri="http://schemas.openxmlformats.org/drawingml/2006/table">
            <a:tbl>
              <a:tblPr firstRow="1" bandRow="1">
                <a:tableStyleId>{5940675A-B579-460E-94D1-54222C63F5DA}</a:tableStyleId>
              </a:tblPr>
              <a:tblGrid>
                <a:gridCol w="622771"/>
                <a:gridCol w="939621"/>
                <a:gridCol w="741863"/>
              </a:tblGrid>
              <a:tr h="312035">
                <a:tc>
                  <a:txBody>
                    <a:bodyPr/>
                    <a:lstStyle/>
                    <a:p>
                      <a:pPr algn="ctr"/>
                      <a:endParaRPr lang="zh-CN" altLang="en-US" sz="1400" dirty="0"/>
                    </a:p>
                  </a:txBody>
                  <a:tcPr anchor="ctr"/>
                </a:tc>
                <a:tc>
                  <a:txBody>
                    <a:bodyPr/>
                    <a:lstStyle/>
                    <a:p>
                      <a:pPr algn="ctr"/>
                      <a:r>
                        <a:rPr lang="en-US" altLang="zh-CN" sz="1400" dirty="0" smtClean="0"/>
                        <a:t>6 weeks</a:t>
                      </a:r>
                      <a:endParaRPr lang="zh-CN" altLang="en-US" sz="1400" dirty="0"/>
                    </a:p>
                  </a:txBody>
                  <a:tcPr anchor="ctr">
                    <a:lnB w="12700" cap="flat" cmpd="sng" algn="ctr">
                      <a:solidFill>
                        <a:schemeClr val="tx1"/>
                      </a:solidFill>
                      <a:prstDash val="solid"/>
                      <a:round/>
                      <a:headEnd type="none" w="med" len="med"/>
                      <a:tailEnd type="none" w="med" len="med"/>
                    </a:lnB>
                  </a:tcPr>
                </a:tc>
                <a:tc>
                  <a:txBody>
                    <a:bodyPr/>
                    <a:lstStyle/>
                    <a:p>
                      <a:pPr algn="ctr"/>
                      <a:endParaRPr lang="zh-CN" altLang="en-US" sz="1400" dirty="0"/>
                    </a:p>
                  </a:txBody>
                  <a:tcPr anchor="ctr"/>
                </a:tc>
              </a:tr>
              <a:tr h="312035">
                <a:tc gridSpan="3">
                  <a:txBody>
                    <a:bodyPr/>
                    <a:lstStyle/>
                    <a:p>
                      <a:pPr algn="ctr"/>
                      <a:r>
                        <a:rPr lang="en-US" altLang="zh-CN" sz="1400" dirty="0" smtClean="0"/>
                        <a:t>A. Hardware selection</a:t>
                      </a:r>
                      <a:endParaRPr lang="zh-CN" altLang="en-US" sz="1400" dirty="0"/>
                    </a:p>
                  </a:txBody>
                  <a:tcPr anchor="ctr"/>
                </a:tc>
                <a:tc hMerge="1">
                  <a:txBody>
                    <a:bodyPr/>
                    <a:lstStyle/>
                    <a:p>
                      <a:endParaRPr lang="zh-CN" altLang="en-US"/>
                    </a:p>
                  </a:txBody>
                  <a:tcPr/>
                </a:tc>
                <a:tc hMerge="1">
                  <a:txBody>
                    <a:bodyPr/>
                    <a:lstStyle/>
                    <a:p>
                      <a:pPr algn="ctr"/>
                      <a:endParaRPr lang="zh-CN" altLang="en-US" dirty="0"/>
                    </a:p>
                  </a:txBody>
                  <a:tcPr anchor="ctr">
                    <a:lnL w="12700" cmpd="sng">
                      <a:noFill/>
                    </a:lnL>
                  </a:tcPr>
                </a:tc>
              </a:tr>
              <a:tr h="312035">
                <a:tc>
                  <a:txBody>
                    <a:bodyPr/>
                    <a:lstStyle/>
                    <a:p>
                      <a:pPr algn="ctr"/>
                      <a:endParaRPr lang="zh-CN" altLang="en-US" sz="1400" dirty="0"/>
                    </a:p>
                  </a:txBody>
                  <a:tcPr anchor="ctr"/>
                </a:tc>
                <a:tc>
                  <a:txBody>
                    <a:bodyPr/>
                    <a:lstStyle/>
                    <a:p>
                      <a:endParaRPr lang="zh-CN" altLang="en-US" sz="1400" dirty="0"/>
                    </a:p>
                  </a:txBody>
                  <a:tcPr anchor="ctr"/>
                </a:tc>
                <a:tc>
                  <a:txBody>
                    <a:bodyPr/>
                    <a:lstStyle/>
                    <a:p>
                      <a:pPr algn="ctr"/>
                      <a:endParaRPr lang="zh-CN" altLang="en-US" sz="1400" dirty="0"/>
                    </a:p>
                  </a:txBody>
                  <a:tcPr anchor="ctr"/>
                </a:tc>
              </a:tr>
            </a:tbl>
          </a:graphicData>
        </a:graphic>
      </p:graphicFrame>
      <p:graphicFrame>
        <p:nvGraphicFramePr>
          <p:cNvPr id="5" name="表格 4"/>
          <p:cNvGraphicFramePr>
            <a:graphicFrameLocks noGrp="1"/>
          </p:cNvGraphicFramePr>
          <p:nvPr>
            <p:extLst>
              <p:ext uri="{D42A27DB-BD31-4B8C-83A1-F6EECF244321}">
                <p14:modId xmlns:p14="http://schemas.microsoft.com/office/powerpoint/2010/main" val="1290768416"/>
              </p:ext>
            </p:extLst>
          </p:nvPr>
        </p:nvGraphicFramePr>
        <p:xfrm>
          <a:off x="3563888" y="3573016"/>
          <a:ext cx="2304255" cy="936105"/>
        </p:xfrm>
        <a:graphic>
          <a:graphicData uri="http://schemas.openxmlformats.org/drawingml/2006/table">
            <a:tbl>
              <a:tblPr firstRow="1" bandRow="1">
                <a:tableStyleId>{5940675A-B579-460E-94D1-54222C63F5DA}</a:tableStyleId>
              </a:tblPr>
              <a:tblGrid>
                <a:gridCol w="622771"/>
                <a:gridCol w="939621"/>
                <a:gridCol w="741863"/>
              </a:tblGrid>
              <a:tr h="312035">
                <a:tc>
                  <a:txBody>
                    <a:bodyPr/>
                    <a:lstStyle/>
                    <a:p>
                      <a:pPr algn="ctr"/>
                      <a:endParaRPr lang="zh-CN" altLang="en-US" sz="1400" dirty="0"/>
                    </a:p>
                  </a:txBody>
                  <a:tcPr anchor="ctr"/>
                </a:tc>
                <a:tc>
                  <a:txBody>
                    <a:bodyPr/>
                    <a:lstStyle/>
                    <a:p>
                      <a:pPr algn="ctr"/>
                      <a:r>
                        <a:rPr lang="en-US" altLang="zh-CN" sz="1400" dirty="0" smtClean="0"/>
                        <a:t>4 weeks</a:t>
                      </a:r>
                      <a:endParaRPr lang="zh-CN" altLang="en-US" sz="1400" dirty="0"/>
                    </a:p>
                  </a:txBody>
                  <a:tcPr anchor="ctr">
                    <a:lnB w="12700" cap="flat" cmpd="sng" algn="ctr">
                      <a:solidFill>
                        <a:schemeClr val="tx1"/>
                      </a:solidFill>
                      <a:prstDash val="solid"/>
                      <a:round/>
                      <a:headEnd type="none" w="med" len="med"/>
                      <a:tailEnd type="none" w="med" len="med"/>
                    </a:lnB>
                  </a:tcPr>
                </a:tc>
                <a:tc>
                  <a:txBody>
                    <a:bodyPr/>
                    <a:lstStyle/>
                    <a:p>
                      <a:pPr algn="ctr"/>
                      <a:endParaRPr lang="zh-CN" altLang="en-US" sz="1400" dirty="0"/>
                    </a:p>
                  </a:txBody>
                  <a:tcPr anchor="ctr"/>
                </a:tc>
              </a:tr>
              <a:tr h="312035">
                <a:tc gridSpan="3">
                  <a:txBody>
                    <a:bodyPr/>
                    <a:lstStyle/>
                    <a:p>
                      <a:pPr algn="ctr"/>
                      <a:r>
                        <a:rPr lang="en-US" altLang="zh-CN" sz="1400" dirty="0" smtClean="0"/>
                        <a:t>D. Data migration</a:t>
                      </a:r>
                      <a:endParaRPr lang="zh-CN" altLang="en-US" sz="1400" dirty="0"/>
                    </a:p>
                  </a:txBody>
                  <a:tcPr anchor="ctr"/>
                </a:tc>
                <a:tc hMerge="1">
                  <a:txBody>
                    <a:bodyPr/>
                    <a:lstStyle/>
                    <a:p>
                      <a:endParaRPr lang="zh-CN" altLang="en-US"/>
                    </a:p>
                  </a:txBody>
                  <a:tcPr/>
                </a:tc>
                <a:tc hMerge="1">
                  <a:txBody>
                    <a:bodyPr/>
                    <a:lstStyle/>
                    <a:p>
                      <a:pPr algn="ctr"/>
                      <a:endParaRPr lang="zh-CN" altLang="en-US" dirty="0"/>
                    </a:p>
                  </a:txBody>
                  <a:tcPr anchor="ctr">
                    <a:lnL w="12700" cmpd="sng">
                      <a:noFill/>
                    </a:lnL>
                  </a:tcPr>
                </a:tc>
              </a:tr>
              <a:tr h="312035">
                <a:tc>
                  <a:txBody>
                    <a:bodyPr/>
                    <a:lstStyle/>
                    <a:p>
                      <a:pPr algn="ctr"/>
                      <a:endParaRPr lang="zh-CN" altLang="en-US" sz="1400" dirty="0"/>
                    </a:p>
                  </a:txBody>
                  <a:tcPr anchor="ctr"/>
                </a:tc>
                <a:tc>
                  <a:txBody>
                    <a:bodyPr/>
                    <a:lstStyle/>
                    <a:p>
                      <a:endParaRPr lang="zh-CN" altLang="en-US" sz="1400" dirty="0"/>
                    </a:p>
                  </a:txBody>
                  <a:tcPr anchor="ctr"/>
                </a:tc>
                <a:tc>
                  <a:txBody>
                    <a:bodyPr/>
                    <a:lstStyle/>
                    <a:p>
                      <a:pPr algn="ctr"/>
                      <a:endParaRPr lang="zh-CN" altLang="en-US" sz="1400" dirty="0"/>
                    </a:p>
                  </a:txBody>
                  <a:tcPr anchor="ctr"/>
                </a:tc>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2592205433"/>
              </p:ext>
            </p:extLst>
          </p:nvPr>
        </p:nvGraphicFramePr>
        <p:xfrm>
          <a:off x="971600" y="3573016"/>
          <a:ext cx="2304255" cy="936105"/>
        </p:xfrm>
        <a:graphic>
          <a:graphicData uri="http://schemas.openxmlformats.org/drawingml/2006/table">
            <a:tbl>
              <a:tblPr firstRow="1" bandRow="1">
                <a:tableStyleId>{5940675A-B579-460E-94D1-54222C63F5DA}</a:tableStyleId>
              </a:tblPr>
              <a:tblGrid>
                <a:gridCol w="622771"/>
                <a:gridCol w="939621"/>
                <a:gridCol w="741863"/>
              </a:tblGrid>
              <a:tr h="312035">
                <a:tc>
                  <a:txBody>
                    <a:bodyPr/>
                    <a:lstStyle/>
                    <a:p>
                      <a:pPr algn="ctr"/>
                      <a:endParaRPr lang="zh-CN" altLang="en-US" sz="1400" dirty="0"/>
                    </a:p>
                  </a:txBody>
                  <a:tcPr anchor="ctr"/>
                </a:tc>
                <a:tc>
                  <a:txBody>
                    <a:bodyPr/>
                    <a:lstStyle/>
                    <a:p>
                      <a:pPr algn="ctr"/>
                      <a:r>
                        <a:rPr lang="en-US" altLang="zh-CN" sz="1400" dirty="0" smtClean="0"/>
                        <a:t>4 weeks</a:t>
                      </a:r>
                      <a:endParaRPr lang="zh-CN" altLang="en-US" sz="1400" dirty="0"/>
                    </a:p>
                  </a:txBody>
                  <a:tcPr anchor="ctr">
                    <a:lnB w="12700" cap="flat" cmpd="sng" algn="ctr">
                      <a:solidFill>
                        <a:schemeClr val="tx1"/>
                      </a:solidFill>
                      <a:prstDash val="solid"/>
                      <a:round/>
                      <a:headEnd type="none" w="med" len="med"/>
                      <a:tailEnd type="none" w="med" len="med"/>
                    </a:lnB>
                  </a:tcPr>
                </a:tc>
                <a:tc>
                  <a:txBody>
                    <a:bodyPr/>
                    <a:lstStyle/>
                    <a:p>
                      <a:pPr algn="ctr"/>
                      <a:endParaRPr lang="zh-CN" altLang="en-US" sz="1400" dirty="0"/>
                    </a:p>
                  </a:txBody>
                  <a:tcPr anchor="ctr"/>
                </a:tc>
              </a:tr>
              <a:tr h="312035">
                <a:tc gridSpan="3">
                  <a:txBody>
                    <a:bodyPr/>
                    <a:lstStyle/>
                    <a:p>
                      <a:pPr algn="ctr"/>
                      <a:r>
                        <a:rPr lang="en-US" altLang="zh-CN" sz="1400" dirty="0" smtClean="0"/>
                        <a:t>B. Software</a:t>
                      </a:r>
                      <a:r>
                        <a:rPr lang="en-US" altLang="zh-CN" sz="1400" baseline="0" dirty="0" smtClean="0"/>
                        <a:t> configuration</a:t>
                      </a:r>
                      <a:endParaRPr lang="zh-CN" altLang="en-US" sz="1400" dirty="0"/>
                    </a:p>
                  </a:txBody>
                  <a:tcPr anchor="ctr"/>
                </a:tc>
                <a:tc hMerge="1">
                  <a:txBody>
                    <a:bodyPr/>
                    <a:lstStyle/>
                    <a:p>
                      <a:endParaRPr lang="zh-CN" altLang="en-US"/>
                    </a:p>
                  </a:txBody>
                  <a:tcPr/>
                </a:tc>
                <a:tc hMerge="1">
                  <a:txBody>
                    <a:bodyPr/>
                    <a:lstStyle/>
                    <a:p>
                      <a:pPr algn="ctr"/>
                      <a:endParaRPr lang="zh-CN" altLang="en-US" dirty="0"/>
                    </a:p>
                  </a:txBody>
                  <a:tcPr anchor="ctr">
                    <a:lnL w="12700" cmpd="sng">
                      <a:noFill/>
                    </a:lnL>
                  </a:tcPr>
                </a:tc>
              </a:tr>
              <a:tr h="312035">
                <a:tc>
                  <a:txBody>
                    <a:bodyPr/>
                    <a:lstStyle/>
                    <a:p>
                      <a:pPr algn="ctr"/>
                      <a:endParaRPr lang="zh-CN" altLang="en-US" sz="1400" dirty="0"/>
                    </a:p>
                  </a:txBody>
                  <a:tcPr anchor="ctr"/>
                </a:tc>
                <a:tc>
                  <a:txBody>
                    <a:bodyPr/>
                    <a:lstStyle/>
                    <a:p>
                      <a:endParaRPr lang="zh-CN" altLang="en-US" sz="1400" dirty="0"/>
                    </a:p>
                  </a:txBody>
                  <a:tcPr anchor="ctr"/>
                </a:tc>
                <a:tc>
                  <a:txBody>
                    <a:bodyPr/>
                    <a:lstStyle/>
                    <a:p>
                      <a:pPr algn="ctr"/>
                      <a:endParaRPr lang="zh-CN" altLang="en-US" sz="1400" dirty="0"/>
                    </a:p>
                  </a:txBody>
                  <a:tcPr anchor="ctr"/>
                </a:tc>
              </a:tr>
            </a:tbl>
          </a:graphicData>
        </a:graphic>
      </p:graphicFrame>
      <p:graphicFrame>
        <p:nvGraphicFramePr>
          <p:cNvPr id="7" name="表格 6"/>
          <p:cNvGraphicFramePr>
            <a:graphicFrameLocks noGrp="1"/>
          </p:cNvGraphicFramePr>
          <p:nvPr>
            <p:extLst>
              <p:ext uri="{D42A27DB-BD31-4B8C-83A1-F6EECF244321}">
                <p14:modId xmlns:p14="http://schemas.microsoft.com/office/powerpoint/2010/main" val="181691697"/>
              </p:ext>
            </p:extLst>
          </p:nvPr>
        </p:nvGraphicFramePr>
        <p:xfrm>
          <a:off x="6228184" y="3573016"/>
          <a:ext cx="2304255" cy="936105"/>
        </p:xfrm>
        <a:graphic>
          <a:graphicData uri="http://schemas.openxmlformats.org/drawingml/2006/table">
            <a:tbl>
              <a:tblPr firstRow="1" bandRow="1">
                <a:tableStyleId>{5940675A-B579-460E-94D1-54222C63F5DA}</a:tableStyleId>
              </a:tblPr>
              <a:tblGrid>
                <a:gridCol w="622771"/>
                <a:gridCol w="939621"/>
                <a:gridCol w="741863"/>
              </a:tblGrid>
              <a:tr h="312035">
                <a:tc>
                  <a:txBody>
                    <a:bodyPr/>
                    <a:lstStyle/>
                    <a:p>
                      <a:pPr algn="ctr"/>
                      <a:endParaRPr lang="zh-CN" altLang="en-US" sz="1400" dirty="0"/>
                    </a:p>
                  </a:txBody>
                  <a:tcPr anchor="ctr"/>
                </a:tc>
                <a:tc>
                  <a:txBody>
                    <a:bodyPr/>
                    <a:lstStyle/>
                    <a:p>
                      <a:pPr algn="ctr"/>
                      <a:r>
                        <a:rPr lang="en-US" altLang="zh-CN" sz="1400" dirty="0" smtClean="0"/>
                        <a:t>2 weeks</a:t>
                      </a:r>
                      <a:endParaRPr lang="zh-CN" altLang="en-US" sz="1400" dirty="0"/>
                    </a:p>
                  </a:txBody>
                  <a:tcPr anchor="ctr">
                    <a:lnB w="12700" cap="flat" cmpd="sng" algn="ctr">
                      <a:solidFill>
                        <a:schemeClr val="tx1"/>
                      </a:solidFill>
                      <a:prstDash val="solid"/>
                      <a:round/>
                      <a:headEnd type="none" w="med" len="med"/>
                      <a:tailEnd type="none" w="med" len="med"/>
                    </a:lnB>
                  </a:tcPr>
                </a:tc>
                <a:tc>
                  <a:txBody>
                    <a:bodyPr/>
                    <a:lstStyle/>
                    <a:p>
                      <a:pPr algn="ctr"/>
                      <a:endParaRPr lang="zh-CN" altLang="en-US" sz="1400" dirty="0"/>
                    </a:p>
                  </a:txBody>
                  <a:tcPr anchor="ctr"/>
                </a:tc>
              </a:tr>
              <a:tr h="312035">
                <a:tc gridSpan="3">
                  <a:txBody>
                    <a:bodyPr/>
                    <a:lstStyle/>
                    <a:p>
                      <a:pPr algn="ctr"/>
                      <a:r>
                        <a:rPr lang="en-US" altLang="zh-CN" sz="1400" dirty="0" smtClean="0"/>
                        <a:t>H. Install</a:t>
                      </a:r>
                      <a:r>
                        <a:rPr lang="en-US" altLang="zh-CN" sz="1400" baseline="0" dirty="0" smtClean="0"/>
                        <a:t> and test</a:t>
                      </a:r>
                      <a:endParaRPr lang="zh-CN" altLang="en-US" sz="1400" dirty="0"/>
                    </a:p>
                  </a:txBody>
                  <a:tcPr anchor="ctr"/>
                </a:tc>
                <a:tc hMerge="1">
                  <a:txBody>
                    <a:bodyPr/>
                    <a:lstStyle/>
                    <a:p>
                      <a:endParaRPr lang="zh-CN" altLang="en-US"/>
                    </a:p>
                  </a:txBody>
                  <a:tcPr/>
                </a:tc>
                <a:tc hMerge="1">
                  <a:txBody>
                    <a:bodyPr/>
                    <a:lstStyle/>
                    <a:p>
                      <a:pPr algn="ctr"/>
                      <a:endParaRPr lang="zh-CN" altLang="en-US" dirty="0"/>
                    </a:p>
                  </a:txBody>
                  <a:tcPr anchor="ctr">
                    <a:lnL w="12700" cmpd="sng">
                      <a:noFill/>
                    </a:lnL>
                  </a:tcPr>
                </a:tc>
              </a:tr>
              <a:tr h="312035">
                <a:tc>
                  <a:txBody>
                    <a:bodyPr/>
                    <a:lstStyle/>
                    <a:p>
                      <a:pPr algn="ctr"/>
                      <a:endParaRPr lang="zh-CN" altLang="en-US" sz="1400" dirty="0"/>
                    </a:p>
                  </a:txBody>
                  <a:tcPr anchor="ctr"/>
                </a:tc>
                <a:tc>
                  <a:txBody>
                    <a:bodyPr/>
                    <a:lstStyle/>
                    <a:p>
                      <a:endParaRPr lang="zh-CN" altLang="en-US" sz="1400" dirty="0"/>
                    </a:p>
                  </a:txBody>
                  <a:tcPr anchor="ctr"/>
                </a:tc>
                <a:tc>
                  <a:txBody>
                    <a:bodyPr/>
                    <a:lstStyle/>
                    <a:p>
                      <a:pPr algn="ctr"/>
                      <a:endParaRPr lang="zh-CN" altLang="en-US" sz="1400" dirty="0"/>
                    </a:p>
                  </a:txBody>
                  <a:tcPr anchor="ctr"/>
                </a:tc>
              </a:tr>
            </a:tbl>
          </a:graphicData>
        </a:graphic>
      </p:graphicFrame>
      <p:graphicFrame>
        <p:nvGraphicFramePr>
          <p:cNvPr id="8" name="表格 7"/>
          <p:cNvGraphicFramePr>
            <a:graphicFrameLocks noGrp="1"/>
          </p:cNvGraphicFramePr>
          <p:nvPr>
            <p:extLst>
              <p:ext uri="{D42A27DB-BD31-4B8C-83A1-F6EECF244321}">
                <p14:modId xmlns:p14="http://schemas.microsoft.com/office/powerpoint/2010/main" val="2879405154"/>
              </p:ext>
            </p:extLst>
          </p:nvPr>
        </p:nvGraphicFramePr>
        <p:xfrm>
          <a:off x="971600" y="4869160"/>
          <a:ext cx="2304255" cy="936105"/>
        </p:xfrm>
        <a:graphic>
          <a:graphicData uri="http://schemas.openxmlformats.org/drawingml/2006/table">
            <a:tbl>
              <a:tblPr firstRow="1" bandRow="1">
                <a:tableStyleId>{5940675A-B579-460E-94D1-54222C63F5DA}</a:tableStyleId>
              </a:tblPr>
              <a:tblGrid>
                <a:gridCol w="622771"/>
                <a:gridCol w="939621"/>
                <a:gridCol w="741863"/>
              </a:tblGrid>
              <a:tr h="312035">
                <a:tc>
                  <a:txBody>
                    <a:bodyPr/>
                    <a:lstStyle/>
                    <a:p>
                      <a:pPr algn="ctr"/>
                      <a:endParaRPr lang="zh-CN" altLang="en-US" sz="1400" dirty="0"/>
                    </a:p>
                  </a:txBody>
                  <a:tcPr anchor="ctr"/>
                </a:tc>
                <a:tc>
                  <a:txBody>
                    <a:bodyPr/>
                    <a:lstStyle/>
                    <a:p>
                      <a:pPr algn="ctr"/>
                      <a:r>
                        <a:rPr lang="en-US" altLang="zh-CN" sz="1400" dirty="0" smtClean="0"/>
                        <a:t>10 weeks</a:t>
                      </a:r>
                      <a:endParaRPr lang="zh-CN" altLang="en-US" sz="1400" dirty="0"/>
                    </a:p>
                  </a:txBody>
                  <a:tcPr anchor="ctr">
                    <a:lnB w="12700" cap="flat" cmpd="sng" algn="ctr">
                      <a:solidFill>
                        <a:schemeClr val="tx1"/>
                      </a:solidFill>
                      <a:prstDash val="solid"/>
                      <a:round/>
                      <a:headEnd type="none" w="med" len="med"/>
                      <a:tailEnd type="none" w="med" len="med"/>
                    </a:lnB>
                  </a:tcPr>
                </a:tc>
                <a:tc>
                  <a:txBody>
                    <a:bodyPr/>
                    <a:lstStyle/>
                    <a:p>
                      <a:pPr algn="ctr"/>
                      <a:endParaRPr lang="zh-CN" altLang="en-US" sz="1400" dirty="0"/>
                    </a:p>
                  </a:txBody>
                  <a:tcPr anchor="ctr"/>
                </a:tc>
              </a:tr>
              <a:tr h="312035">
                <a:tc gridSpan="3">
                  <a:txBody>
                    <a:bodyPr/>
                    <a:lstStyle/>
                    <a:p>
                      <a:pPr algn="ctr"/>
                      <a:r>
                        <a:rPr lang="en-US" altLang="zh-CN" sz="1400" dirty="0" smtClean="0"/>
                        <a:t>F. Recruit staff</a:t>
                      </a:r>
                      <a:endParaRPr lang="zh-CN" altLang="en-US" sz="1400" dirty="0"/>
                    </a:p>
                  </a:txBody>
                  <a:tcPr anchor="ctr"/>
                </a:tc>
                <a:tc hMerge="1">
                  <a:txBody>
                    <a:bodyPr/>
                    <a:lstStyle/>
                    <a:p>
                      <a:endParaRPr lang="zh-CN" altLang="en-US"/>
                    </a:p>
                  </a:txBody>
                  <a:tcPr/>
                </a:tc>
                <a:tc hMerge="1">
                  <a:txBody>
                    <a:bodyPr/>
                    <a:lstStyle/>
                    <a:p>
                      <a:pPr algn="ctr"/>
                      <a:endParaRPr lang="zh-CN" altLang="en-US" dirty="0"/>
                    </a:p>
                  </a:txBody>
                  <a:tcPr anchor="ctr">
                    <a:lnL w="12700" cmpd="sng">
                      <a:noFill/>
                    </a:lnL>
                  </a:tcPr>
                </a:tc>
              </a:tr>
              <a:tr h="312035">
                <a:tc>
                  <a:txBody>
                    <a:bodyPr/>
                    <a:lstStyle/>
                    <a:p>
                      <a:pPr algn="ctr"/>
                      <a:endParaRPr lang="zh-CN" altLang="en-US" sz="1400" dirty="0"/>
                    </a:p>
                  </a:txBody>
                  <a:tcPr anchor="ctr"/>
                </a:tc>
                <a:tc>
                  <a:txBody>
                    <a:bodyPr/>
                    <a:lstStyle/>
                    <a:p>
                      <a:endParaRPr lang="zh-CN" altLang="en-US" sz="1400" dirty="0"/>
                    </a:p>
                  </a:txBody>
                  <a:tcPr anchor="ctr"/>
                </a:tc>
                <a:tc>
                  <a:txBody>
                    <a:bodyPr/>
                    <a:lstStyle/>
                    <a:p>
                      <a:pPr algn="ctr"/>
                      <a:endParaRPr lang="zh-CN" altLang="en-US" sz="1400" dirty="0"/>
                    </a:p>
                  </a:txBody>
                  <a:tcPr anchor="ctr"/>
                </a:tc>
              </a:tr>
            </a:tbl>
          </a:graphicData>
        </a:graphic>
      </p:graphicFrame>
      <p:sp>
        <p:nvSpPr>
          <p:cNvPr id="9" name="椭圆 8"/>
          <p:cNvSpPr/>
          <p:nvPr/>
        </p:nvSpPr>
        <p:spPr>
          <a:xfrm>
            <a:off x="558925" y="3933056"/>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0" name="椭圆 9"/>
          <p:cNvSpPr/>
          <p:nvPr/>
        </p:nvSpPr>
        <p:spPr>
          <a:xfrm>
            <a:off x="8852108" y="3861221"/>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aphicFrame>
        <p:nvGraphicFramePr>
          <p:cNvPr id="11" name="表格 10"/>
          <p:cNvGraphicFramePr>
            <a:graphicFrameLocks noGrp="1"/>
          </p:cNvGraphicFramePr>
          <p:nvPr>
            <p:extLst>
              <p:ext uri="{D42A27DB-BD31-4B8C-83A1-F6EECF244321}">
                <p14:modId xmlns:p14="http://schemas.microsoft.com/office/powerpoint/2010/main" val="3092375096"/>
              </p:ext>
            </p:extLst>
          </p:nvPr>
        </p:nvGraphicFramePr>
        <p:xfrm>
          <a:off x="3635896" y="4869160"/>
          <a:ext cx="2304255" cy="936105"/>
        </p:xfrm>
        <a:graphic>
          <a:graphicData uri="http://schemas.openxmlformats.org/drawingml/2006/table">
            <a:tbl>
              <a:tblPr firstRow="1" bandRow="1">
                <a:tableStyleId>{5940675A-B579-460E-94D1-54222C63F5DA}</a:tableStyleId>
              </a:tblPr>
              <a:tblGrid>
                <a:gridCol w="622771"/>
                <a:gridCol w="939621"/>
                <a:gridCol w="741863"/>
              </a:tblGrid>
              <a:tr h="312035">
                <a:tc>
                  <a:txBody>
                    <a:bodyPr/>
                    <a:lstStyle/>
                    <a:p>
                      <a:pPr algn="ctr"/>
                      <a:endParaRPr lang="zh-CN" altLang="en-US" sz="1400" dirty="0"/>
                    </a:p>
                  </a:txBody>
                  <a:tcPr anchor="ctr"/>
                </a:tc>
                <a:tc>
                  <a:txBody>
                    <a:bodyPr/>
                    <a:lstStyle/>
                    <a:p>
                      <a:pPr algn="ctr"/>
                      <a:r>
                        <a:rPr lang="en-US" altLang="zh-CN" sz="1400" dirty="0" smtClean="0"/>
                        <a:t>3 weeks</a:t>
                      </a:r>
                      <a:endParaRPr lang="zh-CN" altLang="en-US" sz="1400" dirty="0"/>
                    </a:p>
                  </a:txBody>
                  <a:tcPr anchor="ctr">
                    <a:lnB w="12700" cap="flat" cmpd="sng" algn="ctr">
                      <a:solidFill>
                        <a:schemeClr val="tx1"/>
                      </a:solidFill>
                      <a:prstDash val="solid"/>
                      <a:round/>
                      <a:headEnd type="none" w="med" len="med"/>
                      <a:tailEnd type="none" w="med" len="med"/>
                    </a:lnB>
                  </a:tcPr>
                </a:tc>
                <a:tc>
                  <a:txBody>
                    <a:bodyPr/>
                    <a:lstStyle/>
                    <a:p>
                      <a:pPr algn="ctr"/>
                      <a:endParaRPr lang="zh-CN" altLang="en-US" sz="1400" dirty="0"/>
                    </a:p>
                  </a:txBody>
                  <a:tcPr anchor="ctr"/>
                </a:tc>
              </a:tr>
              <a:tr h="312035">
                <a:tc gridSpan="3">
                  <a:txBody>
                    <a:bodyPr/>
                    <a:lstStyle/>
                    <a:p>
                      <a:pPr algn="ctr"/>
                      <a:r>
                        <a:rPr lang="en-US" altLang="zh-CN" sz="1400" dirty="0" smtClean="0"/>
                        <a:t>E. Draft office procedures</a:t>
                      </a:r>
                      <a:endParaRPr lang="zh-CN" altLang="en-US" sz="1400" dirty="0"/>
                    </a:p>
                  </a:txBody>
                  <a:tcPr anchor="ctr"/>
                </a:tc>
                <a:tc hMerge="1">
                  <a:txBody>
                    <a:bodyPr/>
                    <a:lstStyle/>
                    <a:p>
                      <a:endParaRPr lang="zh-CN" altLang="en-US"/>
                    </a:p>
                  </a:txBody>
                  <a:tcPr/>
                </a:tc>
                <a:tc hMerge="1">
                  <a:txBody>
                    <a:bodyPr/>
                    <a:lstStyle/>
                    <a:p>
                      <a:pPr algn="ctr"/>
                      <a:endParaRPr lang="zh-CN" altLang="en-US" dirty="0"/>
                    </a:p>
                  </a:txBody>
                  <a:tcPr anchor="ctr">
                    <a:lnL w="12700" cmpd="sng">
                      <a:noFill/>
                    </a:lnL>
                  </a:tcPr>
                </a:tc>
              </a:tr>
              <a:tr h="312035">
                <a:tc>
                  <a:txBody>
                    <a:bodyPr/>
                    <a:lstStyle/>
                    <a:p>
                      <a:pPr algn="ctr"/>
                      <a:endParaRPr lang="zh-CN" altLang="en-US" sz="1400" dirty="0"/>
                    </a:p>
                  </a:txBody>
                  <a:tcPr anchor="ctr"/>
                </a:tc>
                <a:tc>
                  <a:txBody>
                    <a:bodyPr/>
                    <a:lstStyle/>
                    <a:p>
                      <a:endParaRPr lang="zh-CN" altLang="en-US" sz="1400" dirty="0"/>
                    </a:p>
                  </a:txBody>
                  <a:tcPr anchor="ctr"/>
                </a:tc>
                <a:tc>
                  <a:txBody>
                    <a:bodyPr/>
                    <a:lstStyle/>
                    <a:p>
                      <a:pPr algn="ctr"/>
                      <a:endParaRPr lang="zh-CN" altLang="en-US" sz="1400" dirty="0"/>
                    </a:p>
                  </a:txBody>
                  <a:tcPr anchor="ctr"/>
                </a:tc>
              </a:tr>
            </a:tbl>
          </a:graphicData>
        </a:graphic>
      </p:graphicFrame>
      <p:graphicFrame>
        <p:nvGraphicFramePr>
          <p:cNvPr id="12" name="表格 11"/>
          <p:cNvGraphicFramePr>
            <a:graphicFrameLocks noGrp="1"/>
          </p:cNvGraphicFramePr>
          <p:nvPr>
            <p:extLst>
              <p:ext uri="{D42A27DB-BD31-4B8C-83A1-F6EECF244321}">
                <p14:modId xmlns:p14="http://schemas.microsoft.com/office/powerpoint/2010/main" val="2006770211"/>
              </p:ext>
            </p:extLst>
          </p:nvPr>
        </p:nvGraphicFramePr>
        <p:xfrm>
          <a:off x="6300192" y="4869160"/>
          <a:ext cx="2304255" cy="936105"/>
        </p:xfrm>
        <a:graphic>
          <a:graphicData uri="http://schemas.openxmlformats.org/drawingml/2006/table">
            <a:tbl>
              <a:tblPr firstRow="1" bandRow="1">
                <a:tableStyleId>{5940675A-B579-460E-94D1-54222C63F5DA}</a:tableStyleId>
              </a:tblPr>
              <a:tblGrid>
                <a:gridCol w="622771"/>
                <a:gridCol w="939621"/>
                <a:gridCol w="741863"/>
              </a:tblGrid>
              <a:tr h="312035">
                <a:tc>
                  <a:txBody>
                    <a:bodyPr/>
                    <a:lstStyle/>
                    <a:p>
                      <a:pPr algn="ctr"/>
                      <a:endParaRPr lang="zh-CN" altLang="en-US" sz="1400" dirty="0"/>
                    </a:p>
                  </a:txBody>
                  <a:tcPr anchor="ctr"/>
                </a:tc>
                <a:tc>
                  <a:txBody>
                    <a:bodyPr/>
                    <a:lstStyle/>
                    <a:p>
                      <a:pPr algn="ctr"/>
                      <a:r>
                        <a:rPr lang="en-US" altLang="zh-CN" sz="1400" dirty="0" smtClean="0"/>
                        <a:t>3 weeks</a:t>
                      </a:r>
                      <a:endParaRPr lang="zh-CN" altLang="en-US" sz="1400" dirty="0"/>
                    </a:p>
                  </a:txBody>
                  <a:tcPr anchor="ctr">
                    <a:lnB w="12700" cap="flat" cmpd="sng" algn="ctr">
                      <a:solidFill>
                        <a:schemeClr val="tx1"/>
                      </a:solidFill>
                      <a:prstDash val="solid"/>
                      <a:round/>
                      <a:headEnd type="none" w="med" len="med"/>
                      <a:tailEnd type="none" w="med" len="med"/>
                    </a:lnB>
                  </a:tcPr>
                </a:tc>
                <a:tc>
                  <a:txBody>
                    <a:bodyPr/>
                    <a:lstStyle/>
                    <a:p>
                      <a:pPr algn="ctr"/>
                      <a:endParaRPr lang="zh-CN" altLang="en-US" sz="1400" dirty="0"/>
                    </a:p>
                  </a:txBody>
                  <a:tcPr anchor="ctr"/>
                </a:tc>
              </a:tr>
              <a:tr h="312035">
                <a:tc gridSpan="3">
                  <a:txBody>
                    <a:bodyPr/>
                    <a:lstStyle/>
                    <a:p>
                      <a:pPr algn="ctr"/>
                      <a:r>
                        <a:rPr lang="en-US" altLang="zh-CN" sz="1400" dirty="0" smtClean="0"/>
                        <a:t>G. User</a:t>
                      </a:r>
                      <a:r>
                        <a:rPr lang="en-US" altLang="zh-CN" sz="1400" baseline="0" dirty="0" smtClean="0"/>
                        <a:t> training</a:t>
                      </a:r>
                      <a:endParaRPr lang="zh-CN" altLang="en-US" sz="1400" dirty="0"/>
                    </a:p>
                  </a:txBody>
                  <a:tcPr anchor="ctr"/>
                </a:tc>
                <a:tc hMerge="1">
                  <a:txBody>
                    <a:bodyPr/>
                    <a:lstStyle/>
                    <a:p>
                      <a:endParaRPr lang="zh-CN" altLang="en-US"/>
                    </a:p>
                  </a:txBody>
                  <a:tcPr/>
                </a:tc>
                <a:tc hMerge="1">
                  <a:txBody>
                    <a:bodyPr/>
                    <a:lstStyle/>
                    <a:p>
                      <a:pPr algn="ctr"/>
                      <a:endParaRPr lang="zh-CN" altLang="en-US" dirty="0"/>
                    </a:p>
                  </a:txBody>
                  <a:tcPr anchor="ctr">
                    <a:lnL w="12700" cmpd="sng">
                      <a:noFill/>
                    </a:lnL>
                  </a:tcPr>
                </a:tc>
              </a:tr>
              <a:tr h="312035">
                <a:tc>
                  <a:txBody>
                    <a:bodyPr/>
                    <a:lstStyle/>
                    <a:p>
                      <a:pPr algn="ctr"/>
                      <a:endParaRPr lang="zh-CN" altLang="en-US" sz="1400" dirty="0"/>
                    </a:p>
                  </a:txBody>
                  <a:tcPr anchor="ctr"/>
                </a:tc>
                <a:tc>
                  <a:txBody>
                    <a:bodyPr/>
                    <a:lstStyle/>
                    <a:p>
                      <a:endParaRPr lang="zh-CN" altLang="en-US" sz="1400" dirty="0"/>
                    </a:p>
                  </a:txBody>
                  <a:tcPr anchor="ctr"/>
                </a:tc>
                <a:tc>
                  <a:txBody>
                    <a:bodyPr/>
                    <a:lstStyle/>
                    <a:p>
                      <a:pPr algn="ctr"/>
                      <a:endParaRPr lang="zh-CN" altLang="en-US" sz="1400" dirty="0"/>
                    </a:p>
                  </a:txBody>
                  <a:tcPr anchor="ctr"/>
                </a:tc>
              </a:tr>
            </a:tbl>
          </a:graphicData>
        </a:graphic>
      </p:graphicFrame>
      <p:graphicFrame>
        <p:nvGraphicFramePr>
          <p:cNvPr id="13" name="表格 12"/>
          <p:cNvGraphicFramePr>
            <a:graphicFrameLocks noGrp="1"/>
          </p:cNvGraphicFramePr>
          <p:nvPr>
            <p:extLst>
              <p:ext uri="{D42A27DB-BD31-4B8C-83A1-F6EECF244321}">
                <p14:modId xmlns:p14="http://schemas.microsoft.com/office/powerpoint/2010/main" val="3201833116"/>
              </p:ext>
            </p:extLst>
          </p:nvPr>
        </p:nvGraphicFramePr>
        <p:xfrm>
          <a:off x="3563888" y="2276872"/>
          <a:ext cx="2304255" cy="936105"/>
        </p:xfrm>
        <a:graphic>
          <a:graphicData uri="http://schemas.openxmlformats.org/drawingml/2006/table">
            <a:tbl>
              <a:tblPr firstRow="1" bandRow="1">
                <a:tableStyleId>{5940675A-B579-460E-94D1-54222C63F5DA}</a:tableStyleId>
              </a:tblPr>
              <a:tblGrid>
                <a:gridCol w="622771"/>
                <a:gridCol w="939621"/>
                <a:gridCol w="741863"/>
              </a:tblGrid>
              <a:tr h="312035">
                <a:tc>
                  <a:txBody>
                    <a:bodyPr/>
                    <a:lstStyle/>
                    <a:p>
                      <a:pPr algn="ctr"/>
                      <a:endParaRPr lang="zh-CN" altLang="en-US" sz="1400" dirty="0"/>
                    </a:p>
                  </a:txBody>
                  <a:tcPr anchor="ctr"/>
                </a:tc>
                <a:tc>
                  <a:txBody>
                    <a:bodyPr/>
                    <a:lstStyle/>
                    <a:p>
                      <a:pPr algn="ctr"/>
                      <a:r>
                        <a:rPr lang="en-US" altLang="zh-CN" sz="1400" dirty="0" smtClean="0"/>
                        <a:t>3 weeks</a:t>
                      </a:r>
                      <a:endParaRPr lang="zh-CN" altLang="en-US" sz="1400" dirty="0"/>
                    </a:p>
                  </a:txBody>
                  <a:tcPr anchor="ctr">
                    <a:lnB w="12700" cap="flat" cmpd="sng" algn="ctr">
                      <a:solidFill>
                        <a:schemeClr val="tx1"/>
                      </a:solidFill>
                      <a:prstDash val="solid"/>
                      <a:round/>
                      <a:headEnd type="none" w="med" len="med"/>
                      <a:tailEnd type="none" w="med" len="med"/>
                    </a:lnB>
                  </a:tcPr>
                </a:tc>
                <a:tc>
                  <a:txBody>
                    <a:bodyPr/>
                    <a:lstStyle/>
                    <a:p>
                      <a:pPr algn="ctr"/>
                      <a:endParaRPr lang="zh-CN" altLang="en-US" sz="1400" dirty="0"/>
                    </a:p>
                  </a:txBody>
                  <a:tcPr anchor="ctr"/>
                </a:tc>
              </a:tr>
              <a:tr h="312035">
                <a:tc gridSpan="3">
                  <a:txBody>
                    <a:bodyPr/>
                    <a:lstStyle/>
                    <a:p>
                      <a:pPr algn="ctr"/>
                      <a:r>
                        <a:rPr lang="en-US" altLang="zh-CN" sz="1400" dirty="0" smtClean="0"/>
                        <a:t>C. Install hardware</a:t>
                      </a:r>
                      <a:endParaRPr lang="zh-CN" altLang="en-US" sz="1400" dirty="0"/>
                    </a:p>
                  </a:txBody>
                  <a:tcPr anchor="ctr"/>
                </a:tc>
                <a:tc hMerge="1">
                  <a:txBody>
                    <a:bodyPr/>
                    <a:lstStyle/>
                    <a:p>
                      <a:endParaRPr lang="zh-CN" altLang="en-US"/>
                    </a:p>
                  </a:txBody>
                  <a:tcPr/>
                </a:tc>
                <a:tc hMerge="1">
                  <a:txBody>
                    <a:bodyPr/>
                    <a:lstStyle/>
                    <a:p>
                      <a:pPr algn="ctr"/>
                      <a:endParaRPr lang="zh-CN" altLang="en-US" dirty="0"/>
                    </a:p>
                  </a:txBody>
                  <a:tcPr anchor="ctr">
                    <a:lnL w="12700" cmpd="sng">
                      <a:noFill/>
                    </a:lnL>
                  </a:tcPr>
                </a:tc>
              </a:tr>
              <a:tr h="312035">
                <a:tc>
                  <a:txBody>
                    <a:bodyPr/>
                    <a:lstStyle/>
                    <a:p>
                      <a:pPr algn="ctr"/>
                      <a:endParaRPr lang="zh-CN" altLang="en-US" sz="1400" dirty="0"/>
                    </a:p>
                  </a:txBody>
                  <a:tcPr anchor="ctr"/>
                </a:tc>
                <a:tc>
                  <a:txBody>
                    <a:bodyPr/>
                    <a:lstStyle/>
                    <a:p>
                      <a:endParaRPr lang="zh-CN" altLang="en-US" sz="1400" dirty="0"/>
                    </a:p>
                  </a:txBody>
                  <a:tcPr anchor="ctr"/>
                </a:tc>
                <a:tc>
                  <a:txBody>
                    <a:bodyPr/>
                    <a:lstStyle/>
                    <a:p>
                      <a:pPr algn="ctr"/>
                      <a:endParaRPr lang="zh-CN" altLang="en-US" sz="1400" dirty="0"/>
                    </a:p>
                  </a:txBody>
                  <a:tcPr anchor="ctr"/>
                </a:tc>
              </a:tr>
            </a:tbl>
          </a:graphicData>
        </a:graphic>
      </p:graphicFrame>
      <p:cxnSp>
        <p:nvCxnSpPr>
          <p:cNvPr id="14" name="直接箭头连接符 13"/>
          <p:cNvCxnSpPr>
            <a:stCxn id="9" idx="7"/>
            <a:endCxn id="4" idx="1"/>
          </p:cNvCxnSpPr>
          <p:nvPr/>
        </p:nvCxnSpPr>
        <p:spPr>
          <a:xfrm flipV="1">
            <a:off x="743313" y="2744924"/>
            <a:ext cx="228287" cy="1219768"/>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15" name="直接箭头连接符 14"/>
          <p:cNvCxnSpPr>
            <a:stCxn id="9" idx="6"/>
            <a:endCxn id="6" idx="1"/>
          </p:cNvCxnSpPr>
          <p:nvPr/>
        </p:nvCxnSpPr>
        <p:spPr>
          <a:xfrm>
            <a:off x="774949" y="4041068"/>
            <a:ext cx="196651" cy="0"/>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16" name="直接箭头连接符 15"/>
          <p:cNvCxnSpPr>
            <a:stCxn id="9" idx="5"/>
            <a:endCxn id="8" idx="1"/>
          </p:cNvCxnSpPr>
          <p:nvPr/>
        </p:nvCxnSpPr>
        <p:spPr>
          <a:xfrm>
            <a:off x="743313" y="4117444"/>
            <a:ext cx="228287" cy="1219768"/>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17" name="直接箭头连接符 16"/>
          <p:cNvCxnSpPr>
            <a:stCxn id="6" idx="3"/>
            <a:endCxn id="5" idx="1"/>
          </p:cNvCxnSpPr>
          <p:nvPr/>
        </p:nvCxnSpPr>
        <p:spPr>
          <a:xfrm>
            <a:off x="3275855" y="4041068"/>
            <a:ext cx="288033" cy="0"/>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18" name="直接箭头连接符 17"/>
          <p:cNvCxnSpPr>
            <a:stCxn id="6" idx="3"/>
            <a:endCxn id="11" idx="1"/>
          </p:cNvCxnSpPr>
          <p:nvPr/>
        </p:nvCxnSpPr>
        <p:spPr>
          <a:xfrm>
            <a:off x="3275855" y="4041068"/>
            <a:ext cx="360041" cy="1296144"/>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19" name="直接箭头连接符 18"/>
          <p:cNvCxnSpPr>
            <a:stCxn id="4" idx="3"/>
            <a:endCxn id="13" idx="1"/>
          </p:cNvCxnSpPr>
          <p:nvPr/>
        </p:nvCxnSpPr>
        <p:spPr>
          <a:xfrm>
            <a:off x="3275855" y="2744924"/>
            <a:ext cx="288033" cy="0"/>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20" name="直接箭头连接符 19"/>
          <p:cNvCxnSpPr>
            <a:stCxn id="5" idx="3"/>
            <a:endCxn id="7" idx="1"/>
          </p:cNvCxnSpPr>
          <p:nvPr/>
        </p:nvCxnSpPr>
        <p:spPr>
          <a:xfrm>
            <a:off x="5868143" y="4041068"/>
            <a:ext cx="360041" cy="0"/>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21" name="直接箭头连接符 20"/>
          <p:cNvCxnSpPr>
            <a:stCxn id="13" idx="3"/>
            <a:endCxn id="7" idx="1"/>
          </p:cNvCxnSpPr>
          <p:nvPr/>
        </p:nvCxnSpPr>
        <p:spPr>
          <a:xfrm>
            <a:off x="5868143" y="2744924"/>
            <a:ext cx="360041" cy="1296144"/>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22" name="直接箭头连接符 21"/>
          <p:cNvCxnSpPr>
            <a:stCxn id="11" idx="3"/>
            <a:endCxn id="12" idx="1"/>
          </p:cNvCxnSpPr>
          <p:nvPr/>
        </p:nvCxnSpPr>
        <p:spPr>
          <a:xfrm>
            <a:off x="5940151" y="5337212"/>
            <a:ext cx="360041" cy="0"/>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23" name="肘形连接符 22"/>
          <p:cNvCxnSpPr>
            <a:stCxn id="8" idx="2"/>
            <a:endCxn id="12" idx="2"/>
          </p:cNvCxnSpPr>
          <p:nvPr/>
        </p:nvCxnSpPr>
        <p:spPr>
          <a:xfrm rot="16200000" flipH="1">
            <a:off x="4788023" y="3140969"/>
            <a:ext cx="12700" cy="5328592"/>
          </a:xfrm>
          <a:prstGeom prst="bentConnector3">
            <a:avLst>
              <a:gd name="adj1" fmla="val 1800000"/>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24" name="直接箭头连接符 23"/>
          <p:cNvCxnSpPr>
            <a:stCxn id="7" idx="3"/>
            <a:endCxn id="10" idx="3"/>
          </p:cNvCxnSpPr>
          <p:nvPr/>
        </p:nvCxnSpPr>
        <p:spPr>
          <a:xfrm>
            <a:off x="8532439" y="4041068"/>
            <a:ext cx="351305" cy="4541"/>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25" name="直接箭头连接符 24"/>
          <p:cNvCxnSpPr>
            <a:stCxn id="12" idx="3"/>
            <a:endCxn id="10" idx="4"/>
          </p:cNvCxnSpPr>
          <p:nvPr/>
        </p:nvCxnSpPr>
        <p:spPr>
          <a:xfrm flipV="1">
            <a:off x="8604447" y="4077245"/>
            <a:ext cx="355673" cy="1259967"/>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grpSp>
        <p:nvGrpSpPr>
          <p:cNvPr id="29" name="组合 28"/>
          <p:cNvGrpSpPr/>
          <p:nvPr/>
        </p:nvGrpSpPr>
        <p:grpSpPr>
          <a:xfrm>
            <a:off x="1126740" y="2267580"/>
            <a:ext cx="325730" cy="2970912"/>
            <a:chOff x="1126740" y="2267580"/>
            <a:chExt cx="325730" cy="2970912"/>
          </a:xfrm>
        </p:grpSpPr>
        <p:sp>
          <p:nvSpPr>
            <p:cNvPr id="26" name="TextBox 25"/>
            <p:cNvSpPr txBox="1"/>
            <p:nvPr/>
          </p:nvSpPr>
          <p:spPr>
            <a:xfrm>
              <a:off x="1126740" y="3563724"/>
              <a:ext cx="325730" cy="369332"/>
            </a:xfrm>
            <a:prstGeom prst="rect">
              <a:avLst/>
            </a:prstGeom>
            <a:noFill/>
          </p:spPr>
          <p:txBody>
            <a:bodyPr wrap="none" rtlCol="0">
              <a:spAutoFit/>
            </a:bodyPr>
            <a:lstStyle/>
            <a:p>
              <a:r>
                <a:rPr lang="en-US" altLang="zh-CN" dirty="0">
                  <a:solidFill>
                    <a:srgbClr val="00B050"/>
                  </a:solidFill>
                </a:rPr>
                <a:t>0</a:t>
              </a:r>
              <a:endParaRPr lang="zh-CN" altLang="en-US" dirty="0">
                <a:solidFill>
                  <a:srgbClr val="00B050"/>
                </a:solidFill>
              </a:endParaRPr>
            </a:p>
          </p:txBody>
        </p:sp>
        <p:sp>
          <p:nvSpPr>
            <p:cNvPr id="27" name="TextBox 26"/>
            <p:cNvSpPr txBox="1"/>
            <p:nvPr/>
          </p:nvSpPr>
          <p:spPr>
            <a:xfrm>
              <a:off x="1126740" y="2267580"/>
              <a:ext cx="325730" cy="369332"/>
            </a:xfrm>
            <a:prstGeom prst="rect">
              <a:avLst/>
            </a:prstGeom>
            <a:noFill/>
          </p:spPr>
          <p:txBody>
            <a:bodyPr wrap="none" rtlCol="0">
              <a:spAutoFit/>
            </a:bodyPr>
            <a:lstStyle/>
            <a:p>
              <a:r>
                <a:rPr lang="en-US" altLang="zh-CN" dirty="0">
                  <a:solidFill>
                    <a:srgbClr val="00B050"/>
                  </a:solidFill>
                </a:rPr>
                <a:t>0</a:t>
              </a:r>
              <a:endParaRPr lang="zh-CN" altLang="en-US" dirty="0">
                <a:solidFill>
                  <a:srgbClr val="00B050"/>
                </a:solidFill>
              </a:endParaRPr>
            </a:p>
          </p:txBody>
        </p:sp>
        <p:sp>
          <p:nvSpPr>
            <p:cNvPr id="28" name="TextBox 27"/>
            <p:cNvSpPr txBox="1"/>
            <p:nvPr/>
          </p:nvSpPr>
          <p:spPr>
            <a:xfrm>
              <a:off x="1126740" y="4869160"/>
              <a:ext cx="325730" cy="369332"/>
            </a:xfrm>
            <a:prstGeom prst="rect">
              <a:avLst/>
            </a:prstGeom>
            <a:noFill/>
          </p:spPr>
          <p:txBody>
            <a:bodyPr wrap="none" rtlCol="0">
              <a:spAutoFit/>
            </a:bodyPr>
            <a:lstStyle/>
            <a:p>
              <a:r>
                <a:rPr lang="en-US" altLang="zh-CN" dirty="0">
                  <a:solidFill>
                    <a:srgbClr val="00B050"/>
                  </a:solidFill>
                </a:rPr>
                <a:t>0</a:t>
              </a:r>
              <a:endParaRPr lang="zh-CN" altLang="en-US" dirty="0">
                <a:solidFill>
                  <a:srgbClr val="00B050"/>
                </a:solidFill>
              </a:endParaRPr>
            </a:p>
          </p:txBody>
        </p:sp>
      </p:grpSp>
      <p:grpSp>
        <p:nvGrpSpPr>
          <p:cNvPr id="30" name="组合 29"/>
          <p:cNvGrpSpPr/>
          <p:nvPr/>
        </p:nvGrpSpPr>
        <p:grpSpPr>
          <a:xfrm>
            <a:off x="2771800" y="2230668"/>
            <a:ext cx="425116" cy="2970912"/>
            <a:chOff x="1126740" y="2267580"/>
            <a:chExt cx="425116" cy="2970912"/>
          </a:xfrm>
        </p:grpSpPr>
        <p:sp>
          <p:nvSpPr>
            <p:cNvPr id="31" name="TextBox 30"/>
            <p:cNvSpPr txBox="1"/>
            <p:nvPr/>
          </p:nvSpPr>
          <p:spPr>
            <a:xfrm>
              <a:off x="1126740" y="3563724"/>
              <a:ext cx="314510" cy="369332"/>
            </a:xfrm>
            <a:prstGeom prst="rect">
              <a:avLst/>
            </a:prstGeom>
            <a:noFill/>
          </p:spPr>
          <p:txBody>
            <a:bodyPr wrap="none" rtlCol="0">
              <a:spAutoFit/>
            </a:bodyPr>
            <a:lstStyle/>
            <a:p>
              <a:r>
                <a:rPr lang="en-US" altLang="zh-CN" dirty="0" smtClean="0">
                  <a:solidFill>
                    <a:srgbClr val="00B050"/>
                  </a:solidFill>
                </a:rPr>
                <a:t>4</a:t>
              </a:r>
              <a:endParaRPr lang="zh-CN" altLang="en-US" dirty="0">
                <a:solidFill>
                  <a:srgbClr val="00B050"/>
                </a:solidFill>
              </a:endParaRPr>
            </a:p>
          </p:txBody>
        </p:sp>
        <p:sp>
          <p:nvSpPr>
            <p:cNvPr id="32" name="TextBox 31"/>
            <p:cNvSpPr txBox="1"/>
            <p:nvPr/>
          </p:nvSpPr>
          <p:spPr>
            <a:xfrm>
              <a:off x="1126740" y="2267580"/>
              <a:ext cx="314510" cy="369332"/>
            </a:xfrm>
            <a:prstGeom prst="rect">
              <a:avLst/>
            </a:prstGeom>
            <a:noFill/>
          </p:spPr>
          <p:txBody>
            <a:bodyPr wrap="none" rtlCol="0">
              <a:spAutoFit/>
            </a:bodyPr>
            <a:lstStyle/>
            <a:p>
              <a:r>
                <a:rPr lang="en-US" altLang="zh-CN" dirty="0" smtClean="0">
                  <a:solidFill>
                    <a:srgbClr val="00B050"/>
                  </a:solidFill>
                </a:rPr>
                <a:t>6</a:t>
              </a:r>
              <a:endParaRPr lang="zh-CN" altLang="en-US" dirty="0">
                <a:solidFill>
                  <a:srgbClr val="00B050"/>
                </a:solidFill>
              </a:endParaRPr>
            </a:p>
          </p:txBody>
        </p:sp>
        <p:sp>
          <p:nvSpPr>
            <p:cNvPr id="33" name="TextBox 32"/>
            <p:cNvSpPr txBox="1"/>
            <p:nvPr/>
          </p:nvSpPr>
          <p:spPr>
            <a:xfrm>
              <a:off x="1126740" y="4869160"/>
              <a:ext cx="425116" cy="369332"/>
            </a:xfrm>
            <a:prstGeom prst="rect">
              <a:avLst/>
            </a:prstGeom>
            <a:noFill/>
          </p:spPr>
          <p:txBody>
            <a:bodyPr wrap="none" rtlCol="0">
              <a:spAutoFit/>
            </a:bodyPr>
            <a:lstStyle/>
            <a:p>
              <a:r>
                <a:rPr lang="en-US" altLang="zh-CN" dirty="0" smtClean="0">
                  <a:solidFill>
                    <a:srgbClr val="00B050"/>
                  </a:solidFill>
                </a:rPr>
                <a:t>10</a:t>
              </a:r>
              <a:endParaRPr lang="zh-CN" altLang="en-US" dirty="0">
                <a:solidFill>
                  <a:srgbClr val="00B050"/>
                </a:solidFill>
              </a:endParaRPr>
            </a:p>
          </p:txBody>
        </p:sp>
      </p:grpSp>
      <p:grpSp>
        <p:nvGrpSpPr>
          <p:cNvPr id="34" name="组合 33"/>
          <p:cNvGrpSpPr/>
          <p:nvPr/>
        </p:nvGrpSpPr>
        <p:grpSpPr>
          <a:xfrm>
            <a:off x="3724609" y="2226022"/>
            <a:ext cx="314510" cy="2970912"/>
            <a:chOff x="1126740" y="2267580"/>
            <a:chExt cx="314510" cy="2970912"/>
          </a:xfrm>
        </p:grpSpPr>
        <p:sp>
          <p:nvSpPr>
            <p:cNvPr id="35" name="TextBox 34"/>
            <p:cNvSpPr txBox="1"/>
            <p:nvPr/>
          </p:nvSpPr>
          <p:spPr>
            <a:xfrm>
              <a:off x="1126740" y="3563724"/>
              <a:ext cx="314510" cy="369332"/>
            </a:xfrm>
            <a:prstGeom prst="rect">
              <a:avLst/>
            </a:prstGeom>
            <a:noFill/>
          </p:spPr>
          <p:txBody>
            <a:bodyPr wrap="none" rtlCol="0">
              <a:spAutoFit/>
            </a:bodyPr>
            <a:lstStyle/>
            <a:p>
              <a:r>
                <a:rPr lang="en-US" altLang="zh-CN" dirty="0" smtClean="0">
                  <a:solidFill>
                    <a:srgbClr val="00B050"/>
                  </a:solidFill>
                </a:rPr>
                <a:t>4</a:t>
              </a:r>
              <a:endParaRPr lang="zh-CN" altLang="en-US" dirty="0">
                <a:solidFill>
                  <a:srgbClr val="00B050"/>
                </a:solidFill>
              </a:endParaRPr>
            </a:p>
          </p:txBody>
        </p:sp>
        <p:sp>
          <p:nvSpPr>
            <p:cNvPr id="36" name="TextBox 35"/>
            <p:cNvSpPr txBox="1"/>
            <p:nvPr/>
          </p:nvSpPr>
          <p:spPr>
            <a:xfrm>
              <a:off x="1126740" y="2267580"/>
              <a:ext cx="314510" cy="369332"/>
            </a:xfrm>
            <a:prstGeom prst="rect">
              <a:avLst/>
            </a:prstGeom>
            <a:noFill/>
          </p:spPr>
          <p:txBody>
            <a:bodyPr wrap="none" rtlCol="0">
              <a:spAutoFit/>
            </a:bodyPr>
            <a:lstStyle/>
            <a:p>
              <a:r>
                <a:rPr lang="en-US" altLang="zh-CN" dirty="0" smtClean="0">
                  <a:solidFill>
                    <a:srgbClr val="00B050"/>
                  </a:solidFill>
                </a:rPr>
                <a:t>6</a:t>
              </a:r>
              <a:endParaRPr lang="zh-CN" altLang="en-US" dirty="0">
                <a:solidFill>
                  <a:srgbClr val="00B050"/>
                </a:solidFill>
              </a:endParaRPr>
            </a:p>
          </p:txBody>
        </p:sp>
        <p:sp>
          <p:nvSpPr>
            <p:cNvPr id="37" name="TextBox 36"/>
            <p:cNvSpPr txBox="1"/>
            <p:nvPr/>
          </p:nvSpPr>
          <p:spPr>
            <a:xfrm>
              <a:off x="1126740" y="4869160"/>
              <a:ext cx="314510" cy="369332"/>
            </a:xfrm>
            <a:prstGeom prst="rect">
              <a:avLst/>
            </a:prstGeom>
            <a:noFill/>
          </p:spPr>
          <p:txBody>
            <a:bodyPr wrap="none" rtlCol="0">
              <a:spAutoFit/>
            </a:bodyPr>
            <a:lstStyle/>
            <a:p>
              <a:r>
                <a:rPr lang="en-US" altLang="zh-CN" dirty="0">
                  <a:solidFill>
                    <a:srgbClr val="00B050"/>
                  </a:solidFill>
                </a:rPr>
                <a:t>4</a:t>
              </a:r>
              <a:endParaRPr lang="zh-CN" altLang="en-US" dirty="0">
                <a:solidFill>
                  <a:srgbClr val="00B050"/>
                </a:solidFill>
              </a:endParaRPr>
            </a:p>
          </p:txBody>
        </p:sp>
      </p:grpSp>
      <p:grpSp>
        <p:nvGrpSpPr>
          <p:cNvPr id="38" name="组合 37"/>
          <p:cNvGrpSpPr/>
          <p:nvPr/>
        </p:nvGrpSpPr>
        <p:grpSpPr>
          <a:xfrm>
            <a:off x="5364088" y="2258288"/>
            <a:ext cx="322524" cy="2970912"/>
            <a:chOff x="1126740" y="2267580"/>
            <a:chExt cx="322524" cy="2970912"/>
          </a:xfrm>
        </p:grpSpPr>
        <p:sp>
          <p:nvSpPr>
            <p:cNvPr id="39" name="TextBox 38"/>
            <p:cNvSpPr txBox="1"/>
            <p:nvPr/>
          </p:nvSpPr>
          <p:spPr>
            <a:xfrm>
              <a:off x="1126740" y="3563724"/>
              <a:ext cx="322524" cy="369332"/>
            </a:xfrm>
            <a:prstGeom prst="rect">
              <a:avLst/>
            </a:prstGeom>
            <a:noFill/>
          </p:spPr>
          <p:txBody>
            <a:bodyPr wrap="none" rtlCol="0">
              <a:spAutoFit/>
            </a:bodyPr>
            <a:lstStyle/>
            <a:p>
              <a:r>
                <a:rPr lang="en-US" altLang="zh-CN" dirty="0">
                  <a:solidFill>
                    <a:srgbClr val="00B050"/>
                  </a:solidFill>
                </a:rPr>
                <a:t>8</a:t>
              </a:r>
              <a:endParaRPr lang="zh-CN" altLang="en-US" dirty="0">
                <a:solidFill>
                  <a:srgbClr val="00B050"/>
                </a:solidFill>
              </a:endParaRPr>
            </a:p>
          </p:txBody>
        </p:sp>
        <p:sp>
          <p:nvSpPr>
            <p:cNvPr id="40" name="TextBox 39"/>
            <p:cNvSpPr txBox="1"/>
            <p:nvPr/>
          </p:nvSpPr>
          <p:spPr>
            <a:xfrm>
              <a:off x="1126740" y="2267580"/>
              <a:ext cx="314510" cy="369332"/>
            </a:xfrm>
            <a:prstGeom prst="rect">
              <a:avLst/>
            </a:prstGeom>
            <a:noFill/>
          </p:spPr>
          <p:txBody>
            <a:bodyPr wrap="none" rtlCol="0">
              <a:spAutoFit/>
            </a:bodyPr>
            <a:lstStyle/>
            <a:p>
              <a:r>
                <a:rPr lang="en-US" altLang="zh-CN" dirty="0">
                  <a:solidFill>
                    <a:srgbClr val="00B050"/>
                  </a:solidFill>
                </a:rPr>
                <a:t>9</a:t>
              </a:r>
              <a:endParaRPr lang="zh-CN" altLang="en-US" dirty="0">
                <a:solidFill>
                  <a:srgbClr val="00B050"/>
                </a:solidFill>
              </a:endParaRPr>
            </a:p>
          </p:txBody>
        </p:sp>
        <p:sp>
          <p:nvSpPr>
            <p:cNvPr id="41" name="TextBox 40"/>
            <p:cNvSpPr txBox="1"/>
            <p:nvPr/>
          </p:nvSpPr>
          <p:spPr>
            <a:xfrm>
              <a:off x="1126740" y="4869160"/>
              <a:ext cx="300082" cy="369332"/>
            </a:xfrm>
            <a:prstGeom prst="rect">
              <a:avLst/>
            </a:prstGeom>
            <a:noFill/>
          </p:spPr>
          <p:txBody>
            <a:bodyPr wrap="none" rtlCol="0">
              <a:spAutoFit/>
            </a:bodyPr>
            <a:lstStyle/>
            <a:p>
              <a:r>
                <a:rPr lang="en-US" altLang="zh-CN" dirty="0">
                  <a:solidFill>
                    <a:srgbClr val="00B050"/>
                  </a:solidFill>
                </a:rPr>
                <a:t>7</a:t>
              </a:r>
              <a:endParaRPr lang="zh-CN" altLang="en-US" dirty="0">
                <a:solidFill>
                  <a:srgbClr val="00B050"/>
                </a:solidFill>
              </a:endParaRPr>
            </a:p>
          </p:txBody>
        </p:sp>
      </p:grpSp>
      <p:grpSp>
        <p:nvGrpSpPr>
          <p:cNvPr id="42" name="组合 41"/>
          <p:cNvGrpSpPr/>
          <p:nvPr/>
        </p:nvGrpSpPr>
        <p:grpSpPr>
          <a:xfrm>
            <a:off x="6372200" y="3501008"/>
            <a:ext cx="425116" cy="1674768"/>
            <a:chOff x="1126740" y="3563724"/>
            <a:chExt cx="425116" cy="1674768"/>
          </a:xfrm>
        </p:grpSpPr>
        <p:sp>
          <p:nvSpPr>
            <p:cNvPr id="43" name="TextBox 42"/>
            <p:cNvSpPr txBox="1"/>
            <p:nvPr/>
          </p:nvSpPr>
          <p:spPr>
            <a:xfrm>
              <a:off x="1126740" y="3563724"/>
              <a:ext cx="314510" cy="369332"/>
            </a:xfrm>
            <a:prstGeom prst="rect">
              <a:avLst/>
            </a:prstGeom>
            <a:noFill/>
          </p:spPr>
          <p:txBody>
            <a:bodyPr wrap="none" rtlCol="0">
              <a:spAutoFit/>
            </a:bodyPr>
            <a:lstStyle/>
            <a:p>
              <a:r>
                <a:rPr lang="en-US" altLang="zh-CN" dirty="0" smtClean="0">
                  <a:solidFill>
                    <a:srgbClr val="00B050"/>
                  </a:solidFill>
                </a:rPr>
                <a:t>9</a:t>
              </a:r>
              <a:endParaRPr lang="zh-CN" altLang="en-US" dirty="0">
                <a:solidFill>
                  <a:srgbClr val="00B050"/>
                </a:solidFill>
              </a:endParaRPr>
            </a:p>
          </p:txBody>
        </p:sp>
        <p:sp>
          <p:nvSpPr>
            <p:cNvPr id="45" name="TextBox 44"/>
            <p:cNvSpPr txBox="1"/>
            <p:nvPr/>
          </p:nvSpPr>
          <p:spPr>
            <a:xfrm>
              <a:off x="1126740" y="4869160"/>
              <a:ext cx="425116" cy="369332"/>
            </a:xfrm>
            <a:prstGeom prst="rect">
              <a:avLst/>
            </a:prstGeom>
            <a:noFill/>
          </p:spPr>
          <p:txBody>
            <a:bodyPr wrap="none" rtlCol="0">
              <a:spAutoFit/>
            </a:bodyPr>
            <a:lstStyle/>
            <a:p>
              <a:r>
                <a:rPr lang="en-US" altLang="zh-CN" dirty="0" smtClean="0">
                  <a:solidFill>
                    <a:srgbClr val="00B050"/>
                  </a:solidFill>
                </a:rPr>
                <a:t>10</a:t>
              </a:r>
              <a:endParaRPr lang="zh-CN" altLang="en-US" dirty="0">
                <a:solidFill>
                  <a:srgbClr val="00B050"/>
                </a:solidFill>
              </a:endParaRPr>
            </a:p>
          </p:txBody>
        </p:sp>
      </p:grpSp>
      <p:grpSp>
        <p:nvGrpSpPr>
          <p:cNvPr id="46" name="组合 45"/>
          <p:cNvGrpSpPr/>
          <p:nvPr/>
        </p:nvGrpSpPr>
        <p:grpSpPr>
          <a:xfrm>
            <a:off x="8066729" y="3526812"/>
            <a:ext cx="410690" cy="1674768"/>
            <a:chOff x="1126740" y="3563724"/>
            <a:chExt cx="410690" cy="1674768"/>
          </a:xfrm>
        </p:grpSpPr>
        <p:sp>
          <p:nvSpPr>
            <p:cNvPr id="47" name="TextBox 46"/>
            <p:cNvSpPr txBox="1"/>
            <p:nvPr/>
          </p:nvSpPr>
          <p:spPr>
            <a:xfrm>
              <a:off x="1126740" y="3563724"/>
              <a:ext cx="383438" cy="369332"/>
            </a:xfrm>
            <a:prstGeom prst="rect">
              <a:avLst/>
            </a:prstGeom>
            <a:noFill/>
          </p:spPr>
          <p:txBody>
            <a:bodyPr wrap="none" rtlCol="0">
              <a:spAutoFit/>
            </a:bodyPr>
            <a:lstStyle/>
            <a:p>
              <a:r>
                <a:rPr lang="en-US" altLang="zh-CN" dirty="0" smtClean="0">
                  <a:solidFill>
                    <a:srgbClr val="00B050"/>
                  </a:solidFill>
                </a:rPr>
                <a:t>11</a:t>
              </a:r>
              <a:endParaRPr lang="zh-CN" altLang="en-US" dirty="0">
                <a:solidFill>
                  <a:srgbClr val="00B050"/>
                </a:solidFill>
              </a:endParaRPr>
            </a:p>
          </p:txBody>
        </p:sp>
        <p:sp>
          <p:nvSpPr>
            <p:cNvPr id="49" name="TextBox 48"/>
            <p:cNvSpPr txBox="1"/>
            <p:nvPr/>
          </p:nvSpPr>
          <p:spPr>
            <a:xfrm>
              <a:off x="1126740" y="4869160"/>
              <a:ext cx="410690" cy="369332"/>
            </a:xfrm>
            <a:prstGeom prst="rect">
              <a:avLst/>
            </a:prstGeom>
            <a:noFill/>
          </p:spPr>
          <p:txBody>
            <a:bodyPr wrap="none" rtlCol="0">
              <a:spAutoFit/>
            </a:bodyPr>
            <a:lstStyle/>
            <a:p>
              <a:r>
                <a:rPr lang="en-US" altLang="zh-CN" dirty="0" smtClean="0">
                  <a:solidFill>
                    <a:srgbClr val="00B050"/>
                  </a:solidFill>
                </a:rPr>
                <a:t>13</a:t>
              </a:r>
              <a:endParaRPr lang="zh-CN" altLang="en-US" dirty="0">
                <a:solidFill>
                  <a:srgbClr val="00B050"/>
                </a:solidFill>
              </a:endParaRPr>
            </a:p>
          </p:txBody>
        </p:sp>
      </p:grpSp>
    </p:spTree>
    <p:extLst>
      <p:ext uri="{BB962C8B-B14F-4D97-AF65-F5344CB8AC3E}">
        <p14:creationId xmlns:p14="http://schemas.microsoft.com/office/powerpoint/2010/main" val="4014565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0-#ppt_w/2"/>
                                          </p:val>
                                        </p:tav>
                                        <p:tav tm="100000">
                                          <p:val>
                                            <p:strVal val="#ppt_x"/>
                                          </p:val>
                                        </p:tav>
                                      </p:tavLst>
                                    </p:anim>
                                    <p:anim calcmode="lin" valueType="num">
                                      <p:cBhvr additive="base">
                                        <p:cTn id="8" dur="500" fill="hold"/>
                                        <p:tgtEl>
                                          <p:spTgt spid="2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0"/>
                                        </p:tgtEl>
                                        <p:attrNameLst>
                                          <p:attrName>style.visibility</p:attrName>
                                        </p:attrNameLst>
                                      </p:cBhvr>
                                      <p:to>
                                        <p:strVal val="visible"/>
                                      </p:to>
                                    </p:set>
                                    <p:anim calcmode="lin" valueType="num">
                                      <p:cBhvr additive="base">
                                        <p:cTn id="13" dur="500" fill="hold"/>
                                        <p:tgtEl>
                                          <p:spTgt spid="30"/>
                                        </p:tgtEl>
                                        <p:attrNameLst>
                                          <p:attrName>ppt_x</p:attrName>
                                        </p:attrNameLst>
                                      </p:cBhvr>
                                      <p:tavLst>
                                        <p:tav tm="0">
                                          <p:val>
                                            <p:strVal val="0-#ppt_w/2"/>
                                          </p:val>
                                        </p:tav>
                                        <p:tav tm="100000">
                                          <p:val>
                                            <p:strVal val="#ppt_x"/>
                                          </p:val>
                                        </p:tav>
                                      </p:tavLst>
                                    </p:anim>
                                    <p:anim calcmode="lin" valueType="num">
                                      <p:cBhvr additive="base">
                                        <p:cTn id="14" dur="500" fill="hold"/>
                                        <p:tgtEl>
                                          <p:spTgt spid="30"/>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34"/>
                                        </p:tgtEl>
                                        <p:attrNameLst>
                                          <p:attrName>style.visibility</p:attrName>
                                        </p:attrNameLst>
                                      </p:cBhvr>
                                      <p:to>
                                        <p:strVal val="visible"/>
                                      </p:to>
                                    </p:set>
                                    <p:anim calcmode="lin" valueType="num">
                                      <p:cBhvr additive="base">
                                        <p:cTn id="19" dur="500" fill="hold"/>
                                        <p:tgtEl>
                                          <p:spTgt spid="34"/>
                                        </p:tgtEl>
                                        <p:attrNameLst>
                                          <p:attrName>ppt_x</p:attrName>
                                        </p:attrNameLst>
                                      </p:cBhvr>
                                      <p:tavLst>
                                        <p:tav tm="0">
                                          <p:val>
                                            <p:strVal val="0-#ppt_w/2"/>
                                          </p:val>
                                        </p:tav>
                                        <p:tav tm="100000">
                                          <p:val>
                                            <p:strVal val="#ppt_x"/>
                                          </p:val>
                                        </p:tav>
                                      </p:tavLst>
                                    </p:anim>
                                    <p:anim calcmode="lin" valueType="num">
                                      <p:cBhvr additive="base">
                                        <p:cTn id="20" dur="500" fill="hold"/>
                                        <p:tgtEl>
                                          <p:spTgt spid="34"/>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38"/>
                                        </p:tgtEl>
                                        <p:attrNameLst>
                                          <p:attrName>style.visibility</p:attrName>
                                        </p:attrNameLst>
                                      </p:cBhvr>
                                      <p:to>
                                        <p:strVal val="visible"/>
                                      </p:to>
                                    </p:set>
                                    <p:anim calcmode="lin" valueType="num">
                                      <p:cBhvr additive="base">
                                        <p:cTn id="25" dur="500" fill="hold"/>
                                        <p:tgtEl>
                                          <p:spTgt spid="38"/>
                                        </p:tgtEl>
                                        <p:attrNameLst>
                                          <p:attrName>ppt_x</p:attrName>
                                        </p:attrNameLst>
                                      </p:cBhvr>
                                      <p:tavLst>
                                        <p:tav tm="0">
                                          <p:val>
                                            <p:strVal val="0-#ppt_w/2"/>
                                          </p:val>
                                        </p:tav>
                                        <p:tav tm="100000">
                                          <p:val>
                                            <p:strVal val="#ppt_x"/>
                                          </p:val>
                                        </p:tav>
                                      </p:tavLst>
                                    </p:anim>
                                    <p:anim calcmode="lin" valueType="num">
                                      <p:cBhvr additive="base">
                                        <p:cTn id="26" dur="500" fill="hold"/>
                                        <p:tgtEl>
                                          <p:spTgt spid="38"/>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42"/>
                                        </p:tgtEl>
                                        <p:attrNameLst>
                                          <p:attrName>style.visibility</p:attrName>
                                        </p:attrNameLst>
                                      </p:cBhvr>
                                      <p:to>
                                        <p:strVal val="visible"/>
                                      </p:to>
                                    </p:set>
                                    <p:anim calcmode="lin" valueType="num">
                                      <p:cBhvr additive="base">
                                        <p:cTn id="31" dur="500" fill="hold"/>
                                        <p:tgtEl>
                                          <p:spTgt spid="42"/>
                                        </p:tgtEl>
                                        <p:attrNameLst>
                                          <p:attrName>ppt_x</p:attrName>
                                        </p:attrNameLst>
                                      </p:cBhvr>
                                      <p:tavLst>
                                        <p:tav tm="0">
                                          <p:val>
                                            <p:strVal val="0-#ppt_w/2"/>
                                          </p:val>
                                        </p:tav>
                                        <p:tav tm="100000">
                                          <p:val>
                                            <p:strVal val="#ppt_x"/>
                                          </p:val>
                                        </p:tav>
                                      </p:tavLst>
                                    </p:anim>
                                    <p:anim calcmode="lin" valueType="num">
                                      <p:cBhvr additive="base">
                                        <p:cTn id="32" dur="500" fill="hold"/>
                                        <p:tgtEl>
                                          <p:spTgt spid="42"/>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46"/>
                                        </p:tgtEl>
                                        <p:attrNameLst>
                                          <p:attrName>style.visibility</p:attrName>
                                        </p:attrNameLst>
                                      </p:cBhvr>
                                      <p:to>
                                        <p:strVal val="visible"/>
                                      </p:to>
                                    </p:set>
                                    <p:anim calcmode="lin" valueType="num">
                                      <p:cBhvr additive="base">
                                        <p:cTn id="37" dur="500" fill="hold"/>
                                        <p:tgtEl>
                                          <p:spTgt spid="46"/>
                                        </p:tgtEl>
                                        <p:attrNameLst>
                                          <p:attrName>ppt_x</p:attrName>
                                        </p:attrNameLst>
                                      </p:cBhvr>
                                      <p:tavLst>
                                        <p:tav tm="0">
                                          <p:val>
                                            <p:strVal val="0-#ppt_w/2"/>
                                          </p:val>
                                        </p:tav>
                                        <p:tav tm="100000">
                                          <p:val>
                                            <p:strVal val="#ppt_x"/>
                                          </p:val>
                                        </p:tav>
                                      </p:tavLst>
                                    </p:anim>
                                    <p:anim calcmode="lin" valueType="num">
                                      <p:cBhvr additive="base">
                                        <p:cTn id="38" dur="500" fill="hold"/>
                                        <p:tgtEl>
                                          <p:spTgt spid="4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
          </p:nvPr>
        </p:nvSpPr>
        <p:spPr>
          <a:xfrm>
            <a:off x="743313" y="692696"/>
            <a:ext cx="8004048" cy="1224136"/>
          </a:xfrm>
        </p:spPr>
        <p:txBody>
          <a:bodyPr>
            <a:normAutofit fontScale="77500" lnSpcReduction="20000"/>
          </a:bodyPr>
          <a:lstStyle/>
          <a:p>
            <a:r>
              <a:rPr lang="en-US" altLang="zh-CN" sz="3600" u="sng" dirty="0" smtClean="0">
                <a:solidFill>
                  <a:srgbClr val="7030A0"/>
                </a:solidFill>
              </a:rPr>
              <a:t>The backward pass</a:t>
            </a:r>
          </a:p>
          <a:p>
            <a:pPr lvl="1"/>
            <a:r>
              <a:rPr lang="en-US" altLang="zh-CN" dirty="0" smtClean="0">
                <a:solidFill>
                  <a:srgbClr val="0070C0"/>
                </a:solidFill>
              </a:rPr>
              <a:t>Calculate the </a:t>
            </a:r>
            <a:r>
              <a:rPr lang="en-US" altLang="zh-CN" b="1" dirty="0" smtClean="0">
                <a:solidFill>
                  <a:schemeClr val="accent2">
                    <a:lumMod val="75000"/>
                  </a:schemeClr>
                </a:solidFill>
              </a:rPr>
              <a:t>latest</a:t>
            </a:r>
            <a:r>
              <a:rPr lang="en-US" altLang="zh-CN" dirty="0" smtClean="0">
                <a:solidFill>
                  <a:srgbClr val="0070C0"/>
                </a:solidFill>
              </a:rPr>
              <a:t> dates at which each activity may be started and finished without delaying the end date of the project.</a:t>
            </a:r>
            <a:endParaRPr lang="zh-CN" altLang="en-US" dirty="0">
              <a:solidFill>
                <a:srgbClr val="0070C0"/>
              </a:solidFill>
            </a:endParaRPr>
          </a:p>
        </p:txBody>
      </p:sp>
      <p:graphicFrame>
        <p:nvGraphicFramePr>
          <p:cNvPr id="4" name="表格 3"/>
          <p:cNvGraphicFramePr>
            <a:graphicFrameLocks noGrp="1"/>
          </p:cNvGraphicFramePr>
          <p:nvPr>
            <p:extLst>
              <p:ext uri="{D42A27DB-BD31-4B8C-83A1-F6EECF244321}">
                <p14:modId xmlns:p14="http://schemas.microsoft.com/office/powerpoint/2010/main" val="2958106073"/>
              </p:ext>
            </p:extLst>
          </p:nvPr>
        </p:nvGraphicFramePr>
        <p:xfrm>
          <a:off x="971600" y="2276872"/>
          <a:ext cx="2304255" cy="936105"/>
        </p:xfrm>
        <a:graphic>
          <a:graphicData uri="http://schemas.openxmlformats.org/drawingml/2006/table">
            <a:tbl>
              <a:tblPr firstRow="1" bandRow="1">
                <a:tableStyleId>{5940675A-B579-460E-94D1-54222C63F5DA}</a:tableStyleId>
              </a:tblPr>
              <a:tblGrid>
                <a:gridCol w="622771"/>
                <a:gridCol w="939621"/>
                <a:gridCol w="741863"/>
              </a:tblGrid>
              <a:tr h="312035">
                <a:tc>
                  <a:txBody>
                    <a:bodyPr/>
                    <a:lstStyle/>
                    <a:p>
                      <a:pPr algn="ctr"/>
                      <a:endParaRPr lang="zh-CN" altLang="en-US" sz="1400" dirty="0"/>
                    </a:p>
                  </a:txBody>
                  <a:tcPr anchor="ctr"/>
                </a:tc>
                <a:tc>
                  <a:txBody>
                    <a:bodyPr/>
                    <a:lstStyle/>
                    <a:p>
                      <a:pPr algn="ctr"/>
                      <a:r>
                        <a:rPr lang="en-US" altLang="zh-CN" sz="1400" dirty="0" smtClean="0"/>
                        <a:t>6 weeks</a:t>
                      </a:r>
                      <a:endParaRPr lang="zh-CN" altLang="en-US" sz="1400" dirty="0"/>
                    </a:p>
                  </a:txBody>
                  <a:tcPr anchor="ctr">
                    <a:lnB w="12700" cap="flat" cmpd="sng" algn="ctr">
                      <a:solidFill>
                        <a:schemeClr val="tx1"/>
                      </a:solidFill>
                      <a:prstDash val="solid"/>
                      <a:round/>
                      <a:headEnd type="none" w="med" len="med"/>
                      <a:tailEnd type="none" w="med" len="med"/>
                    </a:lnB>
                  </a:tcPr>
                </a:tc>
                <a:tc>
                  <a:txBody>
                    <a:bodyPr/>
                    <a:lstStyle/>
                    <a:p>
                      <a:pPr algn="ctr"/>
                      <a:endParaRPr lang="zh-CN" altLang="en-US" sz="1400" dirty="0"/>
                    </a:p>
                  </a:txBody>
                  <a:tcPr anchor="ctr"/>
                </a:tc>
              </a:tr>
              <a:tr h="312035">
                <a:tc gridSpan="3">
                  <a:txBody>
                    <a:bodyPr/>
                    <a:lstStyle/>
                    <a:p>
                      <a:pPr algn="ctr"/>
                      <a:r>
                        <a:rPr lang="en-US" altLang="zh-CN" sz="1400" dirty="0" smtClean="0"/>
                        <a:t>A. Hardware selection</a:t>
                      </a:r>
                      <a:endParaRPr lang="zh-CN" altLang="en-US" sz="1400" dirty="0"/>
                    </a:p>
                  </a:txBody>
                  <a:tcPr anchor="ctr"/>
                </a:tc>
                <a:tc hMerge="1">
                  <a:txBody>
                    <a:bodyPr/>
                    <a:lstStyle/>
                    <a:p>
                      <a:endParaRPr lang="zh-CN" altLang="en-US"/>
                    </a:p>
                  </a:txBody>
                  <a:tcPr/>
                </a:tc>
                <a:tc hMerge="1">
                  <a:txBody>
                    <a:bodyPr/>
                    <a:lstStyle/>
                    <a:p>
                      <a:pPr algn="ctr"/>
                      <a:endParaRPr lang="zh-CN" altLang="en-US" dirty="0"/>
                    </a:p>
                  </a:txBody>
                  <a:tcPr anchor="ctr">
                    <a:lnL w="12700" cmpd="sng">
                      <a:noFill/>
                    </a:lnL>
                  </a:tcPr>
                </a:tc>
              </a:tr>
              <a:tr h="312035">
                <a:tc>
                  <a:txBody>
                    <a:bodyPr/>
                    <a:lstStyle/>
                    <a:p>
                      <a:pPr algn="ctr"/>
                      <a:endParaRPr lang="zh-CN" altLang="en-US" sz="1400" dirty="0"/>
                    </a:p>
                  </a:txBody>
                  <a:tcPr anchor="ctr"/>
                </a:tc>
                <a:tc>
                  <a:txBody>
                    <a:bodyPr/>
                    <a:lstStyle/>
                    <a:p>
                      <a:endParaRPr lang="zh-CN" altLang="en-US" sz="1400" dirty="0"/>
                    </a:p>
                  </a:txBody>
                  <a:tcPr anchor="ctr"/>
                </a:tc>
                <a:tc>
                  <a:txBody>
                    <a:bodyPr/>
                    <a:lstStyle/>
                    <a:p>
                      <a:pPr algn="ctr"/>
                      <a:endParaRPr lang="zh-CN" altLang="en-US" sz="1400" dirty="0"/>
                    </a:p>
                  </a:txBody>
                  <a:tcPr anchor="ctr"/>
                </a:tc>
              </a:tr>
            </a:tbl>
          </a:graphicData>
        </a:graphic>
      </p:graphicFrame>
      <p:graphicFrame>
        <p:nvGraphicFramePr>
          <p:cNvPr id="5" name="表格 4"/>
          <p:cNvGraphicFramePr>
            <a:graphicFrameLocks noGrp="1"/>
          </p:cNvGraphicFramePr>
          <p:nvPr>
            <p:extLst>
              <p:ext uri="{D42A27DB-BD31-4B8C-83A1-F6EECF244321}">
                <p14:modId xmlns:p14="http://schemas.microsoft.com/office/powerpoint/2010/main" val="3967443180"/>
              </p:ext>
            </p:extLst>
          </p:nvPr>
        </p:nvGraphicFramePr>
        <p:xfrm>
          <a:off x="3563888" y="3573016"/>
          <a:ext cx="2304255" cy="936105"/>
        </p:xfrm>
        <a:graphic>
          <a:graphicData uri="http://schemas.openxmlformats.org/drawingml/2006/table">
            <a:tbl>
              <a:tblPr firstRow="1" bandRow="1">
                <a:tableStyleId>{5940675A-B579-460E-94D1-54222C63F5DA}</a:tableStyleId>
              </a:tblPr>
              <a:tblGrid>
                <a:gridCol w="622771"/>
                <a:gridCol w="939621"/>
                <a:gridCol w="741863"/>
              </a:tblGrid>
              <a:tr h="312035">
                <a:tc>
                  <a:txBody>
                    <a:bodyPr/>
                    <a:lstStyle/>
                    <a:p>
                      <a:pPr algn="ctr"/>
                      <a:endParaRPr lang="zh-CN" altLang="en-US" sz="1400" dirty="0"/>
                    </a:p>
                  </a:txBody>
                  <a:tcPr anchor="ctr"/>
                </a:tc>
                <a:tc>
                  <a:txBody>
                    <a:bodyPr/>
                    <a:lstStyle/>
                    <a:p>
                      <a:pPr algn="ctr"/>
                      <a:r>
                        <a:rPr lang="en-US" altLang="zh-CN" sz="1400" dirty="0" smtClean="0"/>
                        <a:t>4 weeks</a:t>
                      </a:r>
                      <a:endParaRPr lang="zh-CN" altLang="en-US" sz="1400" dirty="0"/>
                    </a:p>
                  </a:txBody>
                  <a:tcPr anchor="ctr">
                    <a:lnB w="12700" cap="flat" cmpd="sng" algn="ctr">
                      <a:solidFill>
                        <a:schemeClr val="tx1"/>
                      </a:solidFill>
                      <a:prstDash val="solid"/>
                      <a:round/>
                      <a:headEnd type="none" w="med" len="med"/>
                      <a:tailEnd type="none" w="med" len="med"/>
                    </a:lnB>
                  </a:tcPr>
                </a:tc>
                <a:tc>
                  <a:txBody>
                    <a:bodyPr/>
                    <a:lstStyle/>
                    <a:p>
                      <a:pPr algn="ctr"/>
                      <a:endParaRPr lang="zh-CN" altLang="en-US" sz="1400" dirty="0"/>
                    </a:p>
                  </a:txBody>
                  <a:tcPr anchor="ctr"/>
                </a:tc>
              </a:tr>
              <a:tr h="312035">
                <a:tc gridSpan="3">
                  <a:txBody>
                    <a:bodyPr/>
                    <a:lstStyle/>
                    <a:p>
                      <a:pPr algn="ctr"/>
                      <a:r>
                        <a:rPr lang="en-US" altLang="zh-CN" sz="1400" dirty="0" smtClean="0"/>
                        <a:t>D. Data migration</a:t>
                      </a:r>
                      <a:endParaRPr lang="zh-CN" altLang="en-US" sz="1400" dirty="0"/>
                    </a:p>
                  </a:txBody>
                  <a:tcPr anchor="ctr"/>
                </a:tc>
                <a:tc hMerge="1">
                  <a:txBody>
                    <a:bodyPr/>
                    <a:lstStyle/>
                    <a:p>
                      <a:endParaRPr lang="zh-CN" altLang="en-US"/>
                    </a:p>
                  </a:txBody>
                  <a:tcPr/>
                </a:tc>
                <a:tc hMerge="1">
                  <a:txBody>
                    <a:bodyPr/>
                    <a:lstStyle/>
                    <a:p>
                      <a:pPr algn="ctr"/>
                      <a:endParaRPr lang="zh-CN" altLang="en-US" dirty="0"/>
                    </a:p>
                  </a:txBody>
                  <a:tcPr anchor="ctr">
                    <a:lnL w="12700" cmpd="sng">
                      <a:noFill/>
                    </a:lnL>
                  </a:tcPr>
                </a:tc>
              </a:tr>
              <a:tr h="312035">
                <a:tc>
                  <a:txBody>
                    <a:bodyPr/>
                    <a:lstStyle/>
                    <a:p>
                      <a:pPr algn="ctr"/>
                      <a:endParaRPr lang="zh-CN" altLang="en-US" sz="1400" dirty="0"/>
                    </a:p>
                  </a:txBody>
                  <a:tcPr anchor="ctr"/>
                </a:tc>
                <a:tc>
                  <a:txBody>
                    <a:bodyPr/>
                    <a:lstStyle/>
                    <a:p>
                      <a:endParaRPr lang="zh-CN" altLang="en-US" sz="1400" dirty="0"/>
                    </a:p>
                  </a:txBody>
                  <a:tcPr anchor="ctr"/>
                </a:tc>
                <a:tc>
                  <a:txBody>
                    <a:bodyPr/>
                    <a:lstStyle/>
                    <a:p>
                      <a:pPr algn="ctr"/>
                      <a:endParaRPr lang="zh-CN" altLang="en-US" sz="1400" dirty="0"/>
                    </a:p>
                  </a:txBody>
                  <a:tcPr anchor="ctr"/>
                </a:tc>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4264723223"/>
              </p:ext>
            </p:extLst>
          </p:nvPr>
        </p:nvGraphicFramePr>
        <p:xfrm>
          <a:off x="971600" y="3573016"/>
          <a:ext cx="2304255" cy="936105"/>
        </p:xfrm>
        <a:graphic>
          <a:graphicData uri="http://schemas.openxmlformats.org/drawingml/2006/table">
            <a:tbl>
              <a:tblPr firstRow="1" bandRow="1">
                <a:tableStyleId>{5940675A-B579-460E-94D1-54222C63F5DA}</a:tableStyleId>
              </a:tblPr>
              <a:tblGrid>
                <a:gridCol w="622771"/>
                <a:gridCol w="939621"/>
                <a:gridCol w="741863"/>
              </a:tblGrid>
              <a:tr h="312035">
                <a:tc>
                  <a:txBody>
                    <a:bodyPr/>
                    <a:lstStyle/>
                    <a:p>
                      <a:pPr algn="ctr"/>
                      <a:endParaRPr lang="zh-CN" altLang="en-US" sz="1400" dirty="0"/>
                    </a:p>
                  </a:txBody>
                  <a:tcPr anchor="ctr"/>
                </a:tc>
                <a:tc>
                  <a:txBody>
                    <a:bodyPr/>
                    <a:lstStyle/>
                    <a:p>
                      <a:pPr algn="ctr"/>
                      <a:r>
                        <a:rPr lang="en-US" altLang="zh-CN" sz="1400" dirty="0" smtClean="0"/>
                        <a:t>4 weeks</a:t>
                      </a:r>
                      <a:endParaRPr lang="zh-CN" altLang="en-US" sz="1400" dirty="0"/>
                    </a:p>
                  </a:txBody>
                  <a:tcPr anchor="ctr">
                    <a:lnB w="12700" cap="flat" cmpd="sng" algn="ctr">
                      <a:solidFill>
                        <a:schemeClr val="tx1"/>
                      </a:solidFill>
                      <a:prstDash val="solid"/>
                      <a:round/>
                      <a:headEnd type="none" w="med" len="med"/>
                      <a:tailEnd type="none" w="med" len="med"/>
                    </a:lnB>
                  </a:tcPr>
                </a:tc>
                <a:tc>
                  <a:txBody>
                    <a:bodyPr/>
                    <a:lstStyle/>
                    <a:p>
                      <a:pPr algn="ctr"/>
                      <a:endParaRPr lang="zh-CN" altLang="en-US" sz="1400" dirty="0"/>
                    </a:p>
                  </a:txBody>
                  <a:tcPr anchor="ctr"/>
                </a:tc>
              </a:tr>
              <a:tr h="312035">
                <a:tc gridSpan="3">
                  <a:txBody>
                    <a:bodyPr/>
                    <a:lstStyle/>
                    <a:p>
                      <a:pPr algn="ctr"/>
                      <a:r>
                        <a:rPr lang="en-US" altLang="zh-CN" sz="1400" dirty="0" smtClean="0"/>
                        <a:t>B. Software</a:t>
                      </a:r>
                      <a:r>
                        <a:rPr lang="en-US" altLang="zh-CN" sz="1400" baseline="0" dirty="0" smtClean="0"/>
                        <a:t> configuration</a:t>
                      </a:r>
                      <a:endParaRPr lang="zh-CN" altLang="en-US" sz="1400" dirty="0"/>
                    </a:p>
                  </a:txBody>
                  <a:tcPr anchor="ctr"/>
                </a:tc>
                <a:tc hMerge="1">
                  <a:txBody>
                    <a:bodyPr/>
                    <a:lstStyle/>
                    <a:p>
                      <a:endParaRPr lang="zh-CN" altLang="en-US"/>
                    </a:p>
                  </a:txBody>
                  <a:tcPr/>
                </a:tc>
                <a:tc hMerge="1">
                  <a:txBody>
                    <a:bodyPr/>
                    <a:lstStyle/>
                    <a:p>
                      <a:pPr algn="ctr"/>
                      <a:endParaRPr lang="zh-CN" altLang="en-US" dirty="0"/>
                    </a:p>
                  </a:txBody>
                  <a:tcPr anchor="ctr">
                    <a:lnL w="12700" cmpd="sng">
                      <a:noFill/>
                    </a:lnL>
                  </a:tcPr>
                </a:tc>
              </a:tr>
              <a:tr h="312035">
                <a:tc>
                  <a:txBody>
                    <a:bodyPr/>
                    <a:lstStyle/>
                    <a:p>
                      <a:pPr algn="ctr"/>
                      <a:endParaRPr lang="zh-CN" altLang="en-US" sz="1400" dirty="0"/>
                    </a:p>
                  </a:txBody>
                  <a:tcPr anchor="ctr"/>
                </a:tc>
                <a:tc>
                  <a:txBody>
                    <a:bodyPr/>
                    <a:lstStyle/>
                    <a:p>
                      <a:endParaRPr lang="zh-CN" altLang="en-US" sz="1400" dirty="0"/>
                    </a:p>
                  </a:txBody>
                  <a:tcPr anchor="ctr"/>
                </a:tc>
                <a:tc>
                  <a:txBody>
                    <a:bodyPr/>
                    <a:lstStyle/>
                    <a:p>
                      <a:pPr algn="ctr"/>
                      <a:endParaRPr lang="zh-CN" altLang="en-US" sz="1400" dirty="0"/>
                    </a:p>
                  </a:txBody>
                  <a:tcPr anchor="ctr"/>
                </a:tc>
              </a:tr>
            </a:tbl>
          </a:graphicData>
        </a:graphic>
      </p:graphicFrame>
      <p:graphicFrame>
        <p:nvGraphicFramePr>
          <p:cNvPr id="7" name="表格 6"/>
          <p:cNvGraphicFramePr>
            <a:graphicFrameLocks noGrp="1"/>
          </p:cNvGraphicFramePr>
          <p:nvPr>
            <p:extLst>
              <p:ext uri="{D42A27DB-BD31-4B8C-83A1-F6EECF244321}">
                <p14:modId xmlns:p14="http://schemas.microsoft.com/office/powerpoint/2010/main" val="3363265641"/>
              </p:ext>
            </p:extLst>
          </p:nvPr>
        </p:nvGraphicFramePr>
        <p:xfrm>
          <a:off x="6228184" y="3573016"/>
          <a:ext cx="2304255" cy="936105"/>
        </p:xfrm>
        <a:graphic>
          <a:graphicData uri="http://schemas.openxmlformats.org/drawingml/2006/table">
            <a:tbl>
              <a:tblPr firstRow="1" bandRow="1">
                <a:tableStyleId>{5940675A-B579-460E-94D1-54222C63F5DA}</a:tableStyleId>
              </a:tblPr>
              <a:tblGrid>
                <a:gridCol w="622771"/>
                <a:gridCol w="939621"/>
                <a:gridCol w="741863"/>
              </a:tblGrid>
              <a:tr h="312035">
                <a:tc>
                  <a:txBody>
                    <a:bodyPr/>
                    <a:lstStyle/>
                    <a:p>
                      <a:pPr algn="ctr"/>
                      <a:endParaRPr lang="zh-CN" altLang="en-US" sz="1400" dirty="0"/>
                    </a:p>
                  </a:txBody>
                  <a:tcPr anchor="ctr"/>
                </a:tc>
                <a:tc>
                  <a:txBody>
                    <a:bodyPr/>
                    <a:lstStyle/>
                    <a:p>
                      <a:pPr algn="ctr"/>
                      <a:r>
                        <a:rPr lang="en-US" altLang="zh-CN" sz="1400" dirty="0" smtClean="0"/>
                        <a:t>2 weeks</a:t>
                      </a:r>
                      <a:endParaRPr lang="zh-CN" altLang="en-US" sz="1400" dirty="0"/>
                    </a:p>
                  </a:txBody>
                  <a:tcPr anchor="ctr">
                    <a:lnB w="12700" cap="flat" cmpd="sng" algn="ctr">
                      <a:solidFill>
                        <a:schemeClr val="tx1"/>
                      </a:solidFill>
                      <a:prstDash val="solid"/>
                      <a:round/>
                      <a:headEnd type="none" w="med" len="med"/>
                      <a:tailEnd type="none" w="med" len="med"/>
                    </a:lnB>
                  </a:tcPr>
                </a:tc>
                <a:tc>
                  <a:txBody>
                    <a:bodyPr/>
                    <a:lstStyle/>
                    <a:p>
                      <a:pPr algn="ctr"/>
                      <a:endParaRPr lang="zh-CN" altLang="en-US" sz="1400" dirty="0"/>
                    </a:p>
                  </a:txBody>
                  <a:tcPr anchor="ctr"/>
                </a:tc>
              </a:tr>
              <a:tr h="312035">
                <a:tc gridSpan="3">
                  <a:txBody>
                    <a:bodyPr/>
                    <a:lstStyle/>
                    <a:p>
                      <a:pPr algn="ctr"/>
                      <a:r>
                        <a:rPr lang="en-US" altLang="zh-CN" sz="1400" dirty="0" smtClean="0"/>
                        <a:t>H. Install</a:t>
                      </a:r>
                      <a:r>
                        <a:rPr lang="en-US" altLang="zh-CN" sz="1400" baseline="0" dirty="0" smtClean="0"/>
                        <a:t> and test</a:t>
                      </a:r>
                      <a:endParaRPr lang="zh-CN" altLang="en-US" sz="1400" dirty="0"/>
                    </a:p>
                  </a:txBody>
                  <a:tcPr anchor="ctr"/>
                </a:tc>
                <a:tc hMerge="1">
                  <a:txBody>
                    <a:bodyPr/>
                    <a:lstStyle/>
                    <a:p>
                      <a:endParaRPr lang="zh-CN" altLang="en-US"/>
                    </a:p>
                  </a:txBody>
                  <a:tcPr/>
                </a:tc>
                <a:tc hMerge="1">
                  <a:txBody>
                    <a:bodyPr/>
                    <a:lstStyle/>
                    <a:p>
                      <a:pPr algn="ctr"/>
                      <a:endParaRPr lang="zh-CN" altLang="en-US" dirty="0"/>
                    </a:p>
                  </a:txBody>
                  <a:tcPr anchor="ctr">
                    <a:lnL w="12700" cmpd="sng">
                      <a:noFill/>
                    </a:lnL>
                  </a:tcPr>
                </a:tc>
              </a:tr>
              <a:tr h="312035">
                <a:tc>
                  <a:txBody>
                    <a:bodyPr/>
                    <a:lstStyle/>
                    <a:p>
                      <a:pPr algn="ctr"/>
                      <a:endParaRPr lang="zh-CN" altLang="en-US" sz="1400" dirty="0"/>
                    </a:p>
                  </a:txBody>
                  <a:tcPr anchor="ctr"/>
                </a:tc>
                <a:tc>
                  <a:txBody>
                    <a:bodyPr/>
                    <a:lstStyle/>
                    <a:p>
                      <a:endParaRPr lang="zh-CN" altLang="en-US" sz="1400" dirty="0"/>
                    </a:p>
                  </a:txBody>
                  <a:tcPr anchor="ctr"/>
                </a:tc>
                <a:tc>
                  <a:txBody>
                    <a:bodyPr/>
                    <a:lstStyle/>
                    <a:p>
                      <a:pPr algn="ctr"/>
                      <a:endParaRPr lang="zh-CN" altLang="en-US" sz="1400" dirty="0"/>
                    </a:p>
                  </a:txBody>
                  <a:tcPr anchor="ctr"/>
                </a:tc>
              </a:tr>
            </a:tbl>
          </a:graphicData>
        </a:graphic>
      </p:graphicFrame>
      <p:graphicFrame>
        <p:nvGraphicFramePr>
          <p:cNvPr id="8" name="表格 7"/>
          <p:cNvGraphicFramePr>
            <a:graphicFrameLocks noGrp="1"/>
          </p:cNvGraphicFramePr>
          <p:nvPr>
            <p:extLst>
              <p:ext uri="{D42A27DB-BD31-4B8C-83A1-F6EECF244321}">
                <p14:modId xmlns:p14="http://schemas.microsoft.com/office/powerpoint/2010/main" val="2460935247"/>
              </p:ext>
            </p:extLst>
          </p:nvPr>
        </p:nvGraphicFramePr>
        <p:xfrm>
          <a:off x="971600" y="4869160"/>
          <a:ext cx="2304255" cy="936105"/>
        </p:xfrm>
        <a:graphic>
          <a:graphicData uri="http://schemas.openxmlformats.org/drawingml/2006/table">
            <a:tbl>
              <a:tblPr firstRow="1" bandRow="1">
                <a:tableStyleId>{5940675A-B579-460E-94D1-54222C63F5DA}</a:tableStyleId>
              </a:tblPr>
              <a:tblGrid>
                <a:gridCol w="622771"/>
                <a:gridCol w="939621"/>
                <a:gridCol w="741863"/>
              </a:tblGrid>
              <a:tr h="312035">
                <a:tc>
                  <a:txBody>
                    <a:bodyPr/>
                    <a:lstStyle/>
                    <a:p>
                      <a:pPr algn="ctr"/>
                      <a:endParaRPr lang="zh-CN" altLang="en-US" sz="1400" dirty="0"/>
                    </a:p>
                  </a:txBody>
                  <a:tcPr anchor="ctr"/>
                </a:tc>
                <a:tc>
                  <a:txBody>
                    <a:bodyPr/>
                    <a:lstStyle/>
                    <a:p>
                      <a:pPr algn="ctr"/>
                      <a:r>
                        <a:rPr lang="en-US" altLang="zh-CN" sz="1400" dirty="0" smtClean="0"/>
                        <a:t>10 weeks</a:t>
                      </a:r>
                      <a:endParaRPr lang="zh-CN" altLang="en-US" sz="1400" dirty="0"/>
                    </a:p>
                  </a:txBody>
                  <a:tcPr anchor="ctr">
                    <a:lnB w="12700" cap="flat" cmpd="sng" algn="ctr">
                      <a:solidFill>
                        <a:schemeClr val="tx1"/>
                      </a:solidFill>
                      <a:prstDash val="solid"/>
                      <a:round/>
                      <a:headEnd type="none" w="med" len="med"/>
                      <a:tailEnd type="none" w="med" len="med"/>
                    </a:lnB>
                  </a:tcPr>
                </a:tc>
                <a:tc>
                  <a:txBody>
                    <a:bodyPr/>
                    <a:lstStyle/>
                    <a:p>
                      <a:pPr algn="ctr"/>
                      <a:endParaRPr lang="zh-CN" altLang="en-US" sz="1400" dirty="0"/>
                    </a:p>
                  </a:txBody>
                  <a:tcPr anchor="ctr"/>
                </a:tc>
              </a:tr>
              <a:tr h="312035">
                <a:tc gridSpan="3">
                  <a:txBody>
                    <a:bodyPr/>
                    <a:lstStyle/>
                    <a:p>
                      <a:pPr algn="ctr"/>
                      <a:r>
                        <a:rPr lang="en-US" altLang="zh-CN" sz="1400" dirty="0" smtClean="0"/>
                        <a:t>F. Recruit staff</a:t>
                      </a:r>
                      <a:endParaRPr lang="zh-CN" altLang="en-US" sz="1400" dirty="0"/>
                    </a:p>
                  </a:txBody>
                  <a:tcPr anchor="ctr"/>
                </a:tc>
                <a:tc hMerge="1">
                  <a:txBody>
                    <a:bodyPr/>
                    <a:lstStyle/>
                    <a:p>
                      <a:endParaRPr lang="zh-CN" altLang="en-US"/>
                    </a:p>
                  </a:txBody>
                  <a:tcPr/>
                </a:tc>
                <a:tc hMerge="1">
                  <a:txBody>
                    <a:bodyPr/>
                    <a:lstStyle/>
                    <a:p>
                      <a:pPr algn="ctr"/>
                      <a:endParaRPr lang="zh-CN" altLang="en-US" dirty="0"/>
                    </a:p>
                  </a:txBody>
                  <a:tcPr anchor="ctr">
                    <a:lnL w="12700" cmpd="sng">
                      <a:noFill/>
                    </a:lnL>
                  </a:tcPr>
                </a:tc>
              </a:tr>
              <a:tr h="312035">
                <a:tc>
                  <a:txBody>
                    <a:bodyPr/>
                    <a:lstStyle/>
                    <a:p>
                      <a:pPr algn="ctr"/>
                      <a:endParaRPr lang="zh-CN" altLang="en-US" sz="1400" dirty="0"/>
                    </a:p>
                  </a:txBody>
                  <a:tcPr anchor="ctr"/>
                </a:tc>
                <a:tc>
                  <a:txBody>
                    <a:bodyPr/>
                    <a:lstStyle/>
                    <a:p>
                      <a:endParaRPr lang="zh-CN" altLang="en-US" sz="1400" dirty="0"/>
                    </a:p>
                  </a:txBody>
                  <a:tcPr anchor="ctr"/>
                </a:tc>
                <a:tc>
                  <a:txBody>
                    <a:bodyPr/>
                    <a:lstStyle/>
                    <a:p>
                      <a:pPr algn="ctr"/>
                      <a:endParaRPr lang="zh-CN" altLang="en-US" sz="1400" dirty="0"/>
                    </a:p>
                  </a:txBody>
                  <a:tcPr anchor="ctr"/>
                </a:tc>
              </a:tr>
            </a:tbl>
          </a:graphicData>
        </a:graphic>
      </p:graphicFrame>
      <p:sp>
        <p:nvSpPr>
          <p:cNvPr id="9" name="椭圆 8"/>
          <p:cNvSpPr/>
          <p:nvPr/>
        </p:nvSpPr>
        <p:spPr>
          <a:xfrm>
            <a:off x="558925" y="3933056"/>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0" name="椭圆 9"/>
          <p:cNvSpPr/>
          <p:nvPr/>
        </p:nvSpPr>
        <p:spPr>
          <a:xfrm>
            <a:off x="8852108" y="3861221"/>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aphicFrame>
        <p:nvGraphicFramePr>
          <p:cNvPr id="11" name="表格 10"/>
          <p:cNvGraphicFramePr>
            <a:graphicFrameLocks noGrp="1"/>
          </p:cNvGraphicFramePr>
          <p:nvPr>
            <p:extLst>
              <p:ext uri="{D42A27DB-BD31-4B8C-83A1-F6EECF244321}">
                <p14:modId xmlns:p14="http://schemas.microsoft.com/office/powerpoint/2010/main" val="3406263575"/>
              </p:ext>
            </p:extLst>
          </p:nvPr>
        </p:nvGraphicFramePr>
        <p:xfrm>
          <a:off x="3635896" y="4869160"/>
          <a:ext cx="2304255" cy="936105"/>
        </p:xfrm>
        <a:graphic>
          <a:graphicData uri="http://schemas.openxmlformats.org/drawingml/2006/table">
            <a:tbl>
              <a:tblPr firstRow="1" bandRow="1">
                <a:tableStyleId>{5940675A-B579-460E-94D1-54222C63F5DA}</a:tableStyleId>
              </a:tblPr>
              <a:tblGrid>
                <a:gridCol w="622771"/>
                <a:gridCol w="939621"/>
                <a:gridCol w="741863"/>
              </a:tblGrid>
              <a:tr h="312035">
                <a:tc>
                  <a:txBody>
                    <a:bodyPr/>
                    <a:lstStyle/>
                    <a:p>
                      <a:pPr algn="ctr"/>
                      <a:endParaRPr lang="zh-CN" altLang="en-US" sz="1400" dirty="0"/>
                    </a:p>
                  </a:txBody>
                  <a:tcPr anchor="ctr"/>
                </a:tc>
                <a:tc>
                  <a:txBody>
                    <a:bodyPr/>
                    <a:lstStyle/>
                    <a:p>
                      <a:pPr algn="ctr"/>
                      <a:r>
                        <a:rPr lang="en-US" altLang="zh-CN" sz="1400" dirty="0" smtClean="0"/>
                        <a:t>3 weeks</a:t>
                      </a:r>
                      <a:endParaRPr lang="zh-CN" altLang="en-US" sz="1400" dirty="0"/>
                    </a:p>
                  </a:txBody>
                  <a:tcPr anchor="ctr">
                    <a:lnB w="12700" cap="flat" cmpd="sng" algn="ctr">
                      <a:solidFill>
                        <a:schemeClr val="tx1"/>
                      </a:solidFill>
                      <a:prstDash val="solid"/>
                      <a:round/>
                      <a:headEnd type="none" w="med" len="med"/>
                      <a:tailEnd type="none" w="med" len="med"/>
                    </a:lnB>
                  </a:tcPr>
                </a:tc>
                <a:tc>
                  <a:txBody>
                    <a:bodyPr/>
                    <a:lstStyle/>
                    <a:p>
                      <a:pPr algn="ctr"/>
                      <a:endParaRPr lang="zh-CN" altLang="en-US" sz="1400" dirty="0"/>
                    </a:p>
                  </a:txBody>
                  <a:tcPr anchor="ctr"/>
                </a:tc>
              </a:tr>
              <a:tr h="312035">
                <a:tc gridSpan="3">
                  <a:txBody>
                    <a:bodyPr/>
                    <a:lstStyle/>
                    <a:p>
                      <a:pPr algn="ctr"/>
                      <a:r>
                        <a:rPr lang="en-US" altLang="zh-CN" sz="1400" dirty="0" smtClean="0"/>
                        <a:t>E. Draft office procedures</a:t>
                      </a:r>
                      <a:endParaRPr lang="zh-CN" altLang="en-US" sz="1400" dirty="0"/>
                    </a:p>
                  </a:txBody>
                  <a:tcPr anchor="ctr"/>
                </a:tc>
                <a:tc hMerge="1">
                  <a:txBody>
                    <a:bodyPr/>
                    <a:lstStyle/>
                    <a:p>
                      <a:endParaRPr lang="zh-CN" altLang="en-US"/>
                    </a:p>
                  </a:txBody>
                  <a:tcPr/>
                </a:tc>
                <a:tc hMerge="1">
                  <a:txBody>
                    <a:bodyPr/>
                    <a:lstStyle/>
                    <a:p>
                      <a:pPr algn="ctr"/>
                      <a:endParaRPr lang="zh-CN" altLang="en-US" dirty="0"/>
                    </a:p>
                  </a:txBody>
                  <a:tcPr anchor="ctr">
                    <a:lnL w="12700" cmpd="sng">
                      <a:noFill/>
                    </a:lnL>
                  </a:tcPr>
                </a:tc>
              </a:tr>
              <a:tr h="312035">
                <a:tc>
                  <a:txBody>
                    <a:bodyPr/>
                    <a:lstStyle/>
                    <a:p>
                      <a:pPr algn="ctr"/>
                      <a:endParaRPr lang="zh-CN" altLang="en-US" sz="1400" dirty="0"/>
                    </a:p>
                  </a:txBody>
                  <a:tcPr anchor="ctr"/>
                </a:tc>
                <a:tc>
                  <a:txBody>
                    <a:bodyPr/>
                    <a:lstStyle/>
                    <a:p>
                      <a:endParaRPr lang="zh-CN" altLang="en-US" sz="1400" dirty="0"/>
                    </a:p>
                  </a:txBody>
                  <a:tcPr anchor="ctr"/>
                </a:tc>
                <a:tc>
                  <a:txBody>
                    <a:bodyPr/>
                    <a:lstStyle/>
                    <a:p>
                      <a:pPr algn="ctr"/>
                      <a:endParaRPr lang="zh-CN" altLang="en-US" sz="1400" dirty="0"/>
                    </a:p>
                  </a:txBody>
                  <a:tcPr anchor="ctr"/>
                </a:tc>
              </a:tr>
            </a:tbl>
          </a:graphicData>
        </a:graphic>
      </p:graphicFrame>
      <p:graphicFrame>
        <p:nvGraphicFramePr>
          <p:cNvPr id="12" name="表格 11"/>
          <p:cNvGraphicFramePr>
            <a:graphicFrameLocks noGrp="1"/>
          </p:cNvGraphicFramePr>
          <p:nvPr>
            <p:extLst>
              <p:ext uri="{D42A27DB-BD31-4B8C-83A1-F6EECF244321}">
                <p14:modId xmlns:p14="http://schemas.microsoft.com/office/powerpoint/2010/main" val="2902659140"/>
              </p:ext>
            </p:extLst>
          </p:nvPr>
        </p:nvGraphicFramePr>
        <p:xfrm>
          <a:off x="6300192" y="4869160"/>
          <a:ext cx="2304255" cy="936105"/>
        </p:xfrm>
        <a:graphic>
          <a:graphicData uri="http://schemas.openxmlformats.org/drawingml/2006/table">
            <a:tbl>
              <a:tblPr firstRow="1" bandRow="1">
                <a:tableStyleId>{5940675A-B579-460E-94D1-54222C63F5DA}</a:tableStyleId>
              </a:tblPr>
              <a:tblGrid>
                <a:gridCol w="622771"/>
                <a:gridCol w="939621"/>
                <a:gridCol w="741863"/>
              </a:tblGrid>
              <a:tr h="312035">
                <a:tc>
                  <a:txBody>
                    <a:bodyPr/>
                    <a:lstStyle/>
                    <a:p>
                      <a:pPr algn="ctr"/>
                      <a:endParaRPr lang="zh-CN" altLang="en-US" sz="1400" dirty="0"/>
                    </a:p>
                  </a:txBody>
                  <a:tcPr anchor="ctr"/>
                </a:tc>
                <a:tc>
                  <a:txBody>
                    <a:bodyPr/>
                    <a:lstStyle/>
                    <a:p>
                      <a:pPr algn="ctr"/>
                      <a:r>
                        <a:rPr lang="en-US" altLang="zh-CN" sz="1400" dirty="0" smtClean="0"/>
                        <a:t>3 weeks</a:t>
                      </a:r>
                      <a:endParaRPr lang="zh-CN" altLang="en-US" sz="1400" dirty="0"/>
                    </a:p>
                  </a:txBody>
                  <a:tcPr anchor="ctr">
                    <a:lnB w="12700" cap="flat" cmpd="sng" algn="ctr">
                      <a:solidFill>
                        <a:schemeClr val="tx1"/>
                      </a:solidFill>
                      <a:prstDash val="solid"/>
                      <a:round/>
                      <a:headEnd type="none" w="med" len="med"/>
                      <a:tailEnd type="none" w="med" len="med"/>
                    </a:lnB>
                  </a:tcPr>
                </a:tc>
                <a:tc>
                  <a:txBody>
                    <a:bodyPr/>
                    <a:lstStyle/>
                    <a:p>
                      <a:pPr algn="ctr"/>
                      <a:endParaRPr lang="zh-CN" altLang="en-US" sz="1400" dirty="0"/>
                    </a:p>
                  </a:txBody>
                  <a:tcPr anchor="ctr"/>
                </a:tc>
              </a:tr>
              <a:tr h="312035">
                <a:tc gridSpan="3">
                  <a:txBody>
                    <a:bodyPr/>
                    <a:lstStyle/>
                    <a:p>
                      <a:pPr algn="ctr"/>
                      <a:r>
                        <a:rPr lang="en-US" altLang="zh-CN" sz="1400" dirty="0" smtClean="0"/>
                        <a:t>G. User</a:t>
                      </a:r>
                      <a:r>
                        <a:rPr lang="en-US" altLang="zh-CN" sz="1400" baseline="0" dirty="0" smtClean="0"/>
                        <a:t> training</a:t>
                      </a:r>
                      <a:endParaRPr lang="zh-CN" altLang="en-US" sz="1400" dirty="0"/>
                    </a:p>
                  </a:txBody>
                  <a:tcPr anchor="ctr"/>
                </a:tc>
                <a:tc hMerge="1">
                  <a:txBody>
                    <a:bodyPr/>
                    <a:lstStyle/>
                    <a:p>
                      <a:endParaRPr lang="zh-CN" altLang="en-US"/>
                    </a:p>
                  </a:txBody>
                  <a:tcPr/>
                </a:tc>
                <a:tc hMerge="1">
                  <a:txBody>
                    <a:bodyPr/>
                    <a:lstStyle/>
                    <a:p>
                      <a:pPr algn="ctr"/>
                      <a:endParaRPr lang="zh-CN" altLang="en-US" dirty="0"/>
                    </a:p>
                  </a:txBody>
                  <a:tcPr anchor="ctr">
                    <a:lnL w="12700" cmpd="sng">
                      <a:noFill/>
                    </a:lnL>
                  </a:tcPr>
                </a:tc>
              </a:tr>
              <a:tr h="312035">
                <a:tc>
                  <a:txBody>
                    <a:bodyPr/>
                    <a:lstStyle/>
                    <a:p>
                      <a:pPr algn="ctr"/>
                      <a:endParaRPr lang="zh-CN" altLang="en-US" sz="1400" dirty="0"/>
                    </a:p>
                  </a:txBody>
                  <a:tcPr anchor="ctr"/>
                </a:tc>
                <a:tc>
                  <a:txBody>
                    <a:bodyPr/>
                    <a:lstStyle/>
                    <a:p>
                      <a:endParaRPr lang="zh-CN" altLang="en-US" sz="1400" dirty="0"/>
                    </a:p>
                  </a:txBody>
                  <a:tcPr anchor="ctr"/>
                </a:tc>
                <a:tc>
                  <a:txBody>
                    <a:bodyPr/>
                    <a:lstStyle/>
                    <a:p>
                      <a:pPr algn="ctr"/>
                      <a:endParaRPr lang="zh-CN" altLang="en-US" sz="1400" dirty="0"/>
                    </a:p>
                  </a:txBody>
                  <a:tcPr anchor="ctr"/>
                </a:tc>
              </a:tr>
            </a:tbl>
          </a:graphicData>
        </a:graphic>
      </p:graphicFrame>
      <p:graphicFrame>
        <p:nvGraphicFramePr>
          <p:cNvPr id="13" name="表格 12"/>
          <p:cNvGraphicFramePr>
            <a:graphicFrameLocks noGrp="1"/>
          </p:cNvGraphicFramePr>
          <p:nvPr>
            <p:extLst>
              <p:ext uri="{D42A27DB-BD31-4B8C-83A1-F6EECF244321}">
                <p14:modId xmlns:p14="http://schemas.microsoft.com/office/powerpoint/2010/main" val="2536437484"/>
              </p:ext>
            </p:extLst>
          </p:nvPr>
        </p:nvGraphicFramePr>
        <p:xfrm>
          <a:off x="3563888" y="2276872"/>
          <a:ext cx="2304255" cy="936105"/>
        </p:xfrm>
        <a:graphic>
          <a:graphicData uri="http://schemas.openxmlformats.org/drawingml/2006/table">
            <a:tbl>
              <a:tblPr firstRow="1" bandRow="1">
                <a:tableStyleId>{5940675A-B579-460E-94D1-54222C63F5DA}</a:tableStyleId>
              </a:tblPr>
              <a:tblGrid>
                <a:gridCol w="622771"/>
                <a:gridCol w="939621"/>
                <a:gridCol w="741863"/>
              </a:tblGrid>
              <a:tr h="312035">
                <a:tc>
                  <a:txBody>
                    <a:bodyPr/>
                    <a:lstStyle/>
                    <a:p>
                      <a:pPr algn="ctr"/>
                      <a:endParaRPr lang="zh-CN" altLang="en-US" sz="1400" dirty="0"/>
                    </a:p>
                  </a:txBody>
                  <a:tcPr anchor="ctr"/>
                </a:tc>
                <a:tc>
                  <a:txBody>
                    <a:bodyPr/>
                    <a:lstStyle/>
                    <a:p>
                      <a:pPr algn="ctr"/>
                      <a:r>
                        <a:rPr lang="en-US" altLang="zh-CN" sz="1400" dirty="0" smtClean="0"/>
                        <a:t>3 weeks</a:t>
                      </a:r>
                      <a:endParaRPr lang="zh-CN" altLang="en-US" sz="1400" dirty="0"/>
                    </a:p>
                  </a:txBody>
                  <a:tcPr anchor="ctr">
                    <a:lnB w="12700" cap="flat" cmpd="sng" algn="ctr">
                      <a:solidFill>
                        <a:schemeClr val="tx1"/>
                      </a:solidFill>
                      <a:prstDash val="solid"/>
                      <a:round/>
                      <a:headEnd type="none" w="med" len="med"/>
                      <a:tailEnd type="none" w="med" len="med"/>
                    </a:lnB>
                  </a:tcPr>
                </a:tc>
                <a:tc>
                  <a:txBody>
                    <a:bodyPr/>
                    <a:lstStyle/>
                    <a:p>
                      <a:pPr algn="ctr"/>
                      <a:endParaRPr lang="zh-CN" altLang="en-US" sz="1400" dirty="0"/>
                    </a:p>
                  </a:txBody>
                  <a:tcPr anchor="ctr"/>
                </a:tc>
              </a:tr>
              <a:tr h="312035">
                <a:tc gridSpan="3">
                  <a:txBody>
                    <a:bodyPr/>
                    <a:lstStyle/>
                    <a:p>
                      <a:pPr algn="ctr"/>
                      <a:r>
                        <a:rPr lang="en-US" altLang="zh-CN" sz="1400" dirty="0" smtClean="0"/>
                        <a:t>C. Install hardware</a:t>
                      </a:r>
                      <a:endParaRPr lang="zh-CN" altLang="en-US" sz="1400" dirty="0"/>
                    </a:p>
                  </a:txBody>
                  <a:tcPr anchor="ctr"/>
                </a:tc>
                <a:tc hMerge="1">
                  <a:txBody>
                    <a:bodyPr/>
                    <a:lstStyle/>
                    <a:p>
                      <a:endParaRPr lang="zh-CN" altLang="en-US"/>
                    </a:p>
                  </a:txBody>
                  <a:tcPr/>
                </a:tc>
                <a:tc hMerge="1">
                  <a:txBody>
                    <a:bodyPr/>
                    <a:lstStyle/>
                    <a:p>
                      <a:pPr algn="ctr"/>
                      <a:endParaRPr lang="zh-CN" altLang="en-US" dirty="0"/>
                    </a:p>
                  </a:txBody>
                  <a:tcPr anchor="ctr">
                    <a:lnL w="12700" cmpd="sng">
                      <a:noFill/>
                    </a:lnL>
                  </a:tcPr>
                </a:tc>
              </a:tr>
              <a:tr h="312035">
                <a:tc>
                  <a:txBody>
                    <a:bodyPr/>
                    <a:lstStyle/>
                    <a:p>
                      <a:pPr algn="ctr"/>
                      <a:endParaRPr lang="zh-CN" altLang="en-US" sz="1400" dirty="0"/>
                    </a:p>
                  </a:txBody>
                  <a:tcPr anchor="ctr"/>
                </a:tc>
                <a:tc>
                  <a:txBody>
                    <a:bodyPr/>
                    <a:lstStyle/>
                    <a:p>
                      <a:endParaRPr lang="zh-CN" altLang="en-US" sz="1400" dirty="0"/>
                    </a:p>
                  </a:txBody>
                  <a:tcPr anchor="ctr"/>
                </a:tc>
                <a:tc>
                  <a:txBody>
                    <a:bodyPr/>
                    <a:lstStyle/>
                    <a:p>
                      <a:pPr algn="ctr"/>
                      <a:endParaRPr lang="zh-CN" altLang="en-US" sz="1400" dirty="0"/>
                    </a:p>
                  </a:txBody>
                  <a:tcPr anchor="ctr"/>
                </a:tc>
              </a:tr>
            </a:tbl>
          </a:graphicData>
        </a:graphic>
      </p:graphicFrame>
      <p:cxnSp>
        <p:nvCxnSpPr>
          <p:cNvPr id="14" name="直接箭头连接符 13"/>
          <p:cNvCxnSpPr>
            <a:stCxn id="9" idx="7"/>
            <a:endCxn id="4" idx="1"/>
          </p:cNvCxnSpPr>
          <p:nvPr/>
        </p:nvCxnSpPr>
        <p:spPr>
          <a:xfrm flipV="1">
            <a:off x="743313" y="2744924"/>
            <a:ext cx="228287" cy="1219768"/>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15" name="直接箭头连接符 14"/>
          <p:cNvCxnSpPr>
            <a:stCxn id="9" idx="6"/>
            <a:endCxn id="6" idx="1"/>
          </p:cNvCxnSpPr>
          <p:nvPr/>
        </p:nvCxnSpPr>
        <p:spPr>
          <a:xfrm>
            <a:off x="774949" y="4041068"/>
            <a:ext cx="196651" cy="0"/>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16" name="直接箭头连接符 15"/>
          <p:cNvCxnSpPr>
            <a:stCxn id="9" idx="5"/>
            <a:endCxn id="8" idx="1"/>
          </p:cNvCxnSpPr>
          <p:nvPr/>
        </p:nvCxnSpPr>
        <p:spPr>
          <a:xfrm>
            <a:off x="743313" y="4117444"/>
            <a:ext cx="228287" cy="1219768"/>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17" name="直接箭头连接符 16"/>
          <p:cNvCxnSpPr>
            <a:stCxn id="6" idx="3"/>
            <a:endCxn id="5" idx="1"/>
          </p:cNvCxnSpPr>
          <p:nvPr/>
        </p:nvCxnSpPr>
        <p:spPr>
          <a:xfrm>
            <a:off x="3275855" y="4041068"/>
            <a:ext cx="288033" cy="0"/>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18" name="直接箭头连接符 17"/>
          <p:cNvCxnSpPr>
            <a:stCxn id="6" idx="3"/>
            <a:endCxn id="11" idx="1"/>
          </p:cNvCxnSpPr>
          <p:nvPr/>
        </p:nvCxnSpPr>
        <p:spPr>
          <a:xfrm>
            <a:off x="3275855" y="4041068"/>
            <a:ext cx="360041" cy="1296144"/>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19" name="直接箭头连接符 18"/>
          <p:cNvCxnSpPr>
            <a:stCxn id="4" idx="3"/>
            <a:endCxn id="13" idx="1"/>
          </p:cNvCxnSpPr>
          <p:nvPr/>
        </p:nvCxnSpPr>
        <p:spPr>
          <a:xfrm>
            <a:off x="3275855" y="2744924"/>
            <a:ext cx="288033" cy="0"/>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20" name="直接箭头连接符 19"/>
          <p:cNvCxnSpPr>
            <a:stCxn id="5" idx="3"/>
            <a:endCxn id="7" idx="1"/>
          </p:cNvCxnSpPr>
          <p:nvPr/>
        </p:nvCxnSpPr>
        <p:spPr>
          <a:xfrm>
            <a:off x="5868143" y="4041068"/>
            <a:ext cx="360041" cy="0"/>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21" name="直接箭头连接符 20"/>
          <p:cNvCxnSpPr>
            <a:stCxn id="13" idx="3"/>
            <a:endCxn id="7" idx="1"/>
          </p:cNvCxnSpPr>
          <p:nvPr/>
        </p:nvCxnSpPr>
        <p:spPr>
          <a:xfrm>
            <a:off x="5868143" y="2744924"/>
            <a:ext cx="360041" cy="1296144"/>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22" name="直接箭头连接符 21"/>
          <p:cNvCxnSpPr>
            <a:stCxn id="11" idx="3"/>
            <a:endCxn id="12" idx="1"/>
          </p:cNvCxnSpPr>
          <p:nvPr/>
        </p:nvCxnSpPr>
        <p:spPr>
          <a:xfrm>
            <a:off x="5940151" y="5337212"/>
            <a:ext cx="360041" cy="0"/>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23" name="肘形连接符 22"/>
          <p:cNvCxnSpPr>
            <a:stCxn id="8" idx="2"/>
            <a:endCxn id="12" idx="2"/>
          </p:cNvCxnSpPr>
          <p:nvPr/>
        </p:nvCxnSpPr>
        <p:spPr>
          <a:xfrm rot="16200000" flipH="1">
            <a:off x="4788023" y="3140969"/>
            <a:ext cx="12700" cy="5328592"/>
          </a:xfrm>
          <a:prstGeom prst="bentConnector3">
            <a:avLst>
              <a:gd name="adj1" fmla="val 1800000"/>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24" name="直接箭头连接符 23"/>
          <p:cNvCxnSpPr>
            <a:stCxn id="7" idx="3"/>
            <a:endCxn id="10" idx="3"/>
          </p:cNvCxnSpPr>
          <p:nvPr/>
        </p:nvCxnSpPr>
        <p:spPr>
          <a:xfrm>
            <a:off x="8532439" y="4041068"/>
            <a:ext cx="351305" cy="4541"/>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25" name="直接箭头连接符 24"/>
          <p:cNvCxnSpPr>
            <a:stCxn id="12" idx="3"/>
            <a:endCxn id="10" idx="4"/>
          </p:cNvCxnSpPr>
          <p:nvPr/>
        </p:nvCxnSpPr>
        <p:spPr>
          <a:xfrm flipV="1">
            <a:off x="8604447" y="4077245"/>
            <a:ext cx="355673" cy="1259967"/>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grpSp>
        <p:nvGrpSpPr>
          <p:cNvPr id="29" name="组合 28"/>
          <p:cNvGrpSpPr/>
          <p:nvPr/>
        </p:nvGrpSpPr>
        <p:grpSpPr>
          <a:xfrm>
            <a:off x="1126740" y="2267580"/>
            <a:ext cx="325730" cy="2970912"/>
            <a:chOff x="1126740" y="2267580"/>
            <a:chExt cx="325730" cy="2970912"/>
          </a:xfrm>
        </p:grpSpPr>
        <p:sp>
          <p:nvSpPr>
            <p:cNvPr id="26" name="TextBox 25"/>
            <p:cNvSpPr txBox="1"/>
            <p:nvPr/>
          </p:nvSpPr>
          <p:spPr>
            <a:xfrm>
              <a:off x="1126740" y="3563724"/>
              <a:ext cx="325730" cy="369332"/>
            </a:xfrm>
            <a:prstGeom prst="rect">
              <a:avLst/>
            </a:prstGeom>
            <a:noFill/>
          </p:spPr>
          <p:txBody>
            <a:bodyPr wrap="none" rtlCol="0">
              <a:spAutoFit/>
            </a:bodyPr>
            <a:lstStyle/>
            <a:p>
              <a:r>
                <a:rPr lang="en-US" altLang="zh-CN" dirty="0">
                  <a:solidFill>
                    <a:srgbClr val="00B050"/>
                  </a:solidFill>
                </a:rPr>
                <a:t>0</a:t>
              </a:r>
              <a:endParaRPr lang="zh-CN" altLang="en-US" dirty="0">
                <a:solidFill>
                  <a:srgbClr val="00B050"/>
                </a:solidFill>
              </a:endParaRPr>
            </a:p>
          </p:txBody>
        </p:sp>
        <p:sp>
          <p:nvSpPr>
            <p:cNvPr id="27" name="TextBox 26"/>
            <p:cNvSpPr txBox="1"/>
            <p:nvPr/>
          </p:nvSpPr>
          <p:spPr>
            <a:xfrm>
              <a:off x="1126740" y="2267580"/>
              <a:ext cx="325730" cy="369332"/>
            </a:xfrm>
            <a:prstGeom prst="rect">
              <a:avLst/>
            </a:prstGeom>
            <a:noFill/>
          </p:spPr>
          <p:txBody>
            <a:bodyPr wrap="none" rtlCol="0">
              <a:spAutoFit/>
            </a:bodyPr>
            <a:lstStyle/>
            <a:p>
              <a:r>
                <a:rPr lang="en-US" altLang="zh-CN" dirty="0">
                  <a:solidFill>
                    <a:srgbClr val="00B050"/>
                  </a:solidFill>
                </a:rPr>
                <a:t>0</a:t>
              </a:r>
              <a:endParaRPr lang="zh-CN" altLang="en-US" dirty="0">
                <a:solidFill>
                  <a:srgbClr val="00B050"/>
                </a:solidFill>
              </a:endParaRPr>
            </a:p>
          </p:txBody>
        </p:sp>
        <p:sp>
          <p:nvSpPr>
            <p:cNvPr id="28" name="TextBox 27"/>
            <p:cNvSpPr txBox="1"/>
            <p:nvPr/>
          </p:nvSpPr>
          <p:spPr>
            <a:xfrm>
              <a:off x="1126740" y="4869160"/>
              <a:ext cx="325730" cy="369332"/>
            </a:xfrm>
            <a:prstGeom prst="rect">
              <a:avLst/>
            </a:prstGeom>
            <a:noFill/>
          </p:spPr>
          <p:txBody>
            <a:bodyPr wrap="none" rtlCol="0">
              <a:spAutoFit/>
            </a:bodyPr>
            <a:lstStyle/>
            <a:p>
              <a:r>
                <a:rPr lang="en-US" altLang="zh-CN" dirty="0">
                  <a:solidFill>
                    <a:srgbClr val="00B050"/>
                  </a:solidFill>
                </a:rPr>
                <a:t>0</a:t>
              </a:r>
              <a:endParaRPr lang="zh-CN" altLang="en-US" dirty="0">
                <a:solidFill>
                  <a:srgbClr val="00B050"/>
                </a:solidFill>
              </a:endParaRPr>
            </a:p>
          </p:txBody>
        </p:sp>
      </p:grpSp>
      <p:grpSp>
        <p:nvGrpSpPr>
          <p:cNvPr id="30" name="组合 29"/>
          <p:cNvGrpSpPr/>
          <p:nvPr/>
        </p:nvGrpSpPr>
        <p:grpSpPr>
          <a:xfrm>
            <a:off x="2771800" y="2230668"/>
            <a:ext cx="425116" cy="2970912"/>
            <a:chOff x="1126740" y="2267580"/>
            <a:chExt cx="425116" cy="2970912"/>
          </a:xfrm>
        </p:grpSpPr>
        <p:sp>
          <p:nvSpPr>
            <p:cNvPr id="31" name="TextBox 30"/>
            <p:cNvSpPr txBox="1"/>
            <p:nvPr/>
          </p:nvSpPr>
          <p:spPr>
            <a:xfrm>
              <a:off x="1126740" y="3563724"/>
              <a:ext cx="314510" cy="369332"/>
            </a:xfrm>
            <a:prstGeom prst="rect">
              <a:avLst/>
            </a:prstGeom>
            <a:noFill/>
          </p:spPr>
          <p:txBody>
            <a:bodyPr wrap="none" rtlCol="0">
              <a:spAutoFit/>
            </a:bodyPr>
            <a:lstStyle/>
            <a:p>
              <a:r>
                <a:rPr lang="en-US" altLang="zh-CN" dirty="0" smtClean="0">
                  <a:solidFill>
                    <a:srgbClr val="00B050"/>
                  </a:solidFill>
                </a:rPr>
                <a:t>4</a:t>
              </a:r>
              <a:endParaRPr lang="zh-CN" altLang="en-US" dirty="0">
                <a:solidFill>
                  <a:srgbClr val="00B050"/>
                </a:solidFill>
              </a:endParaRPr>
            </a:p>
          </p:txBody>
        </p:sp>
        <p:sp>
          <p:nvSpPr>
            <p:cNvPr id="32" name="TextBox 31"/>
            <p:cNvSpPr txBox="1"/>
            <p:nvPr/>
          </p:nvSpPr>
          <p:spPr>
            <a:xfrm>
              <a:off x="1126740" y="2267580"/>
              <a:ext cx="314510" cy="369332"/>
            </a:xfrm>
            <a:prstGeom prst="rect">
              <a:avLst/>
            </a:prstGeom>
            <a:noFill/>
          </p:spPr>
          <p:txBody>
            <a:bodyPr wrap="none" rtlCol="0">
              <a:spAutoFit/>
            </a:bodyPr>
            <a:lstStyle/>
            <a:p>
              <a:r>
                <a:rPr lang="en-US" altLang="zh-CN" dirty="0" smtClean="0">
                  <a:solidFill>
                    <a:srgbClr val="00B050"/>
                  </a:solidFill>
                </a:rPr>
                <a:t>6</a:t>
              </a:r>
              <a:endParaRPr lang="zh-CN" altLang="en-US" dirty="0">
                <a:solidFill>
                  <a:srgbClr val="00B050"/>
                </a:solidFill>
              </a:endParaRPr>
            </a:p>
          </p:txBody>
        </p:sp>
        <p:sp>
          <p:nvSpPr>
            <p:cNvPr id="33" name="TextBox 32"/>
            <p:cNvSpPr txBox="1"/>
            <p:nvPr/>
          </p:nvSpPr>
          <p:spPr>
            <a:xfrm>
              <a:off x="1126740" y="4869160"/>
              <a:ext cx="425116" cy="369332"/>
            </a:xfrm>
            <a:prstGeom prst="rect">
              <a:avLst/>
            </a:prstGeom>
            <a:noFill/>
          </p:spPr>
          <p:txBody>
            <a:bodyPr wrap="none" rtlCol="0">
              <a:spAutoFit/>
            </a:bodyPr>
            <a:lstStyle/>
            <a:p>
              <a:r>
                <a:rPr lang="en-US" altLang="zh-CN" dirty="0" smtClean="0">
                  <a:solidFill>
                    <a:srgbClr val="00B050"/>
                  </a:solidFill>
                </a:rPr>
                <a:t>10</a:t>
              </a:r>
              <a:endParaRPr lang="zh-CN" altLang="en-US" dirty="0">
                <a:solidFill>
                  <a:srgbClr val="00B050"/>
                </a:solidFill>
              </a:endParaRPr>
            </a:p>
          </p:txBody>
        </p:sp>
      </p:grpSp>
      <p:grpSp>
        <p:nvGrpSpPr>
          <p:cNvPr id="34" name="组合 33"/>
          <p:cNvGrpSpPr/>
          <p:nvPr/>
        </p:nvGrpSpPr>
        <p:grpSpPr>
          <a:xfrm>
            <a:off x="3724609" y="2226022"/>
            <a:ext cx="314510" cy="2970912"/>
            <a:chOff x="1126740" y="2267580"/>
            <a:chExt cx="314510" cy="2970912"/>
          </a:xfrm>
        </p:grpSpPr>
        <p:sp>
          <p:nvSpPr>
            <p:cNvPr id="35" name="TextBox 34"/>
            <p:cNvSpPr txBox="1"/>
            <p:nvPr/>
          </p:nvSpPr>
          <p:spPr>
            <a:xfrm>
              <a:off x="1126740" y="3563724"/>
              <a:ext cx="314510" cy="369332"/>
            </a:xfrm>
            <a:prstGeom prst="rect">
              <a:avLst/>
            </a:prstGeom>
            <a:noFill/>
          </p:spPr>
          <p:txBody>
            <a:bodyPr wrap="none" rtlCol="0">
              <a:spAutoFit/>
            </a:bodyPr>
            <a:lstStyle/>
            <a:p>
              <a:r>
                <a:rPr lang="en-US" altLang="zh-CN" dirty="0" smtClean="0">
                  <a:solidFill>
                    <a:srgbClr val="00B050"/>
                  </a:solidFill>
                </a:rPr>
                <a:t>4</a:t>
              </a:r>
              <a:endParaRPr lang="zh-CN" altLang="en-US" dirty="0">
                <a:solidFill>
                  <a:srgbClr val="00B050"/>
                </a:solidFill>
              </a:endParaRPr>
            </a:p>
          </p:txBody>
        </p:sp>
        <p:sp>
          <p:nvSpPr>
            <p:cNvPr id="36" name="TextBox 35"/>
            <p:cNvSpPr txBox="1"/>
            <p:nvPr/>
          </p:nvSpPr>
          <p:spPr>
            <a:xfrm>
              <a:off x="1126740" y="2267580"/>
              <a:ext cx="314510" cy="369332"/>
            </a:xfrm>
            <a:prstGeom prst="rect">
              <a:avLst/>
            </a:prstGeom>
            <a:noFill/>
          </p:spPr>
          <p:txBody>
            <a:bodyPr wrap="none" rtlCol="0">
              <a:spAutoFit/>
            </a:bodyPr>
            <a:lstStyle/>
            <a:p>
              <a:r>
                <a:rPr lang="en-US" altLang="zh-CN" dirty="0" smtClean="0">
                  <a:solidFill>
                    <a:srgbClr val="00B050"/>
                  </a:solidFill>
                </a:rPr>
                <a:t>6</a:t>
              </a:r>
              <a:endParaRPr lang="zh-CN" altLang="en-US" dirty="0">
                <a:solidFill>
                  <a:srgbClr val="00B050"/>
                </a:solidFill>
              </a:endParaRPr>
            </a:p>
          </p:txBody>
        </p:sp>
        <p:sp>
          <p:nvSpPr>
            <p:cNvPr id="37" name="TextBox 36"/>
            <p:cNvSpPr txBox="1"/>
            <p:nvPr/>
          </p:nvSpPr>
          <p:spPr>
            <a:xfrm>
              <a:off x="1126740" y="4869160"/>
              <a:ext cx="314510" cy="369332"/>
            </a:xfrm>
            <a:prstGeom prst="rect">
              <a:avLst/>
            </a:prstGeom>
            <a:noFill/>
          </p:spPr>
          <p:txBody>
            <a:bodyPr wrap="none" rtlCol="0">
              <a:spAutoFit/>
            </a:bodyPr>
            <a:lstStyle/>
            <a:p>
              <a:r>
                <a:rPr lang="en-US" altLang="zh-CN" dirty="0">
                  <a:solidFill>
                    <a:srgbClr val="00B050"/>
                  </a:solidFill>
                </a:rPr>
                <a:t>4</a:t>
              </a:r>
              <a:endParaRPr lang="zh-CN" altLang="en-US" dirty="0">
                <a:solidFill>
                  <a:srgbClr val="00B050"/>
                </a:solidFill>
              </a:endParaRPr>
            </a:p>
          </p:txBody>
        </p:sp>
      </p:grpSp>
      <p:grpSp>
        <p:nvGrpSpPr>
          <p:cNvPr id="38" name="组合 37"/>
          <p:cNvGrpSpPr/>
          <p:nvPr/>
        </p:nvGrpSpPr>
        <p:grpSpPr>
          <a:xfrm>
            <a:off x="5364088" y="2258288"/>
            <a:ext cx="322524" cy="2970912"/>
            <a:chOff x="1126740" y="2267580"/>
            <a:chExt cx="322524" cy="2970912"/>
          </a:xfrm>
        </p:grpSpPr>
        <p:sp>
          <p:nvSpPr>
            <p:cNvPr id="39" name="TextBox 38"/>
            <p:cNvSpPr txBox="1"/>
            <p:nvPr/>
          </p:nvSpPr>
          <p:spPr>
            <a:xfrm>
              <a:off x="1126740" y="3563724"/>
              <a:ext cx="322524" cy="369332"/>
            </a:xfrm>
            <a:prstGeom prst="rect">
              <a:avLst/>
            </a:prstGeom>
            <a:noFill/>
          </p:spPr>
          <p:txBody>
            <a:bodyPr wrap="none" rtlCol="0">
              <a:spAutoFit/>
            </a:bodyPr>
            <a:lstStyle/>
            <a:p>
              <a:r>
                <a:rPr lang="en-US" altLang="zh-CN" dirty="0">
                  <a:solidFill>
                    <a:srgbClr val="00B050"/>
                  </a:solidFill>
                </a:rPr>
                <a:t>8</a:t>
              </a:r>
              <a:endParaRPr lang="zh-CN" altLang="en-US" dirty="0">
                <a:solidFill>
                  <a:srgbClr val="00B050"/>
                </a:solidFill>
              </a:endParaRPr>
            </a:p>
          </p:txBody>
        </p:sp>
        <p:sp>
          <p:nvSpPr>
            <p:cNvPr id="40" name="TextBox 39"/>
            <p:cNvSpPr txBox="1"/>
            <p:nvPr/>
          </p:nvSpPr>
          <p:spPr>
            <a:xfrm>
              <a:off x="1126740" y="2267580"/>
              <a:ext cx="314510" cy="369332"/>
            </a:xfrm>
            <a:prstGeom prst="rect">
              <a:avLst/>
            </a:prstGeom>
            <a:noFill/>
          </p:spPr>
          <p:txBody>
            <a:bodyPr wrap="none" rtlCol="0">
              <a:spAutoFit/>
            </a:bodyPr>
            <a:lstStyle/>
            <a:p>
              <a:r>
                <a:rPr lang="en-US" altLang="zh-CN" dirty="0">
                  <a:solidFill>
                    <a:srgbClr val="00B050"/>
                  </a:solidFill>
                </a:rPr>
                <a:t>9</a:t>
              </a:r>
              <a:endParaRPr lang="zh-CN" altLang="en-US" dirty="0">
                <a:solidFill>
                  <a:srgbClr val="00B050"/>
                </a:solidFill>
              </a:endParaRPr>
            </a:p>
          </p:txBody>
        </p:sp>
        <p:sp>
          <p:nvSpPr>
            <p:cNvPr id="41" name="TextBox 40"/>
            <p:cNvSpPr txBox="1"/>
            <p:nvPr/>
          </p:nvSpPr>
          <p:spPr>
            <a:xfrm>
              <a:off x="1126740" y="4869160"/>
              <a:ext cx="300082" cy="369332"/>
            </a:xfrm>
            <a:prstGeom prst="rect">
              <a:avLst/>
            </a:prstGeom>
            <a:noFill/>
          </p:spPr>
          <p:txBody>
            <a:bodyPr wrap="none" rtlCol="0">
              <a:spAutoFit/>
            </a:bodyPr>
            <a:lstStyle/>
            <a:p>
              <a:r>
                <a:rPr lang="en-US" altLang="zh-CN" dirty="0">
                  <a:solidFill>
                    <a:srgbClr val="00B050"/>
                  </a:solidFill>
                </a:rPr>
                <a:t>7</a:t>
              </a:r>
              <a:endParaRPr lang="zh-CN" altLang="en-US" dirty="0">
                <a:solidFill>
                  <a:srgbClr val="00B050"/>
                </a:solidFill>
              </a:endParaRPr>
            </a:p>
          </p:txBody>
        </p:sp>
      </p:grpSp>
      <p:grpSp>
        <p:nvGrpSpPr>
          <p:cNvPr id="42" name="组合 41"/>
          <p:cNvGrpSpPr/>
          <p:nvPr/>
        </p:nvGrpSpPr>
        <p:grpSpPr>
          <a:xfrm>
            <a:off x="6372200" y="3501008"/>
            <a:ext cx="425116" cy="1674768"/>
            <a:chOff x="1126740" y="3563724"/>
            <a:chExt cx="425116" cy="1674768"/>
          </a:xfrm>
        </p:grpSpPr>
        <p:sp>
          <p:nvSpPr>
            <p:cNvPr id="43" name="TextBox 42"/>
            <p:cNvSpPr txBox="1"/>
            <p:nvPr/>
          </p:nvSpPr>
          <p:spPr>
            <a:xfrm>
              <a:off x="1126740" y="3563724"/>
              <a:ext cx="314510" cy="369332"/>
            </a:xfrm>
            <a:prstGeom prst="rect">
              <a:avLst/>
            </a:prstGeom>
            <a:noFill/>
          </p:spPr>
          <p:txBody>
            <a:bodyPr wrap="none" rtlCol="0">
              <a:spAutoFit/>
            </a:bodyPr>
            <a:lstStyle/>
            <a:p>
              <a:r>
                <a:rPr lang="en-US" altLang="zh-CN" dirty="0" smtClean="0">
                  <a:solidFill>
                    <a:srgbClr val="00B050"/>
                  </a:solidFill>
                </a:rPr>
                <a:t>9</a:t>
              </a:r>
              <a:endParaRPr lang="zh-CN" altLang="en-US" dirty="0">
                <a:solidFill>
                  <a:srgbClr val="00B050"/>
                </a:solidFill>
              </a:endParaRPr>
            </a:p>
          </p:txBody>
        </p:sp>
        <p:sp>
          <p:nvSpPr>
            <p:cNvPr id="45" name="TextBox 44"/>
            <p:cNvSpPr txBox="1"/>
            <p:nvPr/>
          </p:nvSpPr>
          <p:spPr>
            <a:xfrm>
              <a:off x="1126740" y="4869160"/>
              <a:ext cx="425116" cy="369332"/>
            </a:xfrm>
            <a:prstGeom prst="rect">
              <a:avLst/>
            </a:prstGeom>
            <a:noFill/>
          </p:spPr>
          <p:txBody>
            <a:bodyPr wrap="none" rtlCol="0">
              <a:spAutoFit/>
            </a:bodyPr>
            <a:lstStyle/>
            <a:p>
              <a:r>
                <a:rPr lang="en-US" altLang="zh-CN" dirty="0" smtClean="0">
                  <a:solidFill>
                    <a:srgbClr val="00B050"/>
                  </a:solidFill>
                </a:rPr>
                <a:t>10</a:t>
              </a:r>
              <a:endParaRPr lang="zh-CN" altLang="en-US" dirty="0">
                <a:solidFill>
                  <a:srgbClr val="00B050"/>
                </a:solidFill>
              </a:endParaRPr>
            </a:p>
          </p:txBody>
        </p:sp>
      </p:grpSp>
      <p:grpSp>
        <p:nvGrpSpPr>
          <p:cNvPr id="46" name="组合 45"/>
          <p:cNvGrpSpPr/>
          <p:nvPr/>
        </p:nvGrpSpPr>
        <p:grpSpPr>
          <a:xfrm>
            <a:off x="8066729" y="3526812"/>
            <a:ext cx="410690" cy="1674768"/>
            <a:chOff x="1126740" y="3563724"/>
            <a:chExt cx="410690" cy="1674768"/>
          </a:xfrm>
        </p:grpSpPr>
        <p:sp>
          <p:nvSpPr>
            <p:cNvPr id="47" name="TextBox 46"/>
            <p:cNvSpPr txBox="1"/>
            <p:nvPr/>
          </p:nvSpPr>
          <p:spPr>
            <a:xfrm>
              <a:off x="1126740" y="3563724"/>
              <a:ext cx="383438" cy="369332"/>
            </a:xfrm>
            <a:prstGeom prst="rect">
              <a:avLst/>
            </a:prstGeom>
            <a:noFill/>
          </p:spPr>
          <p:txBody>
            <a:bodyPr wrap="none" rtlCol="0">
              <a:spAutoFit/>
            </a:bodyPr>
            <a:lstStyle/>
            <a:p>
              <a:r>
                <a:rPr lang="en-US" altLang="zh-CN" dirty="0" smtClean="0">
                  <a:solidFill>
                    <a:srgbClr val="00B050"/>
                  </a:solidFill>
                </a:rPr>
                <a:t>11</a:t>
              </a:r>
              <a:endParaRPr lang="zh-CN" altLang="en-US" dirty="0">
                <a:solidFill>
                  <a:srgbClr val="00B050"/>
                </a:solidFill>
              </a:endParaRPr>
            </a:p>
          </p:txBody>
        </p:sp>
        <p:sp>
          <p:nvSpPr>
            <p:cNvPr id="49" name="TextBox 48"/>
            <p:cNvSpPr txBox="1"/>
            <p:nvPr/>
          </p:nvSpPr>
          <p:spPr>
            <a:xfrm>
              <a:off x="1126740" y="4869160"/>
              <a:ext cx="410690" cy="369332"/>
            </a:xfrm>
            <a:prstGeom prst="rect">
              <a:avLst/>
            </a:prstGeom>
            <a:noFill/>
          </p:spPr>
          <p:txBody>
            <a:bodyPr wrap="none" rtlCol="0">
              <a:spAutoFit/>
            </a:bodyPr>
            <a:lstStyle/>
            <a:p>
              <a:r>
                <a:rPr lang="en-US" altLang="zh-CN" dirty="0" smtClean="0">
                  <a:solidFill>
                    <a:srgbClr val="00B050"/>
                  </a:solidFill>
                </a:rPr>
                <a:t>13</a:t>
              </a:r>
              <a:endParaRPr lang="zh-CN" altLang="en-US" dirty="0">
                <a:solidFill>
                  <a:srgbClr val="00B050"/>
                </a:solidFill>
              </a:endParaRPr>
            </a:p>
          </p:txBody>
        </p:sp>
      </p:grpSp>
      <p:grpSp>
        <p:nvGrpSpPr>
          <p:cNvPr id="48" name="组合 47"/>
          <p:cNvGrpSpPr/>
          <p:nvPr/>
        </p:nvGrpSpPr>
        <p:grpSpPr>
          <a:xfrm>
            <a:off x="8049742" y="4149080"/>
            <a:ext cx="410690" cy="1655333"/>
            <a:chOff x="1126740" y="3563724"/>
            <a:chExt cx="410690" cy="1680350"/>
          </a:xfrm>
        </p:grpSpPr>
        <p:sp>
          <p:nvSpPr>
            <p:cNvPr id="50" name="TextBox 49"/>
            <p:cNvSpPr txBox="1"/>
            <p:nvPr/>
          </p:nvSpPr>
          <p:spPr>
            <a:xfrm>
              <a:off x="1126740" y="3563724"/>
              <a:ext cx="410690" cy="374914"/>
            </a:xfrm>
            <a:prstGeom prst="rect">
              <a:avLst/>
            </a:prstGeom>
            <a:noFill/>
          </p:spPr>
          <p:txBody>
            <a:bodyPr wrap="none" rtlCol="0">
              <a:spAutoFit/>
            </a:bodyPr>
            <a:lstStyle/>
            <a:p>
              <a:r>
                <a:rPr lang="en-US" altLang="zh-CN" dirty="0" smtClean="0">
                  <a:solidFill>
                    <a:srgbClr val="0070C0"/>
                  </a:solidFill>
                </a:rPr>
                <a:t>13</a:t>
              </a:r>
              <a:endParaRPr lang="zh-CN" altLang="en-US" dirty="0">
                <a:solidFill>
                  <a:srgbClr val="0070C0"/>
                </a:solidFill>
              </a:endParaRPr>
            </a:p>
          </p:txBody>
        </p:sp>
        <p:sp>
          <p:nvSpPr>
            <p:cNvPr id="51" name="TextBox 50"/>
            <p:cNvSpPr txBox="1"/>
            <p:nvPr/>
          </p:nvSpPr>
          <p:spPr>
            <a:xfrm>
              <a:off x="1126740" y="4869160"/>
              <a:ext cx="410690" cy="374914"/>
            </a:xfrm>
            <a:prstGeom prst="rect">
              <a:avLst/>
            </a:prstGeom>
            <a:noFill/>
          </p:spPr>
          <p:txBody>
            <a:bodyPr wrap="none" rtlCol="0">
              <a:spAutoFit/>
            </a:bodyPr>
            <a:lstStyle/>
            <a:p>
              <a:r>
                <a:rPr lang="en-US" altLang="zh-CN" dirty="0" smtClean="0">
                  <a:solidFill>
                    <a:srgbClr val="0070C0"/>
                  </a:solidFill>
                </a:rPr>
                <a:t>13</a:t>
              </a:r>
              <a:endParaRPr lang="zh-CN" altLang="en-US" dirty="0">
                <a:solidFill>
                  <a:srgbClr val="0070C0"/>
                </a:solidFill>
              </a:endParaRPr>
            </a:p>
          </p:txBody>
        </p:sp>
      </p:grpSp>
      <p:grpSp>
        <p:nvGrpSpPr>
          <p:cNvPr id="52" name="组合 51"/>
          <p:cNvGrpSpPr/>
          <p:nvPr/>
        </p:nvGrpSpPr>
        <p:grpSpPr>
          <a:xfrm>
            <a:off x="6349969" y="4127017"/>
            <a:ext cx="425116" cy="1655333"/>
            <a:chOff x="1126740" y="3563724"/>
            <a:chExt cx="425116" cy="1680350"/>
          </a:xfrm>
        </p:grpSpPr>
        <p:sp>
          <p:nvSpPr>
            <p:cNvPr id="53" name="TextBox 52"/>
            <p:cNvSpPr txBox="1"/>
            <p:nvPr/>
          </p:nvSpPr>
          <p:spPr>
            <a:xfrm>
              <a:off x="1126740" y="3563724"/>
              <a:ext cx="383438" cy="374914"/>
            </a:xfrm>
            <a:prstGeom prst="rect">
              <a:avLst/>
            </a:prstGeom>
            <a:noFill/>
          </p:spPr>
          <p:txBody>
            <a:bodyPr wrap="none" rtlCol="0">
              <a:spAutoFit/>
            </a:bodyPr>
            <a:lstStyle/>
            <a:p>
              <a:r>
                <a:rPr lang="en-US" altLang="zh-CN" dirty="0" smtClean="0">
                  <a:solidFill>
                    <a:srgbClr val="0070C0"/>
                  </a:solidFill>
                </a:rPr>
                <a:t>11</a:t>
              </a:r>
              <a:endParaRPr lang="zh-CN" altLang="en-US" dirty="0">
                <a:solidFill>
                  <a:srgbClr val="0070C0"/>
                </a:solidFill>
              </a:endParaRPr>
            </a:p>
          </p:txBody>
        </p:sp>
        <p:sp>
          <p:nvSpPr>
            <p:cNvPr id="54" name="TextBox 53"/>
            <p:cNvSpPr txBox="1"/>
            <p:nvPr/>
          </p:nvSpPr>
          <p:spPr>
            <a:xfrm>
              <a:off x="1126740" y="4869160"/>
              <a:ext cx="425116" cy="374914"/>
            </a:xfrm>
            <a:prstGeom prst="rect">
              <a:avLst/>
            </a:prstGeom>
            <a:noFill/>
          </p:spPr>
          <p:txBody>
            <a:bodyPr wrap="none" rtlCol="0">
              <a:spAutoFit/>
            </a:bodyPr>
            <a:lstStyle/>
            <a:p>
              <a:r>
                <a:rPr lang="en-US" altLang="zh-CN" dirty="0" smtClean="0">
                  <a:solidFill>
                    <a:srgbClr val="0070C0"/>
                  </a:solidFill>
                </a:rPr>
                <a:t>10</a:t>
              </a:r>
              <a:endParaRPr lang="zh-CN" altLang="en-US" dirty="0">
                <a:solidFill>
                  <a:srgbClr val="0070C0"/>
                </a:solidFill>
              </a:endParaRPr>
            </a:p>
          </p:txBody>
        </p:sp>
      </p:grpSp>
      <p:grpSp>
        <p:nvGrpSpPr>
          <p:cNvPr id="3" name="组合 2"/>
          <p:cNvGrpSpPr/>
          <p:nvPr/>
        </p:nvGrpSpPr>
        <p:grpSpPr>
          <a:xfrm>
            <a:off x="5337427" y="2852936"/>
            <a:ext cx="458709" cy="2961620"/>
            <a:chOff x="5337427" y="2852936"/>
            <a:chExt cx="458709" cy="2961620"/>
          </a:xfrm>
        </p:grpSpPr>
        <p:sp>
          <p:nvSpPr>
            <p:cNvPr id="56" name="TextBox 55"/>
            <p:cNvSpPr txBox="1"/>
            <p:nvPr/>
          </p:nvSpPr>
          <p:spPr>
            <a:xfrm>
              <a:off x="5340690" y="4149080"/>
              <a:ext cx="383438" cy="369332"/>
            </a:xfrm>
            <a:prstGeom prst="rect">
              <a:avLst/>
            </a:prstGeom>
            <a:noFill/>
          </p:spPr>
          <p:txBody>
            <a:bodyPr wrap="none" rtlCol="0">
              <a:spAutoFit/>
            </a:bodyPr>
            <a:lstStyle/>
            <a:p>
              <a:r>
                <a:rPr lang="en-US" altLang="zh-CN" dirty="0" smtClean="0">
                  <a:solidFill>
                    <a:srgbClr val="0070C0"/>
                  </a:solidFill>
                </a:rPr>
                <a:t>11</a:t>
              </a:r>
              <a:endParaRPr lang="zh-CN" altLang="en-US" dirty="0">
                <a:solidFill>
                  <a:srgbClr val="0070C0"/>
                </a:solidFill>
              </a:endParaRPr>
            </a:p>
          </p:txBody>
        </p:sp>
        <p:sp>
          <p:nvSpPr>
            <p:cNvPr id="57" name="TextBox 56"/>
            <p:cNvSpPr txBox="1"/>
            <p:nvPr/>
          </p:nvSpPr>
          <p:spPr>
            <a:xfrm>
              <a:off x="5371020" y="5445224"/>
              <a:ext cx="425116" cy="369332"/>
            </a:xfrm>
            <a:prstGeom prst="rect">
              <a:avLst/>
            </a:prstGeom>
            <a:noFill/>
          </p:spPr>
          <p:txBody>
            <a:bodyPr wrap="none" rtlCol="0">
              <a:spAutoFit/>
            </a:bodyPr>
            <a:lstStyle/>
            <a:p>
              <a:r>
                <a:rPr lang="en-US" altLang="zh-CN" dirty="0" smtClean="0">
                  <a:solidFill>
                    <a:srgbClr val="0070C0"/>
                  </a:solidFill>
                </a:rPr>
                <a:t>10</a:t>
              </a:r>
              <a:endParaRPr lang="zh-CN" altLang="en-US" dirty="0">
                <a:solidFill>
                  <a:srgbClr val="0070C0"/>
                </a:solidFill>
              </a:endParaRPr>
            </a:p>
          </p:txBody>
        </p:sp>
        <p:sp>
          <p:nvSpPr>
            <p:cNvPr id="59" name="TextBox 58"/>
            <p:cNvSpPr txBox="1"/>
            <p:nvPr/>
          </p:nvSpPr>
          <p:spPr>
            <a:xfrm>
              <a:off x="5337427" y="2852936"/>
              <a:ext cx="383438" cy="369332"/>
            </a:xfrm>
            <a:prstGeom prst="rect">
              <a:avLst/>
            </a:prstGeom>
            <a:noFill/>
          </p:spPr>
          <p:txBody>
            <a:bodyPr wrap="none" rtlCol="0">
              <a:spAutoFit/>
            </a:bodyPr>
            <a:lstStyle/>
            <a:p>
              <a:r>
                <a:rPr lang="en-US" altLang="zh-CN" dirty="0" smtClean="0">
                  <a:solidFill>
                    <a:srgbClr val="0070C0"/>
                  </a:solidFill>
                </a:rPr>
                <a:t>11</a:t>
              </a:r>
              <a:endParaRPr lang="zh-CN" altLang="en-US" dirty="0">
                <a:solidFill>
                  <a:srgbClr val="0070C0"/>
                </a:solidFill>
              </a:endParaRPr>
            </a:p>
          </p:txBody>
        </p:sp>
      </p:grpSp>
      <p:grpSp>
        <p:nvGrpSpPr>
          <p:cNvPr id="60" name="组合 59"/>
          <p:cNvGrpSpPr/>
          <p:nvPr/>
        </p:nvGrpSpPr>
        <p:grpSpPr>
          <a:xfrm>
            <a:off x="3724609" y="2858834"/>
            <a:ext cx="333675" cy="2961620"/>
            <a:chOff x="5337427" y="2852936"/>
            <a:chExt cx="333675" cy="2961620"/>
          </a:xfrm>
        </p:grpSpPr>
        <p:sp>
          <p:nvSpPr>
            <p:cNvPr id="61" name="TextBox 60"/>
            <p:cNvSpPr txBox="1"/>
            <p:nvPr/>
          </p:nvSpPr>
          <p:spPr>
            <a:xfrm>
              <a:off x="5340690" y="4149080"/>
              <a:ext cx="300082" cy="369332"/>
            </a:xfrm>
            <a:prstGeom prst="rect">
              <a:avLst/>
            </a:prstGeom>
            <a:noFill/>
          </p:spPr>
          <p:txBody>
            <a:bodyPr wrap="none" rtlCol="0">
              <a:spAutoFit/>
            </a:bodyPr>
            <a:lstStyle/>
            <a:p>
              <a:r>
                <a:rPr lang="en-US" altLang="zh-CN" dirty="0">
                  <a:solidFill>
                    <a:srgbClr val="0070C0"/>
                  </a:solidFill>
                </a:rPr>
                <a:t>7</a:t>
              </a:r>
              <a:endParaRPr lang="zh-CN" altLang="en-US" dirty="0">
                <a:solidFill>
                  <a:srgbClr val="0070C0"/>
                </a:solidFill>
              </a:endParaRPr>
            </a:p>
          </p:txBody>
        </p:sp>
        <p:sp>
          <p:nvSpPr>
            <p:cNvPr id="62" name="TextBox 61"/>
            <p:cNvSpPr txBox="1"/>
            <p:nvPr/>
          </p:nvSpPr>
          <p:spPr>
            <a:xfrm>
              <a:off x="5371020" y="5445224"/>
              <a:ext cx="300082" cy="369332"/>
            </a:xfrm>
            <a:prstGeom prst="rect">
              <a:avLst/>
            </a:prstGeom>
            <a:noFill/>
          </p:spPr>
          <p:txBody>
            <a:bodyPr wrap="none" rtlCol="0">
              <a:spAutoFit/>
            </a:bodyPr>
            <a:lstStyle/>
            <a:p>
              <a:r>
                <a:rPr lang="en-US" altLang="zh-CN" dirty="0">
                  <a:solidFill>
                    <a:srgbClr val="0070C0"/>
                  </a:solidFill>
                </a:rPr>
                <a:t>7</a:t>
              </a:r>
              <a:endParaRPr lang="zh-CN" altLang="en-US" dirty="0">
                <a:solidFill>
                  <a:srgbClr val="0070C0"/>
                </a:solidFill>
              </a:endParaRPr>
            </a:p>
          </p:txBody>
        </p:sp>
        <p:sp>
          <p:nvSpPr>
            <p:cNvPr id="63" name="TextBox 62"/>
            <p:cNvSpPr txBox="1"/>
            <p:nvPr/>
          </p:nvSpPr>
          <p:spPr>
            <a:xfrm>
              <a:off x="5337427" y="2852936"/>
              <a:ext cx="322524" cy="369332"/>
            </a:xfrm>
            <a:prstGeom prst="rect">
              <a:avLst/>
            </a:prstGeom>
            <a:noFill/>
          </p:spPr>
          <p:txBody>
            <a:bodyPr wrap="none" rtlCol="0">
              <a:spAutoFit/>
            </a:bodyPr>
            <a:lstStyle/>
            <a:p>
              <a:r>
                <a:rPr lang="en-US" altLang="zh-CN" dirty="0">
                  <a:solidFill>
                    <a:srgbClr val="0070C0"/>
                  </a:solidFill>
                </a:rPr>
                <a:t>8</a:t>
              </a:r>
              <a:endParaRPr lang="zh-CN" altLang="en-US" dirty="0">
                <a:solidFill>
                  <a:srgbClr val="0070C0"/>
                </a:solidFill>
              </a:endParaRPr>
            </a:p>
          </p:txBody>
        </p:sp>
      </p:grpSp>
      <p:grpSp>
        <p:nvGrpSpPr>
          <p:cNvPr id="64" name="组合 63"/>
          <p:cNvGrpSpPr/>
          <p:nvPr/>
        </p:nvGrpSpPr>
        <p:grpSpPr>
          <a:xfrm>
            <a:off x="2726157" y="2852936"/>
            <a:ext cx="458709" cy="2961620"/>
            <a:chOff x="5337427" y="2852936"/>
            <a:chExt cx="458709" cy="2961620"/>
          </a:xfrm>
        </p:grpSpPr>
        <p:sp>
          <p:nvSpPr>
            <p:cNvPr id="65" name="TextBox 64"/>
            <p:cNvSpPr txBox="1"/>
            <p:nvPr/>
          </p:nvSpPr>
          <p:spPr>
            <a:xfrm>
              <a:off x="5340690" y="4149080"/>
              <a:ext cx="300082" cy="369332"/>
            </a:xfrm>
            <a:prstGeom prst="rect">
              <a:avLst/>
            </a:prstGeom>
            <a:noFill/>
          </p:spPr>
          <p:txBody>
            <a:bodyPr wrap="none" rtlCol="0">
              <a:spAutoFit/>
            </a:bodyPr>
            <a:lstStyle/>
            <a:p>
              <a:r>
                <a:rPr lang="en-US" altLang="zh-CN" dirty="0">
                  <a:solidFill>
                    <a:srgbClr val="0070C0"/>
                  </a:solidFill>
                </a:rPr>
                <a:t>7</a:t>
              </a:r>
              <a:endParaRPr lang="zh-CN" altLang="en-US" dirty="0">
                <a:solidFill>
                  <a:srgbClr val="0070C0"/>
                </a:solidFill>
              </a:endParaRPr>
            </a:p>
          </p:txBody>
        </p:sp>
        <p:sp>
          <p:nvSpPr>
            <p:cNvPr id="66" name="TextBox 65"/>
            <p:cNvSpPr txBox="1"/>
            <p:nvPr/>
          </p:nvSpPr>
          <p:spPr>
            <a:xfrm>
              <a:off x="5371020" y="5445224"/>
              <a:ext cx="425116" cy="369332"/>
            </a:xfrm>
            <a:prstGeom prst="rect">
              <a:avLst/>
            </a:prstGeom>
            <a:noFill/>
          </p:spPr>
          <p:txBody>
            <a:bodyPr wrap="none" rtlCol="0">
              <a:spAutoFit/>
            </a:bodyPr>
            <a:lstStyle/>
            <a:p>
              <a:r>
                <a:rPr lang="en-US" altLang="zh-CN" dirty="0" smtClean="0">
                  <a:solidFill>
                    <a:srgbClr val="0070C0"/>
                  </a:solidFill>
                </a:rPr>
                <a:t>10</a:t>
              </a:r>
              <a:endParaRPr lang="zh-CN" altLang="en-US" dirty="0">
                <a:solidFill>
                  <a:srgbClr val="0070C0"/>
                </a:solidFill>
              </a:endParaRPr>
            </a:p>
          </p:txBody>
        </p:sp>
        <p:sp>
          <p:nvSpPr>
            <p:cNvPr id="67" name="TextBox 66"/>
            <p:cNvSpPr txBox="1"/>
            <p:nvPr/>
          </p:nvSpPr>
          <p:spPr>
            <a:xfrm>
              <a:off x="5337427" y="2852936"/>
              <a:ext cx="322524" cy="369332"/>
            </a:xfrm>
            <a:prstGeom prst="rect">
              <a:avLst/>
            </a:prstGeom>
            <a:noFill/>
          </p:spPr>
          <p:txBody>
            <a:bodyPr wrap="none" rtlCol="0">
              <a:spAutoFit/>
            </a:bodyPr>
            <a:lstStyle/>
            <a:p>
              <a:r>
                <a:rPr lang="en-US" altLang="zh-CN" dirty="0">
                  <a:solidFill>
                    <a:srgbClr val="0070C0"/>
                  </a:solidFill>
                </a:rPr>
                <a:t>8</a:t>
              </a:r>
              <a:endParaRPr lang="zh-CN" altLang="en-US" dirty="0">
                <a:solidFill>
                  <a:srgbClr val="0070C0"/>
                </a:solidFill>
              </a:endParaRPr>
            </a:p>
          </p:txBody>
        </p:sp>
      </p:grpSp>
      <p:grpSp>
        <p:nvGrpSpPr>
          <p:cNvPr id="68" name="组合 67"/>
          <p:cNvGrpSpPr/>
          <p:nvPr/>
        </p:nvGrpSpPr>
        <p:grpSpPr>
          <a:xfrm>
            <a:off x="1088955" y="2858834"/>
            <a:ext cx="359323" cy="2961620"/>
            <a:chOff x="5337427" y="2852936"/>
            <a:chExt cx="359323" cy="2961620"/>
          </a:xfrm>
        </p:grpSpPr>
        <p:sp>
          <p:nvSpPr>
            <p:cNvPr id="69" name="TextBox 68"/>
            <p:cNvSpPr txBox="1"/>
            <p:nvPr/>
          </p:nvSpPr>
          <p:spPr>
            <a:xfrm>
              <a:off x="5340690" y="4149080"/>
              <a:ext cx="311304" cy="369332"/>
            </a:xfrm>
            <a:prstGeom prst="rect">
              <a:avLst/>
            </a:prstGeom>
            <a:noFill/>
          </p:spPr>
          <p:txBody>
            <a:bodyPr wrap="none" rtlCol="0">
              <a:spAutoFit/>
            </a:bodyPr>
            <a:lstStyle/>
            <a:p>
              <a:r>
                <a:rPr lang="en-US" altLang="zh-CN" dirty="0" smtClean="0">
                  <a:solidFill>
                    <a:srgbClr val="0070C0"/>
                  </a:solidFill>
                </a:rPr>
                <a:t>3</a:t>
              </a:r>
              <a:endParaRPr lang="zh-CN" altLang="en-US" dirty="0">
                <a:solidFill>
                  <a:srgbClr val="0070C0"/>
                </a:solidFill>
              </a:endParaRPr>
            </a:p>
          </p:txBody>
        </p:sp>
        <p:sp>
          <p:nvSpPr>
            <p:cNvPr id="70" name="TextBox 69"/>
            <p:cNvSpPr txBox="1"/>
            <p:nvPr/>
          </p:nvSpPr>
          <p:spPr>
            <a:xfrm>
              <a:off x="5371020" y="5445224"/>
              <a:ext cx="325730" cy="369332"/>
            </a:xfrm>
            <a:prstGeom prst="rect">
              <a:avLst/>
            </a:prstGeom>
            <a:noFill/>
          </p:spPr>
          <p:txBody>
            <a:bodyPr wrap="none" rtlCol="0">
              <a:spAutoFit/>
            </a:bodyPr>
            <a:lstStyle/>
            <a:p>
              <a:r>
                <a:rPr lang="en-US" altLang="zh-CN" dirty="0">
                  <a:solidFill>
                    <a:srgbClr val="0070C0"/>
                  </a:solidFill>
                </a:rPr>
                <a:t>0</a:t>
              </a:r>
              <a:endParaRPr lang="zh-CN" altLang="en-US" dirty="0">
                <a:solidFill>
                  <a:srgbClr val="0070C0"/>
                </a:solidFill>
              </a:endParaRPr>
            </a:p>
          </p:txBody>
        </p:sp>
        <p:sp>
          <p:nvSpPr>
            <p:cNvPr id="71" name="TextBox 70"/>
            <p:cNvSpPr txBox="1"/>
            <p:nvPr/>
          </p:nvSpPr>
          <p:spPr>
            <a:xfrm>
              <a:off x="5337427" y="2852936"/>
              <a:ext cx="312906" cy="369332"/>
            </a:xfrm>
            <a:prstGeom prst="rect">
              <a:avLst/>
            </a:prstGeom>
            <a:noFill/>
          </p:spPr>
          <p:txBody>
            <a:bodyPr wrap="none" rtlCol="0">
              <a:spAutoFit/>
            </a:bodyPr>
            <a:lstStyle/>
            <a:p>
              <a:r>
                <a:rPr lang="en-US" altLang="zh-CN" dirty="0" smtClean="0">
                  <a:solidFill>
                    <a:srgbClr val="0070C0"/>
                  </a:solidFill>
                </a:rPr>
                <a:t>2</a:t>
              </a:r>
              <a:endParaRPr lang="zh-CN" altLang="en-US" dirty="0">
                <a:solidFill>
                  <a:srgbClr val="0070C0"/>
                </a:solidFill>
              </a:endParaRPr>
            </a:p>
          </p:txBody>
        </p:sp>
      </p:grpSp>
    </p:spTree>
    <p:extLst>
      <p:ext uri="{BB962C8B-B14F-4D97-AF65-F5344CB8AC3E}">
        <p14:creationId xmlns:p14="http://schemas.microsoft.com/office/powerpoint/2010/main" val="2206132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48"/>
                                        </p:tgtEl>
                                        <p:attrNameLst>
                                          <p:attrName>style.visibility</p:attrName>
                                        </p:attrNameLst>
                                      </p:cBhvr>
                                      <p:to>
                                        <p:strVal val="visible"/>
                                      </p:to>
                                    </p:set>
                                    <p:anim calcmode="lin" valueType="num">
                                      <p:cBhvr additive="base">
                                        <p:cTn id="7" dur="500" fill="hold"/>
                                        <p:tgtEl>
                                          <p:spTgt spid="48"/>
                                        </p:tgtEl>
                                        <p:attrNameLst>
                                          <p:attrName>ppt_x</p:attrName>
                                        </p:attrNameLst>
                                      </p:cBhvr>
                                      <p:tavLst>
                                        <p:tav tm="0">
                                          <p:val>
                                            <p:strVal val="1+#ppt_w/2"/>
                                          </p:val>
                                        </p:tav>
                                        <p:tav tm="100000">
                                          <p:val>
                                            <p:strVal val="#ppt_x"/>
                                          </p:val>
                                        </p:tav>
                                      </p:tavLst>
                                    </p:anim>
                                    <p:anim calcmode="lin" valueType="num">
                                      <p:cBhvr additive="base">
                                        <p:cTn id="8" dur="500" fill="hold"/>
                                        <p:tgtEl>
                                          <p:spTgt spid="4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52"/>
                                        </p:tgtEl>
                                        <p:attrNameLst>
                                          <p:attrName>style.visibility</p:attrName>
                                        </p:attrNameLst>
                                      </p:cBhvr>
                                      <p:to>
                                        <p:strVal val="visible"/>
                                      </p:to>
                                    </p:set>
                                    <p:anim calcmode="lin" valueType="num">
                                      <p:cBhvr additive="base">
                                        <p:cTn id="13" dur="500" fill="hold"/>
                                        <p:tgtEl>
                                          <p:spTgt spid="52"/>
                                        </p:tgtEl>
                                        <p:attrNameLst>
                                          <p:attrName>ppt_x</p:attrName>
                                        </p:attrNameLst>
                                      </p:cBhvr>
                                      <p:tavLst>
                                        <p:tav tm="0">
                                          <p:val>
                                            <p:strVal val="1+#ppt_w/2"/>
                                          </p:val>
                                        </p:tav>
                                        <p:tav tm="100000">
                                          <p:val>
                                            <p:strVal val="#ppt_x"/>
                                          </p:val>
                                        </p:tav>
                                      </p:tavLst>
                                    </p:anim>
                                    <p:anim calcmode="lin" valueType="num">
                                      <p:cBhvr additive="base">
                                        <p:cTn id="14" dur="500" fill="hold"/>
                                        <p:tgtEl>
                                          <p:spTgt spid="5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1+#ppt_w/2"/>
                                          </p:val>
                                        </p:tav>
                                        <p:tav tm="100000">
                                          <p:val>
                                            <p:strVal val="#ppt_x"/>
                                          </p:val>
                                        </p:tav>
                                      </p:tavLst>
                                    </p:anim>
                                    <p:anim calcmode="lin" valueType="num">
                                      <p:cBhvr additive="base">
                                        <p:cTn id="20"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60"/>
                                        </p:tgtEl>
                                        <p:attrNameLst>
                                          <p:attrName>style.visibility</p:attrName>
                                        </p:attrNameLst>
                                      </p:cBhvr>
                                      <p:to>
                                        <p:strVal val="visible"/>
                                      </p:to>
                                    </p:set>
                                    <p:anim calcmode="lin" valueType="num">
                                      <p:cBhvr additive="base">
                                        <p:cTn id="25" dur="500" fill="hold"/>
                                        <p:tgtEl>
                                          <p:spTgt spid="60"/>
                                        </p:tgtEl>
                                        <p:attrNameLst>
                                          <p:attrName>ppt_x</p:attrName>
                                        </p:attrNameLst>
                                      </p:cBhvr>
                                      <p:tavLst>
                                        <p:tav tm="0">
                                          <p:val>
                                            <p:strVal val="1+#ppt_w/2"/>
                                          </p:val>
                                        </p:tav>
                                        <p:tav tm="100000">
                                          <p:val>
                                            <p:strVal val="#ppt_x"/>
                                          </p:val>
                                        </p:tav>
                                      </p:tavLst>
                                    </p:anim>
                                    <p:anim calcmode="lin" valueType="num">
                                      <p:cBhvr additive="base">
                                        <p:cTn id="26" dur="500" fill="hold"/>
                                        <p:tgtEl>
                                          <p:spTgt spid="60"/>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0"/>
                                  </p:stCondLst>
                                  <p:childTnLst>
                                    <p:set>
                                      <p:cBhvr>
                                        <p:cTn id="30" dur="1" fill="hold">
                                          <p:stCondLst>
                                            <p:cond delay="0"/>
                                          </p:stCondLst>
                                        </p:cTn>
                                        <p:tgtEl>
                                          <p:spTgt spid="64"/>
                                        </p:tgtEl>
                                        <p:attrNameLst>
                                          <p:attrName>style.visibility</p:attrName>
                                        </p:attrNameLst>
                                      </p:cBhvr>
                                      <p:to>
                                        <p:strVal val="visible"/>
                                      </p:to>
                                    </p:set>
                                    <p:anim calcmode="lin" valueType="num">
                                      <p:cBhvr additive="base">
                                        <p:cTn id="31" dur="500" fill="hold"/>
                                        <p:tgtEl>
                                          <p:spTgt spid="64"/>
                                        </p:tgtEl>
                                        <p:attrNameLst>
                                          <p:attrName>ppt_x</p:attrName>
                                        </p:attrNameLst>
                                      </p:cBhvr>
                                      <p:tavLst>
                                        <p:tav tm="0">
                                          <p:val>
                                            <p:strVal val="1+#ppt_w/2"/>
                                          </p:val>
                                        </p:tav>
                                        <p:tav tm="100000">
                                          <p:val>
                                            <p:strVal val="#ppt_x"/>
                                          </p:val>
                                        </p:tav>
                                      </p:tavLst>
                                    </p:anim>
                                    <p:anim calcmode="lin" valueType="num">
                                      <p:cBhvr additive="base">
                                        <p:cTn id="32" dur="500" fill="hold"/>
                                        <p:tgtEl>
                                          <p:spTgt spid="64"/>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nodeType="clickEffect">
                                  <p:stCondLst>
                                    <p:cond delay="0"/>
                                  </p:stCondLst>
                                  <p:childTnLst>
                                    <p:set>
                                      <p:cBhvr>
                                        <p:cTn id="36" dur="1" fill="hold">
                                          <p:stCondLst>
                                            <p:cond delay="0"/>
                                          </p:stCondLst>
                                        </p:cTn>
                                        <p:tgtEl>
                                          <p:spTgt spid="68"/>
                                        </p:tgtEl>
                                        <p:attrNameLst>
                                          <p:attrName>style.visibility</p:attrName>
                                        </p:attrNameLst>
                                      </p:cBhvr>
                                      <p:to>
                                        <p:strVal val="visible"/>
                                      </p:to>
                                    </p:set>
                                    <p:anim calcmode="lin" valueType="num">
                                      <p:cBhvr additive="base">
                                        <p:cTn id="37" dur="500" fill="hold"/>
                                        <p:tgtEl>
                                          <p:spTgt spid="68"/>
                                        </p:tgtEl>
                                        <p:attrNameLst>
                                          <p:attrName>ppt_x</p:attrName>
                                        </p:attrNameLst>
                                      </p:cBhvr>
                                      <p:tavLst>
                                        <p:tav tm="0">
                                          <p:val>
                                            <p:strVal val="1+#ppt_w/2"/>
                                          </p:val>
                                        </p:tav>
                                        <p:tav tm="100000">
                                          <p:val>
                                            <p:strVal val="#ppt_x"/>
                                          </p:val>
                                        </p:tav>
                                      </p:tavLst>
                                    </p:anim>
                                    <p:anim calcmode="lin" valueType="num">
                                      <p:cBhvr additive="base">
                                        <p:cTn id="38" dur="500" fill="hold"/>
                                        <p:tgtEl>
                                          <p:spTgt spid="6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
          </p:nvPr>
        </p:nvSpPr>
        <p:spPr>
          <a:xfrm>
            <a:off x="743313" y="332656"/>
            <a:ext cx="8004048" cy="1584176"/>
          </a:xfrm>
        </p:spPr>
        <p:txBody>
          <a:bodyPr>
            <a:normAutofit fontScale="62500" lnSpcReduction="20000"/>
          </a:bodyPr>
          <a:lstStyle/>
          <a:p>
            <a:r>
              <a:rPr lang="en-US" altLang="zh-CN" sz="3600" u="sng" dirty="0" smtClean="0">
                <a:solidFill>
                  <a:srgbClr val="7030A0"/>
                </a:solidFill>
              </a:rPr>
              <a:t>Identifying the critical path</a:t>
            </a:r>
          </a:p>
          <a:p>
            <a:pPr lvl="1"/>
            <a:r>
              <a:rPr lang="en-US" altLang="zh-CN" dirty="0" smtClean="0">
                <a:solidFill>
                  <a:srgbClr val="0070C0"/>
                </a:solidFill>
              </a:rPr>
              <a:t>There will be at least one path through the network that defines the duration of the project. This is known as the </a:t>
            </a:r>
            <a:r>
              <a:rPr lang="en-US" altLang="zh-CN" i="1" dirty="0" smtClean="0">
                <a:solidFill>
                  <a:srgbClr val="0070C0"/>
                </a:solidFill>
              </a:rPr>
              <a:t>critical path</a:t>
            </a:r>
            <a:r>
              <a:rPr lang="en-US" altLang="zh-CN" dirty="0" smtClean="0">
                <a:solidFill>
                  <a:srgbClr val="0070C0"/>
                </a:solidFill>
              </a:rPr>
              <a:t>.</a:t>
            </a:r>
          </a:p>
          <a:p>
            <a:pPr lvl="1"/>
            <a:r>
              <a:rPr lang="en-US" altLang="zh-CN" dirty="0" smtClean="0">
                <a:solidFill>
                  <a:srgbClr val="0070C0"/>
                </a:solidFill>
              </a:rPr>
              <a:t>Critical activity: float = 0 (latest completion – earliest completion)</a:t>
            </a:r>
          </a:p>
          <a:p>
            <a:pPr lvl="1"/>
            <a:r>
              <a:rPr lang="en-US" altLang="zh-CN" dirty="0" smtClean="0">
                <a:solidFill>
                  <a:srgbClr val="0070C0"/>
                </a:solidFill>
              </a:rPr>
              <a:t>There will be at least one path through the network joining those critical activities.</a:t>
            </a:r>
            <a:endParaRPr lang="zh-CN" altLang="en-US" dirty="0">
              <a:solidFill>
                <a:srgbClr val="0070C0"/>
              </a:solidFill>
            </a:endParaRPr>
          </a:p>
        </p:txBody>
      </p:sp>
      <p:graphicFrame>
        <p:nvGraphicFramePr>
          <p:cNvPr id="4" name="表格 3"/>
          <p:cNvGraphicFramePr>
            <a:graphicFrameLocks noGrp="1"/>
          </p:cNvGraphicFramePr>
          <p:nvPr>
            <p:extLst>
              <p:ext uri="{D42A27DB-BD31-4B8C-83A1-F6EECF244321}">
                <p14:modId xmlns:p14="http://schemas.microsoft.com/office/powerpoint/2010/main" val="1288914517"/>
              </p:ext>
            </p:extLst>
          </p:nvPr>
        </p:nvGraphicFramePr>
        <p:xfrm>
          <a:off x="971600" y="2276872"/>
          <a:ext cx="2304255" cy="936105"/>
        </p:xfrm>
        <a:graphic>
          <a:graphicData uri="http://schemas.openxmlformats.org/drawingml/2006/table">
            <a:tbl>
              <a:tblPr firstRow="1" bandRow="1">
                <a:tableStyleId>{5940675A-B579-460E-94D1-54222C63F5DA}</a:tableStyleId>
              </a:tblPr>
              <a:tblGrid>
                <a:gridCol w="622771"/>
                <a:gridCol w="939621"/>
                <a:gridCol w="741863"/>
              </a:tblGrid>
              <a:tr h="312035">
                <a:tc>
                  <a:txBody>
                    <a:bodyPr/>
                    <a:lstStyle/>
                    <a:p>
                      <a:pPr algn="ctr"/>
                      <a:endParaRPr lang="zh-CN" altLang="en-US" sz="1400" dirty="0"/>
                    </a:p>
                  </a:txBody>
                  <a:tcPr anchor="ctr"/>
                </a:tc>
                <a:tc>
                  <a:txBody>
                    <a:bodyPr/>
                    <a:lstStyle/>
                    <a:p>
                      <a:pPr algn="ctr"/>
                      <a:r>
                        <a:rPr lang="en-US" altLang="zh-CN" sz="1400" dirty="0" smtClean="0"/>
                        <a:t>6 weeks</a:t>
                      </a:r>
                      <a:endParaRPr lang="zh-CN" altLang="en-US" sz="1400" dirty="0"/>
                    </a:p>
                  </a:txBody>
                  <a:tcPr anchor="ctr">
                    <a:lnB w="12700" cap="flat" cmpd="sng" algn="ctr">
                      <a:solidFill>
                        <a:schemeClr val="tx1"/>
                      </a:solidFill>
                      <a:prstDash val="solid"/>
                      <a:round/>
                      <a:headEnd type="none" w="med" len="med"/>
                      <a:tailEnd type="none" w="med" len="med"/>
                    </a:lnB>
                  </a:tcPr>
                </a:tc>
                <a:tc>
                  <a:txBody>
                    <a:bodyPr/>
                    <a:lstStyle/>
                    <a:p>
                      <a:pPr algn="ctr"/>
                      <a:endParaRPr lang="zh-CN" altLang="en-US" sz="1400" dirty="0"/>
                    </a:p>
                  </a:txBody>
                  <a:tcPr anchor="ctr"/>
                </a:tc>
              </a:tr>
              <a:tr h="312035">
                <a:tc gridSpan="3">
                  <a:txBody>
                    <a:bodyPr/>
                    <a:lstStyle/>
                    <a:p>
                      <a:pPr algn="ctr"/>
                      <a:r>
                        <a:rPr lang="en-US" altLang="zh-CN" sz="1400" dirty="0" smtClean="0"/>
                        <a:t>A. Hardware selection</a:t>
                      </a:r>
                      <a:endParaRPr lang="zh-CN" altLang="en-US" sz="1400" dirty="0"/>
                    </a:p>
                  </a:txBody>
                  <a:tcPr anchor="ctr"/>
                </a:tc>
                <a:tc hMerge="1">
                  <a:txBody>
                    <a:bodyPr/>
                    <a:lstStyle/>
                    <a:p>
                      <a:endParaRPr lang="zh-CN" altLang="en-US"/>
                    </a:p>
                  </a:txBody>
                  <a:tcPr/>
                </a:tc>
                <a:tc hMerge="1">
                  <a:txBody>
                    <a:bodyPr/>
                    <a:lstStyle/>
                    <a:p>
                      <a:pPr algn="ctr"/>
                      <a:endParaRPr lang="zh-CN" altLang="en-US" dirty="0"/>
                    </a:p>
                  </a:txBody>
                  <a:tcPr anchor="ctr">
                    <a:lnL w="12700" cmpd="sng">
                      <a:noFill/>
                    </a:lnL>
                  </a:tcPr>
                </a:tc>
              </a:tr>
              <a:tr h="312035">
                <a:tc>
                  <a:txBody>
                    <a:bodyPr/>
                    <a:lstStyle/>
                    <a:p>
                      <a:pPr algn="ctr"/>
                      <a:endParaRPr lang="zh-CN" altLang="en-US" sz="1400" dirty="0"/>
                    </a:p>
                  </a:txBody>
                  <a:tcPr anchor="ctr"/>
                </a:tc>
                <a:tc>
                  <a:txBody>
                    <a:bodyPr/>
                    <a:lstStyle/>
                    <a:p>
                      <a:endParaRPr lang="zh-CN" altLang="en-US" sz="1400" dirty="0"/>
                    </a:p>
                  </a:txBody>
                  <a:tcPr anchor="ctr"/>
                </a:tc>
                <a:tc>
                  <a:txBody>
                    <a:bodyPr/>
                    <a:lstStyle/>
                    <a:p>
                      <a:pPr algn="ctr"/>
                      <a:endParaRPr lang="zh-CN" altLang="en-US" sz="1400" dirty="0"/>
                    </a:p>
                  </a:txBody>
                  <a:tcPr anchor="ctr"/>
                </a:tc>
              </a:tr>
            </a:tbl>
          </a:graphicData>
        </a:graphic>
      </p:graphicFrame>
      <p:graphicFrame>
        <p:nvGraphicFramePr>
          <p:cNvPr id="5" name="表格 4"/>
          <p:cNvGraphicFramePr>
            <a:graphicFrameLocks noGrp="1"/>
          </p:cNvGraphicFramePr>
          <p:nvPr>
            <p:extLst>
              <p:ext uri="{D42A27DB-BD31-4B8C-83A1-F6EECF244321}">
                <p14:modId xmlns:p14="http://schemas.microsoft.com/office/powerpoint/2010/main" val="2745902269"/>
              </p:ext>
            </p:extLst>
          </p:nvPr>
        </p:nvGraphicFramePr>
        <p:xfrm>
          <a:off x="3563888" y="3573016"/>
          <a:ext cx="2304255" cy="936105"/>
        </p:xfrm>
        <a:graphic>
          <a:graphicData uri="http://schemas.openxmlformats.org/drawingml/2006/table">
            <a:tbl>
              <a:tblPr firstRow="1" bandRow="1">
                <a:tableStyleId>{5940675A-B579-460E-94D1-54222C63F5DA}</a:tableStyleId>
              </a:tblPr>
              <a:tblGrid>
                <a:gridCol w="622771"/>
                <a:gridCol w="939621"/>
                <a:gridCol w="741863"/>
              </a:tblGrid>
              <a:tr h="312035">
                <a:tc>
                  <a:txBody>
                    <a:bodyPr/>
                    <a:lstStyle/>
                    <a:p>
                      <a:pPr algn="ctr"/>
                      <a:endParaRPr lang="zh-CN" altLang="en-US" sz="1400" dirty="0"/>
                    </a:p>
                  </a:txBody>
                  <a:tcPr anchor="ctr"/>
                </a:tc>
                <a:tc>
                  <a:txBody>
                    <a:bodyPr/>
                    <a:lstStyle/>
                    <a:p>
                      <a:pPr algn="ctr"/>
                      <a:r>
                        <a:rPr lang="en-US" altLang="zh-CN" sz="1400" dirty="0" smtClean="0"/>
                        <a:t>4 weeks</a:t>
                      </a:r>
                      <a:endParaRPr lang="zh-CN" altLang="en-US" sz="1400" dirty="0"/>
                    </a:p>
                  </a:txBody>
                  <a:tcPr anchor="ctr">
                    <a:lnB w="12700" cap="flat" cmpd="sng" algn="ctr">
                      <a:solidFill>
                        <a:schemeClr val="tx1"/>
                      </a:solidFill>
                      <a:prstDash val="solid"/>
                      <a:round/>
                      <a:headEnd type="none" w="med" len="med"/>
                      <a:tailEnd type="none" w="med" len="med"/>
                    </a:lnB>
                  </a:tcPr>
                </a:tc>
                <a:tc>
                  <a:txBody>
                    <a:bodyPr/>
                    <a:lstStyle/>
                    <a:p>
                      <a:pPr algn="ctr"/>
                      <a:endParaRPr lang="zh-CN" altLang="en-US" sz="1400" dirty="0"/>
                    </a:p>
                  </a:txBody>
                  <a:tcPr anchor="ctr"/>
                </a:tc>
              </a:tr>
              <a:tr h="312035">
                <a:tc gridSpan="3">
                  <a:txBody>
                    <a:bodyPr/>
                    <a:lstStyle/>
                    <a:p>
                      <a:pPr algn="ctr"/>
                      <a:r>
                        <a:rPr lang="en-US" altLang="zh-CN" sz="1400" dirty="0" smtClean="0"/>
                        <a:t>D. Data migration</a:t>
                      </a:r>
                      <a:endParaRPr lang="zh-CN" altLang="en-US" sz="1400" dirty="0"/>
                    </a:p>
                  </a:txBody>
                  <a:tcPr anchor="ctr"/>
                </a:tc>
                <a:tc hMerge="1">
                  <a:txBody>
                    <a:bodyPr/>
                    <a:lstStyle/>
                    <a:p>
                      <a:endParaRPr lang="zh-CN" altLang="en-US"/>
                    </a:p>
                  </a:txBody>
                  <a:tcPr/>
                </a:tc>
                <a:tc hMerge="1">
                  <a:txBody>
                    <a:bodyPr/>
                    <a:lstStyle/>
                    <a:p>
                      <a:pPr algn="ctr"/>
                      <a:endParaRPr lang="zh-CN" altLang="en-US" dirty="0"/>
                    </a:p>
                  </a:txBody>
                  <a:tcPr anchor="ctr">
                    <a:lnL w="12700" cmpd="sng">
                      <a:noFill/>
                    </a:lnL>
                  </a:tcPr>
                </a:tc>
              </a:tr>
              <a:tr h="312035">
                <a:tc>
                  <a:txBody>
                    <a:bodyPr/>
                    <a:lstStyle/>
                    <a:p>
                      <a:pPr algn="ctr"/>
                      <a:endParaRPr lang="zh-CN" altLang="en-US" sz="1400" dirty="0"/>
                    </a:p>
                  </a:txBody>
                  <a:tcPr anchor="ctr"/>
                </a:tc>
                <a:tc>
                  <a:txBody>
                    <a:bodyPr/>
                    <a:lstStyle/>
                    <a:p>
                      <a:endParaRPr lang="zh-CN" altLang="en-US" sz="1400" dirty="0"/>
                    </a:p>
                  </a:txBody>
                  <a:tcPr anchor="ctr"/>
                </a:tc>
                <a:tc>
                  <a:txBody>
                    <a:bodyPr/>
                    <a:lstStyle/>
                    <a:p>
                      <a:pPr algn="ctr"/>
                      <a:endParaRPr lang="zh-CN" altLang="en-US" sz="1400" dirty="0"/>
                    </a:p>
                  </a:txBody>
                  <a:tcPr anchor="ctr"/>
                </a:tc>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1126307467"/>
              </p:ext>
            </p:extLst>
          </p:nvPr>
        </p:nvGraphicFramePr>
        <p:xfrm>
          <a:off x="971600" y="3573016"/>
          <a:ext cx="2304255" cy="936105"/>
        </p:xfrm>
        <a:graphic>
          <a:graphicData uri="http://schemas.openxmlformats.org/drawingml/2006/table">
            <a:tbl>
              <a:tblPr firstRow="1" bandRow="1">
                <a:tableStyleId>{5940675A-B579-460E-94D1-54222C63F5DA}</a:tableStyleId>
              </a:tblPr>
              <a:tblGrid>
                <a:gridCol w="622771"/>
                <a:gridCol w="939621"/>
                <a:gridCol w="741863"/>
              </a:tblGrid>
              <a:tr h="312035">
                <a:tc>
                  <a:txBody>
                    <a:bodyPr/>
                    <a:lstStyle/>
                    <a:p>
                      <a:pPr algn="ctr"/>
                      <a:endParaRPr lang="zh-CN" altLang="en-US" sz="1400" dirty="0"/>
                    </a:p>
                  </a:txBody>
                  <a:tcPr anchor="ctr"/>
                </a:tc>
                <a:tc>
                  <a:txBody>
                    <a:bodyPr/>
                    <a:lstStyle/>
                    <a:p>
                      <a:pPr algn="ctr"/>
                      <a:r>
                        <a:rPr lang="en-US" altLang="zh-CN" sz="1400" dirty="0" smtClean="0"/>
                        <a:t>4 weeks</a:t>
                      </a:r>
                      <a:endParaRPr lang="zh-CN" altLang="en-US" sz="1400" dirty="0"/>
                    </a:p>
                  </a:txBody>
                  <a:tcPr anchor="ctr">
                    <a:lnB w="12700" cap="flat" cmpd="sng" algn="ctr">
                      <a:solidFill>
                        <a:schemeClr val="tx1"/>
                      </a:solidFill>
                      <a:prstDash val="solid"/>
                      <a:round/>
                      <a:headEnd type="none" w="med" len="med"/>
                      <a:tailEnd type="none" w="med" len="med"/>
                    </a:lnB>
                  </a:tcPr>
                </a:tc>
                <a:tc>
                  <a:txBody>
                    <a:bodyPr/>
                    <a:lstStyle/>
                    <a:p>
                      <a:pPr algn="ctr"/>
                      <a:endParaRPr lang="zh-CN" altLang="en-US" sz="1400" dirty="0"/>
                    </a:p>
                  </a:txBody>
                  <a:tcPr anchor="ctr"/>
                </a:tc>
              </a:tr>
              <a:tr h="312035">
                <a:tc gridSpan="3">
                  <a:txBody>
                    <a:bodyPr/>
                    <a:lstStyle/>
                    <a:p>
                      <a:pPr algn="ctr"/>
                      <a:r>
                        <a:rPr lang="en-US" altLang="zh-CN" sz="1400" dirty="0" smtClean="0"/>
                        <a:t>B. Software</a:t>
                      </a:r>
                      <a:r>
                        <a:rPr lang="en-US" altLang="zh-CN" sz="1400" baseline="0" dirty="0" smtClean="0"/>
                        <a:t> configuration</a:t>
                      </a:r>
                      <a:endParaRPr lang="zh-CN" altLang="en-US" sz="1400" dirty="0"/>
                    </a:p>
                  </a:txBody>
                  <a:tcPr anchor="ctr"/>
                </a:tc>
                <a:tc hMerge="1">
                  <a:txBody>
                    <a:bodyPr/>
                    <a:lstStyle/>
                    <a:p>
                      <a:endParaRPr lang="zh-CN" altLang="en-US"/>
                    </a:p>
                  </a:txBody>
                  <a:tcPr/>
                </a:tc>
                <a:tc hMerge="1">
                  <a:txBody>
                    <a:bodyPr/>
                    <a:lstStyle/>
                    <a:p>
                      <a:pPr algn="ctr"/>
                      <a:endParaRPr lang="zh-CN" altLang="en-US" dirty="0"/>
                    </a:p>
                  </a:txBody>
                  <a:tcPr anchor="ctr">
                    <a:lnL w="12700" cmpd="sng">
                      <a:noFill/>
                    </a:lnL>
                  </a:tcPr>
                </a:tc>
              </a:tr>
              <a:tr h="312035">
                <a:tc>
                  <a:txBody>
                    <a:bodyPr/>
                    <a:lstStyle/>
                    <a:p>
                      <a:pPr algn="ctr"/>
                      <a:endParaRPr lang="zh-CN" altLang="en-US" sz="1400" dirty="0"/>
                    </a:p>
                  </a:txBody>
                  <a:tcPr anchor="ctr"/>
                </a:tc>
                <a:tc>
                  <a:txBody>
                    <a:bodyPr/>
                    <a:lstStyle/>
                    <a:p>
                      <a:endParaRPr lang="zh-CN" altLang="en-US" sz="1400" dirty="0"/>
                    </a:p>
                  </a:txBody>
                  <a:tcPr anchor="ctr"/>
                </a:tc>
                <a:tc>
                  <a:txBody>
                    <a:bodyPr/>
                    <a:lstStyle/>
                    <a:p>
                      <a:pPr algn="ctr"/>
                      <a:endParaRPr lang="zh-CN" altLang="en-US" sz="1400" dirty="0"/>
                    </a:p>
                  </a:txBody>
                  <a:tcPr anchor="ctr"/>
                </a:tc>
              </a:tr>
            </a:tbl>
          </a:graphicData>
        </a:graphic>
      </p:graphicFrame>
      <p:graphicFrame>
        <p:nvGraphicFramePr>
          <p:cNvPr id="7" name="表格 6"/>
          <p:cNvGraphicFramePr>
            <a:graphicFrameLocks noGrp="1"/>
          </p:cNvGraphicFramePr>
          <p:nvPr>
            <p:extLst>
              <p:ext uri="{D42A27DB-BD31-4B8C-83A1-F6EECF244321}">
                <p14:modId xmlns:p14="http://schemas.microsoft.com/office/powerpoint/2010/main" val="1391087400"/>
              </p:ext>
            </p:extLst>
          </p:nvPr>
        </p:nvGraphicFramePr>
        <p:xfrm>
          <a:off x="6228184" y="3573016"/>
          <a:ext cx="2304255" cy="936105"/>
        </p:xfrm>
        <a:graphic>
          <a:graphicData uri="http://schemas.openxmlformats.org/drawingml/2006/table">
            <a:tbl>
              <a:tblPr firstRow="1" bandRow="1">
                <a:tableStyleId>{5940675A-B579-460E-94D1-54222C63F5DA}</a:tableStyleId>
              </a:tblPr>
              <a:tblGrid>
                <a:gridCol w="622771"/>
                <a:gridCol w="939621"/>
                <a:gridCol w="741863"/>
              </a:tblGrid>
              <a:tr h="312035">
                <a:tc>
                  <a:txBody>
                    <a:bodyPr/>
                    <a:lstStyle/>
                    <a:p>
                      <a:pPr algn="ctr"/>
                      <a:endParaRPr lang="zh-CN" altLang="en-US" sz="1400" dirty="0"/>
                    </a:p>
                  </a:txBody>
                  <a:tcPr anchor="ctr"/>
                </a:tc>
                <a:tc>
                  <a:txBody>
                    <a:bodyPr/>
                    <a:lstStyle/>
                    <a:p>
                      <a:pPr algn="ctr"/>
                      <a:r>
                        <a:rPr lang="en-US" altLang="zh-CN" sz="1400" dirty="0" smtClean="0"/>
                        <a:t>2 weeks</a:t>
                      </a:r>
                      <a:endParaRPr lang="zh-CN" altLang="en-US" sz="1400" dirty="0"/>
                    </a:p>
                  </a:txBody>
                  <a:tcPr anchor="ctr">
                    <a:lnB w="12700" cap="flat" cmpd="sng" algn="ctr">
                      <a:solidFill>
                        <a:schemeClr val="tx1"/>
                      </a:solidFill>
                      <a:prstDash val="solid"/>
                      <a:round/>
                      <a:headEnd type="none" w="med" len="med"/>
                      <a:tailEnd type="none" w="med" len="med"/>
                    </a:lnB>
                  </a:tcPr>
                </a:tc>
                <a:tc>
                  <a:txBody>
                    <a:bodyPr/>
                    <a:lstStyle/>
                    <a:p>
                      <a:pPr algn="ctr"/>
                      <a:endParaRPr lang="zh-CN" altLang="en-US" sz="1400" dirty="0"/>
                    </a:p>
                  </a:txBody>
                  <a:tcPr anchor="ctr"/>
                </a:tc>
              </a:tr>
              <a:tr h="312035">
                <a:tc gridSpan="3">
                  <a:txBody>
                    <a:bodyPr/>
                    <a:lstStyle/>
                    <a:p>
                      <a:pPr algn="ctr"/>
                      <a:r>
                        <a:rPr lang="en-US" altLang="zh-CN" sz="1400" dirty="0" smtClean="0"/>
                        <a:t>H. Install</a:t>
                      </a:r>
                      <a:r>
                        <a:rPr lang="en-US" altLang="zh-CN" sz="1400" baseline="0" dirty="0" smtClean="0"/>
                        <a:t> and test</a:t>
                      </a:r>
                      <a:endParaRPr lang="zh-CN" altLang="en-US" sz="1400" dirty="0"/>
                    </a:p>
                  </a:txBody>
                  <a:tcPr anchor="ctr"/>
                </a:tc>
                <a:tc hMerge="1">
                  <a:txBody>
                    <a:bodyPr/>
                    <a:lstStyle/>
                    <a:p>
                      <a:endParaRPr lang="zh-CN" altLang="en-US"/>
                    </a:p>
                  </a:txBody>
                  <a:tcPr/>
                </a:tc>
                <a:tc hMerge="1">
                  <a:txBody>
                    <a:bodyPr/>
                    <a:lstStyle/>
                    <a:p>
                      <a:pPr algn="ctr"/>
                      <a:endParaRPr lang="zh-CN" altLang="en-US" dirty="0"/>
                    </a:p>
                  </a:txBody>
                  <a:tcPr anchor="ctr">
                    <a:lnL w="12700" cmpd="sng">
                      <a:noFill/>
                    </a:lnL>
                  </a:tcPr>
                </a:tc>
              </a:tr>
              <a:tr h="312035">
                <a:tc>
                  <a:txBody>
                    <a:bodyPr/>
                    <a:lstStyle/>
                    <a:p>
                      <a:pPr algn="ctr"/>
                      <a:endParaRPr lang="zh-CN" altLang="en-US" sz="1400" dirty="0"/>
                    </a:p>
                  </a:txBody>
                  <a:tcPr anchor="ctr"/>
                </a:tc>
                <a:tc>
                  <a:txBody>
                    <a:bodyPr/>
                    <a:lstStyle/>
                    <a:p>
                      <a:endParaRPr lang="zh-CN" altLang="en-US" sz="1400" dirty="0"/>
                    </a:p>
                  </a:txBody>
                  <a:tcPr anchor="ctr"/>
                </a:tc>
                <a:tc>
                  <a:txBody>
                    <a:bodyPr/>
                    <a:lstStyle/>
                    <a:p>
                      <a:pPr algn="ctr"/>
                      <a:endParaRPr lang="zh-CN" altLang="en-US" sz="1400" dirty="0"/>
                    </a:p>
                  </a:txBody>
                  <a:tcPr anchor="ctr"/>
                </a:tc>
              </a:tr>
            </a:tbl>
          </a:graphicData>
        </a:graphic>
      </p:graphicFrame>
      <p:graphicFrame>
        <p:nvGraphicFramePr>
          <p:cNvPr id="8" name="表格 7"/>
          <p:cNvGraphicFramePr>
            <a:graphicFrameLocks noGrp="1"/>
          </p:cNvGraphicFramePr>
          <p:nvPr>
            <p:extLst>
              <p:ext uri="{D42A27DB-BD31-4B8C-83A1-F6EECF244321}">
                <p14:modId xmlns:p14="http://schemas.microsoft.com/office/powerpoint/2010/main" val="1885917715"/>
              </p:ext>
            </p:extLst>
          </p:nvPr>
        </p:nvGraphicFramePr>
        <p:xfrm>
          <a:off x="971600" y="4869160"/>
          <a:ext cx="2304255" cy="936105"/>
        </p:xfrm>
        <a:graphic>
          <a:graphicData uri="http://schemas.openxmlformats.org/drawingml/2006/table">
            <a:tbl>
              <a:tblPr firstRow="1" bandRow="1">
                <a:tableStyleId>{5940675A-B579-460E-94D1-54222C63F5DA}</a:tableStyleId>
              </a:tblPr>
              <a:tblGrid>
                <a:gridCol w="622771"/>
                <a:gridCol w="939621"/>
                <a:gridCol w="741863"/>
              </a:tblGrid>
              <a:tr h="312035">
                <a:tc>
                  <a:txBody>
                    <a:bodyPr/>
                    <a:lstStyle/>
                    <a:p>
                      <a:pPr algn="ctr"/>
                      <a:endParaRPr lang="zh-CN" altLang="en-US" sz="1400" dirty="0"/>
                    </a:p>
                  </a:txBody>
                  <a:tcPr anchor="ctr"/>
                </a:tc>
                <a:tc>
                  <a:txBody>
                    <a:bodyPr/>
                    <a:lstStyle/>
                    <a:p>
                      <a:pPr algn="ctr"/>
                      <a:r>
                        <a:rPr lang="en-US" altLang="zh-CN" sz="1400" dirty="0" smtClean="0"/>
                        <a:t>10 weeks</a:t>
                      </a:r>
                      <a:endParaRPr lang="zh-CN" altLang="en-US" sz="1400" dirty="0"/>
                    </a:p>
                  </a:txBody>
                  <a:tcPr anchor="ctr">
                    <a:lnB w="12700" cap="flat" cmpd="sng" algn="ctr">
                      <a:solidFill>
                        <a:schemeClr val="tx1"/>
                      </a:solidFill>
                      <a:prstDash val="solid"/>
                      <a:round/>
                      <a:headEnd type="none" w="med" len="med"/>
                      <a:tailEnd type="none" w="med" len="med"/>
                    </a:lnB>
                  </a:tcPr>
                </a:tc>
                <a:tc>
                  <a:txBody>
                    <a:bodyPr/>
                    <a:lstStyle/>
                    <a:p>
                      <a:pPr algn="ctr"/>
                      <a:endParaRPr lang="zh-CN" altLang="en-US" sz="1400" dirty="0"/>
                    </a:p>
                  </a:txBody>
                  <a:tcPr anchor="ctr"/>
                </a:tc>
              </a:tr>
              <a:tr h="312035">
                <a:tc gridSpan="3">
                  <a:txBody>
                    <a:bodyPr/>
                    <a:lstStyle/>
                    <a:p>
                      <a:pPr algn="ctr"/>
                      <a:r>
                        <a:rPr lang="en-US" altLang="zh-CN" sz="1400" dirty="0" smtClean="0"/>
                        <a:t>F. Recruit staff</a:t>
                      </a:r>
                      <a:endParaRPr lang="zh-CN" altLang="en-US" sz="1400" dirty="0"/>
                    </a:p>
                  </a:txBody>
                  <a:tcPr anchor="ctr"/>
                </a:tc>
                <a:tc hMerge="1">
                  <a:txBody>
                    <a:bodyPr/>
                    <a:lstStyle/>
                    <a:p>
                      <a:endParaRPr lang="zh-CN" altLang="en-US"/>
                    </a:p>
                  </a:txBody>
                  <a:tcPr/>
                </a:tc>
                <a:tc hMerge="1">
                  <a:txBody>
                    <a:bodyPr/>
                    <a:lstStyle/>
                    <a:p>
                      <a:pPr algn="ctr"/>
                      <a:endParaRPr lang="zh-CN" altLang="en-US" dirty="0"/>
                    </a:p>
                  </a:txBody>
                  <a:tcPr anchor="ctr">
                    <a:lnL w="12700" cmpd="sng">
                      <a:noFill/>
                    </a:lnL>
                  </a:tcPr>
                </a:tc>
              </a:tr>
              <a:tr h="312035">
                <a:tc>
                  <a:txBody>
                    <a:bodyPr/>
                    <a:lstStyle/>
                    <a:p>
                      <a:pPr algn="ctr"/>
                      <a:endParaRPr lang="zh-CN" altLang="en-US" sz="1400" dirty="0"/>
                    </a:p>
                  </a:txBody>
                  <a:tcPr anchor="ctr"/>
                </a:tc>
                <a:tc>
                  <a:txBody>
                    <a:bodyPr/>
                    <a:lstStyle/>
                    <a:p>
                      <a:endParaRPr lang="zh-CN" altLang="en-US" sz="1400" dirty="0"/>
                    </a:p>
                  </a:txBody>
                  <a:tcPr anchor="ctr"/>
                </a:tc>
                <a:tc>
                  <a:txBody>
                    <a:bodyPr/>
                    <a:lstStyle/>
                    <a:p>
                      <a:pPr algn="ctr"/>
                      <a:endParaRPr lang="zh-CN" altLang="en-US" sz="1400" dirty="0"/>
                    </a:p>
                  </a:txBody>
                  <a:tcPr anchor="ctr"/>
                </a:tc>
              </a:tr>
            </a:tbl>
          </a:graphicData>
        </a:graphic>
      </p:graphicFrame>
      <p:sp>
        <p:nvSpPr>
          <p:cNvPr id="9" name="椭圆 8"/>
          <p:cNvSpPr/>
          <p:nvPr/>
        </p:nvSpPr>
        <p:spPr>
          <a:xfrm>
            <a:off x="558925" y="3933056"/>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0" name="椭圆 9"/>
          <p:cNvSpPr/>
          <p:nvPr/>
        </p:nvSpPr>
        <p:spPr>
          <a:xfrm>
            <a:off x="8852108" y="3861221"/>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aphicFrame>
        <p:nvGraphicFramePr>
          <p:cNvPr id="11" name="表格 10"/>
          <p:cNvGraphicFramePr>
            <a:graphicFrameLocks noGrp="1"/>
          </p:cNvGraphicFramePr>
          <p:nvPr>
            <p:extLst>
              <p:ext uri="{D42A27DB-BD31-4B8C-83A1-F6EECF244321}">
                <p14:modId xmlns:p14="http://schemas.microsoft.com/office/powerpoint/2010/main" val="4169329213"/>
              </p:ext>
            </p:extLst>
          </p:nvPr>
        </p:nvGraphicFramePr>
        <p:xfrm>
          <a:off x="3635896" y="4869160"/>
          <a:ext cx="2304255" cy="936105"/>
        </p:xfrm>
        <a:graphic>
          <a:graphicData uri="http://schemas.openxmlformats.org/drawingml/2006/table">
            <a:tbl>
              <a:tblPr firstRow="1" bandRow="1">
                <a:tableStyleId>{5940675A-B579-460E-94D1-54222C63F5DA}</a:tableStyleId>
              </a:tblPr>
              <a:tblGrid>
                <a:gridCol w="622771"/>
                <a:gridCol w="939621"/>
                <a:gridCol w="741863"/>
              </a:tblGrid>
              <a:tr h="312035">
                <a:tc>
                  <a:txBody>
                    <a:bodyPr/>
                    <a:lstStyle/>
                    <a:p>
                      <a:pPr algn="ctr"/>
                      <a:endParaRPr lang="zh-CN" altLang="en-US" sz="1400" dirty="0"/>
                    </a:p>
                  </a:txBody>
                  <a:tcPr anchor="ctr"/>
                </a:tc>
                <a:tc>
                  <a:txBody>
                    <a:bodyPr/>
                    <a:lstStyle/>
                    <a:p>
                      <a:pPr algn="ctr"/>
                      <a:r>
                        <a:rPr lang="en-US" altLang="zh-CN" sz="1400" dirty="0" smtClean="0"/>
                        <a:t>3 weeks</a:t>
                      </a:r>
                      <a:endParaRPr lang="zh-CN" altLang="en-US" sz="1400" dirty="0"/>
                    </a:p>
                  </a:txBody>
                  <a:tcPr anchor="ctr">
                    <a:lnB w="12700" cap="flat" cmpd="sng" algn="ctr">
                      <a:solidFill>
                        <a:schemeClr val="tx1"/>
                      </a:solidFill>
                      <a:prstDash val="solid"/>
                      <a:round/>
                      <a:headEnd type="none" w="med" len="med"/>
                      <a:tailEnd type="none" w="med" len="med"/>
                    </a:lnB>
                  </a:tcPr>
                </a:tc>
                <a:tc>
                  <a:txBody>
                    <a:bodyPr/>
                    <a:lstStyle/>
                    <a:p>
                      <a:pPr algn="ctr"/>
                      <a:endParaRPr lang="zh-CN" altLang="en-US" sz="1400" dirty="0"/>
                    </a:p>
                  </a:txBody>
                  <a:tcPr anchor="ctr"/>
                </a:tc>
              </a:tr>
              <a:tr h="312035">
                <a:tc gridSpan="3">
                  <a:txBody>
                    <a:bodyPr/>
                    <a:lstStyle/>
                    <a:p>
                      <a:pPr algn="ctr"/>
                      <a:r>
                        <a:rPr lang="en-US" altLang="zh-CN" sz="1400" dirty="0" smtClean="0"/>
                        <a:t>E. Draft office procedures</a:t>
                      </a:r>
                      <a:endParaRPr lang="zh-CN" altLang="en-US" sz="1400" dirty="0"/>
                    </a:p>
                  </a:txBody>
                  <a:tcPr anchor="ctr"/>
                </a:tc>
                <a:tc hMerge="1">
                  <a:txBody>
                    <a:bodyPr/>
                    <a:lstStyle/>
                    <a:p>
                      <a:endParaRPr lang="zh-CN" altLang="en-US"/>
                    </a:p>
                  </a:txBody>
                  <a:tcPr/>
                </a:tc>
                <a:tc hMerge="1">
                  <a:txBody>
                    <a:bodyPr/>
                    <a:lstStyle/>
                    <a:p>
                      <a:pPr algn="ctr"/>
                      <a:endParaRPr lang="zh-CN" altLang="en-US" dirty="0"/>
                    </a:p>
                  </a:txBody>
                  <a:tcPr anchor="ctr">
                    <a:lnL w="12700" cmpd="sng">
                      <a:noFill/>
                    </a:lnL>
                  </a:tcPr>
                </a:tc>
              </a:tr>
              <a:tr h="312035">
                <a:tc>
                  <a:txBody>
                    <a:bodyPr/>
                    <a:lstStyle/>
                    <a:p>
                      <a:pPr algn="ctr"/>
                      <a:endParaRPr lang="zh-CN" altLang="en-US" sz="1400" dirty="0"/>
                    </a:p>
                  </a:txBody>
                  <a:tcPr anchor="ctr"/>
                </a:tc>
                <a:tc>
                  <a:txBody>
                    <a:bodyPr/>
                    <a:lstStyle/>
                    <a:p>
                      <a:endParaRPr lang="zh-CN" altLang="en-US" sz="1400" dirty="0"/>
                    </a:p>
                  </a:txBody>
                  <a:tcPr anchor="ctr"/>
                </a:tc>
                <a:tc>
                  <a:txBody>
                    <a:bodyPr/>
                    <a:lstStyle/>
                    <a:p>
                      <a:pPr algn="ctr"/>
                      <a:endParaRPr lang="zh-CN" altLang="en-US" sz="1400" dirty="0"/>
                    </a:p>
                  </a:txBody>
                  <a:tcPr anchor="ctr"/>
                </a:tc>
              </a:tr>
            </a:tbl>
          </a:graphicData>
        </a:graphic>
      </p:graphicFrame>
      <p:graphicFrame>
        <p:nvGraphicFramePr>
          <p:cNvPr id="12" name="表格 11"/>
          <p:cNvGraphicFramePr>
            <a:graphicFrameLocks noGrp="1"/>
          </p:cNvGraphicFramePr>
          <p:nvPr>
            <p:extLst>
              <p:ext uri="{D42A27DB-BD31-4B8C-83A1-F6EECF244321}">
                <p14:modId xmlns:p14="http://schemas.microsoft.com/office/powerpoint/2010/main" val="180967929"/>
              </p:ext>
            </p:extLst>
          </p:nvPr>
        </p:nvGraphicFramePr>
        <p:xfrm>
          <a:off x="6300192" y="4869160"/>
          <a:ext cx="2304255" cy="936105"/>
        </p:xfrm>
        <a:graphic>
          <a:graphicData uri="http://schemas.openxmlformats.org/drawingml/2006/table">
            <a:tbl>
              <a:tblPr firstRow="1" bandRow="1">
                <a:tableStyleId>{5940675A-B579-460E-94D1-54222C63F5DA}</a:tableStyleId>
              </a:tblPr>
              <a:tblGrid>
                <a:gridCol w="622771"/>
                <a:gridCol w="939621"/>
                <a:gridCol w="741863"/>
              </a:tblGrid>
              <a:tr h="312035">
                <a:tc>
                  <a:txBody>
                    <a:bodyPr/>
                    <a:lstStyle/>
                    <a:p>
                      <a:pPr algn="ctr"/>
                      <a:endParaRPr lang="zh-CN" altLang="en-US" sz="1400" dirty="0"/>
                    </a:p>
                  </a:txBody>
                  <a:tcPr anchor="ctr"/>
                </a:tc>
                <a:tc>
                  <a:txBody>
                    <a:bodyPr/>
                    <a:lstStyle/>
                    <a:p>
                      <a:pPr algn="ctr"/>
                      <a:r>
                        <a:rPr lang="en-US" altLang="zh-CN" sz="1400" dirty="0" smtClean="0"/>
                        <a:t>3 weeks</a:t>
                      </a:r>
                      <a:endParaRPr lang="zh-CN" altLang="en-US" sz="1400" dirty="0"/>
                    </a:p>
                  </a:txBody>
                  <a:tcPr anchor="ctr">
                    <a:lnB w="12700" cap="flat" cmpd="sng" algn="ctr">
                      <a:solidFill>
                        <a:schemeClr val="tx1"/>
                      </a:solidFill>
                      <a:prstDash val="solid"/>
                      <a:round/>
                      <a:headEnd type="none" w="med" len="med"/>
                      <a:tailEnd type="none" w="med" len="med"/>
                    </a:lnB>
                  </a:tcPr>
                </a:tc>
                <a:tc>
                  <a:txBody>
                    <a:bodyPr/>
                    <a:lstStyle/>
                    <a:p>
                      <a:pPr algn="ctr"/>
                      <a:endParaRPr lang="zh-CN" altLang="en-US" sz="1400" dirty="0"/>
                    </a:p>
                  </a:txBody>
                  <a:tcPr anchor="ctr"/>
                </a:tc>
              </a:tr>
              <a:tr h="312035">
                <a:tc gridSpan="3">
                  <a:txBody>
                    <a:bodyPr/>
                    <a:lstStyle/>
                    <a:p>
                      <a:pPr algn="ctr"/>
                      <a:r>
                        <a:rPr lang="en-US" altLang="zh-CN" sz="1400" dirty="0" smtClean="0"/>
                        <a:t>G. User</a:t>
                      </a:r>
                      <a:r>
                        <a:rPr lang="en-US" altLang="zh-CN" sz="1400" baseline="0" dirty="0" smtClean="0"/>
                        <a:t> training</a:t>
                      </a:r>
                      <a:endParaRPr lang="zh-CN" altLang="en-US" sz="1400" dirty="0"/>
                    </a:p>
                  </a:txBody>
                  <a:tcPr anchor="ctr"/>
                </a:tc>
                <a:tc hMerge="1">
                  <a:txBody>
                    <a:bodyPr/>
                    <a:lstStyle/>
                    <a:p>
                      <a:endParaRPr lang="zh-CN" altLang="en-US"/>
                    </a:p>
                  </a:txBody>
                  <a:tcPr/>
                </a:tc>
                <a:tc hMerge="1">
                  <a:txBody>
                    <a:bodyPr/>
                    <a:lstStyle/>
                    <a:p>
                      <a:pPr algn="ctr"/>
                      <a:endParaRPr lang="zh-CN" altLang="en-US" dirty="0"/>
                    </a:p>
                  </a:txBody>
                  <a:tcPr anchor="ctr">
                    <a:lnL w="12700" cmpd="sng">
                      <a:noFill/>
                    </a:lnL>
                  </a:tcPr>
                </a:tc>
              </a:tr>
              <a:tr h="312035">
                <a:tc>
                  <a:txBody>
                    <a:bodyPr/>
                    <a:lstStyle/>
                    <a:p>
                      <a:pPr algn="ctr"/>
                      <a:endParaRPr lang="zh-CN" altLang="en-US" sz="1400" dirty="0"/>
                    </a:p>
                  </a:txBody>
                  <a:tcPr anchor="ctr"/>
                </a:tc>
                <a:tc>
                  <a:txBody>
                    <a:bodyPr/>
                    <a:lstStyle/>
                    <a:p>
                      <a:endParaRPr lang="zh-CN" altLang="en-US" sz="1400" dirty="0"/>
                    </a:p>
                  </a:txBody>
                  <a:tcPr anchor="ctr"/>
                </a:tc>
                <a:tc>
                  <a:txBody>
                    <a:bodyPr/>
                    <a:lstStyle/>
                    <a:p>
                      <a:pPr algn="ctr"/>
                      <a:endParaRPr lang="zh-CN" altLang="en-US" sz="1400" dirty="0"/>
                    </a:p>
                  </a:txBody>
                  <a:tcPr anchor="ctr"/>
                </a:tc>
              </a:tr>
            </a:tbl>
          </a:graphicData>
        </a:graphic>
      </p:graphicFrame>
      <p:graphicFrame>
        <p:nvGraphicFramePr>
          <p:cNvPr id="13" name="表格 12"/>
          <p:cNvGraphicFramePr>
            <a:graphicFrameLocks noGrp="1"/>
          </p:cNvGraphicFramePr>
          <p:nvPr>
            <p:extLst>
              <p:ext uri="{D42A27DB-BD31-4B8C-83A1-F6EECF244321}">
                <p14:modId xmlns:p14="http://schemas.microsoft.com/office/powerpoint/2010/main" val="964375593"/>
              </p:ext>
            </p:extLst>
          </p:nvPr>
        </p:nvGraphicFramePr>
        <p:xfrm>
          <a:off x="3563888" y="2276872"/>
          <a:ext cx="2304255" cy="936105"/>
        </p:xfrm>
        <a:graphic>
          <a:graphicData uri="http://schemas.openxmlformats.org/drawingml/2006/table">
            <a:tbl>
              <a:tblPr firstRow="1" bandRow="1">
                <a:tableStyleId>{5940675A-B579-460E-94D1-54222C63F5DA}</a:tableStyleId>
              </a:tblPr>
              <a:tblGrid>
                <a:gridCol w="622771"/>
                <a:gridCol w="939621"/>
                <a:gridCol w="741863"/>
              </a:tblGrid>
              <a:tr h="312035">
                <a:tc>
                  <a:txBody>
                    <a:bodyPr/>
                    <a:lstStyle/>
                    <a:p>
                      <a:pPr algn="ctr"/>
                      <a:endParaRPr lang="zh-CN" altLang="en-US" sz="1400" dirty="0"/>
                    </a:p>
                  </a:txBody>
                  <a:tcPr anchor="ctr"/>
                </a:tc>
                <a:tc>
                  <a:txBody>
                    <a:bodyPr/>
                    <a:lstStyle/>
                    <a:p>
                      <a:pPr algn="ctr"/>
                      <a:r>
                        <a:rPr lang="en-US" altLang="zh-CN" sz="1400" dirty="0" smtClean="0"/>
                        <a:t>3 weeks</a:t>
                      </a:r>
                      <a:endParaRPr lang="zh-CN" altLang="en-US" sz="1400" dirty="0"/>
                    </a:p>
                  </a:txBody>
                  <a:tcPr anchor="ctr">
                    <a:lnB w="12700" cap="flat" cmpd="sng" algn="ctr">
                      <a:solidFill>
                        <a:schemeClr val="tx1"/>
                      </a:solidFill>
                      <a:prstDash val="solid"/>
                      <a:round/>
                      <a:headEnd type="none" w="med" len="med"/>
                      <a:tailEnd type="none" w="med" len="med"/>
                    </a:lnB>
                  </a:tcPr>
                </a:tc>
                <a:tc>
                  <a:txBody>
                    <a:bodyPr/>
                    <a:lstStyle/>
                    <a:p>
                      <a:pPr algn="ctr"/>
                      <a:endParaRPr lang="zh-CN" altLang="en-US" sz="1400" dirty="0"/>
                    </a:p>
                  </a:txBody>
                  <a:tcPr anchor="ctr"/>
                </a:tc>
              </a:tr>
              <a:tr h="312035">
                <a:tc gridSpan="3">
                  <a:txBody>
                    <a:bodyPr/>
                    <a:lstStyle/>
                    <a:p>
                      <a:pPr algn="ctr"/>
                      <a:r>
                        <a:rPr lang="en-US" altLang="zh-CN" sz="1400" dirty="0" smtClean="0"/>
                        <a:t>C. Install hardware</a:t>
                      </a:r>
                      <a:endParaRPr lang="zh-CN" altLang="en-US" sz="1400" dirty="0"/>
                    </a:p>
                  </a:txBody>
                  <a:tcPr anchor="ctr"/>
                </a:tc>
                <a:tc hMerge="1">
                  <a:txBody>
                    <a:bodyPr/>
                    <a:lstStyle/>
                    <a:p>
                      <a:endParaRPr lang="zh-CN" altLang="en-US"/>
                    </a:p>
                  </a:txBody>
                  <a:tcPr/>
                </a:tc>
                <a:tc hMerge="1">
                  <a:txBody>
                    <a:bodyPr/>
                    <a:lstStyle/>
                    <a:p>
                      <a:pPr algn="ctr"/>
                      <a:endParaRPr lang="zh-CN" altLang="en-US" dirty="0"/>
                    </a:p>
                  </a:txBody>
                  <a:tcPr anchor="ctr">
                    <a:lnL w="12700" cmpd="sng">
                      <a:noFill/>
                    </a:lnL>
                  </a:tcPr>
                </a:tc>
              </a:tr>
              <a:tr h="312035">
                <a:tc>
                  <a:txBody>
                    <a:bodyPr/>
                    <a:lstStyle/>
                    <a:p>
                      <a:pPr algn="ctr"/>
                      <a:endParaRPr lang="zh-CN" altLang="en-US" sz="1400" dirty="0"/>
                    </a:p>
                  </a:txBody>
                  <a:tcPr anchor="ctr"/>
                </a:tc>
                <a:tc>
                  <a:txBody>
                    <a:bodyPr/>
                    <a:lstStyle/>
                    <a:p>
                      <a:endParaRPr lang="zh-CN" altLang="en-US" sz="1400" dirty="0"/>
                    </a:p>
                  </a:txBody>
                  <a:tcPr anchor="ctr"/>
                </a:tc>
                <a:tc>
                  <a:txBody>
                    <a:bodyPr/>
                    <a:lstStyle/>
                    <a:p>
                      <a:pPr algn="ctr"/>
                      <a:endParaRPr lang="zh-CN" altLang="en-US" sz="1400" dirty="0"/>
                    </a:p>
                  </a:txBody>
                  <a:tcPr anchor="ctr"/>
                </a:tc>
              </a:tr>
            </a:tbl>
          </a:graphicData>
        </a:graphic>
      </p:graphicFrame>
      <p:cxnSp>
        <p:nvCxnSpPr>
          <p:cNvPr id="14" name="直接箭头连接符 13"/>
          <p:cNvCxnSpPr>
            <a:stCxn id="9" idx="7"/>
            <a:endCxn id="4" idx="1"/>
          </p:cNvCxnSpPr>
          <p:nvPr/>
        </p:nvCxnSpPr>
        <p:spPr>
          <a:xfrm flipV="1">
            <a:off x="743313" y="2744924"/>
            <a:ext cx="228287" cy="1219768"/>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15" name="直接箭头连接符 14"/>
          <p:cNvCxnSpPr>
            <a:stCxn id="9" idx="6"/>
            <a:endCxn id="6" idx="1"/>
          </p:cNvCxnSpPr>
          <p:nvPr/>
        </p:nvCxnSpPr>
        <p:spPr>
          <a:xfrm>
            <a:off x="774949" y="4041068"/>
            <a:ext cx="196651" cy="0"/>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16" name="直接箭头连接符 15"/>
          <p:cNvCxnSpPr>
            <a:stCxn id="9" idx="5"/>
            <a:endCxn id="8" idx="1"/>
          </p:cNvCxnSpPr>
          <p:nvPr/>
        </p:nvCxnSpPr>
        <p:spPr>
          <a:xfrm>
            <a:off x="743313" y="4117444"/>
            <a:ext cx="228287" cy="1219768"/>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17" name="直接箭头连接符 16"/>
          <p:cNvCxnSpPr>
            <a:stCxn id="6" idx="3"/>
            <a:endCxn id="5" idx="1"/>
          </p:cNvCxnSpPr>
          <p:nvPr/>
        </p:nvCxnSpPr>
        <p:spPr>
          <a:xfrm>
            <a:off x="3275855" y="4041068"/>
            <a:ext cx="288033" cy="0"/>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18" name="直接箭头连接符 17"/>
          <p:cNvCxnSpPr>
            <a:stCxn id="6" idx="3"/>
            <a:endCxn id="11" idx="1"/>
          </p:cNvCxnSpPr>
          <p:nvPr/>
        </p:nvCxnSpPr>
        <p:spPr>
          <a:xfrm>
            <a:off x="3275855" y="4041068"/>
            <a:ext cx="360041" cy="1296144"/>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19" name="直接箭头连接符 18"/>
          <p:cNvCxnSpPr>
            <a:stCxn id="4" idx="3"/>
            <a:endCxn id="13" idx="1"/>
          </p:cNvCxnSpPr>
          <p:nvPr/>
        </p:nvCxnSpPr>
        <p:spPr>
          <a:xfrm>
            <a:off x="3275855" y="2744924"/>
            <a:ext cx="288033" cy="0"/>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20" name="直接箭头连接符 19"/>
          <p:cNvCxnSpPr>
            <a:stCxn id="5" idx="3"/>
            <a:endCxn id="7" idx="1"/>
          </p:cNvCxnSpPr>
          <p:nvPr/>
        </p:nvCxnSpPr>
        <p:spPr>
          <a:xfrm>
            <a:off x="5868143" y="4041068"/>
            <a:ext cx="360041" cy="0"/>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21" name="直接箭头连接符 20"/>
          <p:cNvCxnSpPr>
            <a:stCxn id="13" idx="3"/>
            <a:endCxn id="7" idx="1"/>
          </p:cNvCxnSpPr>
          <p:nvPr/>
        </p:nvCxnSpPr>
        <p:spPr>
          <a:xfrm>
            <a:off x="5868143" y="2744924"/>
            <a:ext cx="360041" cy="1296144"/>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22" name="直接箭头连接符 21"/>
          <p:cNvCxnSpPr>
            <a:stCxn id="11" idx="3"/>
            <a:endCxn id="12" idx="1"/>
          </p:cNvCxnSpPr>
          <p:nvPr/>
        </p:nvCxnSpPr>
        <p:spPr>
          <a:xfrm>
            <a:off x="5940151" y="5337212"/>
            <a:ext cx="360041" cy="0"/>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23" name="肘形连接符 22"/>
          <p:cNvCxnSpPr>
            <a:stCxn id="8" idx="2"/>
            <a:endCxn id="12" idx="2"/>
          </p:cNvCxnSpPr>
          <p:nvPr/>
        </p:nvCxnSpPr>
        <p:spPr>
          <a:xfrm rot="16200000" flipH="1">
            <a:off x="4788023" y="3140969"/>
            <a:ext cx="12700" cy="5328592"/>
          </a:xfrm>
          <a:prstGeom prst="bentConnector3">
            <a:avLst>
              <a:gd name="adj1" fmla="val 1800000"/>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24" name="直接箭头连接符 23"/>
          <p:cNvCxnSpPr>
            <a:stCxn id="7" idx="3"/>
            <a:endCxn id="10" idx="3"/>
          </p:cNvCxnSpPr>
          <p:nvPr/>
        </p:nvCxnSpPr>
        <p:spPr>
          <a:xfrm>
            <a:off x="8532439" y="4041068"/>
            <a:ext cx="351305" cy="4541"/>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25" name="直接箭头连接符 24"/>
          <p:cNvCxnSpPr>
            <a:stCxn id="12" idx="3"/>
            <a:endCxn id="10" idx="4"/>
          </p:cNvCxnSpPr>
          <p:nvPr/>
        </p:nvCxnSpPr>
        <p:spPr>
          <a:xfrm flipV="1">
            <a:off x="8604447" y="4077245"/>
            <a:ext cx="355673" cy="1259967"/>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grpSp>
        <p:nvGrpSpPr>
          <p:cNvPr id="29" name="组合 28"/>
          <p:cNvGrpSpPr/>
          <p:nvPr/>
        </p:nvGrpSpPr>
        <p:grpSpPr>
          <a:xfrm>
            <a:off x="1126740" y="2267580"/>
            <a:ext cx="325730" cy="2970912"/>
            <a:chOff x="1126740" y="2267580"/>
            <a:chExt cx="325730" cy="2970912"/>
          </a:xfrm>
        </p:grpSpPr>
        <p:sp>
          <p:nvSpPr>
            <p:cNvPr id="26" name="TextBox 25"/>
            <p:cNvSpPr txBox="1"/>
            <p:nvPr/>
          </p:nvSpPr>
          <p:spPr>
            <a:xfrm>
              <a:off x="1126740" y="3563724"/>
              <a:ext cx="325730" cy="369332"/>
            </a:xfrm>
            <a:prstGeom prst="rect">
              <a:avLst/>
            </a:prstGeom>
            <a:noFill/>
          </p:spPr>
          <p:txBody>
            <a:bodyPr wrap="none" rtlCol="0">
              <a:spAutoFit/>
            </a:bodyPr>
            <a:lstStyle/>
            <a:p>
              <a:r>
                <a:rPr lang="en-US" altLang="zh-CN" dirty="0">
                  <a:solidFill>
                    <a:srgbClr val="00B050"/>
                  </a:solidFill>
                </a:rPr>
                <a:t>0</a:t>
              </a:r>
              <a:endParaRPr lang="zh-CN" altLang="en-US" dirty="0">
                <a:solidFill>
                  <a:srgbClr val="00B050"/>
                </a:solidFill>
              </a:endParaRPr>
            </a:p>
          </p:txBody>
        </p:sp>
        <p:sp>
          <p:nvSpPr>
            <p:cNvPr id="27" name="TextBox 26"/>
            <p:cNvSpPr txBox="1"/>
            <p:nvPr/>
          </p:nvSpPr>
          <p:spPr>
            <a:xfrm>
              <a:off x="1126740" y="2267580"/>
              <a:ext cx="325730" cy="369332"/>
            </a:xfrm>
            <a:prstGeom prst="rect">
              <a:avLst/>
            </a:prstGeom>
            <a:noFill/>
          </p:spPr>
          <p:txBody>
            <a:bodyPr wrap="none" rtlCol="0">
              <a:spAutoFit/>
            </a:bodyPr>
            <a:lstStyle/>
            <a:p>
              <a:r>
                <a:rPr lang="en-US" altLang="zh-CN" dirty="0">
                  <a:solidFill>
                    <a:srgbClr val="00B050"/>
                  </a:solidFill>
                </a:rPr>
                <a:t>0</a:t>
              </a:r>
              <a:endParaRPr lang="zh-CN" altLang="en-US" dirty="0">
                <a:solidFill>
                  <a:srgbClr val="00B050"/>
                </a:solidFill>
              </a:endParaRPr>
            </a:p>
          </p:txBody>
        </p:sp>
        <p:sp>
          <p:nvSpPr>
            <p:cNvPr id="28" name="TextBox 27"/>
            <p:cNvSpPr txBox="1"/>
            <p:nvPr/>
          </p:nvSpPr>
          <p:spPr>
            <a:xfrm>
              <a:off x="1126740" y="4869160"/>
              <a:ext cx="325730" cy="369332"/>
            </a:xfrm>
            <a:prstGeom prst="rect">
              <a:avLst/>
            </a:prstGeom>
            <a:noFill/>
          </p:spPr>
          <p:txBody>
            <a:bodyPr wrap="none" rtlCol="0">
              <a:spAutoFit/>
            </a:bodyPr>
            <a:lstStyle/>
            <a:p>
              <a:r>
                <a:rPr lang="en-US" altLang="zh-CN" dirty="0">
                  <a:solidFill>
                    <a:srgbClr val="00B050"/>
                  </a:solidFill>
                </a:rPr>
                <a:t>0</a:t>
              </a:r>
              <a:endParaRPr lang="zh-CN" altLang="en-US" dirty="0">
                <a:solidFill>
                  <a:srgbClr val="00B050"/>
                </a:solidFill>
              </a:endParaRPr>
            </a:p>
          </p:txBody>
        </p:sp>
      </p:grpSp>
      <p:grpSp>
        <p:nvGrpSpPr>
          <p:cNvPr id="30" name="组合 29"/>
          <p:cNvGrpSpPr/>
          <p:nvPr/>
        </p:nvGrpSpPr>
        <p:grpSpPr>
          <a:xfrm>
            <a:off x="2771800" y="2230668"/>
            <a:ext cx="425116" cy="2970912"/>
            <a:chOff x="1126740" y="2267580"/>
            <a:chExt cx="425116" cy="2970912"/>
          </a:xfrm>
        </p:grpSpPr>
        <p:sp>
          <p:nvSpPr>
            <p:cNvPr id="31" name="TextBox 30"/>
            <p:cNvSpPr txBox="1"/>
            <p:nvPr/>
          </p:nvSpPr>
          <p:spPr>
            <a:xfrm>
              <a:off x="1126740" y="3563724"/>
              <a:ext cx="314510" cy="369332"/>
            </a:xfrm>
            <a:prstGeom prst="rect">
              <a:avLst/>
            </a:prstGeom>
            <a:noFill/>
          </p:spPr>
          <p:txBody>
            <a:bodyPr wrap="none" rtlCol="0">
              <a:spAutoFit/>
            </a:bodyPr>
            <a:lstStyle/>
            <a:p>
              <a:r>
                <a:rPr lang="en-US" altLang="zh-CN" dirty="0" smtClean="0">
                  <a:solidFill>
                    <a:srgbClr val="00B050"/>
                  </a:solidFill>
                </a:rPr>
                <a:t>4</a:t>
              </a:r>
              <a:endParaRPr lang="zh-CN" altLang="en-US" dirty="0">
                <a:solidFill>
                  <a:srgbClr val="00B050"/>
                </a:solidFill>
              </a:endParaRPr>
            </a:p>
          </p:txBody>
        </p:sp>
        <p:sp>
          <p:nvSpPr>
            <p:cNvPr id="32" name="TextBox 31"/>
            <p:cNvSpPr txBox="1"/>
            <p:nvPr/>
          </p:nvSpPr>
          <p:spPr>
            <a:xfrm>
              <a:off x="1126740" y="2267580"/>
              <a:ext cx="314510" cy="369332"/>
            </a:xfrm>
            <a:prstGeom prst="rect">
              <a:avLst/>
            </a:prstGeom>
            <a:noFill/>
          </p:spPr>
          <p:txBody>
            <a:bodyPr wrap="none" rtlCol="0">
              <a:spAutoFit/>
            </a:bodyPr>
            <a:lstStyle/>
            <a:p>
              <a:r>
                <a:rPr lang="en-US" altLang="zh-CN" dirty="0" smtClean="0">
                  <a:solidFill>
                    <a:srgbClr val="00B050"/>
                  </a:solidFill>
                </a:rPr>
                <a:t>6</a:t>
              </a:r>
              <a:endParaRPr lang="zh-CN" altLang="en-US" dirty="0">
                <a:solidFill>
                  <a:srgbClr val="00B050"/>
                </a:solidFill>
              </a:endParaRPr>
            </a:p>
          </p:txBody>
        </p:sp>
        <p:sp>
          <p:nvSpPr>
            <p:cNvPr id="33" name="TextBox 32"/>
            <p:cNvSpPr txBox="1"/>
            <p:nvPr/>
          </p:nvSpPr>
          <p:spPr>
            <a:xfrm>
              <a:off x="1126740" y="4869160"/>
              <a:ext cx="425116" cy="369332"/>
            </a:xfrm>
            <a:prstGeom prst="rect">
              <a:avLst/>
            </a:prstGeom>
            <a:noFill/>
          </p:spPr>
          <p:txBody>
            <a:bodyPr wrap="none" rtlCol="0">
              <a:spAutoFit/>
            </a:bodyPr>
            <a:lstStyle/>
            <a:p>
              <a:r>
                <a:rPr lang="en-US" altLang="zh-CN" dirty="0" smtClean="0">
                  <a:solidFill>
                    <a:srgbClr val="00B050"/>
                  </a:solidFill>
                </a:rPr>
                <a:t>10</a:t>
              </a:r>
              <a:endParaRPr lang="zh-CN" altLang="en-US" dirty="0">
                <a:solidFill>
                  <a:srgbClr val="00B050"/>
                </a:solidFill>
              </a:endParaRPr>
            </a:p>
          </p:txBody>
        </p:sp>
      </p:grpSp>
      <p:grpSp>
        <p:nvGrpSpPr>
          <p:cNvPr id="34" name="组合 33"/>
          <p:cNvGrpSpPr/>
          <p:nvPr/>
        </p:nvGrpSpPr>
        <p:grpSpPr>
          <a:xfrm>
            <a:off x="3724609" y="2226022"/>
            <a:ext cx="314510" cy="2970912"/>
            <a:chOff x="1126740" y="2267580"/>
            <a:chExt cx="314510" cy="2970912"/>
          </a:xfrm>
        </p:grpSpPr>
        <p:sp>
          <p:nvSpPr>
            <p:cNvPr id="35" name="TextBox 34"/>
            <p:cNvSpPr txBox="1"/>
            <p:nvPr/>
          </p:nvSpPr>
          <p:spPr>
            <a:xfrm>
              <a:off x="1126740" y="3563724"/>
              <a:ext cx="314510" cy="369332"/>
            </a:xfrm>
            <a:prstGeom prst="rect">
              <a:avLst/>
            </a:prstGeom>
            <a:noFill/>
          </p:spPr>
          <p:txBody>
            <a:bodyPr wrap="none" rtlCol="0">
              <a:spAutoFit/>
            </a:bodyPr>
            <a:lstStyle/>
            <a:p>
              <a:r>
                <a:rPr lang="en-US" altLang="zh-CN" dirty="0" smtClean="0">
                  <a:solidFill>
                    <a:srgbClr val="00B050"/>
                  </a:solidFill>
                </a:rPr>
                <a:t>4</a:t>
              </a:r>
              <a:endParaRPr lang="zh-CN" altLang="en-US" dirty="0">
                <a:solidFill>
                  <a:srgbClr val="00B050"/>
                </a:solidFill>
              </a:endParaRPr>
            </a:p>
          </p:txBody>
        </p:sp>
        <p:sp>
          <p:nvSpPr>
            <p:cNvPr id="36" name="TextBox 35"/>
            <p:cNvSpPr txBox="1"/>
            <p:nvPr/>
          </p:nvSpPr>
          <p:spPr>
            <a:xfrm>
              <a:off x="1126740" y="2267580"/>
              <a:ext cx="314510" cy="369332"/>
            </a:xfrm>
            <a:prstGeom prst="rect">
              <a:avLst/>
            </a:prstGeom>
            <a:noFill/>
          </p:spPr>
          <p:txBody>
            <a:bodyPr wrap="none" rtlCol="0">
              <a:spAutoFit/>
            </a:bodyPr>
            <a:lstStyle/>
            <a:p>
              <a:r>
                <a:rPr lang="en-US" altLang="zh-CN" dirty="0" smtClean="0">
                  <a:solidFill>
                    <a:srgbClr val="00B050"/>
                  </a:solidFill>
                </a:rPr>
                <a:t>6</a:t>
              </a:r>
              <a:endParaRPr lang="zh-CN" altLang="en-US" dirty="0">
                <a:solidFill>
                  <a:srgbClr val="00B050"/>
                </a:solidFill>
              </a:endParaRPr>
            </a:p>
          </p:txBody>
        </p:sp>
        <p:sp>
          <p:nvSpPr>
            <p:cNvPr id="37" name="TextBox 36"/>
            <p:cNvSpPr txBox="1"/>
            <p:nvPr/>
          </p:nvSpPr>
          <p:spPr>
            <a:xfrm>
              <a:off x="1126740" y="4869160"/>
              <a:ext cx="314510" cy="369332"/>
            </a:xfrm>
            <a:prstGeom prst="rect">
              <a:avLst/>
            </a:prstGeom>
            <a:noFill/>
          </p:spPr>
          <p:txBody>
            <a:bodyPr wrap="none" rtlCol="0">
              <a:spAutoFit/>
            </a:bodyPr>
            <a:lstStyle/>
            <a:p>
              <a:r>
                <a:rPr lang="en-US" altLang="zh-CN" dirty="0">
                  <a:solidFill>
                    <a:srgbClr val="00B050"/>
                  </a:solidFill>
                </a:rPr>
                <a:t>4</a:t>
              </a:r>
              <a:endParaRPr lang="zh-CN" altLang="en-US" dirty="0">
                <a:solidFill>
                  <a:srgbClr val="00B050"/>
                </a:solidFill>
              </a:endParaRPr>
            </a:p>
          </p:txBody>
        </p:sp>
      </p:grpSp>
      <p:grpSp>
        <p:nvGrpSpPr>
          <p:cNvPr id="38" name="组合 37"/>
          <p:cNvGrpSpPr/>
          <p:nvPr/>
        </p:nvGrpSpPr>
        <p:grpSpPr>
          <a:xfrm>
            <a:off x="5364088" y="2258288"/>
            <a:ext cx="322524" cy="2970912"/>
            <a:chOff x="1126740" y="2267580"/>
            <a:chExt cx="322524" cy="2970912"/>
          </a:xfrm>
        </p:grpSpPr>
        <p:sp>
          <p:nvSpPr>
            <p:cNvPr id="39" name="TextBox 38"/>
            <p:cNvSpPr txBox="1"/>
            <p:nvPr/>
          </p:nvSpPr>
          <p:spPr>
            <a:xfrm>
              <a:off x="1126740" y="3563724"/>
              <a:ext cx="322524" cy="369332"/>
            </a:xfrm>
            <a:prstGeom prst="rect">
              <a:avLst/>
            </a:prstGeom>
            <a:noFill/>
          </p:spPr>
          <p:txBody>
            <a:bodyPr wrap="none" rtlCol="0">
              <a:spAutoFit/>
            </a:bodyPr>
            <a:lstStyle/>
            <a:p>
              <a:r>
                <a:rPr lang="en-US" altLang="zh-CN" dirty="0">
                  <a:solidFill>
                    <a:srgbClr val="00B050"/>
                  </a:solidFill>
                </a:rPr>
                <a:t>8</a:t>
              </a:r>
              <a:endParaRPr lang="zh-CN" altLang="en-US" dirty="0">
                <a:solidFill>
                  <a:srgbClr val="00B050"/>
                </a:solidFill>
              </a:endParaRPr>
            </a:p>
          </p:txBody>
        </p:sp>
        <p:sp>
          <p:nvSpPr>
            <p:cNvPr id="40" name="TextBox 39"/>
            <p:cNvSpPr txBox="1"/>
            <p:nvPr/>
          </p:nvSpPr>
          <p:spPr>
            <a:xfrm>
              <a:off x="1126740" y="2267580"/>
              <a:ext cx="314510" cy="369332"/>
            </a:xfrm>
            <a:prstGeom prst="rect">
              <a:avLst/>
            </a:prstGeom>
            <a:noFill/>
          </p:spPr>
          <p:txBody>
            <a:bodyPr wrap="none" rtlCol="0">
              <a:spAutoFit/>
            </a:bodyPr>
            <a:lstStyle/>
            <a:p>
              <a:r>
                <a:rPr lang="en-US" altLang="zh-CN" dirty="0">
                  <a:solidFill>
                    <a:srgbClr val="00B050"/>
                  </a:solidFill>
                </a:rPr>
                <a:t>9</a:t>
              </a:r>
              <a:endParaRPr lang="zh-CN" altLang="en-US" dirty="0">
                <a:solidFill>
                  <a:srgbClr val="00B050"/>
                </a:solidFill>
              </a:endParaRPr>
            </a:p>
          </p:txBody>
        </p:sp>
        <p:sp>
          <p:nvSpPr>
            <p:cNvPr id="41" name="TextBox 40"/>
            <p:cNvSpPr txBox="1"/>
            <p:nvPr/>
          </p:nvSpPr>
          <p:spPr>
            <a:xfrm>
              <a:off x="1126740" y="4869160"/>
              <a:ext cx="300082" cy="369332"/>
            </a:xfrm>
            <a:prstGeom prst="rect">
              <a:avLst/>
            </a:prstGeom>
            <a:noFill/>
          </p:spPr>
          <p:txBody>
            <a:bodyPr wrap="none" rtlCol="0">
              <a:spAutoFit/>
            </a:bodyPr>
            <a:lstStyle/>
            <a:p>
              <a:r>
                <a:rPr lang="en-US" altLang="zh-CN" dirty="0">
                  <a:solidFill>
                    <a:srgbClr val="00B050"/>
                  </a:solidFill>
                </a:rPr>
                <a:t>7</a:t>
              </a:r>
              <a:endParaRPr lang="zh-CN" altLang="en-US" dirty="0">
                <a:solidFill>
                  <a:srgbClr val="00B050"/>
                </a:solidFill>
              </a:endParaRPr>
            </a:p>
          </p:txBody>
        </p:sp>
      </p:grpSp>
      <p:grpSp>
        <p:nvGrpSpPr>
          <p:cNvPr id="42" name="组合 41"/>
          <p:cNvGrpSpPr/>
          <p:nvPr/>
        </p:nvGrpSpPr>
        <p:grpSpPr>
          <a:xfrm>
            <a:off x="6372200" y="3501008"/>
            <a:ext cx="425116" cy="1674768"/>
            <a:chOff x="1126740" y="3563724"/>
            <a:chExt cx="425116" cy="1674768"/>
          </a:xfrm>
        </p:grpSpPr>
        <p:sp>
          <p:nvSpPr>
            <p:cNvPr id="43" name="TextBox 42"/>
            <p:cNvSpPr txBox="1"/>
            <p:nvPr/>
          </p:nvSpPr>
          <p:spPr>
            <a:xfrm>
              <a:off x="1126740" y="3563724"/>
              <a:ext cx="314510" cy="369332"/>
            </a:xfrm>
            <a:prstGeom prst="rect">
              <a:avLst/>
            </a:prstGeom>
            <a:noFill/>
          </p:spPr>
          <p:txBody>
            <a:bodyPr wrap="none" rtlCol="0">
              <a:spAutoFit/>
            </a:bodyPr>
            <a:lstStyle/>
            <a:p>
              <a:r>
                <a:rPr lang="en-US" altLang="zh-CN" dirty="0" smtClean="0">
                  <a:solidFill>
                    <a:srgbClr val="00B050"/>
                  </a:solidFill>
                </a:rPr>
                <a:t>9</a:t>
              </a:r>
              <a:endParaRPr lang="zh-CN" altLang="en-US" dirty="0">
                <a:solidFill>
                  <a:srgbClr val="00B050"/>
                </a:solidFill>
              </a:endParaRPr>
            </a:p>
          </p:txBody>
        </p:sp>
        <p:sp>
          <p:nvSpPr>
            <p:cNvPr id="45" name="TextBox 44"/>
            <p:cNvSpPr txBox="1"/>
            <p:nvPr/>
          </p:nvSpPr>
          <p:spPr>
            <a:xfrm>
              <a:off x="1126740" y="4869160"/>
              <a:ext cx="425116" cy="369332"/>
            </a:xfrm>
            <a:prstGeom prst="rect">
              <a:avLst/>
            </a:prstGeom>
            <a:noFill/>
          </p:spPr>
          <p:txBody>
            <a:bodyPr wrap="none" rtlCol="0">
              <a:spAutoFit/>
            </a:bodyPr>
            <a:lstStyle/>
            <a:p>
              <a:r>
                <a:rPr lang="en-US" altLang="zh-CN" dirty="0" smtClean="0">
                  <a:solidFill>
                    <a:srgbClr val="00B050"/>
                  </a:solidFill>
                </a:rPr>
                <a:t>10</a:t>
              </a:r>
              <a:endParaRPr lang="zh-CN" altLang="en-US" dirty="0">
                <a:solidFill>
                  <a:srgbClr val="00B050"/>
                </a:solidFill>
              </a:endParaRPr>
            </a:p>
          </p:txBody>
        </p:sp>
      </p:grpSp>
      <p:grpSp>
        <p:nvGrpSpPr>
          <p:cNvPr id="46" name="组合 45"/>
          <p:cNvGrpSpPr/>
          <p:nvPr/>
        </p:nvGrpSpPr>
        <p:grpSpPr>
          <a:xfrm>
            <a:off x="8066729" y="3526812"/>
            <a:ext cx="410690" cy="1674768"/>
            <a:chOff x="1126740" y="3563724"/>
            <a:chExt cx="410690" cy="1674768"/>
          </a:xfrm>
        </p:grpSpPr>
        <p:sp>
          <p:nvSpPr>
            <p:cNvPr id="47" name="TextBox 46"/>
            <p:cNvSpPr txBox="1"/>
            <p:nvPr/>
          </p:nvSpPr>
          <p:spPr>
            <a:xfrm>
              <a:off x="1126740" y="3563724"/>
              <a:ext cx="383438" cy="369332"/>
            </a:xfrm>
            <a:prstGeom prst="rect">
              <a:avLst/>
            </a:prstGeom>
            <a:noFill/>
          </p:spPr>
          <p:txBody>
            <a:bodyPr wrap="none" rtlCol="0">
              <a:spAutoFit/>
            </a:bodyPr>
            <a:lstStyle/>
            <a:p>
              <a:r>
                <a:rPr lang="en-US" altLang="zh-CN" dirty="0" smtClean="0">
                  <a:solidFill>
                    <a:srgbClr val="00B050"/>
                  </a:solidFill>
                </a:rPr>
                <a:t>11</a:t>
              </a:r>
              <a:endParaRPr lang="zh-CN" altLang="en-US" dirty="0">
                <a:solidFill>
                  <a:srgbClr val="00B050"/>
                </a:solidFill>
              </a:endParaRPr>
            </a:p>
          </p:txBody>
        </p:sp>
        <p:sp>
          <p:nvSpPr>
            <p:cNvPr id="49" name="TextBox 48"/>
            <p:cNvSpPr txBox="1"/>
            <p:nvPr/>
          </p:nvSpPr>
          <p:spPr>
            <a:xfrm>
              <a:off x="1126740" y="4869160"/>
              <a:ext cx="410690" cy="369332"/>
            </a:xfrm>
            <a:prstGeom prst="rect">
              <a:avLst/>
            </a:prstGeom>
            <a:noFill/>
          </p:spPr>
          <p:txBody>
            <a:bodyPr wrap="none" rtlCol="0">
              <a:spAutoFit/>
            </a:bodyPr>
            <a:lstStyle/>
            <a:p>
              <a:r>
                <a:rPr lang="en-US" altLang="zh-CN" dirty="0" smtClean="0">
                  <a:solidFill>
                    <a:srgbClr val="00B050"/>
                  </a:solidFill>
                </a:rPr>
                <a:t>13</a:t>
              </a:r>
              <a:endParaRPr lang="zh-CN" altLang="en-US" dirty="0">
                <a:solidFill>
                  <a:srgbClr val="00B050"/>
                </a:solidFill>
              </a:endParaRPr>
            </a:p>
          </p:txBody>
        </p:sp>
      </p:grpSp>
      <p:grpSp>
        <p:nvGrpSpPr>
          <p:cNvPr id="48" name="组合 47"/>
          <p:cNvGrpSpPr/>
          <p:nvPr/>
        </p:nvGrpSpPr>
        <p:grpSpPr>
          <a:xfrm>
            <a:off x="8049742" y="4149080"/>
            <a:ext cx="410690" cy="1655333"/>
            <a:chOff x="1126740" y="3563724"/>
            <a:chExt cx="410690" cy="1680350"/>
          </a:xfrm>
        </p:grpSpPr>
        <p:sp>
          <p:nvSpPr>
            <p:cNvPr id="50" name="TextBox 49"/>
            <p:cNvSpPr txBox="1"/>
            <p:nvPr/>
          </p:nvSpPr>
          <p:spPr>
            <a:xfrm>
              <a:off x="1126740" y="3563724"/>
              <a:ext cx="410690" cy="374914"/>
            </a:xfrm>
            <a:prstGeom prst="rect">
              <a:avLst/>
            </a:prstGeom>
            <a:noFill/>
          </p:spPr>
          <p:txBody>
            <a:bodyPr wrap="none" rtlCol="0">
              <a:spAutoFit/>
            </a:bodyPr>
            <a:lstStyle/>
            <a:p>
              <a:r>
                <a:rPr lang="en-US" altLang="zh-CN" dirty="0" smtClean="0">
                  <a:solidFill>
                    <a:srgbClr val="0070C0"/>
                  </a:solidFill>
                </a:rPr>
                <a:t>13</a:t>
              </a:r>
              <a:endParaRPr lang="zh-CN" altLang="en-US" dirty="0">
                <a:solidFill>
                  <a:srgbClr val="0070C0"/>
                </a:solidFill>
              </a:endParaRPr>
            </a:p>
          </p:txBody>
        </p:sp>
        <p:sp>
          <p:nvSpPr>
            <p:cNvPr id="51" name="TextBox 50"/>
            <p:cNvSpPr txBox="1"/>
            <p:nvPr/>
          </p:nvSpPr>
          <p:spPr>
            <a:xfrm>
              <a:off x="1126740" y="4869160"/>
              <a:ext cx="410690" cy="374914"/>
            </a:xfrm>
            <a:prstGeom prst="rect">
              <a:avLst/>
            </a:prstGeom>
            <a:noFill/>
          </p:spPr>
          <p:txBody>
            <a:bodyPr wrap="none" rtlCol="0">
              <a:spAutoFit/>
            </a:bodyPr>
            <a:lstStyle/>
            <a:p>
              <a:r>
                <a:rPr lang="en-US" altLang="zh-CN" dirty="0" smtClean="0">
                  <a:solidFill>
                    <a:srgbClr val="0070C0"/>
                  </a:solidFill>
                </a:rPr>
                <a:t>13</a:t>
              </a:r>
              <a:endParaRPr lang="zh-CN" altLang="en-US" dirty="0">
                <a:solidFill>
                  <a:srgbClr val="0070C0"/>
                </a:solidFill>
              </a:endParaRPr>
            </a:p>
          </p:txBody>
        </p:sp>
      </p:grpSp>
      <p:grpSp>
        <p:nvGrpSpPr>
          <p:cNvPr id="52" name="组合 51"/>
          <p:cNvGrpSpPr/>
          <p:nvPr/>
        </p:nvGrpSpPr>
        <p:grpSpPr>
          <a:xfrm>
            <a:off x="6349969" y="4127017"/>
            <a:ext cx="425116" cy="1655333"/>
            <a:chOff x="1126740" y="3563724"/>
            <a:chExt cx="425116" cy="1680350"/>
          </a:xfrm>
        </p:grpSpPr>
        <p:sp>
          <p:nvSpPr>
            <p:cNvPr id="53" name="TextBox 52"/>
            <p:cNvSpPr txBox="1"/>
            <p:nvPr/>
          </p:nvSpPr>
          <p:spPr>
            <a:xfrm>
              <a:off x="1126740" y="3563724"/>
              <a:ext cx="383438" cy="374914"/>
            </a:xfrm>
            <a:prstGeom prst="rect">
              <a:avLst/>
            </a:prstGeom>
            <a:noFill/>
          </p:spPr>
          <p:txBody>
            <a:bodyPr wrap="none" rtlCol="0">
              <a:spAutoFit/>
            </a:bodyPr>
            <a:lstStyle/>
            <a:p>
              <a:r>
                <a:rPr lang="en-US" altLang="zh-CN" dirty="0" smtClean="0">
                  <a:solidFill>
                    <a:srgbClr val="0070C0"/>
                  </a:solidFill>
                </a:rPr>
                <a:t>11</a:t>
              </a:r>
              <a:endParaRPr lang="zh-CN" altLang="en-US" dirty="0">
                <a:solidFill>
                  <a:srgbClr val="0070C0"/>
                </a:solidFill>
              </a:endParaRPr>
            </a:p>
          </p:txBody>
        </p:sp>
        <p:sp>
          <p:nvSpPr>
            <p:cNvPr id="54" name="TextBox 53"/>
            <p:cNvSpPr txBox="1"/>
            <p:nvPr/>
          </p:nvSpPr>
          <p:spPr>
            <a:xfrm>
              <a:off x="1126740" y="4869160"/>
              <a:ext cx="425116" cy="374914"/>
            </a:xfrm>
            <a:prstGeom prst="rect">
              <a:avLst/>
            </a:prstGeom>
            <a:noFill/>
          </p:spPr>
          <p:txBody>
            <a:bodyPr wrap="none" rtlCol="0">
              <a:spAutoFit/>
            </a:bodyPr>
            <a:lstStyle/>
            <a:p>
              <a:r>
                <a:rPr lang="en-US" altLang="zh-CN" dirty="0" smtClean="0">
                  <a:solidFill>
                    <a:srgbClr val="0070C0"/>
                  </a:solidFill>
                </a:rPr>
                <a:t>10</a:t>
              </a:r>
              <a:endParaRPr lang="zh-CN" altLang="en-US" dirty="0">
                <a:solidFill>
                  <a:srgbClr val="0070C0"/>
                </a:solidFill>
              </a:endParaRPr>
            </a:p>
          </p:txBody>
        </p:sp>
      </p:grpSp>
      <p:grpSp>
        <p:nvGrpSpPr>
          <p:cNvPr id="3" name="组合 2"/>
          <p:cNvGrpSpPr/>
          <p:nvPr/>
        </p:nvGrpSpPr>
        <p:grpSpPr>
          <a:xfrm>
            <a:off x="5337427" y="2852936"/>
            <a:ext cx="458709" cy="2961620"/>
            <a:chOff x="5337427" y="2852936"/>
            <a:chExt cx="458709" cy="2961620"/>
          </a:xfrm>
        </p:grpSpPr>
        <p:sp>
          <p:nvSpPr>
            <p:cNvPr id="56" name="TextBox 55"/>
            <p:cNvSpPr txBox="1"/>
            <p:nvPr/>
          </p:nvSpPr>
          <p:spPr>
            <a:xfrm>
              <a:off x="5340690" y="4149080"/>
              <a:ext cx="383438" cy="369332"/>
            </a:xfrm>
            <a:prstGeom prst="rect">
              <a:avLst/>
            </a:prstGeom>
            <a:noFill/>
          </p:spPr>
          <p:txBody>
            <a:bodyPr wrap="none" rtlCol="0">
              <a:spAutoFit/>
            </a:bodyPr>
            <a:lstStyle/>
            <a:p>
              <a:r>
                <a:rPr lang="en-US" altLang="zh-CN" dirty="0" smtClean="0">
                  <a:solidFill>
                    <a:srgbClr val="0070C0"/>
                  </a:solidFill>
                </a:rPr>
                <a:t>11</a:t>
              </a:r>
              <a:endParaRPr lang="zh-CN" altLang="en-US" dirty="0">
                <a:solidFill>
                  <a:srgbClr val="0070C0"/>
                </a:solidFill>
              </a:endParaRPr>
            </a:p>
          </p:txBody>
        </p:sp>
        <p:sp>
          <p:nvSpPr>
            <p:cNvPr id="57" name="TextBox 56"/>
            <p:cNvSpPr txBox="1"/>
            <p:nvPr/>
          </p:nvSpPr>
          <p:spPr>
            <a:xfrm>
              <a:off x="5371020" y="5445224"/>
              <a:ext cx="425116" cy="369332"/>
            </a:xfrm>
            <a:prstGeom prst="rect">
              <a:avLst/>
            </a:prstGeom>
            <a:noFill/>
          </p:spPr>
          <p:txBody>
            <a:bodyPr wrap="none" rtlCol="0">
              <a:spAutoFit/>
            </a:bodyPr>
            <a:lstStyle/>
            <a:p>
              <a:r>
                <a:rPr lang="en-US" altLang="zh-CN" dirty="0" smtClean="0">
                  <a:solidFill>
                    <a:srgbClr val="0070C0"/>
                  </a:solidFill>
                </a:rPr>
                <a:t>10</a:t>
              </a:r>
              <a:endParaRPr lang="zh-CN" altLang="en-US" dirty="0">
                <a:solidFill>
                  <a:srgbClr val="0070C0"/>
                </a:solidFill>
              </a:endParaRPr>
            </a:p>
          </p:txBody>
        </p:sp>
        <p:sp>
          <p:nvSpPr>
            <p:cNvPr id="59" name="TextBox 58"/>
            <p:cNvSpPr txBox="1"/>
            <p:nvPr/>
          </p:nvSpPr>
          <p:spPr>
            <a:xfrm>
              <a:off x="5337427" y="2852936"/>
              <a:ext cx="383438" cy="369332"/>
            </a:xfrm>
            <a:prstGeom prst="rect">
              <a:avLst/>
            </a:prstGeom>
            <a:noFill/>
          </p:spPr>
          <p:txBody>
            <a:bodyPr wrap="none" rtlCol="0">
              <a:spAutoFit/>
            </a:bodyPr>
            <a:lstStyle/>
            <a:p>
              <a:r>
                <a:rPr lang="en-US" altLang="zh-CN" dirty="0" smtClean="0">
                  <a:solidFill>
                    <a:srgbClr val="0070C0"/>
                  </a:solidFill>
                </a:rPr>
                <a:t>11</a:t>
              </a:r>
              <a:endParaRPr lang="zh-CN" altLang="en-US" dirty="0">
                <a:solidFill>
                  <a:srgbClr val="0070C0"/>
                </a:solidFill>
              </a:endParaRPr>
            </a:p>
          </p:txBody>
        </p:sp>
      </p:grpSp>
      <p:grpSp>
        <p:nvGrpSpPr>
          <p:cNvPr id="60" name="组合 59"/>
          <p:cNvGrpSpPr/>
          <p:nvPr/>
        </p:nvGrpSpPr>
        <p:grpSpPr>
          <a:xfrm>
            <a:off x="3724609" y="2858834"/>
            <a:ext cx="333675" cy="2961620"/>
            <a:chOff x="5337427" y="2852936"/>
            <a:chExt cx="333675" cy="2961620"/>
          </a:xfrm>
        </p:grpSpPr>
        <p:sp>
          <p:nvSpPr>
            <p:cNvPr id="61" name="TextBox 60"/>
            <p:cNvSpPr txBox="1"/>
            <p:nvPr/>
          </p:nvSpPr>
          <p:spPr>
            <a:xfrm>
              <a:off x="5340690" y="4149080"/>
              <a:ext cx="300082" cy="369332"/>
            </a:xfrm>
            <a:prstGeom prst="rect">
              <a:avLst/>
            </a:prstGeom>
            <a:noFill/>
          </p:spPr>
          <p:txBody>
            <a:bodyPr wrap="none" rtlCol="0">
              <a:spAutoFit/>
            </a:bodyPr>
            <a:lstStyle/>
            <a:p>
              <a:r>
                <a:rPr lang="en-US" altLang="zh-CN" dirty="0">
                  <a:solidFill>
                    <a:srgbClr val="0070C0"/>
                  </a:solidFill>
                </a:rPr>
                <a:t>7</a:t>
              </a:r>
              <a:endParaRPr lang="zh-CN" altLang="en-US" dirty="0">
                <a:solidFill>
                  <a:srgbClr val="0070C0"/>
                </a:solidFill>
              </a:endParaRPr>
            </a:p>
          </p:txBody>
        </p:sp>
        <p:sp>
          <p:nvSpPr>
            <p:cNvPr id="62" name="TextBox 61"/>
            <p:cNvSpPr txBox="1"/>
            <p:nvPr/>
          </p:nvSpPr>
          <p:spPr>
            <a:xfrm>
              <a:off x="5371020" y="5445224"/>
              <a:ext cx="300082" cy="369332"/>
            </a:xfrm>
            <a:prstGeom prst="rect">
              <a:avLst/>
            </a:prstGeom>
            <a:noFill/>
          </p:spPr>
          <p:txBody>
            <a:bodyPr wrap="none" rtlCol="0">
              <a:spAutoFit/>
            </a:bodyPr>
            <a:lstStyle/>
            <a:p>
              <a:r>
                <a:rPr lang="en-US" altLang="zh-CN" dirty="0">
                  <a:solidFill>
                    <a:srgbClr val="0070C0"/>
                  </a:solidFill>
                </a:rPr>
                <a:t>7</a:t>
              </a:r>
              <a:endParaRPr lang="zh-CN" altLang="en-US" dirty="0">
                <a:solidFill>
                  <a:srgbClr val="0070C0"/>
                </a:solidFill>
              </a:endParaRPr>
            </a:p>
          </p:txBody>
        </p:sp>
        <p:sp>
          <p:nvSpPr>
            <p:cNvPr id="63" name="TextBox 62"/>
            <p:cNvSpPr txBox="1"/>
            <p:nvPr/>
          </p:nvSpPr>
          <p:spPr>
            <a:xfrm>
              <a:off x="5337427" y="2852936"/>
              <a:ext cx="322524" cy="369332"/>
            </a:xfrm>
            <a:prstGeom prst="rect">
              <a:avLst/>
            </a:prstGeom>
            <a:noFill/>
          </p:spPr>
          <p:txBody>
            <a:bodyPr wrap="none" rtlCol="0">
              <a:spAutoFit/>
            </a:bodyPr>
            <a:lstStyle/>
            <a:p>
              <a:r>
                <a:rPr lang="en-US" altLang="zh-CN" dirty="0">
                  <a:solidFill>
                    <a:srgbClr val="0070C0"/>
                  </a:solidFill>
                </a:rPr>
                <a:t>8</a:t>
              </a:r>
              <a:endParaRPr lang="zh-CN" altLang="en-US" dirty="0">
                <a:solidFill>
                  <a:srgbClr val="0070C0"/>
                </a:solidFill>
              </a:endParaRPr>
            </a:p>
          </p:txBody>
        </p:sp>
      </p:grpSp>
      <p:grpSp>
        <p:nvGrpSpPr>
          <p:cNvPr id="64" name="组合 63"/>
          <p:cNvGrpSpPr/>
          <p:nvPr/>
        </p:nvGrpSpPr>
        <p:grpSpPr>
          <a:xfrm>
            <a:off x="2726157" y="2852936"/>
            <a:ext cx="458709" cy="2961620"/>
            <a:chOff x="5337427" y="2852936"/>
            <a:chExt cx="458709" cy="2961620"/>
          </a:xfrm>
        </p:grpSpPr>
        <p:sp>
          <p:nvSpPr>
            <p:cNvPr id="65" name="TextBox 64"/>
            <p:cNvSpPr txBox="1"/>
            <p:nvPr/>
          </p:nvSpPr>
          <p:spPr>
            <a:xfrm>
              <a:off x="5340690" y="4149080"/>
              <a:ext cx="300082" cy="369332"/>
            </a:xfrm>
            <a:prstGeom prst="rect">
              <a:avLst/>
            </a:prstGeom>
            <a:noFill/>
          </p:spPr>
          <p:txBody>
            <a:bodyPr wrap="none" rtlCol="0">
              <a:spAutoFit/>
            </a:bodyPr>
            <a:lstStyle/>
            <a:p>
              <a:r>
                <a:rPr lang="en-US" altLang="zh-CN" dirty="0">
                  <a:solidFill>
                    <a:srgbClr val="0070C0"/>
                  </a:solidFill>
                </a:rPr>
                <a:t>7</a:t>
              </a:r>
              <a:endParaRPr lang="zh-CN" altLang="en-US" dirty="0">
                <a:solidFill>
                  <a:srgbClr val="0070C0"/>
                </a:solidFill>
              </a:endParaRPr>
            </a:p>
          </p:txBody>
        </p:sp>
        <p:sp>
          <p:nvSpPr>
            <p:cNvPr id="66" name="TextBox 65"/>
            <p:cNvSpPr txBox="1"/>
            <p:nvPr/>
          </p:nvSpPr>
          <p:spPr>
            <a:xfrm>
              <a:off x="5371020" y="5445224"/>
              <a:ext cx="425116" cy="369332"/>
            </a:xfrm>
            <a:prstGeom prst="rect">
              <a:avLst/>
            </a:prstGeom>
            <a:noFill/>
          </p:spPr>
          <p:txBody>
            <a:bodyPr wrap="none" rtlCol="0">
              <a:spAutoFit/>
            </a:bodyPr>
            <a:lstStyle/>
            <a:p>
              <a:r>
                <a:rPr lang="en-US" altLang="zh-CN" dirty="0" smtClean="0">
                  <a:solidFill>
                    <a:srgbClr val="0070C0"/>
                  </a:solidFill>
                </a:rPr>
                <a:t>10</a:t>
              </a:r>
              <a:endParaRPr lang="zh-CN" altLang="en-US" dirty="0">
                <a:solidFill>
                  <a:srgbClr val="0070C0"/>
                </a:solidFill>
              </a:endParaRPr>
            </a:p>
          </p:txBody>
        </p:sp>
        <p:sp>
          <p:nvSpPr>
            <p:cNvPr id="67" name="TextBox 66"/>
            <p:cNvSpPr txBox="1"/>
            <p:nvPr/>
          </p:nvSpPr>
          <p:spPr>
            <a:xfrm>
              <a:off x="5337427" y="2852936"/>
              <a:ext cx="322524" cy="369332"/>
            </a:xfrm>
            <a:prstGeom prst="rect">
              <a:avLst/>
            </a:prstGeom>
            <a:noFill/>
          </p:spPr>
          <p:txBody>
            <a:bodyPr wrap="none" rtlCol="0">
              <a:spAutoFit/>
            </a:bodyPr>
            <a:lstStyle/>
            <a:p>
              <a:r>
                <a:rPr lang="en-US" altLang="zh-CN" dirty="0">
                  <a:solidFill>
                    <a:srgbClr val="0070C0"/>
                  </a:solidFill>
                </a:rPr>
                <a:t>8</a:t>
              </a:r>
              <a:endParaRPr lang="zh-CN" altLang="en-US" dirty="0">
                <a:solidFill>
                  <a:srgbClr val="0070C0"/>
                </a:solidFill>
              </a:endParaRPr>
            </a:p>
          </p:txBody>
        </p:sp>
      </p:grpSp>
      <p:grpSp>
        <p:nvGrpSpPr>
          <p:cNvPr id="68" name="组合 67"/>
          <p:cNvGrpSpPr/>
          <p:nvPr/>
        </p:nvGrpSpPr>
        <p:grpSpPr>
          <a:xfrm>
            <a:off x="1088955" y="2858834"/>
            <a:ext cx="359323" cy="2961620"/>
            <a:chOff x="5337427" y="2852936"/>
            <a:chExt cx="359323" cy="2961620"/>
          </a:xfrm>
        </p:grpSpPr>
        <p:sp>
          <p:nvSpPr>
            <p:cNvPr id="69" name="TextBox 68"/>
            <p:cNvSpPr txBox="1"/>
            <p:nvPr/>
          </p:nvSpPr>
          <p:spPr>
            <a:xfrm>
              <a:off x="5340690" y="4149080"/>
              <a:ext cx="311304" cy="369332"/>
            </a:xfrm>
            <a:prstGeom prst="rect">
              <a:avLst/>
            </a:prstGeom>
            <a:noFill/>
          </p:spPr>
          <p:txBody>
            <a:bodyPr wrap="none" rtlCol="0">
              <a:spAutoFit/>
            </a:bodyPr>
            <a:lstStyle/>
            <a:p>
              <a:r>
                <a:rPr lang="en-US" altLang="zh-CN" dirty="0" smtClean="0">
                  <a:solidFill>
                    <a:srgbClr val="0070C0"/>
                  </a:solidFill>
                </a:rPr>
                <a:t>3</a:t>
              </a:r>
              <a:endParaRPr lang="zh-CN" altLang="en-US" dirty="0">
                <a:solidFill>
                  <a:srgbClr val="0070C0"/>
                </a:solidFill>
              </a:endParaRPr>
            </a:p>
          </p:txBody>
        </p:sp>
        <p:sp>
          <p:nvSpPr>
            <p:cNvPr id="70" name="TextBox 69"/>
            <p:cNvSpPr txBox="1"/>
            <p:nvPr/>
          </p:nvSpPr>
          <p:spPr>
            <a:xfrm>
              <a:off x="5371020" y="5445224"/>
              <a:ext cx="325730" cy="369332"/>
            </a:xfrm>
            <a:prstGeom prst="rect">
              <a:avLst/>
            </a:prstGeom>
            <a:noFill/>
          </p:spPr>
          <p:txBody>
            <a:bodyPr wrap="none" rtlCol="0">
              <a:spAutoFit/>
            </a:bodyPr>
            <a:lstStyle/>
            <a:p>
              <a:r>
                <a:rPr lang="en-US" altLang="zh-CN" dirty="0">
                  <a:solidFill>
                    <a:srgbClr val="0070C0"/>
                  </a:solidFill>
                </a:rPr>
                <a:t>0</a:t>
              </a:r>
              <a:endParaRPr lang="zh-CN" altLang="en-US" dirty="0">
                <a:solidFill>
                  <a:srgbClr val="0070C0"/>
                </a:solidFill>
              </a:endParaRPr>
            </a:p>
          </p:txBody>
        </p:sp>
        <p:sp>
          <p:nvSpPr>
            <p:cNvPr id="71" name="TextBox 70"/>
            <p:cNvSpPr txBox="1"/>
            <p:nvPr/>
          </p:nvSpPr>
          <p:spPr>
            <a:xfrm>
              <a:off x="5337427" y="2852936"/>
              <a:ext cx="312906" cy="369332"/>
            </a:xfrm>
            <a:prstGeom prst="rect">
              <a:avLst/>
            </a:prstGeom>
            <a:noFill/>
          </p:spPr>
          <p:txBody>
            <a:bodyPr wrap="none" rtlCol="0">
              <a:spAutoFit/>
            </a:bodyPr>
            <a:lstStyle/>
            <a:p>
              <a:r>
                <a:rPr lang="en-US" altLang="zh-CN" dirty="0" smtClean="0">
                  <a:solidFill>
                    <a:srgbClr val="0070C0"/>
                  </a:solidFill>
                </a:rPr>
                <a:t>2</a:t>
              </a:r>
              <a:endParaRPr lang="zh-CN" altLang="en-US" dirty="0">
                <a:solidFill>
                  <a:srgbClr val="0070C0"/>
                </a:solidFill>
              </a:endParaRPr>
            </a:p>
          </p:txBody>
        </p:sp>
      </p:grpSp>
      <p:grpSp>
        <p:nvGrpSpPr>
          <p:cNvPr id="72" name="组合 71"/>
          <p:cNvGrpSpPr/>
          <p:nvPr/>
        </p:nvGrpSpPr>
        <p:grpSpPr>
          <a:xfrm>
            <a:off x="4499992" y="2858834"/>
            <a:ext cx="344897" cy="2961620"/>
            <a:chOff x="5337427" y="2852936"/>
            <a:chExt cx="344897" cy="2961620"/>
          </a:xfrm>
        </p:grpSpPr>
        <p:sp>
          <p:nvSpPr>
            <p:cNvPr id="73" name="TextBox 72"/>
            <p:cNvSpPr txBox="1"/>
            <p:nvPr/>
          </p:nvSpPr>
          <p:spPr>
            <a:xfrm>
              <a:off x="5340690" y="4149080"/>
              <a:ext cx="311304" cy="369332"/>
            </a:xfrm>
            <a:prstGeom prst="rect">
              <a:avLst/>
            </a:prstGeom>
            <a:noFill/>
          </p:spPr>
          <p:txBody>
            <a:bodyPr wrap="none" rtlCol="0">
              <a:spAutoFit/>
            </a:bodyPr>
            <a:lstStyle/>
            <a:p>
              <a:r>
                <a:rPr lang="en-US" altLang="zh-CN" dirty="0" smtClean="0">
                  <a:solidFill>
                    <a:srgbClr val="FF0000"/>
                  </a:solidFill>
                </a:rPr>
                <a:t>3</a:t>
              </a:r>
              <a:endParaRPr lang="zh-CN" altLang="en-US" dirty="0">
                <a:solidFill>
                  <a:srgbClr val="FF0000"/>
                </a:solidFill>
              </a:endParaRPr>
            </a:p>
          </p:txBody>
        </p:sp>
        <p:sp>
          <p:nvSpPr>
            <p:cNvPr id="74" name="TextBox 73"/>
            <p:cNvSpPr txBox="1"/>
            <p:nvPr/>
          </p:nvSpPr>
          <p:spPr>
            <a:xfrm>
              <a:off x="5371020" y="5445224"/>
              <a:ext cx="311304" cy="369332"/>
            </a:xfrm>
            <a:prstGeom prst="rect">
              <a:avLst/>
            </a:prstGeom>
            <a:noFill/>
          </p:spPr>
          <p:txBody>
            <a:bodyPr wrap="none" rtlCol="0">
              <a:spAutoFit/>
            </a:bodyPr>
            <a:lstStyle/>
            <a:p>
              <a:r>
                <a:rPr lang="en-US" altLang="zh-CN" dirty="0" smtClean="0">
                  <a:solidFill>
                    <a:srgbClr val="FF0000"/>
                  </a:solidFill>
                </a:rPr>
                <a:t>3</a:t>
              </a:r>
              <a:endParaRPr lang="zh-CN" altLang="en-US" dirty="0">
                <a:solidFill>
                  <a:srgbClr val="FF0000"/>
                </a:solidFill>
              </a:endParaRPr>
            </a:p>
          </p:txBody>
        </p:sp>
        <p:sp>
          <p:nvSpPr>
            <p:cNvPr id="75" name="TextBox 74"/>
            <p:cNvSpPr txBox="1"/>
            <p:nvPr/>
          </p:nvSpPr>
          <p:spPr>
            <a:xfrm>
              <a:off x="5337427" y="2852936"/>
              <a:ext cx="312906" cy="369332"/>
            </a:xfrm>
            <a:prstGeom prst="rect">
              <a:avLst/>
            </a:prstGeom>
            <a:noFill/>
          </p:spPr>
          <p:txBody>
            <a:bodyPr wrap="none" rtlCol="0">
              <a:spAutoFit/>
            </a:bodyPr>
            <a:lstStyle/>
            <a:p>
              <a:r>
                <a:rPr lang="en-US" altLang="zh-CN" dirty="0" smtClean="0">
                  <a:solidFill>
                    <a:srgbClr val="FF0000"/>
                  </a:solidFill>
                </a:rPr>
                <a:t>2</a:t>
              </a:r>
              <a:endParaRPr lang="zh-CN" altLang="en-US" dirty="0">
                <a:solidFill>
                  <a:srgbClr val="FF0000"/>
                </a:solidFill>
              </a:endParaRPr>
            </a:p>
          </p:txBody>
        </p:sp>
      </p:grpSp>
      <p:grpSp>
        <p:nvGrpSpPr>
          <p:cNvPr id="76" name="组合 75"/>
          <p:cNvGrpSpPr/>
          <p:nvPr/>
        </p:nvGrpSpPr>
        <p:grpSpPr>
          <a:xfrm>
            <a:off x="1900722" y="2858834"/>
            <a:ext cx="359323" cy="2961620"/>
            <a:chOff x="5337427" y="2852936"/>
            <a:chExt cx="359323" cy="2961620"/>
          </a:xfrm>
        </p:grpSpPr>
        <p:sp>
          <p:nvSpPr>
            <p:cNvPr id="77" name="TextBox 76"/>
            <p:cNvSpPr txBox="1"/>
            <p:nvPr/>
          </p:nvSpPr>
          <p:spPr>
            <a:xfrm>
              <a:off x="5340690" y="4149080"/>
              <a:ext cx="311304" cy="369332"/>
            </a:xfrm>
            <a:prstGeom prst="rect">
              <a:avLst/>
            </a:prstGeom>
            <a:noFill/>
          </p:spPr>
          <p:txBody>
            <a:bodyPr wrap="none" rtlCol="0">
              <a:spAutoFit/>
            </a:bodyPr>
            <a:lstStyle/>
            <a:p>
              <a:r>
                <a:rPr lang="en-US" altLang="zh-CN" dirty="0" smtClean="0">
                  <a:solidFill>
                    <a:srgbClr val="FF0000"/>
                  </a:solidFill>
                </a:rPr>
                <a:t>3</a:t>
              </a:r>
              <a:endParaRPr lang="zh-CN" altLang="en-US" dirty="0">
                <a:solidFill>
                  <a:srgbClr val="FF0000"/>
                </a:solidFill>
              </a:endParaRPr>
            </a:p>
          </p:txBody>
        </p:sp>
        <p:sp>
          <p:nvSpPr>
            <p:cNvPr id="78" name="TextBox 77"/>
            <p:cNvSpPr txBox="1"/>
            <p:nvPr/>
          </p:nvSpPr>
          <p:spPr>
            <a:xfrm>
              <a:off x="5371020" y="5445224"/>
              <a:ext cx="325730" cy="369332"/>
            </a:xfrm>
            <a:prstGeom prst="rect">
              <a:avLst/>
            </a:prstGeom>
            <a:noFill/>
          </p:spPr>
          <p:txBody>
            <a:bodyPr wrap="none" rtlCol="0">
              <a:spAutoFit/>
            </a:bodyPr>
            <a:lstStyle/>
            <a:p>
              <a:r>
                <a:rPr lang="en-US" altLang="zh-CN" dirty="0" smtClean="0">
                  <a:solidFill>
                    <a:srgbClr val="FF0000"/>
                  </a:solidFill>
                </a:rPr>
                <a:t>0</a:t>
              </a:r>
              <a:endParaRPr lang="zh-CN" altLang="en-US" dirty="0">
                <a:solidFill>
                  <a:srgbClr val="FF0000"/>
                </a:solidFill>
              </a:endParaRPr>
            </a:p>
          </p:txBody>
        </p:sp>
        <p:sp>
          <p:nvSpPr>
            <p:cNvPr id="79" name="TextBox 78"/>
            <p:cNvSpPr txBox="1"/>
            <p:nvPr/>
          </p:nvSpPr>
          <p:spPr>
            <a:xfrm>
              <a:off x="5337427" y="2852936"/>
              <a:ext cx="312906" cy="369332"/>
            </a:xfrm>
            <a:prstGeom prst="rect">
              <a:avLst/>
            </a:prstGeom>
            <a:noFill/>
          </p:spPr>
          <p:txBody>
            <a:bodyPr wrap="none" rtlCol="0">
              <a:spAutoFit/>
            </a:bodyPr>
            <a:lstStyle/>
            <a:p>
              <a:r>
                <a:rPr lang="en-US" altLang="zh-CN" dirty="0" smtClean="0">
                  <a:solidFill>
                    <a:srgbClr val="FF0000"/>
                  </a:solidFill>
                </a:rPr>
                <a:t>2</a:t>
              </a:r>
              <a:endParaRPr lang="zh-CN" altLang="en-US" dirty="0">
                <a:solidFill>
                  <a:srgbClr val="FF0000"/>
                </a:solidFill>
              </a:endParaRPr>
            </a:p>
          </p:txBody>
        </p:sp>
      </p:grpSp>
      <p:grpSp>
        <p:nvGrpSpPr>
          <p:cNvPr id="80" name="组合 79"/>
          <p:cNvGrpSpPr/>
          <p:nvPr/>
        </p:nvGrpSpPr>
        <p:grpSpPr>
          <a:xfrm>
            <a:off x="7167080" y="4149931"/>
            <a:ext cx="325730" cy="1655333"/>
            <a:chOff x="1126740" y="3563724"/>
            <a:chExt cx="325730" cy="1680350"/>
          </a:xfrm>
        </p:grpSpPr>
        <p:sp>
          <p:nvSpPr>
            <p:cNvPr id="81" name="TextBox 80"/>
            <p:cNvSpPr txBox="1"/>
            <p:nvPr/>
          </p:nvSpPr>
          <p:spPr>
            <a:xfrm>
              <a:off x="1126740" y="3563724"/>
              <a:ext cx="312906" cy="374914"/>
            </a:xfrm>
            <a:prstGeom prst="rect">
              <a:avLst/>
            </a:prstGeom>
            <a:noFill/>
          </p:spPr>
          <p:txBody>
            <a:bodyPr wrap="none" rtlCol="0">
              <a:spAutoFit/>
            </a:bodyPr>
            <a:lstStyle/>
            <a:p>
              <a:r>
                <a:rPr lang="en-US" altLang="zh-CN" dirty="0">
                  <a:solidFill>
                    <a:srgbClr val="FF0000"/>
                  </a:solidFill>
                </a:rPr>
                <a:t>2</a:t>
              </a:r>
              <a:endParaRPr lang="zh-CN" altLang="en-US" dirty="0">
                <a:solidFill>
                  <a:srgbClr val="FF0000"/>
                </a:solidFill>
              </a:endParaRPr>
            </a:p>
          </p:txBody>
        </p:sp>
        <p:sp>
          <p:nvSpPr>
            <p:cNvPr id="82" name="TextBox 81"/>
            <p:cNvSpPr txBox="1"/>
            <p:nvPr/>
          </p:nvSpPr>
          <p:spPr>
            <a:xfrm>
              <a:off x="1126740" y="4869160"/>
              <a:ext cx="325730" cy="374914"/>
            </a:xfrm>
            <a:prstGeom prst="rect">
              <a:avLst/>
            </a:prstGeom>
            <a:noFill/>
          </p:spPr>
          <p:txBody>
            <a:bodyPr wrap="none" rtlCol="0">
              <a:spAutoFit/>
            </a:bodyPr>
            <a:lstStyle/>
            <a:p>
              <a:r>
                <a:rPr lang="en-US" altLang="zh-CN" dirty="0">
                  <a:solidFill>
                    <a:srgbClr val="FF0000"/>
                  </a:solidFill>
                </a:rPr>
                <a:t>0</a:t>
              </a:r>
              <a:endParaRPr lang="zh-CN" altLang="en-US" dirty="0">
                <a:solidFill>
                  <a:srgbClr val="FF0000"/>
                </a:solidFill>
              </a:endParaRPr>
            </a:p>
          </p:txBody>
        </p:sp>
      </p:grpSp>
      <p:cxnSp>
        <p:nvCxnSpPr>
          <p:cNvPr id="55" name="直接箭头连接符 54"/>
          <p:cNvCxnSpPr>
            <a:stCxn id="9" idx="5"/>
            <a:endCxn id="8" idx="1"/>
          </p:cNvCxnSpPr>
          <p:nvPr/>
        </p:nvCxnSpPr>
        <p:spPr>
          <a:xfrm>
            <a:off x="743313" y="4117444"/>
            <a:ext cx="228287" cy="1219768"/>
          </a:xfrm>
          <a:prstGeom prst="straightConnector1">
            <a:avLst/>
          </a:prstGeom>
          <a:ln>
            <a:solidFill>
              <a:srgbClr val="FF0000"/>
            </a:solidFill>
            <a:tailEnd type="arrow"/>
          </a:ln>
        </p:spPr>
        <p:style>
          <a:lnRef idx="3">
            <a:schemeClr val="accent2"/>
          </a:lnRef>
          <a:fillRef idx="0">
            <a:schemeClr val="accent2"/>
          </a:fillRef>
          <a:effectRef idx="2">
            <a:schemeClr val="accent2"/>
          </a:effectRef>
          <a:fontRef idx="minor">
            <a:schemeClr val="tx1"/>
          </a:fontRef>
        </p:style>
      </p:cxnSp>
      <p:cxnSp>
        <p:nvCxnSpPr>
          <p:cNvPr id="84" name="肘形连接符 83"/>
          <p:cNvCxnSpPr/>
          <p:nvPr/>
        </p:nvCxnSpPr>
        <p:spPr>
          <a:xfrm rot="16200000" flipH="1">
            <a:off x="4781674" y="3147319"/>
            <a:ext cx="12700" cy="5328592"/>
          </a:xfrm>
          <a:prstGeom prst="bentConnector3">
            <a:avLst>
              <a:gd name="adj1" fmla="val 1800000"/>
            </a:avLst>
          </a:prstGeom>
          <a:ln>
            <a:solidFill>
              <a:srgbClr val="FF0000"/>
            </a:solidFill>
            <a:headEnd type="none" w="med" len="med"/>
            <a:tailEnd type="triangle" w="med" len="med"/>
          </a:ln>
        </p:spPr>
        <p:style>
          <a:lnRef idx="3">
            <a:schemeClr val="accent2"/>
          </a:lnRef>
          <a:fillRef idx="0">
            <a:schemeClr val="accent2"/>
          </a:fillRef>
          <a:effectRef idx="2">
            <a:schemeClr val="accent2"/>
          </a:effectRef>
          <a:fontRef idx="minor">
            <a:schemeClr val="tx1"/>
          </a:fontRef>
        </p:style>
      </p:cxnSp>
      <p:cxnSp>
        <p:nvCxnSpPr>
          <p:cNvPr id="85" name="直接箭头连接符 84"/>
          <p:cNvCxnSpPr/>
          <p:nvPr/>
        </p:nvCxnSpPr>
        <p:spPr>
          <a:xfrm flipV="1">
            <a:off x="8604447" y="4059156"/>
            <a:ext cx="355673" cy="1259967"/>
          </a:xfrm>
          <a:prstGeom prst="straightConnector1">
            <a:avLst/>
          </a:prstGeom>
          <a:ln>
            <a:solidFill>
              <a:srgbClr val="FF0000"/>
            </a:solidFill>
            <a:headEnd type="none" w="med" len="med"/>
            <a:tailEnd type="triangle" w="med" len="med"/>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640530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76"/>
                                        </p:tgtEl>
                                        <p:attrNameLst>
                                          <p:attrName>style.visibility</p:attrName>
                                        </p:attrNameLst>
                                      </p:cBhvr>
                                      <p:to>
                                        <p:strVal val="visible"/>
                                      </p:to>
                                    </p:set>
                                    <p:animEffect transition="in" filter="barn(inVertical)">
                                      <p:cBhvr>
                                        <p:cTn id="7" dur="500"/>
                                        <p:tgtEl>
                                          <p:spTgt spid="76"/>
                                        </p:tgtEl>
                                      </p:cBhvr>
                                    </p:animEffect>
                                  </p:childTnLst>
                                </p:cTn>
                              </p:par>
                              <p:par>
                                <p:cTn id="8" presetID="16" presetClass="entr" presetSubtype="21" fill="hold" nodeType="withEffect">
                                  <p:stCondLst>
                                    <p:cond delay="0"/>
                                  </p:stCondLst>
                                  <p:childTnLst>
                                    <p:set>
                                      <p:cBhvr>
                                        <p:cTn id="9" dur="1" fill="hold">
                                          <p:stCondLst>
                                            <p:cond delay="0"/>
                                          </p:stCondLst>
                                        </p:cTn>
                                        <p:tgtEl>
                                          <p:spTgt spid="72"/>
                                        </p:tgtEl>
                                        <p:attrNameLst>
                                          <p:attrName>style.visibility</p:attrName>
                                        </p:attrNameLst>
                                      </p:cBhvr>
                                      <p:to>
                                        <p:strVal val="visible"/>
                                      </p:to>
                                    </p:set>
                                    <p:animEffect transition="in" filter="barn(inVertical)">
                                      <p:cBhvr>
                                        <p:cTn id="10" dur="500"/>
                                        <p:tgtEl>
                                          <p:spTgt spid="72"/>
                                        </p:tgtEl>
                                      </p:cBhvr>
                                    </p:animEffect>
                                  </p:childTnLst>
                                </p:cTn>
                              </p:par>
                              <p:par>
                                <p:cTn id="11" presetID="16" presetClass="entr" presetSubtype="21" fill="hold" nodeType="withEffect">
                                  <p:stCondLst>
                                    <p:cond delay="0"/>
                                  </p:stCondLst>
                                  <p:childTnLst>
                                    <p:set>
                                      <p:cBhvr>
                                        <p:cTn id="12" dur="1" fill="hold">
                                          <p:stCondLst>
                                            <p:cond delay="0"/>
                                          </p:stCondLst>
                                        </p:cTn>
                                        <p:tgtEl>
                                          <p:spTgt spid="80"/>
                                        </p:tgtEl>
                                        <p:attrNameLst>
                                          <p:attrName>style.visibility</p:attrName>
                                        </p:attrNameLst>
                                      </p:cBhvr>
                                      <p:to>
                                        <p:strVal val="visible"/>
                                      </p:to>
                                    </p:set>
                                    <p:animEffect transition="in" filter="barn(inVertical)">
                                      <p:cBhvr>
                                        <p:cTn id="13" dur="500"/>
                                        <p:tgtEl>
                                          <p:spTgt spid="80"/>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55"/>
                                        </p:tgtEl>
                                        <p:attrNameLst>
                                          <p:attrName>style.visibility</p:attrName>
                                        </p:attrNameLst>
                                      </p:cBhvr>
                                      <p:to>
                                        <p:strVal val="visible"/>
                                      </p:to>
                                    </p:set>
                                    <p:animEffect transition="in" filter="fade">
                                      <p:cBhvr>
                                        <p:cTn id="18" dur="500"/>
                                        <p:tgtEl>
                                          <p:spTgt spid="55"/>
                                        </p:tgtEl>
                                      </p:cBhvr>
                                    </p:animEffect>
                                  </p:childTnLst>
                                </p:cTn>
                              </p:par>
                              <p:par>
                                <p:cTn id="19" presetID="10" presetClass="entr" presetSubtype="0" fill="hold" nodeType="withEffect">
                                  <p:stCondLst>
                                    <p:cond delay="0"/>
                                  </p:stCondLst>
                                  <p:childTnLst>
                                    <p:set>
                                      <p:cBhvr>
                                        <p:cTn id="20" dur="1" fill="hold">
                                          <p:stCondLst>
                                            <p:cond delay="0"/>
                                          </p:stCondLst>
                                        </p:cTn>
                                        <p:tgtEl>
                                          <p:spTgt spid="84"/>
                                        </p:tgtEl>
                                        <p:attrNameLst>
                                          <p:attrName>style.visibility</p:attrName>
                                        </p:attrNameLst>
                                      </p:cBhvr>
                                      <p:to>
                                        <p:strVal val="visible"/>
                                      </p:to>
                                    </p:set>
                                    <p:animEffect transition="in" filter="fade">
                                      <p:cBhvr>
                                        <p:cTn id="21" dur="500"/>
                                        <p:tgtEl>
                                          <p:spTgt spid="84"/>
                                        </p:tgtEl>
                                      </p:cBhvr>
                                    </p:animEffect>
                                  </p:childTnLst>
                                </p:cTn>
                              </p:par>
                              <p:par>
                                <p:cTn id="22" presetID="10" presetClass="entr" presetSubtype="0" fill="hold" nodeType="withEffect">
                                  <p:stCondLst>
                                    <p:cond delay="0"/>
                                  </p:stCondLst>
                                  <p:childTnLst>
                                    <p:set>
                                      <p:cBhvr>
                                        <p:cTn id="23" dur="1" fill="hold">
                                          <p:stCondLst>
                                            <p:cond delay="0"/>
                                          </p:stCondLst>
                                        </p:cTn>
                                        <p:tgtEl>
                                          <p:spTgt spid="85"/>
                                        </p:tgtEl>
                                        <p:attrNameLst>
                                          <p:attrName>style.visibility</p:attrName>
                                        </p:attrNameLst>
                                      </p:cBhvr>
                                      <p:to>
                                        <p:strVal val="visible"/>
                                      </p:to>
                                    </p:set>
                                    <p:animEffect transition="in" filter="fade">
                                      <p:cBhvr>
                                        <p:cTn id="24" dur="500"/>
                                        <p:tgtEl>
                                          <p:spTgt spid="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
          </p:nvPr>
        </p:nvSpPr>
        <p:spPr>
          <a:xfrm>
            <a:off x="762000" y="1600200"/>
            <a:ext cx="8004048" cy="1468760"/>
          </a:xfrm>
        </p:spPr>
        <p:txBody>
          <a:bodyPr/>
          <a:lstStyle/>
          <a:p>
            <a:r>
              <a:rPr lang="en-US" altLang="zh-CN" dirty="0" smtClean="0"/>
              <a:t>The ISO 9126 standard was first introduced in 1991 to tackle the question of the definition of software quality. </a:t>
            </a:r>
            <a:endParaRPr lang="zh-CN" altLang="en-US" dirty="0"/>
          </a:p>
        </p:txBody>
      </p:sp>
      <p:sp>
        <p:nvSpPr>
          <p:cNvPr id="3" name="标题 2"/>
          <p:cNvSpPr>
            <a:spLocks noGrp="1"/>
          </p:cNvSpPr>
          <p:nvPr>
            <p:ph type="title"/>
          </p:nvPr>
        </p:nvSpPr>
        <p:spPr/>
        <p:txBody>
          <a:bodyPr/>
          <a:lstStyle/>
          <a:p>
            <a:r>
              <a:rPr lang="en-US" altLang="zh-CN" dirty="0" smtClean="0"/>
              <a:t>ISO 9126</a:t>
            </a:r>
            <a:endParaRPr lang="zh-CN" altLang="en-US" dirty="0"/>
          </a:p>
        </p:txBody>
      </p:sp>
      <p:sp>
        <p:nvSpPr>
          <p:cNvPr id="4" name="内容占位符 1"/>
          <p:cNvSpPr txBox="1">
            <a:spLocks/>
          </p:cNvSpPr>
          <p:nvPr/>
        </p:nvSpPr>
        <p:spPr>
          <a:xfrm>
            <a:off x="762000" y="3068960"/>
            <a:ext cx="8004048" cy="504056"/>
          </a:xfrm>
          <a:prstGeom prst="rect">
            <a:avLst/>
          </a:prstGeom>
        </p:spPr>
        <p:txBody>
          <a:bodyPr vert="horz">
            <a:normAutofit/>
          </a:bodyPr>
          <a:lstStyle>
            <a:lvl1pPr marL="320040" indent="-320040" algn="l" rtl="0" eaLnBrk="1" latinLnBrk="0" hangingPunct="1">
              <a:spcBef>
                <a:spcPts val="700"/>
              </a:spcBef>
              <a:buClr>
                <a:schemeClr val="tx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tx2"/>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tx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tx2"/>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tx2"/>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a:buClr>
                <a:srgbClr val="775F55"/>
              </a:buClr>
            </a:pPr>
            <a:r>
              <a:rPr lang="en-US" altLang="zh-CN" sz="2400" dirty="0" smtClean="0">
                <a:solidFill>
                  <a:prstClr val="black"/>
                </a:solidFill>
              </a:rPr>
              <a:t>Six major external software quality characteristics</a:t>
            </a:r>
            <a:endParaRPr lang="zh-CN" altLang="en-US" sz="2400" dirty="0">
              <a:solidFill>
                <a:prstClr val="black"/>
              </a:solidFill>
            </a:endParaRPr>
          </a:p>
        </p:txBody>
      </p:sp>
      <p:graphicFrame>
        <p:nvGraphicFramePr>
          <p:cNvPr id="5" name="表格 4"/>
          <p:cNvGraphicFramePr>
            <a:graphicFrameLocks noGrp="1"/>
          </p:cNvGraphicFramePr>
          <p:nvPr>
            <p:extLst>
              <p:ext uri="{D42A27DB-BD31-4B8C-83A1-F6EECF244321}">
                <p14:modId xmlns:p14="http://schemas.microsoft.com/office/powerpoint/2010/main" val="146573015"/>
              </p:ext>
            </p:extLst>
          </p:nvPr>
        </p:nvGraphicFramePr>
        <p:xfrm>
          <a:off x="1187624" y="3603801"/>
          <a:ext cx="7848872" cy="3012440"/>
        </p:xfrm>
        <a:graphic>
          <a:graphicData uri="http://schemas.openxmlformats.org/drawingml/2006/table">
            <a:tbl>
              <a:tblPr firstRow="1" bandRow="1">
                <a:tableStyleId>{073A0DAA-6AF3-43AB-8588-CEC1D06C72B9}</a:tableStyleId>
              </a:tblPr>
              <a:tblGrid>
                <a:gridCol w="2265654"/>
                <a:gridCol w="5583218"/>
              </a:tblGrid>
              <a:tr h="370840">
                <a:tc>
                  <a:txBody>
                    <a:bodyPr/>
                    <a:lstStyle/>
                    <a:p>
                      <a:r>
                        <a:rPr lang="en-US" altLang="zh-CN" dirty="0" smtClean="0"/>
                        <a:t>Characteristic </a:t>
                      </a:r>
                      <a:endParaRPr lang="zh-CN" altLang="en-US" dirty="0"/>
                    </a:p>
                  </a:txBody>
                  <a:tcPr/>
                </a:tc>
                <a:tc>
                  <a:txBody>
                    <a:bodyPr/>
                    <a:lstStyle/>
                    <a:p>
                      <a:r>
                        <a:rPr lang="en-US" altLang="zh-CN" dirty="0" smtClean="0"/>
                        <a:t>Description</a:t>
                      </a:r>
                      <a:endParaRPr lang="zh-CN" altLang="en-US" dirty="0"/>
                    </a:p>
                  </a:txBody>
                  <a:tcPr/>
                </a:tc>
              </a:tr>
              <a:tr h="370840">
                <a:tc>
                  <a:txBody>
                    <a:bodyPr/>
                    <a:lstStyle/>
                    <a:p>
                      <a:r>
                        <a:rPr lang="en-US" altLang="zh-CN" sz="1600" dirty="0" smtClean="0"/>
                        <a:t>Functionality</a:t>
                      </a:r>
                      <a:r>
                        <a:rPr lang="en-US" altLang="zh-CN" sz="1600" baseline="0" dirty="0" smtClean="0"/>
                        <a:t> </a:t>
                      </a:r>
                      <a:endParaRPr lang="zh-CN" altLang="en-US" sz="1600" dirty="0"/>
                    </a:p>
                  </a:txBody>
                  <a:tcPr/>
                </a:tc>
                <a:tc>
                  <a:txBody>
                    <a:bodyPr/>
                    <a:lstStyle/>
                    <a:p>
                      <a:r>
                        <a:rPr lang="en-US" altLang="zh-CN" sz="1600" dirty="0" smtClean="0"/>
                        <a:t>To satisfy user needs</a:t>
                      </a:r>
                      <a:endParaRPr lang="zh-CN" altLang="en-US" sz="1600" dirty="0"/>
                    </a:p>
                  </a:txBody>
                  <a:tcPr/>
                </a:tc>
              </a:tr>
              <a:tr h="370840">
                <a:tc>
                  <a:txBody>
                    <a:bodyPr/>
                    <a:lstStyle/>
                    <a:p>
                      <a:r>
                        <a:rPr lang="en-US" altLang="zh-CN" sz="1600" dirty="0" smtClean="0"/>
                        <a:t>Reliability</a:t>
                      </a:r>
                      <a:endParaRPr lang="zh-CN" altLang="en-US" sz="1600" dirty="0"/>
                    </a:p>
                  </a:txBody>
                  <a:tcPr/>
                </a:tc>
                <a:tc>
                  <a:txBody>
                    <a:bodyPr/>
                    <a:lstStyle/>
                    <a:p>
                      <a:r>
                        <a:rPr lang="en-US" altLang="zh-CN" sz="1600" dirty="0" smtClean="0"/>
                        <a:t>The capability of the software to maintain tis level of performance</a:t>
                      </a:r>
                      <a:endParaRPr lang="zh-CN" altLang="en-US" sz="1600" dirty="0"/>
                    </a:p>
                  </a:txBody>
                  <a:tcPr/>
                </a:tc>
              </a:tr>
              <a:tr h="370840">
                <a:tc>
                  <a:txBody>
                    <a:bodyPr/>
                    <a:lstStyle/>
                    <a:p>
                      <a:r>
                        <a:rPr lang="en-US" altLang="zh-CN" sz="1600" dirty="0" smtClean="0"/>
                        <a:t>usability</a:t>
                      </a:r>
                      <a:endParaRPr lang="zh-CN" altLang="en-US" sz="1600" dirty="0"/>
                    </a:p>
                  </a:txBody>
                  <a:tcPr/>
                </a:tc>
                <a:tc>
                  <a:txBody>
                    <a:bodyPr/>
                    <a:lstStyle/>
                    <a:p>
                      <a:r>
                        <a:rPr lang="en-US" altLang="zh-CN" sz="1600" dirty="0" smtClean="0"/>
                        <a:t>The effort</a:t>
                      </a:r>
                      <a:r>
                        <a:rPr lang="en-US" altLang="zh-CN" sz="1600" baseline="0" dirty="0" smtClean="0"/>
                        <a:t> needed to use the software</a:t>
                      </a:r>
                      <a:endParaRPr lang="zh-CN" altLang="en-US" sz="1600" dirty="0"/>
                    </a:p>
                  </a:txBody>
                  <a:tcPr/>
                </a:tc>
              </a:tr>
              <a:tr h="370840">
                <a:tc>
                  <a:txBody>
                    <a:bodyPr/>
                    <a:lstStyle/>
                    <a:p>
                      <a:r>
                        <a:rPr lang="en-US" altLang="zh-CN" sz="1600" dirty="0" smtClean="0"/>
                        <a:t>Efficiency</a:t>
                      </a:r>
                      <a:endParaRPr lang="zh-CN" altLang="en-US" sz="1600" dirty="0"/>
                    </a:p>
                  </a:txBody>
                  <a:tcPr/>
                </a:tc>
                <a:tc>
                  <a:txBody>
                    <a:bodyPr/>
                    <a:lstStyle/>
                    <a:p>
                      <a:r>
                        <a:rPr lang="en-US" altLang="zh-CN" sz="1600" dirty="0" smtClean="0"/>
                        <a:t>The</a:t>
                      </a:r>
                      <a:r>
                        <a:rPr lang="en-US" altLang="zh-CN" sz="1600" baseline="0" dirty="0" smtClean="0"/>
                        <a:t> physical resources used when the software is executed</a:t>
                      </a:r>
                      <a:endParaRPr lang="zh-CN" altLang="en-US" sz="1600" dirty="0"/>
                    </a:p>
                  </a:txBody>
                  <a:tcPr/>
                </a:tc>
              </a:tr>
              <a:tr h="370840">
                <a:tc>
                  <a:txBody>
                    <a:bodyPr/>
                    <a:lstStyle/>
                    <a:p>
                      <a:r>
                        <a:rPr lang="en-US" altLang="zh-CN" sz="1600" dirty="0" smtClean="0"/>
                        <a:t>Maintainability</a:t>
                      </a:r>
                      <a:endParaRPr lang="zh-CN" altLang="en-US" sz="1600" dirty="0"/>
                    </a:p>
                  </a:txBody>
                  <a:tcPr/>
                </a:tc>
                <a:tc>
                  <a:txBody>
                    <a:bodyPr/>
                    <a:lstStyle/>
                    <a:p>
                      <a:r>
                        <a:rPr lang="en-US" altLang="zh-CN" sz="1600" dirty="0" smtClean="0"/>
                        <a:t>The effort needed to the make</a:t>
                      </a:r>
                      <a:r>
                        <a:rPr lang="en-US" altLang="zh-CN" sz="1600" baseline="0" dirty="0" smtClean="0"/>
                        <a:t> changes to the software</a:t>
                      </a:r>
                      <a:endParaRPr lang="zh-CN" altLang="en-US" sz="1600" dirty="0"/>
                    </a:p>
                  </a:txBody>
                  <a:tcPr/>
                </a:tc>
              </a:tr>
              <a:tr h="370840">
                <a:tc>
                  <a:txBody>
                    <a:bodyPr/>
                    <a:lstStyle/>
                    <a:p>
                      <a:r>
                        <a:rPr lang="en-US" altLang="zh-CN" sz="1600" dirty="0" smtClean="0"/>
                        <a:t>Portability</a:t>
                      </a:r>
                      <a:endParaRPr lang="zh-CN" altLang="en-US" sz="1600" dirty="0"/>
                    </a:p>
                  </a:txBody>
                  <a:tcPr/>
                </a:tc>
                <a:tc>
                  <a:txBody>
                    <a:bodyPr/>
                    <a:lstStyle/>
                    <a:p>
                      <a:r>
                        <a:rPr lang="en-US" altLang="zh-CN" sz="1600" dirty="0" smtClean="0"/>
                        <a:t>The ability of the software to be transferred to a different environment</a:t>
                      </a:r>
                      <a:r>
                        <a:rPr lang="en-US" altLang="zh-CN" sz="1600" baseline="0" dirty="0" smtClean="0"/>
                        <a:t>.</a:t>
                      </a:r>
                      <a:endParaRPr lang="zh-CN" altLang="en-US" sz="1600" dirty="0"/>
                    </a:p>
                  </a:txBody>
                  <a:tcPr/>
                </a:tc>
              </a:tr>
            </a:tbl>
          </a:graphicData>
        </a:graphic>
      </p:graphicFrame>
    </p:spTree>
    <p:extLst>
      <p:ext uri="{BB962C8B-B14F-4D97-AF65-F5344CB8AC3E}">
        <p14:creationId xmlns:p14="http://schemas.microsoft.com/office/powerpoint/2010/main" val="15057562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1"/>
          <p:cNvSpPr>
            <a:spLocks noGrp="1"/>
          </p:cNvSpPr>
          <p:nvPr>
            <p:ph sz="quarter" idx="1"/>
          </p:nvPr>
        </p:nvSpPr>
        <p:spPr>
          <a:xfrm>
            <a:off x="762000" y="1600200"/>
            <a:ext cx="8004048" cy="4572000"/>
          </a:xfrm>
        </p:spPr>
        <p:txBody>
          <a:bodyPr>
            <a:normAutofit fontScale="92500" lnSpcReduction="20000"/>
          </a:bodyPr>
          <a:lstStyle/>
          <a:p>
            <a:r>
              <a:rPr lang="en-US" altLang="zh-CN" dirty="0" smtClean="0"/>
              <a:t>Objectives focus on the desired outcomes of the project rather than the task within it.</a:t>
            </a:r>
          </a:p>
          <a:p>
            <a:r>
              <a:rPr lang="en-US" altLang="zh-CN" dirty="0" smtClean="0">
                <a:solidFill>
                  <a:schemeClr val="accent2"/>
                </a:solidFill>
              </a:rPr>
              <a:t>SMART</a:t>
            </a:r>
            <a:r>
              <a:rPr lang="en-US" altLang="zh-CN" dirty="0" smtClean="0"/>
              <a:t> principles</a:t>
            </a:r>
          </a:p>
          <a:p>
            <a:pPr lvl="1"/>
            <a:r>
              <a:rPr lang="en-US" altLang="zh-CN" u="sng" dirty="0" smtClean="0">
                <a:solidFill>
                  <a:schemeClr val="accent2"/>
                </a:solidFill>
              </a:rPr>
              <a:t>S</a:t>
            </a:r>
            <a:r>
              <a:rPr lang="en-US" altLang="zh-CN" u="sng" dirty="0" smtClean="0">
                <a:solidFill>
                  <a:srgbClr val="7030A0"/>
                </a:solidFill>
              </a:rPr>
              <a:t>pecific</a:t>
            </a:r>
            <a:r>
              <a:rPr lang="en-US" altLang="zh-CN" dirty="0" smtClean="0"/>
              <a:t>: Effective objectives are concrete and well defined</a:t>
            </a:r>
          </a:p>
          <a:p>
            <a:pPr lvl="1"/>
            <a:r>
              <a:rPr lang="en-US" altLang="zh-CN" u="sng" dirty="0" smtClean="0">
                <a:solidFill>
                  <a:schemeClr val="accent2"/>
                </a:solidFill>
              </a:rPr>
              <a:t>M</a:t>
            </a:r>
            <a:r>
              <a:rPr lang="en-US" altLang="zh-CN" u="sng" dirty="0" smtClean="0">
                <a:solidFill>
                  <a:srgbClr val="7030A0"/>
                </a:solidFill>
              </a:rPr>
              <a:t>easurable</a:t>
            </a:r>
            <a:r>
              <a:rPr lang="en-US" altLang="zh-CN" dirty="0" smtClean="0"/>
              <a:t>: measures of effectiveness which tell us how successful the project has been</a:t>
            </a:r>
          </a:p>
          <a:p>
            <a:pPr lvl="1"/>
            <a:r>
              <a:rPr lang="en-US" altLang="zh-CN" u="sng" dirty="0" smtClean="0">
                <a:solidFill>
                  <a:schemeClr val="accent2"/>
                </a:solidFill>
              </a:rPr>
              <a:t>A</a:t>
            </a:r>
            <a:r>
              <a:rPr lang="en-US" altLang="zh-CN" u="sng" dirty="0" smtClean="0">
                <a:solidFill>
                  <a:srgbClr val="7030A0"/>
                </a:solidFill>
              </a:rPr>
              <a:t>chievable</a:t>
            </a:r>
            <a:r>
              <a:rPr lang="en-US" altLang="zh-CN" dirty="0" smtClean="0"/>
              <a:t>: within the power of the individual or group</a:t>
            </a:r>
          </a:p>
          <a:p>
            <a:pPr lvl="1"/>
            <a:r>
              <a:rPr lang="en-US" altLang="zh-CN" u="sng" dirty="0" smtClean="0">
                <a:solidFill>
                  <a:schemeClr val="accent2"/>
                </a:solidFill>
              </a:rPr>
              <a:t>R</a:t>
            </a:r>
            <a:r>
              <a:rPr lang="en-US" altLang="zh-CN" u="sng" dirty="0" smtClean="0">
                <a:solidFill>
                  <a:srgbClr val="7030A0"/>
                </a:solidFill>
              </a:rPr>
              <a:t>elevant</a:t>
            </a:r>
            <a:r>
              <a:rPr lang="en-US" altLang="zh-CN" dirty="0" smtClean="0"/>
              <a:t>: must be relevant to the true purpose of the project</a:t>
            </a:r>
          </a:p>
          <a:p>
            <a:pPr lvl="1"/>
            <a:r>
              <a:rPr lang="en-US" altLang="zh-CN" u="sng" dirty="0" smtClean="0">
                <a:solidFill>
                  <a:schemeClr val="accent2"/>
                </a:solidFill>
              </a:rPr>
              <a:t>T</a:t>
            </a:r>
            <a:r>
              <a:rPr lang="en-US" altLang="zh-CN" u="sng" dirty="0" smtClean="0">
                <a:solidFill>
                  <a:srgbClr val="7030A0"/>
                </a:solidFill>
              </a:rPr>
              <a:t>ime constrained</a:t>
            </a:r>
            <a:r>
              <a:rPr lang="en-US" altLang="zh-CN" dirty="0" smtClean="0"/>
              <a:t>: should be a defined point in time by which the objective should have been achieved</a:t>
            </a:r>
            <a:endParaRPr lang="zh-CN" altLang="en-US" dirty="0"/>
          </a:p>
        </p:txBody>
      </p:sp>
      <p:sp>
        <p:nvSpPr>
          <p:cNvPr id="5" name="标题 2"/>
          <p:cNvSpPr>
            <a:spLocks noGrp="1"/>
          </p:cNvSpPr>
          <p:nvPr>
            <p:ph type="title"/>
          </p:nvPr>
        </p:nvSpPr>
        <p:spPr>
          <a:xfrm>
            <a:off x="762000" y="381000"/>
            <a:ext cx="8001000" cy="1143000"/>
          </a:xfrm>
        </p:spPr>
        <p:txBody>
          <a:bodyPr/>
          <a:lstStyle/>
          <a:p>
            <a:r>
              <a:rPr lang="en-US" altLang="zh-CN" dirty="0" smtClean="0"/>
              <a:t>Setting objectives</a:t>
            </a:r>
            <a:endParaRPr lang="zh-CN" altLang="en-US" dirty="0"/>
          </a:p>
        </p:txBody>
      </p:sp>
    </p:spTree>
    <p:extLst>
      <p:ext uri="{BB962C8B-B14F-4D97-AF65-F5344CB8AC3E}">
        <p14:creationId xmlns:p14="http://schemas.microsoft.com/office/powerpoint/2010/main" val="4471661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
          </p:nvPr>
        </p:nvSpPr>
        <p:spPr/>
        <p:txBody>
          <a:bodyPr/>
          <a:lstStyle/>
          <a:p>
            <a:r>
              <a:rPr lang="en-US" altLang="zh-CN" dirty="0" smtClean="0"/>
              <a:t>Capability Maturity Model (CMM) , by the Software Engineering Institute (SEI) at Carnegie-Mellon University. (new version CMM Integration)</a:t>
            </a:r>
          </a:p>
          <a:p>
            <a:r>
              <a:rPr lang="en-US" altLang="zh-CN" dirty="0" smtClean="0"/>
              <a:t>These models place organizations at one of five levels of process maturity which indicate the sophistication and quality of their production practices.</a:t>
            </a:r>
            <a:endParaRPr lang="zh-CN" altLang="en-US" dirty="0"/>
          </a:p>
        </p:txBody>
      </p:sp>
      <p:sp>
        <p:nvSpPr>
          <p:cNvPr id="3" name="标题 2"/>
          <p:cNvSpPr>
            <a:spLocks noGrp="1"/>
          </p:cNvSpPr>
          <p:nvPr>
            <p:ph type="title"/>
          </p:nvPr>
        </p:nvSpPr>
        <p:spPr/>
        <p:txBody>
          <a:bodyPr/>
          <a:lstStyle/>
          <a:p>
            <a:r>
              <a:rPr lang="en-US" altLang="zh-CN" dirty="0" smtClean="0"/>
              <a:t>Process capability models</a:t>
            </a:r>
            <a:endParaRPr lang="zh-CN" altLang="en-US" dirty="0"/>
          </a:p>
        </p:txBody>
      </p:sp>
    </p:spTree>
    <p:extLst>
      <p:ext uri="{BB962C8B-B14F-4D97-AF65-F5344CB8AC3E}">
        <p14:creationId xmlns:p14="http://schemas.microsoft.com/office/powerpoint/2010/main" val="198979987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
          </p:nvPr>
        </p:nvSpPr>
        <p:spPr/>
        <p:txBody>
          <a:bodyPr>
            <a:normAutofit fontScale="85000" lnSpcReduction="10000"/>
          </a:bodyPr>
          <a:lstStyle/>
          <a:p>
            <a:r>
              <a:rPr lang="en-US" altLang="zh-CN" dirty="0" smtClean="0"/>
              <a:t>Level 1: </a:t>
            </a:r>
            <a:r>
              <a:rPr lang="en-US" altLang="zh-CN" i="1" u="sng" dirty="0" smtClean="0">
                <a:solidFill>
                  <a:srgbClr val="7030A0"/>
                </a:solidFill>
              </a:rPr>
              <a:t>Initial </a:t>
            </a:r>
            <a:r>
              <a:rPr lang="en-US" altLang="zh-CN" dirty="0" smtClean="0"/>
              <a:t>The procedures followed tend to be haphazard.</a:t>
            </a:r>
            <a:endParaRPr lang="en-US" altLang="zh-CN" i="1" u="sng" dirty="0" smtClean="0"/>
          </a:p>
          <a:p>
            <a:r>
              <a:rPr lang="en-US" altLang="zh-CN" dirty="0"/>
              <a:t>Level </a:t>
            </a:r>
            <a:r>
              <a:rPr lang="en-US" altLang="zh-CN" dirty="0" smtClean="0"/>
              <a:t>2: </a:t>
            </a:r>
            <a:r>
              <a:rPr lang="en-US" altLang="zh-CN" i="1" u="sng" dirty="0" smtClean="0">
                <a:solidFill>
                  <a:srgbClr val="7030A0"/>
                </a:solidFill>
              </a:rPr>
              <a:t>Managed </a:t>
            </a:r>
            <a:r>
              <a:rPr lang="en-US" altLang="zh-CN" dirty="0" smtClean="0"/>
              <a:t>have basic project management procedures in place.</a:t>
            </a:r>
            <a:endParaRPr lang="en-US" altLang="zh-CN" i="1" u="sng" dirty="0"/>
          </a:p>
          <a:p>
            <a:r>
              <a:rPr lang="en-US" altLang="zh-CN" dirty="0"/>
              <a:t>Level </a:t>
            </a:r>
            <a:r>
              <a:rPr lang="en-US" altLang="zh-CN" dirty="0" smtClean="0"/>
              <a:t>3: </a:t>
            </a:r>
            <a:r>
              <a:rPr lang="en-US" altLang="zh-CN" i="1" u="sng" dirty="0" smtClean="0">
                <a:solidFill>
                  <a:srgbClr val="7030A0"/>
                </a:solidFill>
              </a:rPr>
              <a:t>Defined </a:t>
            </a:r>
            <a:r>
              <a:rPr lang="en-US" altLang="zh-CN" dirty="0" smtClean="0"/>
              <a:t>has defined the way that each task in the software development life cycle should be done. </a:t>
            </a:r>
            <a:endParaRPr lang="en-US" altLang="zh-CN" dirty="0"/>
          </a:p>
          <a:p>
            <a:r>
              <a:rPr lang="en-US" altLang="zh-CN" dirty="0"/>
              <a:t>Level </a:t>
            </a:r>
            <a:r>
              <a:rPr lang="en-US" altLang="zh-CN" dirty="0" smtClean="0"/>
              <a:t>4: </a:t>
            </a:r>
            <a:r>
              <a:rPr lang="en-US" altLang="zh-CN" i="1" u="sng" dirty="0" smtClean="0">
                <a:solidFill>
                  <a:srgbClr val="7030A0"/>
                </a:solidFill>
              </a:rPr>
              <a:t>Quantitatively </a:t>
            </a:r>
            <a:r>
              <a:rPr lang="en-US" altLang="zh-CN" dirty="0" smtClean="0"/>
              <a:t>The products and processes involved in software development are </a:t>
            </a:r>
            <a:r>
              <a:rPr lang="en-US" altLang="zh-CN" dirty="0"/>
              <a:t>subject to measurement and control.</a:t>
            </a:r>
            <a:endParaRPr lang="en-US" altLang="zh-CN" i="1" u="sng" dirty="0">
              <a:solidFill>
                <a:srgbClr val="7030A0"/>
              </a:solidFill>
            </a:endParaRPr>
          </a:p>
          <a:p>
            <a:r>
              <a:rPr lang="en-US" altLang="zh-CN" dirty="0"/>
              <a:t>Level </a:t>
            </a:r>
            <a:r>
              <a:rPr lang="en-US" altLang="zh-CN" dirty="0" smtClean="0"/>
              <a:t>5: </a:t>
            </a:r>
            <a:r>
              <a:rPr lang="en-US" altLang="zh-CN" i="1" u="sng" dirty="0" smtClean="0">
                <a:solidFill>
                  <a:srgbClr val="7030A0"/>
                </a:solidFill>
              </a:rPr>
              <a:t>Optimizing </a:t>
            </a:r>
            <a:r>
              <a:rPr lang="en-US" altLang="zh-CN" dirty="0" smtClean="0"/>
              <a:t>Improvement in procedures can be designed and implemented using the data gathered from the measurement process. </a:t>
            </a:r>
            <a:endParaRPr lang="en-US" altLang="zh-CN" dirty="0"/>
          </a:p>
          <a:p>
            <a:endParaRPr lang="zh-CN" altLang="en-US" i="1" u="sng" dirty="0">
              <a:solidFill>
                <a:srgbClr val="7030A0"/>
              </a:solidFill>
            </a:endParaRPr>
          </a:p>
        </p:txBody>
      </p:sp>
      <p:sp>
        <p:nvSpPr>
          <p:cNvPr id="3" name="标题 2"/>
          <p:cNvSpPr>
            <a:spLocks noGrp="1"/>
          </p:cNvSpPr>
          <p:nvPr>
            <p:ph type="title"/>
          </p:nvPr>
        </p:nvSpPr>
        <p:spPr/>
        <p:txBody>
          <a:bodyPr/>
          <a:lstStyle/>
          <a:p>
            <a:r>
              <a:rPr lang="en-US" altLang="zh-CN" dirty="0" smtClean="0"/>
              <a:t>CMMI</a:t>
            </a:r>
            <a:endParaRPr lang="zh-CN" altLang="en-US" dirty="0"/>
          </a:p>
        </p:txBody>
      </p:sp>
    </p:spTree>
    <p:extLst>
      <p:ext uri="{BB962C8B-B14F-4D97-AF65-F5344CB8AC3E}">
        <p14:creationId xmlns:p14="http://schemas.microsoft.com/office/powerpoint/2010/main" val="195572381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
          </p:nvPr>
        </p:nvSpPr>
        <p:spPr/>
        <p:txBody>
          <a:bodyPr/>
          <a:lstStyle/>
          <a:p>
            <a:r>
              <a:rPr lang="en-US" altLang="zh-CN" dirty="0" smtClean="0"/>
              <a:t>Some concepts</a:t>
            </a:r>
          </a:p>
          <a:p>
            <a:pPr lvl="1"/>
            <a:r>
              <a:rPr lang="en-US" altLang="zh-CN" sz="1800" dirty="0">
                <a:solidFill>
                  <a:srgbClr val="7030A0"/>
                </a:solidFill>
              </a:rPr>
              <a:t>Software Quality Control </a:t>
            </a:r>
            <a:r>
              <a:rPr lang="en-US" altLang="zh-CN" sz="1800" dirty="0" smtClean="0">
                <a:solidFill>
                  <a:srgbClr val="7030A0"/>
                </a:solidFill>
              </a:rPr>
              <a:t>(SQC) </a:t>
            </a:r>
            <a:r>
              <a:rPr lang="en-US" altLang="zh-CN" sz="1800" dirty="0" smtClean="0"/>
              <a:t>is </a:t>
            </a:r>
            <a:r>
              <a:rPr lang="en-US" altLang="zh-CN" sz="1800" dirty="0"/>
              <a:t>the set of procedures used by organizations to ensure that a software product will meet its quality goals at the best value to the customer, and to continually improve the organization's ability to produce </a:t>
            </a:r>
            <a:r>
              <a:rPr lang="en-US" altLang="zh-CN" sz="1800" dirty="0" smtClean="0"/>
              <a:t>software </a:t>
            </a:r>
            <a:r>
              <a:rPr lang="en-US" altLang="zh-CN" sz="1800" dirty="0"/>
              <a:t>products in the future</a:t>
            </a:r>
            <a:r>
              <a:rPr lang="en-US" altLang="zh-CN" sz="1800" dirty="0" smtClean="0"/>
              <a:t>.</a:t>
            </a:r>
          </a:p>
          <a:p>
            <a:pPr lvl="2"/>
            <a:r>
              <a:rPr lang="en-US" altLang="zh-CN" sz="1500" dirty="0" smtClean="0"/>
              <a:t>Scientific methods for measuring the status of quality</a:t>
            </a:r>
          </a:p>
          <a:p>
            <a:pPr lvl="1"/>
            <a:r>
              <a:rPr lang="en-US" altLang="zh-CN" sz="1800" dirty="0" smtClean="0">
                <a:solidFill>
                  <a:srgbClr val="7030A0"/>
                </a:solidFill>
              </a:rPr>
              <a:t>Software Quality Assurance </a:t>
            </a:r>
            <a:r>
              <a:rPr lang="en-US" altLang="zh-CN" sz="1800" dirty="0">
                <a:solidFill>
                  <a:srgbClr val="7030A0"/>
                </a:solidFill>
              </a:rPr>
              <a:t>(SQA) </a:t>
            </a:r>
            <a:r>
              <a:rPr lang="en-US" altLang="zh-CN" sz="1800" dirty="0"/>
              <a:t>is a process that ensures that developed software meets and complies with defined or standardized quality specifications. SQA is an ongoing process within the software development life cycle </a:t>
            </a:r>
            <a:r>
              <a:rPr lang="en-US" altLang="zh-CN" sz="1800" dirty="0" smtClean="0"/>
              <a:t>that </a:t>
            </a:r>
            <a:r>
              <a:rPr lang="en-US" altLang="zh-CN" sz="1800" dirty="0"/>
              <a:t>routinely checks the developed software to ensure it meets desired quality measures</a:t>
            </a:r>
            <a:r>
              <a:rPr lang="en-US" altLang="zh-CN" sz="1800" dirty="0" smtClean="0"/>
              <a:t>.</a:t>
            </a:r>
          </a:p>
          <a:p>
            <a:pPr lvl="2"/>
            <a:r>
              <a:rPr lang="en-US" altLang="zh-CN" sz="1500" dirty="0" smtClean="0"/>
              <a:t>A set of quality specifications.</a:t>
            </a:r>
          </a:p>
          <a:p>
            <a:pPr lvl="1"/>
            <a:r>
              <a:rPr lang="en-US" altLang="zh-CN" sz="1800" dirty="0"/>
              <a:t>The aim of </a:t>
            </a:r>
            <a:r>
              <a:rPr lang="en-US" altLang="zh-CN" sz="1800" dirty="0">
                <a:solidFill>
                  <a:srgbClr val="7030A0"/>
                </a:solidFill>
              </a:rPr>
              <a:t>Software Quality Management (SQM) </a:t>
            </a:r>
            <a:r>
              <a:rPr lang="en-US" altLang="zh-CN" sz="1800" dirty="0"/>
              <a:t>is to manage the quality of software and of its development process.</a:t>
            </a:r>
            <a:endParaRPr lang="zh-CN" altLang="en-US" sz="1800" dirty="0"/>
          </a:p>
        </p:txBody>
      </p:sp>
      <p:sp>
        <p:nvSpPr>
          <p:cNvPr id="3" name="标题 2"/>
          <p:cNvSpPr>
            <a:spLocks noGrp="1"/>
          </p:cNvSpPr>
          <p:nvPr>
            <p:ph type="title"/>
          </p:nvPr>
        </p:nvSpPr>
        <p:spPr/>
        <p:txBody>
          <a:bodyPr>
            <a:normAutofit fontScale="90000"/>
          </a:bodyPr>
          <a:lstStyle/>
          <a:p>
            <a:r>
              <a:rPr lang="en-US" altLang="zh-CN" dirty="0" smtClean="0"/>
              <a:t>Software Quality in Organization</a:t>
            </a:r>
            <a:endParaRPr lang="zh-CN" altLang="en-US" dirty="0"/>
          </a:p>
        </p:txBody>
      </p:sp>
    </p:spTree>
    <p:extLst>
      <p:ext uri="{BB962C8B-B14F-4D97-AF65-F5344CB8AC3E}">
        <p14:creationId xmlns:p14="http://schemas.microsoft.com/office/powerpoint/2010/main" val="203227501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762000" y="-27384"/>
            <a:ext cx="8001000" cy="1143000"/>
          </a:xfrm>
        </p:spPr>
        <p:txBody>
          <a:bodyPr>
            <a:normAutofit/>
          </a:bodyPr>
          <a:lstStyle/>
          <a:p>
            <a:r>
              <a:rPr lang="en-US" altLang="zh-CN" sz="3600" dirty="0"/>
              <a:t>Organizational </a:t>
            </a:r>
            <a:r>
              <a:rPr lang="en-US" altLang="zh-CN" sz="3600" dirty="0" smtClean="0"/>
              <a:t>Guarantee for Quality</a:t>
            </a:r>
            <a:endParaRPr lang="zh-CN" altLang="en-US" sz="3600" dirty="0"/>
          </a:p>
        </p:txBody>
      </p:sp>
      <p:sp>
        <p:nvSpPr>
          <p:cNvPr id="4" name="圆角矩形 3"/>
          <p:cNvSpPr/>
          <p:nvPr/>
        </p:nvSpPr>
        <p:spPr>
          <a:xfrm>
            <a:off x="3707904" y="1700807"/>
            <a:ext cx="1872208" cy="72008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smtClean="0">
                <a:solidFill>
                  <a:prstClr val="black"/>
                </a:solidFill>
              </a:rPr>
              <a:t>Management Level</a:t>
            </a:r>
            <a:endParaRPr lang="zh-CN" altLang="en-US" dirty="0">
              <a:solidFill>
                <a:prstClr val="black"/>
              </a:solidFill>
            </a:endParaRPr>
          </a:p>
        </p:txBody>
      </p:sp>
      <p:sp>
        <p:nvSpPr>
          <p:cNvPr id="8" name="矩形 7"/>
          <p:cNvSpPr/>
          <p:nvPr/>
        </p:nvSpPr>
        <p:spPr>
          <a:xfrm>
            <a:off x="2771800" y="2708919"/>
            <a:ext cx="3672408" cy="1944216"/>
          </a:xfrm>
          <a:prstGeom prst="rect">
            <a:avLst/>
          </a:prstGeom>
        </p:spPr>
        <p:style>
          <a:lnRef idx="1">
            <a:schemeClr val="accent2"/>
          </a:lnRef>
          <a:fillRef idx="2">
            <a:schemeClr val="accent2"/>
          </a:fillRef>
          <a:effectRef idx="1">
            <a:schemeClr val="accent2"/>
          </a:effectRef>
          <a:fontRef idx="minor">
            <a:schemeClr val="dk1"/>
          </a:fontRef>
        </p:style>
        <p:txBody>
          <a:bodyPr rtlCol="0" anchor="b"/>
          <a:lstStyle/>
          <a:p>
            <a:pPr algn="r"/>
            <a:r>
              <a:rPr lang="en-US" altLang="zh-CN" dirty="0" smtClean="0">
                <a:solidFill>
                  <a:prstClr val="black"/>
                </a:solidFill>
              </a:rPr>
              <a:t>Project Team</a:t>
            </a:r>
            <a:endParaRPr lang="zh-CN" altLang="en-US" dirty="0">
              <a:solidFill>
                <a:prstClr val="black"/>
              </a:solidFill>
            </a:endParaRPr>
          </a:p>
        </p:txBody>
      </p:sp>
      <p:sp>
        <p:nvSpPr>
          <p:cNvPr id="5" name="圆角矩形 4"/>
          <p:cNvSpPr/>
          <p:nvPr/>
        </p:nvSpPr>
        <p:spPr>
          <a:xfrm>
            <a:off x="3707904" y="2885727"/>
            <a:ext cx="1872208" cy="72008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smtClean="0">
                <a:solidFill>
                  <a:prstClr val="black"/>
                </a:solidFill>
              </a:rPr>
              <a:t>Test Team</a:t>
            </a:r>
            <a:endParaRPr lang="zh-CN" altLang="en-US" dirty="0">
              <a:solidFill>
                <a:prstClr val="black"/>
              </a:solidFill>
            </a:endParaRPr>
          </a:p>
        </p:txBody>
      </p:sp>
      <p:cxnSp>
        <p:nvCxnSpPr>
          <p:cNvPr id="7" name="直接箭头连接符 6"/>
          <p:cNvCxnSpPr>
            <a:stCxn id="4" idx="2"/>
            <a:endCxn id="5" idx="0"/>
          </p:cNvCxnSpPr>
          <p:nvPr/>
        </p:nvCxnSpPr>
        <p:spPr>
          <a:xfrm>
            <a:off x="4644008" y="2420887"/>
            <a:ext cx="0" cy="4648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 name="圆角矩形 8"/>
          <p:cNvSpPr/>
          <p:nvPr/>
        </p:nvSpPr>
        <p:spPr>
          <a:xfrm>
            <a:off x="611560" y="2852935"/>
            <a:ext cx="1872208" cy="72008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mtClean="0">
                <a:solidFill>
                  <a:prstClr val="black"/>
                </a:solidFill>
              </a:rPr>
              <a:t>SEPG </a:t>
            </a:r>
            <a:r>
              <a:rPr lang="en-US" altLang="zh-CN" dirty="0" smtClean="0">
                <a:solidFill>
                  <a:prstClr val="black"/>
                </a:solidFill>
              </a:rPr>
              <a:t>Group</a:t>
            </a:r>
            <a:endParaRPr lang="zh-CN" altLang="en-US" dirty="0">
              <a:solidFill>
                <a:prstClr val="black"/>
              </a:solidFill>
            </a:endParaRPr>
          </a:p>
        </p:txBody>
      </p:sp>
      <p:sp>
        <p:nvSpPr>
          <p:cNvPr id="10" name="圆角矩形 9"/>
          <p:cNvSpPr/>
          <p:nvPr/>
        </p:nvSpPr>
        <p:spPr>
          <a:xfrm>
            <a:off x="6890792" y="2852935"/>
            <a:ext cx="1872208" cy="72008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smtClean="0">
                <a:solidFill>
                  <a:prstClr val="black"/>
                </a:solidFill>
              </a:rPr>
              <a:t>SQA Group</a:t>
            </a:r>
            <a:endParaRPr lang="zh-CN" altLang="en-US" dirty="0">
              <a:solidFill>
                <a:prstClr val="black"/>
              </a:solidFill>
            </a:endParaRPr>
          </a:p>
        </p:txBody>
      </p:sp>
      <p:cxnSp>
        <p:nvCxnSpPr>
          <p:cNvPr id="11" name="直接箭头连接符 10"/>
          <p:cNvCxnSpPr>
            <a:stCxn id="9" idx="3"/>
          </p:cNvCxnSpPr>
          <p:nvPr/>
        </p:nvCxnSpPr>
        <p:spPr>
          <a:xfrm>
            <a:off x="2483768" y="3212975"/>
            <a:ext cx="28803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直接箭头连接符 13"/>
          <p:cNvCxnSpPr>
            <a:stCxn id="10" idx="1"/>
          </p:cNvCxnSpPr>
          <p:nvPr/>
        </p:nvCxnSpPr>
        <p:spPr>
          <a:xfrm flipH="1">
            <a:off x="6444208" y="3212975"/>
            <a:ext cx="44658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9" name="椭圆形标注 18"/>
          <p:cNvSpPr/>
          <p:nvPr/>
        </p:nvSpPr>
        <p:spPr>
          <a:xfrm>
            <a:off x="6084168" y="1268760"/>
            <a:ext cx="1872208" cy="1080119"/>
          </a:xfrm>
          <a:prstGeom prst="wedgeEllipseCallout">
            <a:avLst>
              <a:gd name="adj1" fmla="val -76175"/>
              <a:gd name="adj2" fmla="val 41817"/>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400" dirty="0">
                <a:solidFill>
                  <a:prstClr val="black"/>
                </a:solidFill>
              </a:rPr>
              <a:t>Has a strong sense of </a:t>
            </a:r>
            <a:r>
              <a:rPr lang="zh-CN" altLang="en-US" sz="1400" dirty="0" smtClean="0">
                <a:solidFill>
                  <a:prstClr val="black"/>
                </a:solidFill>
              </a:rPr>
              <a:t>‘</a:t>
            </a:r>
            <a:r>
              <a:rPr lang="en-US" altLang="zh-CN" sz="1400" dirty="0">
                <a:solidFill>
                  <a:prstClr val="black"/>
                </a:solidFill>
              </a:rPr>
              <a:t>quality </a:t>
            </a:r>
            <a:r>
              <a:rPr lang="en-US" altLang="zh-CN" sz="1400" dirty="0" smtClean="0">
                <a:solidFill>
                  <a:prstClr val="black"/>
                </a:solidFill>
              </a:rPr>
              <a:t>first</a:t>
            </a:r>
            <a:r>
              <a:rPr lang="zh-CN" altLang="en-US" sz="1400" dirty="0" smtClean="0">
                <a:solidFill>
                  <a:prstClr val="black"/>
                </a:solidFill>
              </a:rPr>
              <a:t>’</a:t>
            </a:r>
            <a:endParaRPr lang="zh-CN" altLang="en-US" sz="1400" dirty="0">
              <a:solidFill>
                <a:prstClr val="black"/>
              </a:solidFill>
            </a:endParaRPr>
          </a:p>
        </p:txBody>
      </p:sp>
      <p:sp>
        <p:nvSpPr>
          <p:cNvPr id="20" name="椭圆形标注 19"/>
          <p:cNvSpPr/>
          <p:nvPr/>
        </p:nvSpPr>
        <p:spPr>
          <a:xfrm>
            <a:off x="6890792" y="4001851"/>
            <a:ext cx="1872208" cy="1080119"/>
          </a:xfrm>
          <a:prstGeom prst="wedgeEllipseCallout">
            <a:avLst>
              <a:gd name="adj1" fmla="val -16789"/>
              <a:gd name="adj2" fmla="val -89979"/>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400" dirty="0" smtClean="0">
                <a:solidFill>
                  <a:prstClr val="black"/>
                </a:solidFill>
              </a:rPr>
              <a:t>Track, control, improve quality from process</a:t>
            </a:r>
            <a:endParaRPr lang="zh-CN" altLang="en-US" sz="1400" dirty="0">
              <a:solidFill>
                <a:prstClr val="black"/>
              </a:solidFill>
            </a:endParaRPr>
          </a:p>
        </p:txBody>
      </p:sp>
      <p:sp>
        <p:nvSpPr>
          <p:cNvPr id="21" name="椭圆形标注 20"/>
          <p:cNvSpPr/>
          <p:nvPr/>
        </p:nvSpPr>
        <p:spPr>
          <a:xfrm>
            <a:off x="2797680" y="4109862"/>
            <a:ext cx="2160240" cy="972107"/>
          </a:xfrm>
          <a:prstGeom prst="wedgeEllipseCallout">
            <a:avLst>
              <a:gd name="adj1" fmla="val 31793"/>
              <a:gd name="adj2" fmla="val -102271"/>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400" dirty="0">
                <a:solidFill>
                  <a:prstClr val="black"/>
                </a:solidFill>
              </a:rPr>
              <a:t>conduct a comprehensive in-depth test</a:t>
            </a:r>
            <a:endParaRPr lang="zh-CN" altLang="en-US" sz="1400" dirty="0">
              <a:solidFill>
                <a:prstClr val="black"/>
              </a:solidFill>
            </a:endParaRPr>
          </a:p>
        </p:txBody>
      </p:sp>
      <p:sp>
        <p:nvSpPr>
          <p:cNvPr id="23" name="椭圆形标注 22"/>
          <p:cNvSpPr/>
          <p:nvPr/>
        </p:nvSpPr>
        <p:spPr>
          <a:xfrm>
            <a:off x="467544" y="4650040"/>
            <a:ext cx="2513856" cy="972107"/>
          </a:xfrm>
          <a:prstGeom prst="wedgeEllipseCallout">
            <a:avLst>
              <a:gd name="adj1" fmla="val -12941"/>
              <a:gd name="adj2" fmla="val -157855"/>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400" dirty="0">
                <a:solidFill>
                  <a:prstClr val="black"/>
                </a:solidFill>
              </a:rPr>
              <a:t>Promote enterprise process definition, maintenance and improvement.</a:t>
            </a:r>
            <a:endParaRPr lang="zh-CN" altLang="en-US" sz="1400" dirty="0">
              <a:solidFill>
                <a:prstClr val="black"/>
              </a:solidFill>
            </a:endParaRPr>
          </a:p>
        </p:txBody>
      </p:sp>
    </p:spTree>
    <p:extLst>
      <p:ext uri="{BB962C8B-B14F-4D97-AF65-F5344CB8AC3E}">
        <p14:creationId xmlns:p14="http://schemas.microsoft.com/office/powerpoint/2010/main" val="234555884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
          </p:nvPr>
        </p:nvSpPr>
        <p:spPr/>
        <p:txBody>
          <a:bodyPr/>
          <a:lstStyle/>
          <a:p>
            <a:endParaRPr lang="zh-CN" altLang="en-US"/>
          </a:p>
        </p:txBody>
      </p:sp>
      <p:sp>
        <p:nvSpPr>
          <p:cNvPr id="3" name="标题 2"/>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33720185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1"/>
          <p:cNvSpPr>
            <a:spLocks noGrp="1"/>
          </p:cNvSpPr>
          <p:nvPr>
            <p:ph sz="quarter" idx="1"/>
          </p:nvPr>
        </p:nvSpPr>
        <p:spPr>
          <a:xfrm>
            <a:off x="762000" y="1600200"/>
            <a:ext cx="8004048" cy="4572000"/>
          </a:xfrm>
        </p:spPr>
        <p:txBody>
          <a:bodyPr>
            <a:normAutofit lnSpcReduction="10000"/>
          </a:bodyPr>
          <a:lstStyle/>
          <a:p>
            <a:r>
              <a:rPr lang="en-US" altLang="zh-CN" dirty="0" smtClean="0"/>
              <a:t>Functionality of a PM</a:t>
            </a:r>
          </a:p>
          <a:p>
            <a:pPr lvl="1"/>
            <a:r>
              <a:rPr lang="en-US" altLang="zh-CN" dirty="0" smtClean="0"/>
              <a:t>PM is responsible </a:t>
            </a:r>
            <a:r>
              <a:rPr lang="en-US" altLang="zh-CN" dirty="0"/>
              <a:t>for the execution of the project activities and the achievement of the project objectives</a:t>
            </a:r>
            <a:r>
              <a:rPr lang="en-US" altLang="zh-CN" dirty="0" smtClean="0"/>
              <a:t>.</a:t>
            </a:r>
          </a:p>
          <a:p>
            <a:pPr lvl="1"/>
            <a:r>
              <a:rPr lang="en-US" altLang="zh-CN" dirty="0" smtClean="0"/>
              <a:t>PM is </a:t>
            </a:r>
            <a:r>
              <a:rPr lang="en-US" altLang="zh-CN" dirty="0"/>
              <a:t>the highest leader, organizer and responsibility of project </a:t>
            </a:r>
            <a:r>
              <a:rPr lang="en-US" altLang="zh-CN" dirty="0" smtClean="0"/>
              <a:t>execution, </a:t>
            </a:r>
            <a:r>
              <a:rPr lang="en-US" altLang="zh-CN" dirty="0"/>
              <a:t>which plays a </a:t>
            </a:r>
            <a:r>
              <a:rPr lang="en-US" altLang="zh-CN" dirty="0" smtClean="0"/>
              <a:t>determinative role </a:t>
            </a:r>
            <a:r>
              <a:rPr lang="en-US" altLang="zh-CN" dirty="0"/>
              <a:t>in project management</a:t>
            </a:r>
            <a:r>
              <a:rPr lang="en-US" altLang="zh-CN" dirty="0" smtClean="0"/>
              <a:t>.</a:t>
            </a:r>
          </a:p>
          <a:p>
            <a:pPr lvl="1"/>
            <a:r>
              <a:rPr lang="en-US" altLang="zh-CN" dirty="0" smtClean="0"/>
              <a:t>PM is a bridge </a:t>
            </a:r>
            <a:r>
              <a:rPr lang="en-US" altLang="zh-CN" dirty="0"/>
              <a:t>and </a:t>
            </a:r>
            <a:r>
              <a:rPr lang="en-US" altLang="zh-CN" dirty="0" smtClean="0"/>
              <a:t>link </a:t>
            </a:r>
            <a:r>
              <a:rPr lang="en-US" altLang="zh-CN" dirty="0"/>
              <a:t>of the project related parties, and is in the core position of the project. </a:t>
            </a:r>
            <a:endParaRPr lang="en-US" altLang="zh-CN" dirty="0" smtClean="0"/>
          </a:p>
          <a:p>
            <a:pPr lvl="2"/>
            <a:r>
              <a:rPr lang="en-US" altLang="zh-CN" dirty="0" smtClean="0"/>
              <a:t>PM is responsible </a:t>
            </a:r>
            <a:r>
              <a:rPr lang="en-US" altLang="zh-CN" dirty="0"/>
              <a:t>for communication, consultation, resolve all kinds of </a:t>
            </a:r>
            <a:r>
              <a:rPr lang="en-US" altLang="zh-CN" dirty="0" smtClean="0"/>
              <a:t>conflicts </a:t>
            </a:r>
            <a:r>
              <a:rPr lang="en-US" altLang="zh-CN" dirty="0"/>
              <a:t>and </a:t>
            </a:r>
            <a:r>
              <a:rPr lang="en-US" altLang="zh-CN" dirty="0" smtClean="0"/>
              <a:t>disputes.</a:t>
            </a:r>
            <a:endParaRPr lang="zh-CN" altLang="en-US" dirty="0"/>
          </a:p>
        </p:txBody>
      </p:sp>
      <p:sp>
        <p:nvSpPr>
          <p:cNvPr id="5" name="标题 2"/>
          <p:cNvSpPr>
            <a:spLocks noGrp="1"/>
          </p:cNvSpPr>
          <p:nvPr>
            <p:ph type="title"/>
          </p:nvPr>
        </p:nvSpPr>
        <p:spPr>
          <a:xfrm>
            <a:off x="762000" y="381000"/>
            <a:ext cx="8001000" cy="1143000"/>
          </a:xfrm>
        </p:spPr>
        <p:txBody>
          <a:bodyPr/>
          <a:lstStyle/>
          <a:p>
            <a:r>
              <a:rPr lang="en-US" altLang="zh-CN" dirty="0" smtClean="0"/>
              <a:t>Project Manager</a:t>
            </a:r>
            <a:endParaRPr lang="zh-CN" altLang="en-US" dirty="0"/>
          </a:p>
        </p:txBody>
      </p:sp>
    </p:spTree>
    <p:extLst>
      <p:ext uri="{BB962C8B-B14F-4D97-AF65-F5344CB8AC3E}">
        <p14:creationId xmlns:p14="http://schemas.microsoft.com/office/powerpoint/2010/main" val="23884501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1"/>
          <p:cNvSpPr>
            <a:spLocks noGrp="1"/>
          </p:cNvSpPr>
          <p:nvPr>
            <p:ph sz="quarter" idx="1"/>
          </p:nvPr>
        </p:nvSpPr>
        <p:spPr>
          <a:xfrm>
            <a:off x="762000" y="1600200"/>
            <a:ext cx="8004048" cy="4572000"/>
          </a:xfrm>
        </p:spPr>
        <p:txBody>
          <a:bodyPr>
            <a:normAutofit fontScale="77500" lnSpcReduction="20000"/>
          </a:bodyPr>
          <a:lstStyle/>
          <a:p>
            <a:r>
              <a:rPr lang="en-US" altLang="zh-CN" dirty="0" smtClean="0"/>
              <a:t>Responsibility of a PM</a:t>
            </a:r>
          </a:p>
          <a:p>
            <a:pPr lvl="1"/>
            <a:r>
              <a:rPr lang="en-US" altLang="zh-CN" u="sng" dirty="0">
                <a:solidFill>
                  <a:srgbClr val="7030A0"/>
                </a:solidFill>
              </a:rPr>
              <a:t>Ensure </a:t>
            </a:r>
            <a:r>
              <a:rPr lang="en-US" altLang="zh-CN" u="sng" dirty="0" smtClean="0">
                <a:solidFill>
                  <a:srgbClr val="7030A0"/>
                </a:solidFill>
              </a:rPr>
              <a:t>that the project </a:t>
            </a:r>
            <a:r>
              <a:rPr lang="en-US" altLang="zh-CN" u="sng" dirty="0">
                <a:solidFill>
                  <a:srgbClr val="7030A0"/>
                </a:solidFill>
              </a:rPr>
              <a:t>objectives </a:t>
            </a:r>
            <a:r>
              <a:rPr lang="en-US" altLang="zh-CN" u="sng" dirty="0" smtClean="0">
                <a:solidFill>
                  <a:srgbClr val="7030A0"/>
                </a:solidFill>
              </a:rPr>
              <a:t>can be achieved </a:t>
            </a:r>
            <a:r>
              <a:rPr lang="en-US" altLang="zh-CN" dirty="0" smtClean="0">
                <a:solidFill>
                  <a:schemeClr val="bg2">
                    <a:lumMod val="50000"/>
                  </a:schemeClr>
                </a:solidFill>
              </a:rPr>
              <a:t>(fundamental)</a:t>
            </a:r>
          </a:p>
          <a:p>
            <a:pPr lvl="1"/>
            <a:r>
              <a:rPr lang="en-US" altLang="zh-CN" u="sng" dirty="0" smtClean="0">
                <a:solidFill>
                  <a:srgbClr val="7030A0"/>
                </a:solidFill>
              </a:rPr>
              <a:t>Develop plans and sub plans</a:t>
            </a:r>
          </a:p>
          <a:p>
            <a:pPr lvl="2"/>
            <a:r>
              <a:rPr lang="en-US" altLang="zh-CN" dirty="0" smtClean="0">
                <a:solidFill>
                  <a:srgbClr val="00B050"/>
                </a:solidFill>
              </a:rPr>
              <a:t>PM breaks </a:t>
            </a:r>
            <a:r>
              <a:rPr lang="en-US" altLang="zh-CN" dirty="0">
                <a:solidFill>
                  <a:srgbClr val="00B050"/>
                </a:solidFill>
              </a:rPr>
              <a:t>down the overall goal, divides </a:t>
            </a:r>
            <a:r>
              <a:rPr lang="en-US" altLang="zh-CN" dirty="0" smtClean="0">
                <a:solidFill>
                  <a:srgbClr val="00B050"/>
                </a:solidFill>
              </a:rPr>
              <a:t>it into some main </a:t>
            </a:r>
            <a:r>
              <a:rPr lang="en-US" altLang="zh-CN" dirty="0">
                <a:solidFill>
                  <a:srgbClr val="00B050"/>
                </a:solidFill>
              </a:rPr>
              <a:t>work </a:t>
            </a:r>
            <a:r>
              <a:rPr lang="en-US" altLang="zh-CN" dirty="0" smtClean="0">
                <a:solidFill>
                  <a:srgbClr val="00B050"/>
                </a:solidFill>
              </a:rPr>
              <a:t>and </a:t>
            </a:r>
            <a:r>
              <a:rPr lang="en-US" altLang="zh-CN" dirty="0">
                <a:solidFill>
                  <a:srgbClr val="00B050"/>
                </a:solidFill>
              </a:rPr>
              <a:t>work load, determines the </a:t>
            </a:r>
            <a:r>
              <a:rPr lang="en-US" altLang="zh-CN" dirty="0" smtClean="0">
                <a:solidFill>
                  <a:srgbClr val="00B050"/>
                </a:solidFill>
              </a:rPr>
              <a:t>milestones of </a:t>
            </a:r>
            <a:r>
              <a:rPr lang="en-US" altLang="zh-CN" dirty="0">
                <a:solidFill>
                  <a:srgbClr val="00B050"/>
                </a:solidFill>
              </a:rPr>
              <a:t>the project </a:t>
            </a:r>
            <a:r>
              <a:rPr lang="en-US" altLang="zh-CN" dirty="0" smtClean="0">
                <a:solidFill>
                  <a:srgbClr val="00B050"/>
                </a:solidFill>
              </a:rPr>
              <a:t>stages, outcomes and </a:t>
            </a:r>
            <a:r>
              <a:rPr lang="en-US" altLang="zh-CN" dirty="0">
                <a:solidFill>
                  <a:srgbClr val="00B050"/>
                </a:solidFill>
              </a:rPr>
              <a:t>the progress </a:t>
            </a:r>
            <a:r>
              <a:rPr lang="en-US" altLang="zh-CN" dirty="0" smtClean="0">
                <a:solidFill>
                  <a:srgbClr val="00B050"/>
                </a:solidFill>
              </a:rPr>
              <a:t>check points, and establishes the overall </a:t>
            </a:r>
            <a:r>
              <a:rPr lang="en-US" altLang="zh-CN" dirty="0">
                <a:solidFill>
                  <a:srgbClr val="00B050"/>
                </a:solidFill>
              </a:rPr>
              <a:t>control plan.</a:t>
            </a:r>
            <a:endParaRPr lang="en-US" altLang="zh-CN" dirty="0" smtClean="0">
              <a:solidFill>
                <a:srgbClr val="00B050"/>
              </a:solidFill>
            </a:endParaRPr>
          </a:p>
          <a:p>
            <a:pPr lvl="1"/>
            <a:r>
              <a:rPr lang="en-US" altLang="zh-CN" u="sng" dirty="0">
                <a:solidFill>
                  <a:srgbClr val="7030A0"/>
                </a:solidFill>
              </a:rPr>
              <a:t>Organization and </a:t>
            </a:r>
            <a:r>
              <a:rPr lang="en-US" altLang="zh-CN" u="sng" dirty="0" smtClean="0">
                <a:solidFill>
                  <a:srgbClr val="7030A0"/>
                </a:solidFill>
              </a:rPr>
              <a:t>implementation</a:t>
            </a:r>
          </a:p>
          <a:p>
            <a:pPr lvl="2"/>
            <a:r>
              <a:rPr lang="en-US" altLang="zh-CN" dirty="0">
                <a:solidFill>
                  <a:srgbClr val="00B050"/>
                </a:solidFill>
              </a:rPr>
              <a:t>Design the project's organizational </a:t>
            </a:r>
            <a:r>
              <a:rPr lang="en-US" altLang="zh-CN" dirty="0" smtClean="0">
                <a:solidFill>
                  <a:srgbClr val="00B050"/>
                </a:solidFill>
              </a:rPr>
              <a:t>structure</a:t>
            </a:r>
          </a:p>
          <a:p>
            <a:pPr lvl="2"/>
            <a:r>
              <a:rPr lang="en-US" altLang="zh-CN" dirty="0">
                <a:solidFill>
                  <a:srgbClr val="00B050"/>
                </a:solidFill>
              </a:rPr>
              <a:t>For large projects, decide which tasks are done by the project team and which are done by the contractor</a:t>
            </a:r>
            <a:r>
              <a:rPr lang="en-US" altLang="zh-CN" dirty="0" smtClean="0">
                <a:solidFill>
                  <a:srgbClr val="00B050"/>
                </a:solidFill>
              </a:rPr>
              <a:t>.</a:t>
            </a:r>
          </a:p>
          <a:p>
            <a:pPr lvl="1"/>
            <a:r>
              <a:rPr lang="en-US" altLang="zh-CN" u="sng" dirty="0" smtClean="0">
                <a:solidFill>
                  <a:srgbClr val="7030A0"/>
                </a:solidFill>
              </a:rPr>
              <a:t>Project Control</a:t>
            </a:r>
          </a:p>
          <a:p>
            <a:pPr lvl="2"/>
            <a:r>
              <a:rPr lang="en-US" altLang="zh-CN" dirty="0">
                <a:solidFill>
                  <a:srgbClr val="00B050"/>
                </a:solidFill>
              </a:rPr>
              <a:t>Monitor project operation, establish and improve the project team's internal information management system, including meetings and </a:t>
            </a:r>
            <a:r>
              <a:rPr lang="en-US" altLang="zh-CN" dirty="0" smtClean="0">
                <a:solidFill>
                  <a:srgbClr val="00B050"/>
                </a:solidFill>
              </a:rPr>
              <a:t>reporting.</a:t>
            </a:r>
          </a:p>
          <a:p>
            <a:pPr lvl="2"/>
            <a:endParaRPr lang="zh-CN" altLang="en-US" u="sng" dirty="0">
              <a:solidFill>
                <a:srgbClr val="7030A0"/>
              </a:solidFill>
            </a:endParaRPr>
          </a:p>
        </p:txBody>
      </p:sp>
      <p:sp>
        <p:nvSpPr>
          <p:cNvPr id="5" name="标题 2"/>
          <p:cNvSpPr>
            <a:spLocks noGrp="1"/>
          </p:cNvSpPr>
          <p:nvPr>
            <p:ph type="title"/>
          </p:nvPr>
        </p:nvSpPr>
        <p:spPr>
          <a:xfrm>
            <a:off x="762000" y="381000"/>
            <a:ext cx="8001000" cy="1143000"/>
          </a:xfrm>
        </p:spPr>
        <p:txBody>
          <a:bodyPr/>
          <a:lstStyle/>
          <a:p>
            <a:r>
              <a:rPr lang="en-US" altLang="zh-CN" dirty="0" smtClean="0"/>
              <a:t>Project Manager</a:t>
            </a:r>
            <a:endParaRPr lang="zh-CN" altLang="en-US" dirty="0"/>
          </a:p>
        </p:txBody>
      </p:sp>
    </p:spTree>
    <p:extLst>
      <p:ext uri="{BB962C8B-B14F-4D97-AF65-F5344CB8AC3E}">
        <p14:creationId xmlns:p14="http://schemas.microsoft.com/office/powerpoint/2010/main" val="24079905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1"/>
          <p:cNvSpPr>
            <a:spLocks noGrp="1"/>
          </p:cNvSpPr>
          <p:nvPr>
            <p:ph sz="quarter" idx="1"/>
          </p:nvPr>
        </p:nvSpPr>
        <p:spPr>
          <a:xfrm>
            <a:off x="762000" y="1600200"/>
            <a:ext cx="8004048" cy="4572000"/>
          </a:xfrm>
        </p:spPr>
        <p:txBody>
          <a:bodyPr>
            <a:normAutofit fontScale="92500"/>
          </a:bodyPr>
          <a:lstStyle/>
          <a:p>
            <a:r>
              <a:rPr lang="en-US" altLang="zh-CN" dirty="0" smtClean="0"/>
              <a:t>Authorities (powers) of a PM</a:t>
            </a:r>
          </a:p>
          <a:p>
            <a:pPr lvl="1"/>
            <a:r>
              <a:rPr lang="en-US" altLang="zh-CN" dirty="0"/>
              <a:t> </a:t>
            </a:r>
            <a:r>
              <a:rPr lang="en-US" altLang="zh-CN" u="sng" dirty="0" smtClean="0">
                <a:solidFill>
                  <a:srgbClr val="7030A0"/>
                </a:solidFill>
              </a:rPr>
              <a:t>instructions in production</a:t>
            </a:r>
          </a:p>
          <a:p>
            <a:pPr lvl="1"/>
            <a:r>
              <a:rPr lang="en-US" altLang="zh-CN" u="sng" dirty="0">
                <a:solidFill>
                  <a:srgbClr val="7030A0"/>
                </a:solidFill>
              </a:rPr>
              <a:t>establishment of the project </a:t>
            </a:r>
            <a:r>
              <a:rPr lang="en-US" altLang="zh-CN" u="sng" dirty="0" smtClean="0">
                <a:solidFill>
                  <a:srgbClr val="7030A0"/>
                </a:solidFill>
              </a:rPr>
              <a:t>team</a:t>
            </a:r>
          </a:p>
          <a:p>
            <a:pPr lvl="2"/>
            <a:r>
              <a:rPr lang="en-US" altLang="zh-CN" dirty="0" smtClean="0">
                <a:solidFill>
                  <a:srgbClr val="00B050"/>
                </a:solidFill>
              </a:rPr>
              <a:t>appointment, </a:t>
            </a:r>
            <a:r>
              <a:rPr lang="en-US" altLang="zh-CN" dirty="0">
                <a:solidFill>
                  <a:srgbClr val="00B050"/>
                </a:solidFill>
              </a:rPr>
              <a:t>assessment, promotion, punishment, reward, supervision, command and even dismissal.</a:t>
            </a:r>
            <a:endParaRPr lang="en-US" altLang="zh-CN" dirty="0" smtClean="0">
              <a:solidFill>
                <a:srgbClr val="00B050"/>
              </a:solidFill>
            </a:endParaRPr>
          </a:p>
          <a:p>
            <a:pPr lvl="1"/>
            <a:r>
              <a:rPr lang="en-US" altLang="zh-CN" u="sng" dirty="0" smtClean="0">
                <a:solidFill>
                  <a:srgbClr val="7030A0"/>
                </a:solidFill>
              </a:rPr>
              <a:t>financial rights</a:t>
            </a:r>
          </a:p>
          <a:p>
            <a:pPr lvl="2"/>
            <a:r>
              <a:rPr lang="en-US" altLang="zh-CN" dirty="0" smtClean="0">
                <a:solidFill>
                  <a:srgbClr val="00B050"/>
                </a:solidFill>
              </a:rPr>
              <a:t>project </a:t>
            </a:r>
            <a:r>
              <a:rPr lang="en-US" altLang="zh-CN" dirty="0">
                <a:solidFill>
                  <a:srgbClr val="00B050"/>
                </a:solidFill>
              </a:rPr>
              <a:t>manager must have financial decision-making authority within the scope of the contract.</a:t>
            </a:r>
            <a:endParaRPr lang="en-US" altLang="zh-CN" dirty="0" smtClean="0">
              <a:solidFill>
                <a:srgbClr val="00B050"/>
              </a:solidFill>
            </a:endParaRPr>
          </a:p>
          <a:p>
            <a:pPr lvl="1"/>
            <a:r>
              <a:rPr lang="en-US" altLang="zh-CN" u="sng" smtClean="0">
                <a:solidFill>
                  <a:srgbClr val="7030A0"/>
                </a:solidFill>
              </a:rPr>
              <a:t>technical decision-making rights</a:t>
            </a:r>
            <a:endParaRPr lang="en-US" altLang="zh-CN" u="sng" dirty="0" smtClean="0">
              <a:solidFill>
                <a:srgbClr val="7030A0"/>
              </a:solidFill>
            </a:endParaRPr>
          </a:p>
          <a:p>
            <a:pPr lvl="2"/>
            <a:r>
              <a:rPr lang="en-US" altLang="zh-CN" dirty="0" smtClean="0">
                <a:solidFill>
                  <a:srgbClr val="00B050"/>
                </a:solidFill>
              </a:rPr>
              <a:t>review </a:t>
            </a:r>
            <a:r>
              <a:rPr lang="en-US" altLang="zh-CN" dirty="0">
                <a:solidFill>
                  <a:srgbClr val="00B050"/>
                </a:solidFill>
              </a:rPr>
              <a:t>and approve major technical </a:t>
            </a:r>
            <a:r>
              <a:rPr lang="en-US" altLang="zh-CN" dirty="0" smtClean="0">
                <a:solidFill>
                  <a:srgbClr val="00B050"/>
                </a:solidFill>
              </a:rPr>
              <a:t>solutions, </a:t>
            </a:r>
            <a:r>
              <a:rPr lang="en-US" altLang="zh-CN" dirty="0">
                <a:solidFill>
                  <a:srgbClr val="00B050"/>
                </a:solidFill>
              </a:rPr>
              <a:t>to convene a technical proposal or to consult an </a:t>
            </a:r>
            <a:r>
              <a:rPr lang="en-US" altLang="zh-CN" dirty="0" smtClean="0">
                <a:solidFill>
                  <a:srgbClr val="00B050"/>
                </a:solidFill>
              </a:rPr>
              <a:t>expert if </a:t>
            </a:r>
            <a:r>
              <a:rPr lang="en-US" altLang="zh-CN" dirty="0">
                <a:solidFill>
                  <a:srgbClr val="00B050"/>
                </a:solidFill>
              </a:rPr>
              <a:t>necessary</a:t>
            </a:r>
            <a:r>
              <a:rPr lang="en-US" altLang="zh-CN" dirty="0" smtClean="0">
                <a:solidFill>
                  <a:srgbClr val="00B050"/>
                </a:solidFill>
              </a:rPr>
              <a:t>.</a:t>
            </a:r>
          </a:p>
        </p:txBody>
      </p:sp>
      <p:sp>
        <p:nvSpPr>
          <p:cNvPr id="5" name="标题 2"/>
          <p:cNvSpPr>
            <a:spLocks noGrp="1"/>
          </p:cNvSpPr>
          <p:nvPr>
            <p:ph type="title"/>
          </p:nvPr>
        </p:nvSpPr>
        <p:spPr>
          <a:xfrm>
            <a:off x="762000" y="381000"/>
            <a:ext cx="8001000" cy="1143000"/>
          </a:xfrm>
        </p:spPr>
        <p:txBody>
          <a:bodyPr/>
          <a:lstStyle/>
          <a:p>
            <a:r>
              <a:rPr lang="en-US" altLang="zh-CN" dirty="0"/>
              <a:t>Project Manager</a:t>
            </a:r>
            <a:endParaRPr lang="zh-CN" altLang="en-US" dirty="0"/>
          </a:p>
        </p:txBody>
      </p:sp>
    </p:spTree>
    <p:extLst>
      <p:ext uri="{BB962C8B-B14F-4D97-AF65-F5344CB8AC3E}">
        <p14:creationId xmlns:p14="http://schemas.microsoft.com/office/powerpoint/2010/main" val="33575160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1"/>
          <p:cNvSpPr>
            <a:spLocks noGrp="1"/>
          </p:cNvSpPr>
          <p:nvPr>
            <p:ph sz="quarter" idx="1"/>
          </p:nvPr>
        </p:nvSpPr>
        <p:spPr>
          <a:xfrm>
            <a:off x="762000" y="1600200"/>
            <a:ext cx="8004048" cy="4572000"/>
          </a:xfrm>
        </p:spPr>
        <p:txBody>
          <a:bodyPr>
            <a:normAutofit fontScale="92500"/>
          </a:bodyPr>
          <a:lstStyle/>
          <a:p>
            <a:r>
              <a:rPr lang="en-US" altLang="zh-CN" dirty="0" smtClean="0"/>
              <a:t>Abilities </a:t>
            </a:r>
            <a:r>
              <a:rPr lang="en-US" altLang="zh-CN" dirty="0"/>
              <a:t>of </a:t>
            </a:r>
            <a:r>
              <a:rPr lang="en-US" altLang="zh-CN" dirty="0" smtClean="0"/>
              <a:t>a PM</a:t>
            </a:r>
          </a:p>
          <a:p>
            <a:pPr lvl="1"/>
            <a:r>
              <a:rPr lang="en-US" altLang="zh-CN" u="sng" dirty="0">
                <a:solidFill>
                  <a:srgbClr val="7030A0"/>
                </a:solidFill>
              </a:rPr>
              <a:t>Ability to obtain project </a:t>
            </a:r>
            <a:r>
              <a:rPr lang="en-US" altLang="zh-CN" u="sng" dirty="0" smtClean="0">
                <a:solidFill>
                  <a:srgbClr val="7030A0"/>
                </a:solidFill>
              </a:rPr>
              <a:t>resources</a:t>
            </a:r>
          </a:p>
          <a:p>
            <a:pPr lvl="2"/>
            <a:r>
              <a:rPr lang="en-US" altLang="zh-CN" dirty="0">
                <a:solidFill>
                  <a:srgbClr val="00B050"/>
                </a:solidFill>
              </a:rPr>
              <a:t>Project managers, by establishing their own image, with a variety of relationships and senior leadership, through the normal channels to obtain project resources</a:t>
            </a:r>
            <a:r>
              <a:rPr lang="en-US" altLang="zh-CN" dirty="0" smtClean="0">
                <a:solidFill>
                  <a:srgbClr val="00B050"/>
                </a:solidFill>
              </a:rPr>
              <a:t>.</a:t>
            </a:r>
          </a:p>
          <a:p>
            <a:pPr lvl="1"/>
            <a:r>
              <a:rPr lang="en-US" altLang="zh-CN" u="sng" dirty="0">
                <a:solidFill>
                  <a:srgbClr val="7030A0"/>
                </a:solidFill>
              </a:rPr>
              <a:t>Ability to eliminate obstacles and solve </a:t>
            </a:r>
            <a:r>
              <a:rPr lang="en-US" altLang="zh-CN" u="sng" dirty="0" smtClean="0">
                <a:solidFill>
                  <a:srgbClr val="7030A0"/>
                </a:solidFill>
              </a:rPr>
              <a:t>problems</a:t>
            </a:r>
          </a:p>
          <a:p>
            <a:pPr lvl="1"/>
            <a:r>
              <a:rPr lang="en-US" altLang="zh-CN" u="sng" dirty="0">
                <a:solidFill>
                  <a:srgbClr val="7030A0"/>
                </a:solidFill>
              </a:rPr>
              <a:t>Leadership and </a:t>
            </a:r>
            <a:r>
              <a:rPr lang="en-US" altLang="zh-CN" u="sng" dirty="0" smtClean="0">
                <a:solidFill>
                  <a:srgbClr val="7030A0"/>
                </a:solidFill>
              </a:rPr>
              <a:t>tradeoffs</a:t>
            </a:r>
          </a:p>
          <a:p>
            <a:pPr lvl="1"/>
            <a:r>
              <a:rPr lang="en-US" altLang="zh-CN" u="sng" dirty="0" smtClean="0">
                <a:solidFill>
                  <a:srgbClr val="7030A0"/>
                </a:solidFill>
              </a:rPr>
              <a:t>Communication skills</a:t>
            </a:r>
          </a:p>
          <a:p>
            <a:pPr lvl="1"/>
            <a:r>
              <a:rPr lang="en-US" altLang="zh-CN" u="sng" dirty="0">
                <a:solidFill>
                  <a:srgbClr val="7030A0"/>
                </a:solidFill>
              </a:rPr>
              <a:t>Ability to manage </a:t>
            </a:r>
            <a:r>
              <a:rPr lang="en-US" altLang="zh-CN" u="sng" dirty="0" smtClean="0">
                <a:solidFill>
                  <a:srgbClr val="7030A0"/>
                </a:solidFill>
              </a:rPr>
              <a:t>time</a:t>
            </a:r>
          </a:p>
          <a:p>
            <a:pPr lvl="2"/>
            <a:r>
              <a:rPr lang="en-US" altLang="zh-CN" dirty="0">
                <a:solidFill>
                  <a:srgbClr val="00B050"/>
                </a:solidFill>
              </a:rPr>
              <a:t>The project manager </a:t>
            </a:r>
            <a:r>
              <a:rPr lang="en-US" altLang="zh-CN" dirty="0" smtClean="0">
                <a:solidFill>
                  <a:srgbClr val="00B050"/>
                </a:solidFill>
              </a:rPr>
              <a:t>must identify </a:t>
            </a:r>
            <a:r>
              <a:rPr lang="en-US" altLang="zh-CN" dirty="0">
                <a:solidFill>
                  <a:srgbClr val="00B050"/>
                </a:solidFill>
              </a:rPr>
              <a:t>the </a:t>
            </a:r>
            <a:r>
              <a:rPr lang="en-US" altLang="zh-CN" dirty="0" smtClean="0">
                <a:solidFill>
                  <a:srgbClr val="00B050"/>
                </a:solidFill>
              </a:rPr>
              <a:t>priority of activities, and make a </a:t>
            </a:r>
            <a:r>
              <a:rPr lang="en-US" altLang="zh-CN" dirty="0">
                <a:solidFill>
                  <a:srgbClr val="00B050"/>
                </a:solidFill>
              </a:rPr>
              <a:t>good </a:t>
            </a:r>
            <a:r>
              <a:rPr lang="en-US" altLang="zh-CN" dirty="0" smtClean="0">
                <a:solidFill>
                  <a:srgbClr val="00B050"/>
                </a:solidFill>
              </a:rPr>
              <a:t>arrangement.</a:t>
            </a:r>
          </a:p>
          <a:p>
            <a:pPr lvl="1"/>
            <a:endParaRPr lang="en-US" altLang="zh-CN" u="sng" dirty="0" smtClean="0">
              <a:solidFill>
                <a:srgbClr val="7030A0"/>
              </a:solidFill>
            </a:endParaRPr>
          </a:p>
        </p:txBody>
      </p:sp>
      <p:sp>
        <p:nvSpPr>
          <p:cNvPr id="5" name="标题 2"/>
          <p:cNvSpPr>
            <a:spLocks noGrp="1"/>
          </p:cNvSpPr>
          <p:nvPr>
            <p:ph type="title"/>
          </p:nvPr>
        </p:nvSpPr>
        <p:spPr>
          <a:xfrm>
            <a:off x="762000" y="381000"/>
            <a:ext cx="8001000" cy="1143000"/>
          </a:xfrm>
        </p:spPr>
        <p:txBody>
          <a:bodyPr/>
          <a:lstStyle/>
          <a:p>
            <a:r>
              <a:rPr lang="en-US" altLang="zh-CN" dirty="0"/>
              <a:t>Project Manager</a:t>
            </a:r>
            <a:endParaRPr lang="zh-CN" altLang="en-US" dirty="0"/>
          </a:p>
        </p:txBody>
      </p:sp>
    </p:spTree>
    <p:extLst>
      <p:ext uri="{BB962C8B-B14F-4D97-AF65-F5344CB8AC3E}">
        <p14:creationId xmlns:p14="http://schemas.microsoft.com/office/powerpoint/2010/main" val="336053324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resentation_2">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8EFF3F22-CF63-4FF3-BFBB-581C6E73BBE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团队合作演示文稿</Template>
  <TotalTime>2795</TotalTime>
  <Words>3466</Words>
  <Application>Microsoft Office PowerPoint</Application>
  <PresentationFormat>全屏显示(4:3)</PresentationFormat>
  <Paragraphs>607</Paragraphs>
  <Slides>54</Slides>
  <Notes>0</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54</vt:i4>
      </vt:variant>
    </vt:vector>
  </HeadingPairs>
  <TitlesOfParts>
    <vt:vector size="56" baseType="lpstr">
      <vt:lpstr>presentation_2</vt:lpstr>
      <vt:lpstr>Equation</vt:lpstr>
      <vt:lpstr>Software Project Management</vt:lpstr>
      <vt:lpstr>Course Review</vt:lpstr>
      <vt:lpstr>Attributes of Project</vt:lpstr>
      <vt:lpstr>Stakeholders</vt:lpstr>
      <vt:lpstr>Setting objectives</vt:lpstr>
      <vt:lpstr>Project Manager</vt:lpstr>
      <vt:lpstr>Project Manager</vt:lpstr>
      <vt:lpstr>Project Manager</vt:lpstr>
      <vt:lpstr>Project Manager</vt:lpstr>
      <vt:lpstr>Organizational Structures</vt:lpstr>
      <vt:lpstr>Project Life Cycle</vt:lpstr>
      <vt:lpstr>A business case</vt:lpstr>
      <vt:lpstr>Cost-benefit evaluation techniques</vt:lpstr>
      <vt:lpstr>Net present value (NPV) analysis</vt:lpstr>
      <vt:lpstr>NPV analysis</vt:lpstr>
      <vt:lpstr>Program Management</vt:lpstr>
      <vt:lpstr>Work Breakdown Structure</vt:lpstr>
      <vt:lpstr>Work Breakdown Structure</vt:lpstr>
      <vt:lpstr>The waterfall model</vt:lpstr>
      <vt:lpstr>Software Prototyping</vt:lpstr>
      <vt:lpstr>Software Prototyping</vt:lpstr>
      <vt:lpstr>Agile methods</vt:lpstr>
      <vt:lpstr>Agile Manifesto</vt:lpstr>
      <vt:lpstr>eXtreme Programming (XP)</vt:lpstr>
      <vt:lpstr>XP: Embrace Change</vt:lpstr>
      <vt:lpstr>XP: Values</vt:lpstr>
      <vt:lpstr>XP Values: Communication</vt:lpstr>
      <vt:lpstr>XP Values: Simplicity</vt:lpstr>
      <vt:lpstr>XP Values: Feedback</vt:lpstr>
      <vt:lpstr>XP Values: Courage</vt:lpstr>
      <vt:lpstr>XP Practices</vt:lpstr>
      <vt:lpstr>XP Practices: Pair Programming</vt:lpstr>
      <vt:lpstr>XP Practices: Design Improvement</vt:lpstr>
      <vt:lpstr>XP Practices: Customer Tests</vt:lpstr>
      <vt:lpstr>Main ways of estimation</vt:lpstr>
      <vt:lpstr>Estimating by analogy</vt:lpstr>
      <vt:lpstr>Function points Mark II</vt:lpstr>
      <vt:lpstr>Function point Mark II</vt:lpstr>
      <vt:lpstr>Network planning models</vt:lpstr>
      <vt:lpstr>Formulating a network model</vt:lpstr>
      <vt:lpstr>Examples</vt:lpstr>
      <vt:lpstr>Representing lagged activities</vt:lpstr>
      <vt:lpstr>Labeling conventions</vt:lpstr>
      <vt:lpstr>Time dimension</vt:lpstr>
      <vt:lpstr>PowerPoint 演示文稿</vt:lpstr>
      <vt:lpstr>PowerPoint 演示文稿</vt:lpstr>
      <vt:lpstr>PowerPoint 演示文稿</vt:lpstr>
      <vt:lpstr>PowerPoint 演示文稿</vt:lpstr>
      <vt:lpstr>ISO 9126</vt:lpstr>
      <vt:lpstr>Process capability models</vt:lpstr>
      <vt:lpstr>CMMI</vt:lpstr>
      <vt:lpstr>Software Quality in Organization</vt:lpstr>
      <vt:lpstr>Organizational Guarantee for Quality</vt:lpstr>
      <vt:lpstr>PowerPoint 演示文稿</vt:lpstr>
    </vt:vector>
  </TitlesOfParts>
  <Company>NJUST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软件建模实践</dc:title>
  <dc:creator>jzhang</dc:creator>
  <cp:keywords/>
  <cp:lastModifiedBy>Jing Zhang</cp:lastModifiedBy>
  <cp:revision>446</cp:revision>
  <dcterms:created xsi:type="dcterms:W3CDTF">2016-04-20T02:40:24Z</dcterms:created>
  <dcterms:modified xsi:type="dcterms:W3CDTF">2017-01-05T10:53:34Z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TC102282709990</vt:lpwstr>
  </property>
</Properties>
</file>