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3"/>
  </p:notesMasterIdLst>
  <p:sldIdLst>
    <p:sldId id="256" r:id="rId3"/>
    <p:sldId id="345" r:id="rId4"/>
    <p:sldId id="333"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0" autoAdjust="0"/>
  </p:normalViewPr>
  <p:slideViewPr>
    <p:cSldViewPr>
      <p:cViewPr varScale="1">
        <p:scale>
          <a:sx n="92" d="100"/>
          <a:sy n="92" d="100"/>
        </p:scale>
        <p:origin x="1158" y="8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5/25/2016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5/25/2016 3:59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5/25/2016 3:59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5/25/2016 3:59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5/25/2016 3:59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5/25/2016 3:59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5/25/2016 3:59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5/25/2016 3:59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5/25/2016 3:59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5/25/2016 3:59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5/25/2016 3:59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5/25/2016 3:59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5/25/2016 3:59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a:t>
            </a:r>
            <a:r>
              <a:rPr lang="en-US" altLang="zh-CN" dirty="0">
                <a:solidFill>
                  <a:srgbClr val="3891A7">
                    <a:lumMod val="75000"/>
                  </a:srgbClr>
                </a:solidFill>
                <a:latin typeface="Tw Cen MT"/>
                <a:ea typeface="宋体" pitchFamily="2" charset="-122"/>
              </a:rPr>
              <a:t>7</a:t>
            </a:r>
            <a:r>
              <a:rPr lang="en-US" altLang="zh-CN" dirty="0" smtClean="0">
                <a:solidFill>
                  <a:srgbClr val="3891A7">
                    <a:lumMod val="75000"/>
                  </a:srgbClr>
                </a:solidFill>
                <a:latin typeface="Tw Cen MT"/>
                <a:ea typeface="宋体" pitchFamily="2" charset="-122"/>
              </a:rPr>
              <a:t>)</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设计模式</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类适配器</a:t>
            </a:r>
          </a:p>
          <a:p>
            <a:endParaRPr lang="en-US" altLang="zh-CN" smtClean="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2852936"/>
            <a:ext cx="728186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92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56051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模式结构</a:t>
            </a:r>
          </a:p>
          <a:p>
            <a:pPr lvl="1"/>
            <a:r>
              <a:rPr lang="zh-CN" altLang="en-US" dirty="0" smtClean="0"/>
              <a:t>适配器模式包含如下角色：</a:t>
            </a:r>
            <a:endParaRPr lang="zh-CN" altLang="en-US" sz="3200" dirty="0" smtClean="0"/>
          </a:p>
          <a:p>
            <a:pPr lvl="2">
              <a:buFont typeface="Arial" panose="020B0604020202020204" pitchFamily="34" charset="0"/>
              <a:buChar char="•"/>
            </a:pPr>
            <a:r>
              <a:rPr lang="en-US" altLang="zh-CN" sz="2400" dirty="0" smtClean="0">
                <a:ea typeface="黑体" panose="02010609060101010101" pitchFamily="49" charset="-122"/>
              </a:rPr>
              <a:t>Target</a:t>
            </a:r>
            <a:r>
              <a:rPr lang="zh-CN" altLang="en-US" sz="2400" dirty="0" smtClean="0">
                <a:ea typeface="黑体" panose="02010609060101010101" pitchFamily="49" charset="-122"/>
              </a:rPr>
              <a:t>：目标抽象类</a:t>
            </a:r>
          </a:p>
          <a:p>
            <a:pPr lvl="2">
              <a:buFont typeface="Arial" panose="020B0604020202020204" pitchFamily="34" charset="0"/>
              <a:buChar char="•"/>
            </a:pPr>
            <a:r>
              <a:rPr lang="en-US" altLang="zh-CN" sz="2400" dirty="0" smtClean="0">
                <a:ea typeface="黑体" panose="02010609060101010101" pitchFamily="49" charset="-122"/>
              </a:rPr>
              <a:t>Adapter</a:t>
            </a:r>
            <a:r>
              <a:rPr lang="zh-CN" altLang="en-US" sz="2400" dirty="0" smtClean="0">
                <a:ea typeface="黑体" panose="02010609060101010101" pitchFamily="49" charset="-122"/>
              </a:rPr>
              <a:t>：适配器类</a:t>
            </a:r>
          </a:p>
          <a:p>
            <a:pPr lvl="2">
              <a:buFont typeface="Arial" panose="020B0604020202020204" pitchFamily="34" charset="0"/>
              <a:buChar char="•"/>
            </a:pPr>
            <a:r>
              <a:rPr lang="en-US" altLang="zh-CN" sz="2400" dirty="0" err="1" smtClean="0">
                <a:ea typeface="黑体" panose="02010609060101010101" pitchFamily="49" charset="-122"/>
              </a:rPr>
              <a:t>Adaptee</a:t>
            </a:r>
            <a:r>
              <a:rPr lang="zh-CN" altLang="en-US" sz="2400" dirty="0" smtClean="0">
                <a:ea typeface="黑体" panose="02010609060101010101" pitchFamily="49" charset="-122"/>
              </a:rPr>
              <a:t>：适配者类</a:t>
            </a:r>
          </a:p>
          <a:p>
            <a:pPr lvl="2">
              <a:buFont typeface="Arial" panose="020B0604020202020204" pitchFamily="34" charset="0"/>
              <a:buChar char="•"/>
            </a:pPr>
            <a:r>
              <a:rPr lang="en-US" altLang="zh-CN" sz="2400" dirty="0" smtClean="0">
                <a:ea typeface="黑体" panose="02010609060101010101" pitchFamily="49" charset="-122"/>
              </a:rPr>
              <a:t>Client</a:t>
            </a:r>
            <a:r>
              <a:rPr lang="zh-CN" altLang="en-US" sz="2400" dirty="0" smtClean="0">
                <a:ea typeface="黑体" panose="02010609060101010101" pitchFamily="49" charset="-122"/>
              </a:rPr>
              <a:t>：客户类</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131287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典型的类适配器代码：</a:t>
            </a:r>
          </a:p>
          <a:p>
            <a:pPr lvl="1" algn="just">
              <a:buFont typeface="Wingdings" panose="05000000000000000000" pitchFamily="2" charset="2"/>
              <a:buNone/>
            </a:pPr>
            <a:endParaRPr lang="en-US" altLang="zh-CN" smtClean="0"/>
          </a:p>
        </p:txBody>
      </p:sp>
      <p:graphicFrame>
        <p:nvGraphicFramePr>
          <p:cNvPr id="5" name="Group 14"/>
          <p:cNvGraphicFramePr>
            <a:graphicFrameLocks noGrp="1"/>
          </p:cNvGraphicFramePr>
          <p:nvPr>
            <p:ph sz="half" idx="4294967295"/>
          </p:nvPr>
        </p:nvGraphicFramePr>
        <p:xfrm>
          <a:off x="914400" y="3124200"/>
          <a:ext cx="7391400" cy="2057400"/>
        </p:xfrm>
        <a:graphic>
          <a:graphicData uri="http://schemas.openxmlformats.org/drawingml/2006/table">
            <a:tbl>
              <a:tblPr/>
              <a:tblGrid>
                <a:gridCol w="7391400"/>
              </a:tblGrid>
              <a:tr h="2057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extends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implements Target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specificRequest</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8538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典型的对象适配器代码：</a:t>
            </a:r>
          </a:p>
          <a:p>
            <a:pPr lvl="1" algn="just">
              <a:buFont typeface="Wingdings" panose="05000000000000000000" pitchFamily="2" charset="2"/>
              <a:buNone/>
            </a:pPr>
            <a:endParaRPr lang="en-US" altLang="zh-CN" smtClean="0"/>
          </a:p>
        </p:txBody>
      </p:sp>
      <p:graphicFrame>
        <p:nvGraphicFramePr>
          <p:cNvPr id="5" name="Group 13"/>
          <p:cNvGraphicFramePr>
            <a:graphicFrameLocks noGrp="1"/>
          </p:cNvGraphicFramePr>
          <p:nvPr>
            <p:ph sz="half" idx="4294967295"/>
          </p:nvPr>
        </p:nvGraphicFramePr>
        <p:xfrm>
          <a:off x="990600" y="3089275"/>
          <a:ext cx="7391400" cy="3456420"/>
        </p:xfrm>
        <a:graphic>
          <a:graphicData uri="http://schemas.openxmlformats.org/drawingml/2006/table">
            <a:tbl>
              <a:tblPr/>
              <a:tblGrid>
                <a:gridCol w="7391400"/>
              </a:tblGrid>
              <a:tr h="345598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 extends Target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Adapter(</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this.adaptee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adaptee.specificRequest</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7155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适配器模式实例与解析</a:t>
            </a:r>
          </a:p>
          <a:p>
            <a:pPr lvl="1">
              <a:lnSpc>
                <a:spcPct val="110000"/>
              </a:lnSpc>
            </a:pPr>
            <a:r>
              <a:rPr lang="zh-CN" altLang="en-US" dirty="0" smtClean="0"/>
              <a:t>实例：加密适配器</a:t>
            </a:r>
          </a:p>
          <a:p>
            <a:pPr lvl="2">
              <a:lnSpc>
                <a:spcPct val="110000"/>
              </a:lnSpc>
              <a:buFont typeface="Arial" panose="020B0604020202020204" pitchFamily="34" charset="0"/>
              <a:buChar char="•"/>
            </a:pPr>
            <a:r>
              <a:rPr lang="zh-CN" altLang="en-US" sz="2400" dirty="0" smtClean="0">
                <a:ea typeface="黑体" panose="02010609060101010101" pitchFamily="49" charset="-122"/>
              </a:rPr>
              <a:t>某系统需要提供一个加密模块，将用户信息（如密码等机密信息）加密之后再存储在数据库中，系统已经定义好了数据库操作类。为了提高开发效率，现需要重用已有的加密算法，这些算法封装在一些由第三方提供的类中，有些甚至没有源代码。使用适配器模式设计该加密模块，实现在不修改现有类的基础上重用第三方加密方法。</a:t>
            </a:r>
          </a:p>
          <a:p>
            <a:pPr lvl="1">
              <a:lnSpc>
                <a:spcPct val="110000"/>
              </a:lnSpc>
            </a:pPr>
            <a:endParaRPr lang="en-US" altLang="zh-CN" dirty="0" smtClean="0"/>
          </a:p>
        </p:txBody>
      </p:sp>
    </p:spTree>
    <p:extLst>
      <p:ext uri="{BB962C8B-B14F-4D97-AF65-F5344CB8AC3E}">
        <p14:creationId xmlns:p14="http://schemas.microsoft.com/office/powerpoint/2010/main" val="113065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1628800"/>
            <a:ext cx="8058150" cy="512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3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560512" y="198884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适配器模式的优点</a:t>
            </a:r>
          </a:p>
          <a:p>
            <a:pPr lvl="2">
              <a:buFont typeface="Arial" panose="020B0604020202020204" pitchFamily="34" charset="0"/>
              <a:buChar char="•"/>
            </a:pPr>
            <a:r>
              <a:rPr lang="zh-CN" altLang="en-US" smtClean="0">
                <a:solidFill>
                  <a:srgbClr val="FF3300"/>
                </a:solidFill>
                <a:ea typeface="黑体" panose="02010609060101010101" pitchFamily="49" charset="-122"/>
              </a:rPr>
              <a:t>将目标类和适配者类解耦</a:t>
            </a:r>
            <a:r>
              <a:rPr lang="zh-CN" altLang="en-US" smtClean="0">
                <a:ea typeface="黑体" panose="02010609060101010101" pitchFamily="49" charset="-122"/>
              </a:rPr>
              <a:t>，通过引入一个适配器类来重用现有的适配者类，而无须修改原有代码。</a:t>
            </a:r>
          </a:p>
          <a:p>
            <a:pPr lvl="2">
              <a:buFont typeface="Arial" panose="020B0604020202020204" pitchFamily="34" charset="0"/>
              <a:buChar char="•"/>
            </a:pPr>
            <a:r>
              <a:rPr lang="zh-CN" altLang="en-US" smtClean="0">
                <a:solidFill>
                  <a:srgbClr val="FF3300"/>
                </a:solidFill>
                <a:ea typeface="黑体" panose="02010609060101010101" pitchFamily="49" charset="-122"/>
              </a:rPr>
              <a:t>增加了类的透明性和复用性</a:t>
            </a:r>
            <a:r>
              <a:rPr lang="zh-CN" altLang="en-US" smtClean="0">
                <a:ea typeface="黑体" panose="02010609060101010101" pitchFamily="49" charset="-122"/>
              </a:rPr>
              <a:t>，将具体的实现封装在适配者类中，对于客户端类来说是透明的，而且提高了适配者的复用性。</a:t>
            </a:r>
          </a:p>
          <a:p>
            <a:pPr lvl="2">
              <a:buFont typeface="Arial" panose="020B0604020202020204" pitchFamily="34" charset="0"/>
              <a:buChar char="•"/>
            </a:pPr>
            <a:r>
              <a:rPr lang="zh-CN" altLang="en-US" smtClean="0">
                <a:solidFill>
                  <a:srgbClr val="FF3300"/>
                </a:solidFill>
                <a:ea typeface="黑体" panose="02010609060101010101" pitchFamily="49" charset="-122"/>
              </a:rPr>
              <a:t>灵活性和扩展性都非常好</a:t>
            </a:r>
            <a:r>
              <a:rPr lang="zh-CN" altLang="en-US" smtClean="0">
                <a:ea typeface="黑体" panose="02010609060101010101" pitchFamily="49" charset="-122"/>
              </a:rPr>
              <a:t>，通过使用配置文件，可以很方便地更换适配器，也可以在不修改原有代码的基础上增加新的适配器类，完全符合“开闭原则”。</a:t>
            </a:r>
            <a:endParaRPr lang="zh-CN" altLang="en-US" smtClean="0">
              <a:ea typeface="黑体" panose="02010609060101010101" pitchFamily="49" charset="-122"/>
            </a:endParaRPr>
          </a:p>
        </p:txBody>
      </p:sp>
    </p:spTree>
    <p:extLst>
      <p:ext uri="{BB962C8B-B14F-4D97-AF65-F5344CB8AC3E}">
        <p14:creationId xmlns:p14="http://schemas.microsoft.com/office/powerpoint/2010/main" val="138751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560512" y="1844824"/>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类适配器模式还具有如下优点：</a:t>
            </a:r>
          </a:p>
          <a:p>
            <a:pPr lvl="2">
              <a:buFont typeface="Arial" panose="020B0604020202020204" pitchFamily="34" charset="0"/>
              <a:buChar char="•"/>
            </a:pPr>
            <a:r>
              <a:rPr lang="zh-CN" altLang="en-US" smtClean="0">
                <a:ea typeface="黑体" panose="02010609060101010101" pitchFamily="49" charset="-122"/>
              </a:rPr>
              <a:t>由于适配器类是适配者类的子类，因此</a:t>
            </a:r>
            <a:r>
              <a:rPr lang="zh-CN" altLang="en-US" smtClean="0">
                <a:solidFill>
                  <a:srgbClr val="FF3300"/>
                </a:solidFill>
                <a:ea typeface="黑体" panose="02010609060101010101" pitchFamily="49" charset="-122"/>
              </a:rPr>
              <a:t>可以在适配器类中置换一些适配者的方法，使得适配器的灵活性更强</a:t>
            </a:r>
            <a:r>
              <a:rPr lang="zh-CN" altLang="en-US" smtClean="0">
                <a:ea typeface="黑体" panose="02010609060101010101" pitchFamily="49" charset="-122"/>
              </a:rPr>
              <a:t>。</a:t>
            </a:r>
          </a:p>
          <a:p>
            <a:pPr lvl="1"/>
            <a:r>
              <a:rPr lang="zh-CN" altLang="en-US" smtClean="0"/>
              <a:t>类适配器模式的缺点如下：</a:t>
            </a:r>
          </a:p>
          <a:p>
            <a:pPr lvl="2">
              <a:buFont typeface="Arial" panose="020B0604020202020204" pitchFamily="34" charset="0"/>
              <a:buChar char="•"/>
            </a:pPr>
            <a:r>
              <a:rPr lang="zh-CN" altLang="en-US" smtClean="0">
                <a:ea typeface="黑体" panose="02010609060101010101" pitchFamily="49" charset="-122"/>
              </a:rPr>
              <a:t>对于</a:t>
            </a:r>
            <a:r>
              <a:rPr lang="en-US" altLang="zh-CN" smtClean="0">
                <a:ea typeface="黑体" panose="02010609060101010101" pitchFamily="49" charset="-122"/>
              </a:rPr>
              <a:t>Java</a:t>
            </a:r>
            <a:r>
              <a:rPr lang="zh-CN" altLang="en-US" smtClean="0">
                <a:ea typeface="黑体" panose="02010609060101010101" pitchFamily="49" charset="-122"/>
              </a:rPr>
              <a:t>、</a:t>
            </a:r>
            <a:r>
              <a:rPr lang="en-US" altLang="zh-CN" smtClean="0">
                <a:ea typeface="黑体" panose="02010609060101010101" pitchFamily="49" charset="-122"/>
              </a:rPr>
              <a:t>C#</a:t>
            </a:r>
            <a:r>
              <a:rPr lang="zh-CN" altLang="en-US" smtClean="0">
                <a:ea typeface="黑体" panose="02010609060101010101" pitchFamily="49" charset="-122"/>
              </a:rPr>
              <a:t>等不支持多重继承的语言，一次最多只能适配一个适配者类，而且目标抽象类只能为抽象类，不能为具体类，</a:t>
            </a:r>
            <a:r>
              <a:rPr lang="zh-CN" altLang="en-US" smtClean="0">
                <a:solidFill>
                  <a:srgbClr val="FF3300"/>
                </a:solidFill>
                <a:ea typeface="黑体" panose="02010609060101010101" pitchFamily="49" charset="-122"/>
              </a:rPr>
              <a:t>其使用有一定的局限性</a:t>
            </a:r>
            <a:r>
              <a:rPr lang="zh-CN" altLang="en-US" smtClean="0">
                <a:ea typeface="黑体" panose="02010609060101010101" pitchFamily="49" charset="-122"/>
              </a:rPr>
              <a:t>，不能将一个适配者类和它的子类都适配到目标接口。</a:t>
            </a:r>
            <a:endParaRPr lang="zh-CN" altLang="en-US" smtClean="0">
              <a:ea typeface="黑体" panose="02010609060101010101" pitchFamily="49" charset="-122"/>
            </a:endParaRPr>
          </a:p>
        </p:txBody>
      </p:sp>
    </p:spTree>
    <p:extLst>
      <p:ext uri="{BB962C8B-B14F-4D97-AF65-F5344CB8AC3E}">
        <p14:creationId xmlns:p14="http://schemas.microsoft.com/office/powerpoint/2010/main" val="197774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4196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mtClean="0"/>
              <a:t>对象适配器模式还具有如下优点：</a:t>
            </a:r>
          </a:p>
          <a:p>
            <a:pPr lvl="2">
              <a:buFont typeface="Arial" panose="020B0604020202020204" pitchFamily="34" charset="0"/>
              <a:buChar char="•"/>
            </a:pPr>
            <a:r>
              <a:rPr lang="zh-CN" altLang="en-US" smtClean="0">
                <a:ea typeface="黑体" panose="02010609060101010101" pitchFamily="49" charset="-122"/>
              </a:rPr>
              <a:t>一个对象适配器可以把多个不同的适配者适配到同一个目标，也就是说，</a:t>
            </a:r>
            <a:r>
              <a:rPr lang="zh-CN" altLang="en-US" smtClean="0">
                <a:solidFill>
                  <a:srgbClr val="FF3300"/>
                </a:solidFill>
                <a:ea typeface="黑体" panose="02010609060101010101" pitchFamily="49" charset="-122"/>
              </a:rPr>
              <a:t>同一个适配器可以把适配者类和它的子类都适配到目标接口</a:t>
            </a:r>
            <a:r>
              <a:rPr lang="zh-CN" altLang="en-US" smtClean="0">
                <a:ea typeface="黑体" panose="02010609060101010101" pitchFamily="49" charset="-122"/>
              </a:rPr>
              <a:t>。</a:t>
            </a:r>
          </a:p>
          <a:p>
            <a:pPr lvl="1"/>
            <a:r>
              <a:rPr lang="zh-CN" altLang="en-US" smtClean="0"/>
              <a:t>对象适配器模式的缺点如下：</a:t>
            </a:r>
          </a:p>
          <a:p>
            <a:pPr lvl="2">
              <a:buFont typeface="Arial" panose="020B0604020202020204" pitchFamily="34" charset="0"/>
              <a:buChar char="•"/>
            </a:pPr>
            <a:r>
              <a:rPr lang="zh-CN" altLang="en-US" smtClean="0">
                <a:ea typeface="黑体" panose="02010609060101010101" pitchFamily="49" charset="-122"/>
              </a:rPr>
              <a:t>与类适配器模式相比，</a:t>
            </a:r>
            <a:r>
              <a:rPr lang="zh-CN" altLang="en-US" smtClean="0">
                <a:solidFill>
                  <a:srgbClr val="FF3300"/>
                </a:solidFill>
                <a:ea typeface="黑体" panose="02010609060101010101" pitchFamily="49" charset="-122"/>
              </a:rPr>
              <a:t>要想置换适配者类的方法就不容易</a:t>
            </a:r>
            <a:r>
              <a:rPr lang="zh-CN" altLang="en-US" smtClean="0">
                <a:ea typeface="黑体" panose="02010609060101010101" pitchFamily="49" charset="-122"/>
              </a:rPr>
              <a:t>。如果一定要置换掉适配者类的一个或多个方法，就只好先做一个适配者类的子类，将适配者类的方法置换掉，然后再把适配者类的子类当做真正的适配者进行适配，实现过程较为复杂。</a:t>
            </a:r>
            <a:endParaRPr lang="zh-CN" altLang="en-US" smtClean="0">
              <a:ea typeface="黑体" panose="02010609060101010101" pitchFamily="49" charset="-122"/>
            </a:endParaRPr>
          </a:p>
        </p:txBody>
      </p:sp>
    </p:spTree>
    <p:extLst>
      <p:ext uri="{BB962C8B-B14F-4D97-AF65-F5344CB8AC3E}">
        <p14:creationId xmlns:p14="http://schemas.microsoft.com/office/powerpoint/2010/main" val="390269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模式适用环境</a:t>
            </a:r>
            <a:endParaRPr lang="zh-CN" altLang="en-US" sz="4000" smtClean="0"/>
          </a:p>
          <a:p>
            <a:pPr lvl="1"/>
            <a:r>
              <a:rPr lang="zh-CN" altLang="en-US" smtClean="0"/>
              <a:t>在以下情况下可以使用适配器模式：</a:t>
            </a:r>
          </a:p>
          <a:p>
            <a:pPr lvl="2">
              <a:buFont typeface="Arial" panose="020B0604020202020204" pitchFamily="34" charset="0"/>
              <a:buChar char="•"/>
            </a:pPr>
            <a:r>
              <a:rPr lang="zh-CN" altLang="en-US" sz="2400" smtClean="0">
                <a:ea typeface="黑体" panose="02010609060101010101" pitchFamily="49" charset="-122"/>
              </a:rPr>
              <a:t>系统</a:t>
            </a:r>
            <a:r>
              <a:rPr lang="zh-CN" altLang="en-US" sz="2400" smtClean="0">
                <a:solidFill>
                  <a:srgbClr val="FF3300"/>
                </a:solidFill>
                <a:ea typeface="黑体" panose="02010609060101010101" pitchFamily="49" charset="-122"/>
              </a:rPr>
              <a:t>需要使用现有的类</a:t>
            </a:r>
            <a:r>
              <a:rPr lang="zh-CN" altLang="en-US" sz="2400" smtClean="0">
                <a:ea typeface="黑体" panose="02010609060101010101" pitchFamily="49" charset="-122"/>
              </a:rPr>
              <a:t>，而</a:t>
            </a:r>
            <a:r>
              <a:rPr lang="zh-CN" altLang="en-US" sz="2400" smtClean="0">
                <a:solidFill>
                  <a:srgbClr val="FF3300"/>
                </a:solidFill>
                <a:ea typeface="黑体" panose="02010609060101010101" pitchFamily="49" charset="-122"/>
              </a:rPr>
              <a:t>这些类的接口不符合系统的需要</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solidFill>
                  <a:srgbClr val="FF3300"/>
                </a:solidFill>
                <a:ea typeface="黑体" panose="02010609060101010101" pitchFamily="49" charset="-122"/>
              </a:rPr>
              <a:t>想要建立一个可以重复使用的类，用于与一些彼此之间没有太大关联的一些类</a:t>
            </a:r>
            <a:r>
              <a:rPr lang="zh-CN" altLang="en-US" sz="2400" smtClean="0">
                <a:ea typeface="黑体" panose="02010609060101010101" pitchFamily="49" charset="-122"/>
              </a:rPr>
              <a:t>，包括一些可能在将来引进的类</a:t>
            </a:r>
            <a:r>
              <a:rPr lang="zh-CN" altLang="en-US" sz="2400" smtClean="0">
                <a:solidFill>
                  <a:srgbClr val="FF3300"/>
                </a:solidFill>
                <a:ea typeface="黑体" panose="02010609060101010101" pitchFamily="49" charset="-122"/>
              </a:rPr>
              <a:t>一起工作</a:t>
            </a:r>
            <a:r>
              <a:rPr lang="zh-CN" altLang="en-US" sz="2400" smtClean="0">
                <a:ea typeface="黑体" panose="02010609060101010101" pitchFamily="49" charset="-122"/>
              </a:rPr>
              <a:t>。</a:t>
            </a:r>
            <a:endParaRPr lang="zh-CN" altLang="en-US" sz="2400" smtClean="0">
              <a:ea typeface="黑体" panose="02010609060101010101" pitchFamily="49" charset="-122"/>
            </a:endParaRPr>
          </a:p>
        </p:txBody>
      </p:sp>
    </p:spTree>
    <p:extLst>
      <p:ext uri="{BB962C8B-B14F-4D97-AF65-F5344CB8AC3E}">
        <p14:creationId xmlns:p14="http://schemas.microsoft.com/office/powerpoint/2010/main" val="125980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GoF</a:t>
            </a:r>
            <a:r>
              <a:rPr lang="zh-CN" altLang="en-US" dirty="0"/>
              <a:t>设计模式</a:t>
            </a:r>
            <a:r>
              <a:rPr lang="zh-CN" altLang="en-US" dirty="0" smtClean="0"/>
              <a:t>简介</a:t>
            </a:r>
            <a:endParaRPr lang="zh-CN" altLang="en-US" dirty="0"/>
          </a:p>
        </p:txBody>
      </p:sp>
      <p:graphicFrame>
        <p:nvGraphicFramePr>
          <p:cNvPr id="4" name="Group 83"/>
          <p:cNvGraphicFramePr>
            <a:graphicFrameLocks noGrp="1"/>
          </p:cNvGraphicFramePr>
          <p:nvPr>
            <p:ph idx="1"/>
            <p:extLst>
              <p:ext uri="{D42A27DB-BD31-4B8C-83A1-F6EECF244321}">
                <p14:modId xmlns:p14="http://schemas.microsoft.com/office/powerpoint/2010/main" val="326531607"/>
              </p:ext>
            </p:extLst>
          </p:nvPr>
        </p:nvGraphicFramePr>
        <p:xfrm>
          <a:off x="914400" y="2093913"/>
          <a:ext cx="7999040" cy="4287414"/>
        </p:xfrm>
        <a:graphic>
          <a:graphicData uri="http://schemas.openxmlformats.org/drawingml/2006/table">
            <a:tbl>
              <a:tblPr/>
              <a:tblGrid>
                <a:gridCol w="1954151"/>
                <a:gridCol w="1834868"/>
                <a:gridCol w="2280428"/>
                <a:gridCol w="1929593"/>
              </a:tblGrid>
              <a:tr h="57870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9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85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03858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495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模式应用</a:t>
            </a:r>
          </a:p>
          <a:p>
            <a:pPr lvl="1">
              <a:lnSpc>
                <a:spcPct val="110000"/>
              </a:lnSpc>
            </a:pPr>
            <a:r>
              <a:rPr lang="en-US" altLang="zh-CN" dirty="0" smtClean="0"/>
              <a:t>Sun</a:t>
            </a:r>
            <a:r>
              <a:rPr lang="zh-CN" altLang="en-US" dirty="0" smtClean="0"/>
              <a:t>公司在</a:t>
            </a:r>
            <a:r>
              <a:rPr lang="en-US" altLang="zh-CN" dirty="0" smtClean="0"/>
              <a:t>1996</a:t>
            </a:r>
            <a:r>
              <a:rPr lang="zh-CN" altLang="en-US" dirty="0" smtClean="0"/>
              <a:t>年公开了</a:t>
            </a:r>
            <a:r>
              <a:rPr lang="en-US" altLang="zh-CN" dirty="0" smtClean="0"/>
              <a:t>Java</a:t>
            </a:r>
            <a:r>
              <a:rPr lang="zh-CN" altLang="en-US" dirty="0" smtClean="0"/>
              <a:t>语言的数据库连接工具</a:t>
            </a:r>
            <a:r>
              <a:rPr lang="en-US" altLang="zh-CN" dirty="0" smtClean="0"/>
              <a:t>JDBC</a:t>
            </a:r>
            <a:r>
              <a:rPr lang="zh-CN" altLang="en-US" dirty="0" smtClean="0"/>
              <a:t>，</a:t>
            </a:r>
            <a:r>
              <a:rPr lang="en-US" altLang="zh-CN" dirty="0" smtClean="0"/>
              <a:t>JDBC</a:t>
            </a:r>
            <a:r>
              <a:rPr lang="zh-CN" altLang="en-US" dirty="0" smtClean="0"/>
              <a:t>使得</a:t>
            </a:r>
            <a:r>
              <a:rPr lang="en-US" altLang="zh-CN" dirty="0" smtClean="0"/>
              <a:t>Java</a:t>
            </a:r>
            <a:r>
              <a:rPr lang="zh-CN" altLang="en-US" dirty="0" smtClean="0"/>
              <a:t>语言程序能够与数据库连接，并使用</a:t>
            </a:r>
            <a:r>
              <a:rPr lang="en-US" altLang="zh-CN" dirty="0" smtClean="0"/>
              <a:t>SQL</a:t>
            </a:r>
            <a:r>
              <a:rPr lang="zh-CN" altLang="en-US" dirty="0" smtClean="0"/>
              <a:t>语言来查询和操作数据。</a:t>
            </a:r>
            <a:r>
              <a:rPr lang="en-US" altLang="zh-CN" dirty="0" smtClean="0">
                <a:solidFill>
                  <a:srgbClr val="FF3300"/>
                </a:solidFill>
              </a:rPr>
              <a:t>JDBC</a:t>
            </a:r>
            <a:r>
              <a:rPr lang="zh-CN" altLang="en-US" dirty="0" smtClean="0">
                <a:solidFill>
                  <a:srgbClr val="FF3300"/>
                </a:solidFill>
              </a:rPr>
              <a:t>给出一个客户端通用的抽象接口，每一个具体数据库引擎</a:t>
            </a:r>
            <a:r>
              <a:rPr lang="zh-CN" altLang="en-US" dirty="0" smtClean="0"/>
              <a:t>（如</a:t>
            </a:r>
            <a:r>
              <a:rPr lang="en-US" altLang="zh-CN" dirty="0" smtClean="0"/>
              <a:t>SQL Server</a:t>
            </a:r>
            <a:r>
              <a:rPr lang="zh-CN" altLang="en-US" dirty="0" smtClean="0"/>
              <a:t>、</a:t>
            </a:r>
            <a:r>
              <a:rPr lang="en-US" altLang="zh-CN" dirty="0" smtClean="0"/>
              <a:t>Oracle</a:t>
            </a:r>
            <a:r>
              <a:rPr lang="zh-CN" altLang="en-US" dirty="0" smtClean="0"/>
              <a:t>、</a:t>
            </a:r>
            <a:r>
              <a:rPr lang="en-US" altLang="zh-CN" dirty="0" smtClean="0"/>
              <a:t>MySQL</a:t>
            </a:r>
            <a:r>
              <a:rPr lang="zh-CN" altLang="en-US" dirty="0" smtClean="0"/>
              <a:t>等）</a:t>
            </a:r>
            <a:r>
              <a:rPr lang="zh-CN" altLang="en-US" dirty="0" smtClean="0">
                <a:solidFill>
                  <a:srgbClr val="FF3300"/>
                </a:solidFill>
              </a:rPr>
              <a:t>的</a:t>
            </a:r>
            <a:r>
              <a:rPr lang="en-US" altLang="zh-CN" dirty="0" smtClean="0">
                <a:solidFill>
                  <a:srgbClr val="FF3300"/>
                </a:solidFill>
              </a:rPr>
              <a:t>JDBC</a:t>
            </a:r>
            <a:r>
              <a:rPr lang="zh-CN" altLang="en-US" dirty="0" smtClean="0">
                <a:solidFill>
                  <a:srgbClr val="FF3300"/>
                </a:solidFill>
              </a:rPr>
              <a:t>驱动软件都是一个介于</a:t>
            </a:r>
            <a:r>
              <a:rPr lang="en-US" altLang="zh-CN" dirty="0" smtClean="0">
                <a:solidFill>
                  <a:srgbClr val="FF3300"/>
                </a:solidFill>
              </a:rPr>
              <a:t>JDBC</a:t>
            </a:r>
            <a:r>
              <a:rPr lang="zh-CN" altLang="en-US" dirty="0" smtClean="0">
                <a:solidFill>
                  <a:srgbClr val="FF3300"/>
                </a:solidFill>
              </a:rPr>
              <a:t>接口和数据库引擎接口之间的适配器软件。</a:t>
            </a:r>
            <a:r>
              <a:rPr lang="zh-CN" altLang="en-US" dirty="0" smtClean="0"/>
              <a:t>抽象的</a:t>
            </a:r>
            <a:r>
              <a:rPr lang="en-US" altLang="zh-CN" dirty="0" smtClean="0"/>
              <a:t>JDBC</a:t>
            </a:r>
            <a:r>
              <a:rPr lang="zh-CN" altLang="en-US" dirty="0" smtClean="0"/>
              <a:t>接口和各个数据库引擎</a:t>
            </a:r>
            <a:r>
              <a:rPr lang="en-US" altLang="zh-CN" dirty="0" smtClean="0"/>
              <a:t>API</a:t>
            </a:r>
            <a:r>
              <a:rPr lang="zh-CN" altLang="en-US" dirty="0" smtClean="0"/>
              <a:t>之间都需要相应的适配器软件，这就是为各个不同数据库引擎准备的</a:t>
            </a:r>
            <a:r>
              <a:rPr lang="zh-CN" altLang="en-US" dirty="0" smtClean="0">
                <a:solidFill>
                  <a:srgbClr val="FF3300"/>
                </a:solidFill>
              </a:rPr>
              <a:t>驱动程序</a:t>
            </a:r>
            <a:r>
              <a:rPr lang="zh-CN" altLang="en-US" dirty="0" smtClean="0"/>
              <a:t>。</a:t>
            </a:r>
            <a:endParaRPr lang="zh-CN" altLang="en-US" dirty="0" smtClean="0"/>
          </a:p>
        </p:txBody>
      </p:sp>
    </p:spTree>
    <p:extLst>
      <p:ext uri="{BB962C8B-B14F-4D97-AF65-F5344CB8AC3E}">
        <p14:creationId xmlns:p14="http://schemas.microsoft.com/office/powerpoint/2010/main" val="58351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66370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双向适配器 </a:t>
            </a:r>
          </a:p>
          <a:p>
            <a:pPr lvl="2">
              <a:buFont typeface="Arial" panose="020B0604020202020204" pitchFamily="34" charset="0"/>
              <a:buChar char="•"/>
            </a:pPr>
            <a:r>
              <a:rPr lang="zh-CN" altLang="en-US" sz="2200" smtClean="0">
                <a:ea typeface="黑体" panose="02010609060101010101" pitchFamily="49" charset="-122"/>
              </a:rPr>
              <a:t>在对象适配器的使用过程中，如果</a:t>
            </a:r>
            <a:r>
              <a:rPr lang="zh-CN" altLang="en-US" sz="2200" smtClean="0">
                <a:solidFill>
                  <a:srgbClr val="FF3300"/>
                </a:solidFill>
                <a:ea typeface="黑体" panose="02010609060101010101" pitchFamily="49" charset="-122"/>
              </a:rPr>
              <a:t>在适配器中同时包含对目标类和适配者类的引用</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适配者可以通过它调用目标类中的方法，目标类也可以通过它调用适配者类中的方法</a:t>
            </a:r>
            <a:r>
              <a:rPr lang="zh-CN" altLang="en-US" sz="2200" smtClean="0">
                <a:ea typeface="黑体" panose="02010609060101010101" pitchFamily="49" charset="-122"/>
              </a:rPr>
              <a:t>，那么该适配器就是一个</a:t>
            </a:r>
            <a:r>
              <a:rPr lang="zh-CN" altLang="en-US" sz="2200" smtClean="0">
                <a:solidFill>
                  <a:srgbClr val="FF3300"/>
                </a:solidFill>
                <a:ea typeface="黑体" panose="02010609060101010101" pitchFamily="49" charset="-122"/>
              </a:rPr>
              <a:t>双向适配器</a:t>
            </a:r>
            <a:r>
              <a:rPr lang="zh-CN" altLang="en-US" sz="2200" smtClean="0">
                <a:ea typeface="黑体" panose="02010609060101010101" pitchFamily="49" charset="-122"/>
              </a:rPr>
              <a:t>。</a:t>
            </a:r>
            <a:endParaRPr lang="en-US" altLang="en-US" sz="2200" smtClean="0">
              <a:ea typeface="黑体" panose="02010609060101010101" pitchFamily="49" charset="-122"/>
            </a:endParaRPr>
          </a:p>
        </p:txBody>
      </p:sp>
    </p:spTree>
    <p:extLst>
      <p:ext uri="{BB962C8B-B14F-4D97-AF65-F5344CB8AC3E}">
        <p14:creationId xmlns:p14="http://schemas.microsoft.com/office/powerpoint/2010/main" val="335947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95" y="2060848"/>
            <a:ext cx="8323263"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02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buFont typeface="Wingdings" panose="05000000000000000000" pitchFamily="2" charset="2"/>
              <a:buNone/>
            </a:pPr>
            <a:endParaRPr lang="en-US" altLang="zh-CN" smtClean="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514600"/>
            <a:ext cx="2344737"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513" y="3408363"/>
            <a:ext cx="415448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54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663702" y="1772816"/>
            <a:ext cx="8465762" cy="45720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3600" smtClean="0"/>
              <a:t>模式动机</a:t>
            </a:r>
          </a:p>
          <a:p>
            <a:pPr lvl="1">
              <a:lnSpc>
                <a:spcPct val="110000"/>
              </a:lnSpc>
            </a:pPr>
            <a:r>
              <a:rPr lang="zh-CN" altLang="en-US" smtClean="0"/>
              <a:t>对于</a:t>
            </a:r>
            <a:r>
              <a:rPr lang="zh-CN" altLang="en-US" smtClean="0">
                <a:solidFill>
                  <a:srgbClr val="FF3300"/>
                </a:solidFill>
              </a:rPr>
              <a:t>树形结构</a:t>
            </a:r>
            <a:r>
              <a:rPr lang="zh-CN" altLang="en-US" smtClean="0"/>
              <a:t>，当容器对象（如文件夹）的某一个方法被调用时，将遍历整个树形结构，寻找也包含这个方法的成员对象（可以是容器对象，也可以是叶子对象，如子文件夹和文件）并调用执行。</a:t>
            </a:r>
            <a:r>
              <a:rPr lang="zh-CN" altLang="en-US" smtClean="0">
                <a:solidFill>
                  <a:srgbClr val="FF3300"/>
                </a:solidFill>
              </a:rPr>
              <a:t>（递归调用）</a:t>
            </a:r>
          </a:p>
          <a:p>
            <a:pPr lvl="1">
              <a:lnSpc>
                <a:spcPct val="110000"/>
              </a:lnSpc>
            </a:pPr>
            <a:r>
              <a:rPr lang="zh-CN" altLang="en-US" smtClean="0"/>
              <a:t>由于容器对象和叶子对象在功能上的区别，在使用这些对象的客户端代码中必须</a:t>
            </a:r>
            <a:r>
              <a:rPr lang="zh-CN" altLang="en-US" smtClean="0">
                <a:solidFill>
                  <a:srgbClr val="FF3300"/>
                </a:solidFill>
              </a:rPr>
              <a:t>有区别地对待容器对象和叶子对象</a:t>
            </a:r>
            <a:r>
              <a:rPr lang="zh-CN" altLang="en-US" smtClean="0"/>
              <a:t>，而实际上</a:t>
            </a:r>
            <a:r>
              <a:rPr lang="zh-CN" altLang="en-US" smtClean="0">
                <a:solidFill>
                  <a:srgbClr val="FF3300"/>
                </a:solidFill>
              </a:rPr>
              <a:t>大多数情况下客户端希望一致地处理它们</a:t>
            </a:r>
            <a:r>
              <a:rPr lang="zh-CN" altLang="en-US" smtClean="0"/>
              <a:t>，</a:t>
            </a:r>
            <a:r>
              <a:rPr lang="zh-CN" altLang="en-US" smtClean="0">
                <a:solidFill>
                  <a:srgbClr val="FF3300"/>
                </a:solidFill>
              </a:rPr>
              <a:t>因为对于这些对象的区别对待将会使得程序非常复杂</a:t>
            </a:r>
            <a:r>
              <a:rPr lang="zh-CN" altLang="en-US" smtClean="0"/>
              <a:t>。</a:t>
            </a:r>
            <a:endParaRPr lang="zh-CN" altLang="en-US" sz="2000" smtClean="0"/>
          </a:p>
        </p:txBody>
      </p:sp>
    </p:spTree>
    <p:extLst>
      <p:ext uri="{BB962C8B-B14F-4D97-AF65-F5344CB8AC3E}">
        <p14:creationId xmlns:p14="http://schemas.microsoft.com/office/powerpoint/2010/main" val="205950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mtClean="0"/>
              <a:t>组合模式描述了</a:t>
            </a:r>
            <a:r>
              <a:rPr lang="zh-CN" altLang="en-US" smtClean="0">
                <a:solidFill>
                  <a:srgbClr val="FF3300"/>
                </a:solidFill>
              </a:rPr>
              <a:t>如何将容器对象和叶子对象进行递归组合</a:t>
            </a:r>
            <a:r>
              <a:rPr lang="zh-CN" altLang="en-US" smtClean="0"/>
              <a:t>，使得</a:t>
            </a:r>
            <a:r>
              <a:rPr lang="zh-CN" altLang="en-US" smtClean="0">
                <a:solidFill>
                  <a:srgbClr val="FF3300"/>
                </a:solidFill>
              </a:rPr>
              <a:t>用户在使用时无须对它们进行区分</a:t>
            </a:r>
            <a:r>
              <a:rPr lang="zh-CN" altLang="en-US" smtClean="0"/>
              <a:t>，可以</a:t>
            </a:r>
            <a:r>
              <a:rPr lang="zh-CN" altLang="en-US" smtClean="0">
                <a:solidFill>
                  <a:srgbClr val="FF3300"/>
                </a:solidFill>
              </a:rPr>
              <a:t>一致地对待容器对象和叶子对象</a:t>
            </a:r>
            <a:r>
              <a:rPr lang="zh-CN" altLang="en-US" smtClean="0"/>
              <a:t>，这就是组合模式的模式动机。</a:t>
            </a:r>
            <a:endParaRPr lang="zh-CN" altLang="en-US" sz="2000" smtClean="0"/>
          </a:p>
          <a:p>
            <a:pPr lvl="1"/>
            <a:endParaRPr lang="en-US" altLang="zh-CN" sz="2000" smtClean="0"/>
          </a:p>
        </p:txBody>
      </p:sp>
    </p:spTree>
    <p:extLst>
      <p:ext uri="{BB962C8B-B14F-4D97-AF65-F5344CB8AC3E}">
        <p14:creationId xmlns:p14="http://schemas.microsoft.com/office/powerpoint/2010/main" val="3978849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组合模式</a:t>
            </a:r>
            <a:r>
              <a:rPr lang="en-US" altLang="zh-CN" smtClean="0"/>
              <a:t>(Composite Pattern)</a:t>
            </a:r>
            <a:r>
              <a:rPr lang="zh-CN" altLang="en-US" smtClean="0"/>
              <a:t>：组合多个对象形成</a:t>
            </a:r>
            <a:r>
              <a:rPr lang="zh-CN" altLang="en-US" smtClean="0">
                <a:solidFill>
                  <a:srgbClr val="FF3300"/>
                </a:solidFill>
              </a:rPr>
              <a:t>树形结构</a:t>
            </a:r>
            <a:r>
              <a:rPr lang="zh-CN" altLang="en-US" smtClean="0"/>
              <a:t>以</a:t>
            </a:r>
            <a:r>
              <a:rPr lang="zh-CN" altLang="en-US" smtClean="0">
                <a:solidFill>
                  <a:srgbClr val="FF3300"/>
                </a:solidFill>
              </a:rPr>
              <a:t>表示“整体</a:t>
            </a:r>
            <a:r>
              <a:rPr lang="en-US" altLang="zh-CN" smtClean="0">
                <a:solidFill>
                  <a:srgbClr val="FF3300"/>
                </a:solidFill>
              </a:rPr>
              <a:t>-</a:t>
            </a:r>
            <a:r>
              <a:rPr lang="zh-CN" altLang="en-US" smtClean="0">
                <a:solidFill>
                  <a:srgbClr val="FF3300"/>
                </a:solidFill>
              </a:rPr>
              <a:t>部分”的结构层次</a:t>
            </a:r>
            <a:r>
              <a:rPr lang="zh-CN" altLang="en-US" smtClean="0"/>
              <a:t>。组合模式对</a:t>
            </a:r>
            <a:r>
              <a:rPr lang="zh-CN" altLang="en-US" smtClean="0">
                <a:solidFill>
                  <a:srgbClr val="FF3300"/>
                </a:solidFill>
              </a:rPr>
              <a:t>单个对象（即叶子对象）</a:t>
            </a:r>
            <a:r>
              <a:rPr lang="zh-CN" altLang="en-US" smtClean="0"/>
              <a:t>和</a:t>
            </a:r>
            <a:r>
              <a:rPr lang="zh-CN" altLang="en-US" smtClean="0">
                <a:solidFill>
                  <a:srgbClr val="FF3300"/>
                </a:solidFill>
              </a:rPr>
              <a:t>组合对象（即容器对象）</a:t>
            </a:r>
            <a:r>
              <a:rPr lang="zh-CN" altLang="en-US" smtClean="0"/>
              <a:t>的</a:t>
            </a:r>
            <a:r>
              <a:rPr lang="zh-CN" altLang="en-US" smtClean="0">
                <a:solidFill>
                  <a:srgbClr val="FF3300"/>
                </a:solidFill>
              </a:rPr>
              <a:t>使用具有一致性</a:t>
            </a:r>
            <a:r>
              <a:rPr lang="zh-CN" altLang="en-US" smtClean="0"/>
              <a:t>。</a:t>
            </a:r>
          </a:p>
          <a:p>
            <a:pPr lvl="1"/>
            <a:r>
              <a:rPr lang="zh-CN" altLang="en-US" smtClean="0"/>
              <a:t>组合模式又可以称为</a:t>
            </a:r>
            <a:r>
              <a:rPr lang="zh-CN" altLang="en-US" smtClean="0">
                <a:solidFill>
                  <a:srgbClr val="FF3300"/>
                </a:solidFill>
              </a:rPr>
              <a:t>“整体</a:t>
            </a:r>
            <a:r>
              <a:rPr lang="en-US" altLang="zh-CN" smtClean="0">
                <a:solidFill>
                  <a:srgbClr val="FF3300"/>
                </a:solidFill>
              </a:rPr>
              <a:t>-</a:t>
            </a:r>
            <a:r>
              <a:rPr lang="zh-CN" altLang="en-US" smtClean="0">
                <a:solidFill>
                  <a:srgbClr val="FF3300"/>
                </a:solidFill>
              </a:rPr>
              <a:t>部分”</a:t>
            </a:r>
            <a:r>
              <a:rPr lang="en-US" altLang="zh-CN" smtClean="0">
                <a:solidFill>
                  <a:srgbClr val="FF3300"/>
                </a:solidFill>
              </a:rPr>
              <a:t>(Part-Whole)</a:t>
            </a:r>
            <a:r>
              <a:rPr lang="zh-CN" altLang="en-US" smtClean="0">
                <a:solidFill>
                  <a:srgbClr val="FF3300"/>
                </a:solidFill>
              </a:rPr>
              <a:t>模式</a:t>
            </a:r>
            <a:r>
              <a:rPr lang="zh-CN" altLang="en-US" smtClean="0"/>
              <a:t>，属于对象的结构模式，它</a:t>
            </a:r>
            <a:r>
              <a:rPr lang="zh-CN" altLang="en-US" smtClean="0">
                <a:solidFill>
                  <a:srgbClr val="FF3300"/>
                </a:solidFill>
              </a:rPr>
              <a:t>将对象组织到树结构中，可以用来描述整体与部分的关系</a:t>
            </a:r>
            <a:r>
              <a:rPr lang="zh-CN" altLang="en-US" smtClean="0"/>
              <a:t>。</a:t>
            </a:r>
            <a:endParaRPr lang="en-US" altLang="en-US" smtClean="0"/>
          </a:p>
        </p:txBody>
      </p:sp>
    </p:spTree>
    <p:extLst>
      <p:ext uri="{BB962C8B-B14F-4D97-AF65-F5344CB8AC3E}">
        <p14:creationId xmlns:p14="http://schemas.microsoft.com/office/powerpoint/2010/main" val="35752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smtClean="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2209800"/>
            <a:ext cx="68992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273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组合模式包含如下角色：</a:t>
            </a:r>
            <a:endParaRPr lang="zh-CN" altLang="en-US" sz="3200" smtClean="0"/>
          </a:p>
          <a:p>
            <a:pPr lvl="2">
              <a:buFont typeface="Arial" panose="020B0604020202020204" pitchFamily="34" charset="0"/>
              <a:buChar char="•"/>
            </a:pPr>
            <a:r>
              <a:rPr lang="en-US" altLang="en-US" sz="2400" smtClean="0">
                <a:ea typeface="黑体" panose="02010609060101010101" pitchFamily="49" charset="-122"/>
              </a:rPr>
              <a:t>Component</a:t>
            </a:r>
            <a:r>
              <a:rPr lang="en-US" altLang="zh-CN" sz="2400" smtClean="0">
                <a:ea typeface="黑体" panose="02010609060101010101" pitchFamily="49" charset="-122"/>
              </a:rPr>
              <a:t>: </a:t>
            </a:r>
            <a:r>
              <a:rPr lang="en-US" altLang="en-US" sz="2400" smtClean="0">
                <a:ea typeface="黑体" panose="02010609060101010101" pitchFamily="49" charset="-122"/>
              </a:rPr>
              <a:t>抽象构件</a:t>
            </a:r>
          </a:p>
          <a:p>
            <a:pPr lvl="2">
              <a:buFont typeface="Arial" panose="020B0604020202020204" pitchFamily="34" charset="0"/>
              <a:buChar char="•"/>
            </a:pPr>
            <a:r>
              <a:rPr lang="en-US" altLang="en-US" sz="2400" smtClean="0">
                <a:ea typeface="黑体" panose="02010609060101010101" pitchFamily="49" charset="-122"/>
              </a:rPr>
              <a:t>Leaf</a:t>
            </a:r>
            <a:r>
              <a:rPr lang="en-US" altLang="zh-CN" sz="2400" smtClean="0">
                <a:ea typeface="黑体" panose="02010609060101010101" pitchFamily="49" charset="-122"/>
              </a:rPr>
              <a:t>: </a:t>
            </a:r>
            <a:r>
              <a:rPr lang="en-US" altLang="en-US" sz="2400" smtClean="0">
                <a:ea typeface="黑体" panose="02010609060101010101" pitchFamily="49" charset="-122"/>
              </a:rPr>
              <a:t>叶子构件</a:t>
            </a:r>
          </a:p>
          <a:p>
            <a:pPr lvl="2">
              <a:buFont typeface="Arial" panose="020B0604020202020204" pitchFamily="34" charset="0"/>
              <a:buChar char="•"/>
            </a:pPr>
            <a:r>
              <a:rPr lang="en-US" altLang="en-US" sz="2400" smtClean="0">
                <a:ea typeface="黑体" panose="02010609060101010101" pitchFamily="49" charset="-122"/>
              </a:rPr>
              <a:t>Composite</a:t>
            </a:r>
            <a:r>
              <a:rPr lang="en-US" altLang="zh-CN" sz="2400" smtClean="0">
                <a:ea typeface="黑体" panose="02010609060101010101" pitchFamily="49" charset="-122"/>
              </a:rPr>
              <a:t>: </a:t>
            </a:r>
            <a:r>
              <a:rPr lang="en-US" altLang="en-US" sz="2400" smtClean="0">
                <a:ea typeface="黑体" panose="02010609060101010101" pitchFamily="49" charset="-122"/>
              </a:rPr>
              <a:t>容器构件</a:t>
            </a:r>
          </a:p>
          <a:p>
            <a:pPr lvl="2">
              <a:buFont typeface="Arial" panose="020B0604020202020204" pitchFamily="34" charset="0"/>
              <a:buChar char="•"/>
            </a:pPr>
            <a:r>
              <a:rPr lang="en-US" altLang="en-US" sz="2400" smtClean="0">
                <a:ea typeface="黑体" panose="02010609060101010101" pitchFamily="49" charset="-122"/>
              </a:rPr>
              <a:t>Client</a:t>
            </a:r>
            <a:r>
              <a:rPr lang="en-US" altLang="zh-CN" sz="2400" smtClean="0">
                <a:ea typeface="黑体" panose="02010609060101010101" pitchFamily="49" charset="-122"/>
              </a:rPr>
              <a:t>: </a:t>
            </a:r>
            <a:r>
              <a:rPr lang="en-US" altLang="en-US" sz="2400" smtClean="0">
                <a:ea typeface="黑体" panose="02010609060101010101" pitchFamily="49" charset="-122"/>
              </a:rPr>
              <a:t>客户类</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350582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677525" y="1772816"/>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模式分析</a:t>
            </a:r>
          </a:p>
          <a:p>
            <a:pPr lvl="1" algn="just"/>
            <a:r>
              <a:rPr lang="zh-CN" altLang="en-US" dirty="0" smtClean="0"/>
              <a:t>组合模式的关键是</a:t>
            </a:r>
            <a:r>
              <a:rPr lang="zh-CN" altLang="en-US" dirty="0" smtClean="0">
                <a:solidFill>
                  <a:srgbClr val="FF3300"/>
                </a:solidFill>
              </a:rPr>
              <a:t>定义了一个抽象构件类</a:t>
            </a:r>
            <a:r>
              <a:rPr lang="zh-CN" altLang="en-US" dirty="0" smtClean="0"/>
              <a:t>，它既可以代表叶子，又可以代表容器，而</a:t>
            </a:r>
            <a:r>
              <a:rPr lang="zh-CN" altLang="en-US" dirty="0" smtClean="0">
                <a:solidFill>
                  <a:srgbClr val="FF3300"/>
                </a:solidFill>
              </a:rPr>
              <a:t>客户端针对该抽象构件类进行编程</a:t>
            </a:r>
            <a:r>
              <a:rPr lang="zh-CN" altLang="en-US" dirty="0" smtClean="0"/>
              <a:t>，无须知道它到底表示的是叶子还是容器，可以对其进行统一处理。</a:t>
            </a:r>
          </a:p>
          <a:p>
            <a:pPr lvl="1" algn="just"/>
            <a:r>
              <a:rPr lang="zh-CN" altLang="en-US" dirty="0" smtClean="0"/>
              <a:t>同时</a:t>
            </a:r>
            <a:r>
              <a:rPr lang="zh-CN" altLang="en-US" dirty="0" smtClean="0">
                <a:solidFill>
                  <a:srgbClr val="FF3300"/>
                </a:solidFill>
              </a:rPr>
              <a:t>容器对象与抽象构件类之间还建立一个聚合关联关系</a:t>
            </a:r>
            <a:r>
              <a:rPr lang="zh-CN" altLang="en-US" dirty="0" smtClean="0"/>
              <a:t>，在容器对象中既可以包含叶子，也可以包含容器，以此</a:t>
            </a:r>
            <a:r>
              <a:rPr lang="zh-CN" altLang="en-US" dirty="0" smtClean="0">
                <a:solidFill>
                  <a:srgbClr val="FF3300"/>
                </a:solidFill>
              </a:rPr>
              <a:t>实现递归组合，形成一个树形结构</a:t>
            </a:r>
            <a:r>
              <a:rPr lang="zh-CN" altLang="en-US" dirty="0" smtClean="0"/>
              <a:t>。</a:t>
            </a:r>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44782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485900" y="2743200"/>
            <a:ext cx="7716706" cy="2413992"/>
          </a:xfrm>
        </p:spPr>
        <p:txBody>
          <a:bodyPr>
            <a:normAutofit/>
          </a:bodyPr>
          <a:lstStyle/>
          <a:p>
            <a:r>
              <a:rPr lang="zh-CN" altLang="en-US" dirty="0" smtClean="0"/>
              <a:t>结构型模式</a:t>
            </a:r>
            <a:endParaRPr lang="en-US" altLang="zh-CN" dirty="0" smtClean="0"/>
          </a:p>
          <a:p>
            <a:r>
              <a:rPr lang="zh-CN" altLang="en-US" dirty="0" smtClean="0"/>
              <a:t>适配器模式 </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结构型模式</a:t>
            </a:r>
            <a:endParaRPr lang="zh-CN" altLang="en-US" dirty="0"/>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文件系统组合模式结构图：</a:t>
            </a:r>
            <a:endParaRPr lang="zh-CN" altLang="en-US" smtClean="0"/>
          </a:p>
          <a:p>
            <a:pPr lvl="1" algn="just">
              <a:buFont typeface="Wingdings" panose="05000000000000000000" pitchFamily="2" charset="2"/>
              <a:buNone/>
            </a:pPr>
            <a:endParaRPr lang="en-US" altLang="zh-CN"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71628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304" y="1556792"/>
            <a:ext cx="2073275"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944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典型的抽象构件角色代码：</a:t>
            </a:r>
          </a:p>
          <a:p>
            <a:pPr lvl="1" algn="just">
              <a:buFont typeface="Wingdings" panose="05000000000000000000" pitchFamily="2" charset="2"/>
              <a:buNone/>
            </a:pPr>
            <a:endParaRPr lang="en-US" altLang="zh-CN" smtClean="0"/>
          </a:p>
        </p:txBody>
      </p:sp>
      <p:graphicFrame>
        <p:nvGraphicFramePr>
          <p:cNvPr id="5" name="Group 14"/>
          <p:cNvGraphicFramePr>
            <a:graphicFrameLocks noGrp="1"/>
          </p:cNvGraphicFramePr>
          <p:nvPr>
            <p:ph sz="half" idx="4294967295"/>
          </p:nvPr>
        </p:nvGraphicFramePr>
        <p:xfrm>
          <a:off x="990600" y="3048000"/>
          <a:ext cx="7391400" cy="2724886"/>
        </p:xfrm>
        <a:graphic>
          <a:graphicData uri="http://schemas.openxmlformats.org/drawingml/2006/table">
            <a:tbl>
              <a:tblPr/>
              <a:tblGrid>
                <a:gridCol w="7391400"/>
              </a:tblGrid>
              <a:tr h="2724150">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public abstract class 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add(Component c);</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remove(Component c);</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Component getChild(int i);</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operation();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02424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典型的叶子构件角色代码：</a:t>
            </a:r>
          </a:p>
          <a:p>
            <a:pPr lvl="1" algn="just">
              <a:buFont typeface="Wingdings" panose="05000000000000000000" pitchFamily="2" charset="2"/>
              <a:buNone/>
            </a:pPr>
            <a:endParaRPr lang="en-US" altLang="zh-CN" smtClean="0"/>
          </a:p>
        </p:txBody>
      </p:sp>
      <p:graphicFrame>
        <p:nvGraphicFramePr>
          <p:cNvPr id="5" name="Group 13"/>
          <p:cNvGraphicFramePr>
            <a:graphicFrameLocks noGrp="1"/>
          </p:cNvGraphicFramePr>
          <p:nvPr>
            <p:ph sz="half" idx="4294967295"/>
            <p:extLst>
              <p:ext uri="{D42A27DB-BD31-4B8C-83A1-F6EECF244321}">
                <p14:modId xmlns:p14="http://schemas.microsoft.com/office/powerpoint/2010/main" val="3934148515"/>
              </p:ext>
            </p:extLst>
          </p:nvPr>
        </p:nvGraphicFramePr>
        <p:xfrm>
          <a:off x="1088571" y="3200400"/>
          <a:ext cx="7391400" cy="3462522"/>
        </p:xfrm>
        <a:graphic>
          <a:graphicData uri="http://schemas.openxmlformats.org/drawingml/2006/table">
            <a:tbl>
              <a:tblPr/>
              <a:tblGrid>
                <a:gridCol w="7391400"/>
              </a:tblGrid>
              <a:tr h="346233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Leaf extends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add(Component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remove(Component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Component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getChild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实现代码</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690241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5"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典型的容器构件角色代码：</a:t>
            </a:r>
          </a:p>
          <a:p>
            <a:pPr lvl="1" algn="just">
              <a:buFont typeface="Wingdings" panose="05000000000000000000" pitchFamily="2" charset="2"/>
              <a:buNone/>
            </a:pPr>
            <a:endParaRPr lang="en-US" altLang="zh-CN" smtClean="0"/>
          </a:p>
        </p:txBody>
      </p:sp>
      <p:graphicFrame>
        <p:nvGraphicFramePr>
          <p:cNvPr id="6" name="Group 12"/>
          <p:cNvGraphicFramePr>
            <a:graphicFrameLocks noGrp="1"/>
          </p:cNvGraphicFramePr>
          <p:nvPr>
            <p:ph sz="half" idx="4294967295"/>
            <p:extLst>
              <p:ext uri="{D42A27DB-BD31-4B8C-83A1-F6EECF244321}">
                <p14:modId xmlns:p14="http://schemas.microsoft.com/office/powerpoint/2010/main" val="960721554"/>
              </p:ext>
            </p:extLst>
          </p:nvPr>
        </p:nvGraphicFramePr>
        <p:xfrm>
          <a:off x="1219200" y="762000"/>
          <a:ext cx="7391400" cy="5810250"/>
        </p:xfrm>
        <a:graphic>
          <a:graphicData uri="http://schemas.openxmlformats.org/drawingml/2006/table">
            <a:tbl>
              <a:tblPr/>
              <a:tblGrid>
                <a:gridCol w="7391400"/>
              </a:tblGrid>
              <a:tr h="5810250">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Composite extends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list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add(Component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list.add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remove(Component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list.remove</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Component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getChild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(Component)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list.get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1" i="0" u="none" strike="noStrike" cap="none" normalizeH="0" baseline="0" dirty="0" smtClean="0">
                        <a:ln>
                          <a:noFill/>
                        </a:ln>
                        <a:solidFill>
                          <a:srgbClr val="080808"/>
                        </a:solidFill>
                        <a:effectLst/>
                        <a:latin typeface="Times New Roman" pitchFamily="18" charset="0"/>
                        <a:ea typeface="隶书" pitchFamily="49" charset="-122"/>
                      </a:endParaRP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for(Object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obj:list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((Component)</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obj</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FF3300"/>
                        </a:solidFill>
                        <a:effectLst/>
                        <a:latin typeface="Times New Roman" pitchFamily="18" charset="0"/>
                        <a:ea typeface="隶书" pitchFamily="49" charset="-122"/>
                      </a:endParaRP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2549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组合模式实例与解析</a:t>
            </a:r>
          </a:p>
          <a:p>
            <a:pPr lvl="1"/>
            <a:r>
              <a:rPr lang="zh-CN" altLang="en-US" dirty="0" smtClean="0"/>
              <a:t>实例：文件浏览</a:t>
            </a:r>
          </a:p>
          <a:p>
            <a:pPr lvl="2">
              <a:buFont typeface="Arial" panose="020B0604020202020204" pitchFamily="34" charset="0"/>
              <a:buChar char="•"/>
            </a:pPr>
            <a:r>
              <a:rPr lang="zh-CN" altLang="en-US" sz="2400" dirty="0" smtClean="0">
                <a:ea typeface="黑体" panose="02010609060101010101" pitchFamily="49" charset="-122"/>
              </a:rPr>
              <a:t>文件有不同类型，不同类型的文件其浏览方式有所区别，如文本文件和图片文件的浏览方式就不相同。对文件夹的浏览实际上就是对其中所包含文件的浏览，而客户端可以一致地对文件和文件夹进行操作，无须关心它们的区别。使用组合模式来模拟文件的浏览操作。</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4223019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70" y="1844824"/>
            <a:ext cx="9066213"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06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488504"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z="2000" smtClean="0"/>
              <a:t>组合模式的优点</a:t>
            </a:r>
          </a:p>
          <a:p>
            <a:pPr lvl="2">
              <a:buFont typeface="Arial" panose="020B0604020202020204" pitchFamily="34" charset="0"/>
              <a:buChar char="•"/>
            </a:pPr>
            <a:r>
              <a:rPr lang="zh-CN" altLang="en-US" sz="1800" smtClean="0">
                <a:ea typeface="黑体" panose="02010609060101010101" pitchFamily="49" charset="-122"/>
              </a:rPr>
              <a:t>可以清楚地定义</a:t>
            </a:r>
            <a:r>
              <a:rPr lang="zh-CN" altLang="en-US" sz="1800" smtClean="0">
                <a:solidFill>
                  <a:srgbClr val="FF3300"/>
                </a:solidFill>
                <a:ea typeface="黑体" panose="02010609060101010101" pitchFamily="49" charset="-122"/>
              </a:rPr>
              <a:t>分层次的复杂对象</a:t>
            </a:r>
            <a:r>
              <a:rPr lang="zh-CN" altLang="en-US" sz="1800" smtClean="0">
                <a:ea typeface="黑体" panose="02010609060101010101" pitchFamily="49" charset="-122"/>
              </a:rPr>
              <a:t>，表示对象的全部或部分层次，使得增加新构件也更容易。</a:t>
            </a:r>
          </a:p>
          <a:p>
            <a:pPr lvl="2">
              <a:buFont typeface="Arial" panose="020B0604020202020204" pitchFamily="34" charset="0"/>
              <a:buChar char="•"/>
            </a:pPr>
            <a:r>
              <a:rPr lang="zh-CN" altLang="en-US" sz="1800" smtClean="0">
                <a:ea typeface="黑体" panose="02010609060101010101" pitchFamily="49" charset="-122"/>
              </a:rPr>
              <a:t>客户端调用简单，</a:t>
            </a:r>
            <a:r>
              <a:rPr lang="zh-CN" altLang="en-US" sz="1800" smtClean="0">
                <a:solidFill>
                  <a:srgbClr val="FF3300"/>
                </a:solidFill>
                <a:ea typeface="黑体" panose="02010609060101010101" pitchFamily="49" charset="-122"/>
              </a:rPr>
              <a:t>客户端可以一致的使用组合结构或其中单个对象</a:t>
            </a:r>
            <a:r>
              <a:rPr lang="zh-CN" altLang="en-US" sz="1800" smtClean="0">
                <a:ea typeface="黑体" panose="02010609060101010101" pitchFamily="49" charset="-122"/>
              </a:rPr>
              <a:t>。</a:t>
            </a:r>
          </a:p>
          <a:p>
            <a:pPr lvl="2">
              <a:buFont typeface="Arial" panose="020B0604020202020204" pitchFamily="34" charset="0"/>
              <a:buChar char="•"/>
            </a:pPr>
            <a:r>
              <a:rPr lang="zh-CN" altLang="en-US" sz="1800" smtClean="0">
                <a:ea typeface="黑体" panose="02010609060101010101" pitchFamily="49" charset="-122"/>
              </a:rPr>
              <a:t>定义了包含叶子对象和容器对象的</a:t>
            </a:r>
            <a:r>
              <a:rPr lang="zh-CN" altLang="en-US" sz="1800" smtClean="0">
                <a:solidFill>
                  <a:srgbClr val="FF3300"/>
                </a:solidFill>
                <a:ea typeface="黑体" panose="02010609060101010101" pitchFamily="49" charset="-122"/>
              </a:rPr>
              <a:t>类层次结构</a:t>
            </a:r>
            <a:r>
              <a:rPr lang="zh-CN" altLang="en-US" sz="1800" smtClean="0">
                <a:ea typeface="黑体" panose="02010609060101010101" pitchFamily="49" charset="-122"/>
              </a:rPr>
              <a:t>，叶子对象可以被组合成更复杂的容器对象，而这个容器对象又可以被组合，这样不断递归下去，</a:t>
            </a:r>
            <a:r>
              <a:rPr lang="zh-CN" altLang="en-US" sz="1800" smtClean="0">
                <a:solidFill>
                  <a:srgbClr val="FF3300"/>
                </a:solidFill>
                <a:ea typeface="黑体" panose="02010609060101010101" pitchFamily="49" charset="-122"/>
              </a:rPr>
              <a:t>可以形成复杂的树形结构</a:t>
            </a:r>
            <a:r>
              <a:rPr lang="zh-CN" altLang="en-US" sz="1800" smtClean="0">
                <a:ea typeface="黑体" panose="02010609060101010101" pitchFamily="49" charset="-122"/>
              </a:rPr>
              <a:t>。</a:t>
            </a:r>
          </a:p>
          <a:p>
            <a:pPr lvl="2">
              <a:buFont typeface="Arial" panose="020B0604020202020204" pitchFamily="34" charset="0"/>
              <a:buChar char="•"/>
            </a:pPr>
            <a:r>
              <a:rPr lang="zh-CN" altLang="en-US" sz="1800" smtClean="0">
                <a:solidFill>
                  <a:srgbClr val="FF3300"/>
                </a:solidFill>
                <a:ea typeface="黑体" panose="02010609060101010101" pitchFamily="49" charset="-122"/>
              </a:rPr>
              <a:t>更容易在组合体内加入对象构件</a:t>
            </a:r>
            <a:r>
              <a:rPr lang="zh-CN" altLang="en-US" sz="1800" smtClean="0">
                <a:ea typeface="黑体" panose="02010609060101010101" pitchFamily="49" charset="-122"/>
              </a:rPr>
              <a:t>，客户端不必因为加入了新的对象构件而更改原有代码。</a:t>
            </a:r>
          </a:p>
          <a:p>
            <a:pPr lvl="2"/>
            <a:endParaRPr lang="en-US" altLang="zh-CN" sz="1800" dirty="0" smtClean="0">
              <a:ea typeface="黑体" panose="02010609060101010101" pitchFamily="49" charset="-122"/>
            </a:endParaRPr>
          </a:p>
        </p:txBody>
      </p:sp>
    </p:spTree>
    <p:extLst>
      <p:ext uri="{BB962C8B-B14F-4D97-AF65-F5344CB8AC3E}">
        <p14:creationId xmlns:p14="http://schemas.microsoft.com/office/powerpoint/2010/main" val="1647724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组合模式的缺点</a:t>
            </a:r>
          </a:p>
          <a:p>
            <a:pPr lvl="2">
              <a:buFont typeface="Arial" panose="020B0604020202020204" pitchFamily="34" charset="0"/>
              <a:buChar char="•"/>
            </a:pPr>
            <a:r>
              <a:rPr lang="zh-CN" altLang="en-US" sz="2400" smtClean="0">
                <a:ea typeface="黑体" panose="02010609060101010101" pitchFamily="49" charset="-122"/>
              </a:rPr>
              <a:t>使</a:t>
            </a:r>
            <a:r>
              <a:rPr lang="zh-CN" altLang="en-US" sz="2400" smtClean="0">
                <a:solidFill>
                  <a:srgbClr val="FF3300"/>
                </a:solidFill>
                <a:ea typeface="黑体" panose="02010609060101010101" pitchFamily="49" charset="-122"/>
              </a:rPr>
              <a:t>设计变得更加抽象</a:t>
            </a:r>
            <a:r>
              <a:rPr lang="zh-CN" altLang="en-US" sz="2400" smtClean="0">
                <a:ea typeface="黑体" panose="02010609060101010101" pitchFamily="49" charset="-122"/>
              </a:rPr>
              <a:t>，对象的业务规则如果很复杂，则实现组合模式具有很大挑战性，而且不是所有的方法都与叶子对象子类都有关联。</a:t>
            </a:r>
          </a:p>
          <a:p>
            <a:pPr lvl="2">
              <a:buFont typeface="Arial" panose="020B0604020202020204" pitchFamily="34" charset="0"/>
              <a:buChar char="•"/>
            </a:pPr>
            <a:r>
              <a:rPr lang="zh-CN" altLang="en-US" sz="2400" smtClean="0">
                <a:ea typeface="黑体" panose="02010609060101010101" pitchFamily="49" charset="-122"/>
              </a:rPr>
              <a:t>增加新构件时可能会产生一些问题，</a:t>
            </a:r>
            <a:r>
              <a:rPr lang="zh-CN" altLang="en-US" sz="2400" smtClean="0">
                <a:solidFill>
                  <a:srgbClr val="FF3300"/>
                </a:solidFill>
                <a:ea typeface="黑体" panose="02010609060101010101" pitchFamily="49" charset="-122"/>
              </a:rPr>
              <a:t>很难对容器中的构件类型进行限制</a:t>
            </a:r>
            <a:r>
              <a:rPr lang="zh-CN" altLang="en-US" sz="2400" smtClean="0">
                <a:ea typeface="黑体" panose="02010609060101010101" pitchFamily="49" charset="-122"/>
              </a:rPr>
              <a:t>。</a:t>
            </a:r>
            <a:endParaRPr lang="zh-CN" altLang="en-US" sz="2400" smtClean="0">
              <a:ea typeface="黑体" panose="02010609060101010101" pitchFamily="49" charset="-122"/>
            </a:endParaRPr>
          </a:p>
        </p:txBody>
      </p:sp>
    </p:spTree>
    <p:extLst>
      <p:ext uri="{BB962C8B-B14F-4D97-AF65-F5344CB8AC3E}">
        <p14:creationId xmlns:p14="http://schemas.microsoft.com/office/powerpoint/2010/main" val="272835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模式适用环境</a:t>
            </a:r>
            <a:endParaRPr lang="zh-CN" altLang="en-US" sz="4000" smtClean="0"/>
          </a:p>
          <a:p>
            <a:pPr lvl="1"/>
            <a:r>
              <a:rPr lang="zh-CN" altLang="en-US" smtClean="0"/>
              <a:t>在以下情况下可以使用组合模式：</a:t>
            </a:r>
          </a:p>
          <a:p>
            <a:pPr lvl="2">
              <a:buFont typeface="Arial" panose="020B0604020202020204" pitchFamily="34" charset="0"/>
              <a:buChar char="•"/>
            </a:pPr>
            <a:r>
              <a:rPr lang="zh-CN" altLang="en-US" sz="2400" smtClean="0">
                <a:ea typeface="黑体" panose="02010609060101010101" pitchFamily="49" charset="-122"/>
              </a:rPr>
              <a:t>需要表示一个</a:t>
            </a:r>
            <a:r>
              <a:rPr lang="zh-CN" altLang="en-US" sz="2400" smtClean="0">
                <a:solidFill>
                  <a:srgbClr val="FF3300"/>
                </a:solidFill>
                <a:ea typeface="黑体" panose="02010609060101010101" pitchFamily="49" charset="-122"/>
              </a:rPr>
              <a:t>对象整体或部分层次</a:t>
            </a:r>
            <a:r>
              <a:rPr lang="zh-CN" altLang="en-US" sz="2400" smtClean="0">
                <a:ea typeface="黑体" panose="02010609060101010101" pitchFamily="49" charset="-122"/>
              </a:rPr>
              <a:t>，在具有整体和部分的层次结构中，希望通过一种方式忽略整体与部分的差异，可以一致地对待它们。</a:t>
            </a:r>
          </a:p>
          <a:p>
            <a:pPr lvl="2">
              <a:buFont typeface="Arial" panose="020B0604020202020204" pitchFamily="34" charset="0"/>
              <a:buChar char="•"/>
            </a:pPr>
            <a:r>
              <a:rPr lang="zh-CN" altLang="en-US" sz="2400" smtClean="0">
                <a:ea typeface="黑体" panose="02010609060101010101" pitchFamily="49" charset="-122"/>
              </a:rPr>
              <a:t>让客户能够忽略不同对象层次的变化，</a:t>
            </a:r>
            <a:r>
              <a:rPr lang="zh-CN" altLang="en-US" sz="2400" smtClean="0">
                <a:solidFill>
                  <a:srgbClr val="FF3300"/>
                </a:solidFill>
                <a:ea typeface="黑体" panose="02010609060101010101" pitchFamily="49" charset="-122"/>
              </a:rPr>
              <a:t>客户端可以针对抽象构件编程，无须关心对象层次结构的细节</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solidFill>
                  <a:srgbClr val="FF3300"/>
                </a:solidFill>
                <a:ea typeface="黑体" panose="02010609060101010101" pitchFamily="49" charset="-122"/>
              </a:rPr>
              <a:t>对象的结构是动态的并且复杂程度不一样，但客户需要一致地处理它们</a:t>
            </a:r>
            <a:r>
              <a:rPr lang="zh-CN" altLang="en-US" sz="2400" smtClean="0">
                <a:ea typeface="黑体" panose="02010609060101010101" pitchFamily="49" charset="-122"/>
              </a:rPr>
              <a:t>。</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414004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模式应用</a:t>
            </a:r>
          </a:p>
          <a:p>
            <a:pPr lvl="1"/>
            <a:r>
              <a:rPr lang="en-US" altLang="zh-CN" sz="2000" smtClean="0"/>
              <a:t>(1) XML</a:t>
            </a:r>
            <a:r>
              <a:rPr lang="zh-CN" altLang="en-US" sz="2000" smtClean="0"/>
              <a:t>文档解析</a:t>
            </a:r>
            <a:endParaRPr lang="zh-CN" altLang="en-US" sz="2000" smtClean="0"/>
          </a:p>
        </p:txBody>
      </p:sp>
      <p:graphicFrame>
        <p:nvGraphicFramePr>
          <p:cNvPr id="5" name="Group 21"/>
          <p:cNvGraphicFramePr>
            <a:graphicFrameLocks noGrp="1"/>
          </p:cNvGraphicFramePr>
          <p:nvPr>
            <p:ph sz="half" idx="4294967295"/>
          </p:nvPr>
        </p:nvGraphicFramePr>
        <p:xfrm>
          <a:off x="457200" y="2895600"/>
          <a:ext cx="7924800" cy="3633788"/>
        </p:xfrm>
        <a:graphic>
          <a:graphicData uri="http://schemas.openxmlformats.org/drawingml/2006/table">
            <a:tbl>
              <a:tblPr/>
              <a:tblGrid>
                <a:gridCol w="7924800"/>
              </a:tblGrid>
              <a:tr h="3633788">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&lt;?xml version="1.0"?&gt;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&lt;books&gt;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&lt;author&gt;Carson&lt;/author&gt;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&lt;price format="dollar"&gt;31.95&lt;/price&gt;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&lt;pubdate&gt;05/01/2001&lt;/pubdate&gt;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&lt;pubinfo&gt;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&lt;publisher&gt;MSPress&lt;/publisher&gt;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&lt;state&gt;WA&lt;/state&gt;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&lt;/pubinfo&gt;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&lt;/books&gt;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2" descr="IC120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181" y="2915994"/>
            <a:ext cx="543401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8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结构型模式概述 </a:t>
            </a:r>
            <a:endParaRPr lang="zh-CN" altLang="en-US" sz="3600" smtClean="0"/>
          </a:p>
          <a:p>
            <a:pPr lvl="1"/>
            <a:r>
              <a:rPr lang="zh-CN" altLang="en-US" smtClean="0">
                <a:solidFill>
                  <a:srgbClr val="0000FF"/>
                </a:solidFill>
              </a:rPr>
              <a:t>结构型模式</a:t>
            </a:r>
            <a:r>
              <a:rPr lang="en-US" altLang="zh-CN" smtClean="0">
                <a:solidFill>
                  <a:srgbClr val="0000FF"/>
                </a:solidFill>
              </a:rPr>
              <a:t>(Structural Pattern)</a:t>
            </a:r>
            <a:r>
              <a:rPr lang="zh-CN" altLang="en-US" smtClean="0"/>
              <a:t>描述</a:t>
            </a:r>
            <a:r>
              <a:rPr lang="zh-CN" altLang="en-US" smtClean="0">
                <a:solidFill>
                  <a:srgbClr val="FF3300"/>
                </a:solidFill>
              </a:rPr>
              <a:t>如何将类或者对象结合在一起形成更大的结构</a:t>
            </a:r>
            <a:r>
              <a:rPr lang="zh-CN" altLang="en-US" smtClean="0"/>
              <a:t>，就像搭积木，可以通过简单积木的组合形成复杂的、功能更为强大的结构。 </a:t>
            </a:r>
            <a:endParaRPr lang="zh-CN" altLang="en-US" smtClean="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07866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578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组合模式</a:t>
            </a:r>
            <a:endParaRPr lang="zh-CN" altLang="en-US"/>
          </a:p>
        </p:txBody>
      </p:sp>
      <p:sp>
        <p:nvSpPr>
          <p:cNvPr id="4" name="Rectangle 3"/>
          <p:cNvSpPr txBox="1">
            <a:spLocks noChangeArrowheads="1"/>
          </p:cNvSpPr>
          <p:nvPr/>
        </p:nvSpPr>
        <p:spPr>
          <a:xfrm>
            <a:off x="381000" y="1752600"/>
            <a:ext cx="8001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模式应用</a:t>
            </a:r>
            <a:endParaRPr lang="en-US" altLang="en-US" dirty="0" smtClean="0"/>
          </a:p>
          <a:p>
            <a:pPr lvl="1"/>
            <a:r>
              <a:rPr lang="en-US" altLang="zh-CN" sz="2000" dirty="0" smtClean="0"/>
              <a:t>JDK</a:t>
            </a:r>
            <a:r>
              <a:rPr lang="zh-CN" altLang="en-US" sz="2000" dirty="0" smtClean="0"/>
              <a:t>的</a:t>
            </a:r>
            <a:r>
              <a:rPr lang="en-US" altLang="zh-CN" sz="2000" dirty="0" smtClean="0">
                <a:solidFill>
                  <a:srgbClr val="FF3300"/>
                </a:solidFill>
              </a:rPr>
              <a:t>AWT/Swing</a:t>
            </a:r>
            <a:r>
              <a:rPr lang="zh-CN" altLang="en-US" sz="2000" dirty="0" smtClean="0"/>
              <a:t>是组合模式在</a:t>
            </a:r>
            <a:r>
              <a:rPr lang="en-US" altLang="zh-CN" sz="2000" dirty="0" smtClean="0"/>
              <a:t>Java</a:t>
            </a:r>
            <a:r>
              <a:rPr lang="zh-CN" altLang="en-US" sz="2000" dirty="0" smtClean="0"/>
              <a:t>类库中的一个典型实际应用。 </a:t>
            </a:r>
            <a:endParaRPr lang="zh-CN" altLang="en-US" sz="2000" dirty="0" smtClean="0"/>
          </a:p>
        </p:txBody>
      </p:sp>
      <p:pic>
        <p:nvPicPr>
          <p:cNvPr id="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720725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56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结构型模式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结构型模式概述</a:t>
            </a:r>
          </a:p>
          <a:p>
            <a:pPr lvl="1"/>
            <a:r>
              <a:rPr lang="zh-CN" altLang="en-US" smtClean="0"/>
              <a:t>结构型模式可以分为</a:t>
            </a:r>
            <a:r>
              <a:rPr lang="zh-CN" altLang="en-US" smtClean="0">
                <a:solidFill>
                  <a:srgbClr val="FF3300"/>
                </a:solidFill>
              </a:rPr>
              <a:t>类结构型模式</a:t>
            </a:r>
            <a:r>
              <a:rPr lang="zh-CN" altLang="en-US" smtClean="0"/>
              <a:t>和</a:t>
            </a:r>
            <a:r>
              <a:rPr lang="zh-CN" altLang="en-US" smtClean="0">
                <a:solidFill>
                  <a:srgbClr val="FF3300"/>
                </a:solidFill>
              </a:rPr>
              <a:t>对象结构型模式</a:t>
            </a:r>
            <a:r>
              <a:rPr lang="zh-CN" altLang="en-US" smtClean="0"/>
              <a:t>：</a:t>
            </a:r>
          </a:p>
          <a:p>
            <a:pPr lvl="2">
              <a:buFont typeface="Arial" panose="020B0604020202020204" pitchFamily="34" charset="0"/>
              <a:buChar char="•"/>
            </a:pPr>
            <a:r>
              <a:rPr lang="zh-CN" altLang="en-US" smtClean="0">
                <a:solidFill>
                  <a:srgbClr val="FF3300"/>
                </a:solidFill>
                <a:ea typeface="黑体" panose="02010609060101010101" pitchFamily="49" charset="-122"/>
              </a:rPr>
              <a:t>类结构型模式关心类的组合</a:t>
            </a:r>
            <a:r>
              <a:rPr lang="zh-CN" altLang="en-US" smtClean="0">
                <a:ea typeface="黑体" panose="02010609060101010101" pitchFamily="49" charset="-122"/>
              </a:rPr>
              <a:t>，由多个类可以组合成一个更大的系统，在类结构型模式中一般只存在继承关系和实现关系。</a:t>
            </a:r>
          </a:p>
          <a:p>
            <a:pPr lvl="2">
              <a:buFont typeface="Arial" panose="020B0604020202020204" pitchFamily="34" charset="0"/>
              <a:buChar char="•"/>
            </a:pPr>
            <a:r>
              <a:rPr lang="zh-CN" altLang="en-US" smtClean="0">
                <a:solidFill>
                  <a:srgbClr val="FF3300"/>
                </a:solidFill>
                <a:ea typeface="黑体" panose="02010609060101010101" pitchFamily="49" charset="-122"/>
              </a:rPr>
              <a:t>对象结构型模式关心类与对象的组合，通过关联关系使得在一个类中定义另一个类的实例对象，然后通过该对象调用其方法。</a:t>
            </a:r>
            <a:r>
              <a:rPr lang="zh-CN" altLang="en-US" smtClean="0">
                <a:ea typeface="黑体" panose="02010609060101010101" pitchFamily="49" charset="-122"/>
              </a:rPr>
              <a:t>根据“合成复用原则”，在系统中尽量使用关联关系来替代继承关系，因此大部分结构型模式都是</a:t>
            </a:r>
            <a:r>
              <a:rPr lang="zh-CN" altLang="en-US" smtClean="0">
                <a:solidFill>
                  <a:srgbClr val="FF3300"/>
                </a:solidFill>
                <a:ea typeface="黑体" panose="02010609060101010101" pitchFamily="49" charset="-122"/>
              </a:rPr>
              <a:t>对象结构型模式</a:t>
            </a:r>
            <a:r>
              <a:rPr lang="zh-CN" altLang="en-US" smtClean="0">
                <a:ea typeface="黑体" panose="02010609060101010101" pitchFamily="49" charset="-122"/>
              </a:rPr>
              <a:t>。</a:t>
            </a:r>
            <a:endParaRPr lang="zh-CN" altLang="en-US" smtClean="0">
              <a:ea typeface="黑体" panose="02010609060101010101" pitchFamily="49" charset="-122"/>
            </a:endParaRPr>
          </a:p>
        </p:txBody>
      </p:sp>
    </p:spTree>
    <p:extLst>
      <p:ext uri="{BB962C8B-B14F-4D97-AF65-F5344CB8AC3E}">
        <p14:creationId xmlns:p14="http://schemas.microsoft.com/office/powerpoint/2010/main" val="209313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endParaRPr lang="en-US" altLang="zh-CN"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31043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6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模式动机</a:t>
            </a:r>
          </a:p>
          <a:p>
            <a:pPr lvl="1">
              <a:lnSpc>
                <a:spcPct val="110000"/>
              </a:lnSpc>
            </a:pPr>
            <a:r>
              <a:rPr lang="zh-CN" altLang="en-US" sz="2000" smtClean="0"/>
              <a:t>在软件开发中采用类似于电源适配器的设计和编码技巧被称为</a:t>
            </a:r>
            <a:r>
              <a:rPr lang="zh-CN" altLang="en-US" sz="2000" smtClean="0">
                <a:solidFill>
                  <a:srgbClr val="FF3300"/>
                </a:solidFill>
              </a:rPr>
              <a:t>适配器模式</a:t>
            </a:r>
            <a:r>
              <a:rPr lang="zh-CN" altLang="en-US" sz="2000" smtClean="0"/>
              <a:t>。 </a:t>
            </a:r>
          </a:p>
          <a:p>
            <a:pPr lvl="1">
              <a:lnSpc>
                <a:spcPct val="110000"/>
              </a:lnSpc>
            </a:pPr>
            <a:r>
              <a:rPr lang="zh-CN" altLang="en-US" sz="2000" smtClean="0"/>
              <a:t>通常情况下，</a:t>
            </a:r>
            <a:r>
              <a:rPr lang="zh-CN" altLang="en-US" sz="2000" smtClean="0">
                <a:solidFill>
                  <a:srgbClr val="FF3300"/>
                </a:solidFill>
              </a:rPr>
              <a:t>客户端可以通过目标类的接口访问它所提供的服务</a:t>
            </a:r>
            <a:r>
              <a:rPr lang="zh-CN" altLang="en-US" sz="2000" smtClean="0"/>
              <a:t>。有时，现有的类可以满足客户类的功能需要，但是它所提供的接口不一定是客户类所期望的，这可能是因为现有类中方法名与目标类中定义的方法名不一致等原因所导致的。 </a:t>
            </a:r>
          </a:p>
          <a:p>
            <a:pPr lvl="1">
              <a:lnSpc>
                <a:spcPct val="110000"/>
              </a:lnSpc>
            </a:pPr>
            <a:r>
              <a:rPr lang="zh-CN" altLang="en-US" sz="2000" smtClean="0"/>
              <a:t>在这种情况下，现有的接口需要转化为客户类期望的接口，这样保证了对现有类的重用。如果不进行这样的转化，客户类就不能利用现有类所提供的功能，适配器模式可以完成这样的转化。 </a:t>
            </a:r>
            <a:endParaRPr lang="zh-CN" altLang="en-US" sz="1800" smtClean="0"/>
          </a:p>
          <a:p>
            <a:pPr lvl="1">
              <a:lnSpc>
                <a:spcPct val="110000"/>
              </a:lnSpc>
            </a:pPr>
            <a:endParaRPr lang="en-US" altLang="zh-CN" sz="1800" smtClean="0"/>
          </a:p>
        </p:txBody>
      </p:sp>
    </p:spTree>
    <p:extLst>
      <p:ext uri="{BB962C8B-B14F-4D97-AF65-F5344CB8AC3E}">
        <p14:creationId xmlns:p14="http://schemas.microsoft.com/office/powerpoint/2010/main" val="335109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r>
              <a:rPr lang="zh-CN" altLang="en-US" sz="2000" smtClean="0"/>
              <a:t>在适配器模式中可以定义一个包装类，包装不兼容接口的对象，这个包装类指的就是</a:t>
            </a:r>
            <a:r>
              <a:rPr lang="zh-CN" altLang="en-US" sz="2000" smtClean="0">
                <a:solidFill>
                  <a:srgbClr val="FF3300"/>
                </a:solidFill>
              </a:rPr>
              <a:t>适配器</a:t>
            </a:r>
            <a:r>
              <a:rPr lang="en-US" altLang="zh-CN" sz="2000" smtClean="0">
                <a:solidFill>
                  <a:srgbClr val="FF3300"/>
                </a:solidFill>
              </a:rPr>
              <a:t>(Adapter)</a:t>
            </a:r>
            <a:r>
              <a:rPr lang="zh-CN" altLang="en-US" sz="2000" smtClean="0"/>
              <a:t>，它所包装的对象就是</a:t>
            </a:r>
            <a:r>
              <a:rPr lang="zh-CN" altLang="en-US" sz="2000" smtClean="0">
                <a:solidFill>
                  <a:srgbClr val="FF3300"/>
                </a:solidFill>
              </a:rPr>
              <a:t>适配者</a:t>
            </a:r>
            <a:r>
              <a:rPr lang="en-US" altLang="zh-CN" sz="2000" smtClean="0">
                <a:solidFill>
                  <a:srgbClr val="FF3300"/>
                </a:solidFill>
              </a:rPr>
              <a:t>(Adaptee)</a:t>
            </a:r>
            <a:r>
              <a:rPr lang="zh-CN" altLang="en-US" sz="2000" smtClean="0"/>
              <a:t>，即被适配的类。</a:t>
            </a:r>
          </a:p>
          <a:p>
            <a:pPr lvl="1"/>
            <a:r>
              <a:rPr lang="zh-CN" altLang="en-US" sz="2000" smtClean="0"/>
              <a:t>适配器提供客户类需要的接口，</a:t>
            </a:r>
            <a:r>
              <a:rPr lang="zh-CN" altLang="en-US" sz="2000" smtClean="0">
                <a:solidFill>
                  <a:srgbClr val="FF3300"/>
                </a:solidFill>
              </a:rPr>
              <a:t>适配器的实现就是把客户类的请求转化为对适配者的相应接口的调用</a:t>
            </a:r>
            <a:r>
              <a:rPr lang="zh-CN" altLang="en-US" sz="2000" smtClean="0"/>
              <a:t>。也就是说：</a:t>
            </a:r>
            <a:r>
              <a:rPr lang="zh-CN" altLang="en-US" sz="2000" smtClean="0">
                <a:solidFill>
                  <a:srgbClr val="FF3300"/>
                </a:solidFill>
              </a:rPr>
              <a:t>当客户类调用适配器的方法时，在适配器类的内部将调用适配者类的方法，而这个过程对客户类是透明的，客户类并不直接访问适配者类。</a:t>
            </a:r>
            <a:r>
              <a:rPr lang="zh-CN" altLang="en-US" sz="2000" smtClean="0"/>
              <a:t>因此，</a:t>
            </a:r>
            <a:r>
              <a:rPr lang="zh-CN" altLang="en-US" sz="2000" smtClean="0">
                <a:solidFill>
                  <a:srgbClr val="FF3300"/>
                </a:solidFill>
              </a:rPr>
              <a:t>适配器可以使由于接口不兼容而不能交互的类可以一起工作</a:t>
            </a:r>
            <a:r>
              <a:rPr lang="zh-CN" altLang="en-US" sz="2000" smtClean="0"/>
              <a:t>。这就是适配器模式的模式动机。</a:t>
            </a:r>
            <a:endParaRPr lang="zh-CN" altLang="en-US" sz="2000" smtClean="0"/>
          </a:p>
        </p:txBody>
      </p:sp>
    </p:spTree>
    <p:extLst>
      <p:ext uri="{BB962C8B-B14F-4D97-AF65-F5344CB8AC3E}">
        <p14:creationId xmlns:p14="http://schemas.microsoft.com/office/powerpoint/2010/main" val="248931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适配器模式</a:t>
            </a:r>
            <a:r>
              <a:rPr lang="en-US" altLang="zh-CN" smtClean="0"/>
              <a:t>(Adapter Pattern) </a:t>
            </a:r>
            <a:r>
              <a:rPr lang="zh-CN" altLang="en-US" smtClean="0"/>
              <a:t>：</a:t>
            </a:r>
            <a:r>
              <a:rPr lang="zh-CN" altLang="en-US" smtClean="0">
                <a:solidFill>
                  <a:srgbClr val="FF3300"/>
                </a:solidFill>
              </a:rPr>
              <a:t>将一个接口转换成客户希望的另一个接口</a:t>
            </a:r>
            <a:r>
              <a:rPr lang="zh-CN" altLang="en-US" smtClean="0"/>
              <a:t>，适配器模式</a:t>
            </a:r>
            <a:r>
              <a:rPr lang="zh-CN" altLang="en-US" smtClean="0">
                <a:solidFill>
                  <a:srgbClr val="FF3300"/>
                </a:solidFill>
              </a:rPr>
              <a:t>使接口不兼容的那些类可以一起工作</a:t>
            </a:r>
            <a:r>
              <a:rPr lang="zh-CN" altLang="en-US" smtClean="0"/>
              <a:t>，其别名为</a:t>
            </a:r>
            <a:r>
              <a:rPr lang="zh-CN" altLang="en-US" smtClean="0">
                <a:solidFill>
                  <a:srgbClr val="FF3300"/>
                </a:solidFill>
              </a:rPr>
              <a:t>包装器</a:t>
            </a:r>
            <a:r>
              <a:rPr lang="en-US" altLang="zh-CN" smtClean="0">
                <a:solidFill>
                  <a:srgbClr val="FF3300"/>
                </a:solidFill>
              </a:rPr>
              <a:t>(Wrapper)</a:t>
            </a:r>
            <a:r>
              <a:rPr lang="zh-CN" altLang="en-US" smtClean="0"/>
              <a:t>。适配器模式既可以作为类结构型模式，也可以作为对象结构型模式。</a:t>
            </a:r>
            <a:endParaRPr lang="zh-CN" altLang="en-US" smtClean="0"/>
          </a:p>
        </p:txBody>
      </p:sp>
    </p:spTree>
    <p:extLst>
      <p:ext uri="{BB962C8B-B14F-4D97-AF65-F5344CB8AC3E}">
        <p14:creationId xmlns:p14="http://schemas.microsoft.com/office/powerpoint/2010/main" val="5492736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2285</Words>
  <Application>Microsoft Office PowerPoint</Application>
  <PresentationFormat>A4 纸张(210x297 毫米)</PresentationFormat>
  <Paragraphs>261</Paragraphs>
  <Slides>40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Tw Cen MT</vt:lpstr>
      <vt:lpstr>黑体</vt:lpstr>
      <vt:lpstr>华文仿宋</vt:lpstr>
      <vt:lpstr>隶书</vt:lpstr>
      <vt:lpstr>宋体</vt:lpstr>
      <vt:lpstr>Arial</vt:lpstr>
      <vt:lpstr>Calibri</vt:lpstr>
      <vt:lpstr>Tahoma</vt:lpstr>
      <vt:lpstr>Times New Roman</vt:lpstr>
      <vt:lpstr>Wingdings</vt:lpstr>
      <vt:lpstr>Wingdings 2</vt:lpstr>
      <vt:lpstr>AcademicPresentation1_TP10352479</vt:lpstr>
      <vt:lpstr>软件建模训练(7) 设计模式</vt:lpstr>
      <vt:lpstr>GoF设计模式简介</vt:lpstr>
      <vt:lpstr>结构型模式</vt:lpstr>
      <vt:lpstr>结构型模式</vt:lpstr>
      <vt:lpstr>结构型模式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2016-05-25T09:07:01Z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