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41"/>
  </p:notesMasterIdLst>
  <p:handoutMasterIdLst>
    <p:handoutMasterId r:id="rId42"/>
  </p:handoutMasterIdLst>
  <p:sldIdLst>
    <p:sldId id="256" r:id="rId5"/>
    <p:sldId id="276" r:id="rId6"/>
    <p:sldId id="277" r:id="rId7"/>
    <p:sldId id="284" r:id="rId8"/>
    <p:sldId id="283" r:id="rId9"/>
    <p:sldId id="292" r:id="rId10"/>
    <p:sldId id="285" r:id="rId11"/>
    <p:sldId id="286" r:id="rId12"/>
    <p:sldId id="287" r:id="rId13"/>
    <p:sldId id="288" r:id="rId14"/>
    <p:sldId id="289" r:id="rId15"/>
    <p:sldId id="290" r:id="rId16"/>
    <p:sldId id="291" r:id="rId17"/>
    <p:sldId id="309" r:id="rId18"/>
    <p:sldId id="293" r:id="rId19"/>
    <p:sldId id="278" r:id="rId20"/>
    <p:sldId id="279" r:id="rId21"/>
    <p:sldId id="294" r:id="rId22"/>
    <p:sldId id="295" r:id="rId23"/>
    <p:sldId id="296" r:id="rId24"/>
    <p:sldId id="297" r:id="rId25"/>
    <p:sldId id="298" r:id="rId26"/>
    <p:sldId id="280" r:id="rId27"/>
    <p:sldId id="281" r:id="rId28"/>
    <p:sldId id="299" r:id="rId29"/>
    <p:sldId id="282" r:id="rId30"/>
    <p:sldId id="300" r:id="rId31"/>
    <p:sldId id="301" r:id="rId32"/>
    <p:sldId id="302" r:id="rId33"/>
    <p:sldId id="303" r:id="rId34"/>
    <p:sldId id="304" r:id="rId35"/>
    <p:sldId id="305" r:id="rId36"/>
    <p:sldId id="306" r:id="rId37"/>
    <p:sldId id="307" r:id="rId38"/>
    <p:sldId id="257" r:id="rId39"/>
    <p:sldId id="308" r:id="rId40"/>
  </p:sldIdLst>
  <p:sldSz cx="9144000" cy="6858000" type="screen4x3"/>
  <p:notesSz cx="6858000" cy="9144000"/>
  <p:defaultTextStyle>
    <a:defPPr rtl="0">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6" d="100"/>
          <a:sy n="86" d="100"/>
        </p:scale>
        <p:origin x="1382" y="67"/>
      </p:cViewPr>
      <p:guideLst>
        <p:guide orient="horz" pos="2160"/>
        <p:guide pos="2880"/>
      </p:guideLst>
    </p:cSldViewPr>
  </p:slideViewPr>
  <p:notesTextViewPr>
    <p:cViewPr>
      <p:scale>
        <a:sx n="1" d="1"/>
        <a:sy n="1" d="1"/>
      </p:scale>
      <p:origin x="0" y="0"/>
    </p:cViewPr>
  </p:notesTextViewPr>
  <p:notesViewPr>
    <p:cSldViewPr snapToGrid="0" showGuides="1">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pPr algn="r" rtl="0"/>
              <a:t>2018/3/5</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pPr algn="r" rtl="0"/>
              <a:t>‹#›</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pPr/>
              <a:t>2018/3/5</a:t>
            </a:fld>
            <a:endParaRPr lang="zh-CN" alt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pPr/>
              <a:t>‹#›</a:t>
            </a:fld>
            <a:endParaRPr lang="en-US" altLang="zh-C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1</a:t>
            </a:fld>
            <a:endParaRPr lang="en-US" altLang="zh-CN" dirty="0"/>
          </a:p>
        </p:txBody>
      </p:sp>
    </p:spTree>
    <p:extLst>
      <p:ext uri="{BB962C8B-B14F-4D97-AF65-F5344CB8AC3E}">
        <p14:creationId xmlns:p14="http://schemas.microsoft.com/office/powerpoint/2010/main" val="84905719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p>
        </p:txBody>
      </p:sp>
      <p:sp>
        <p:nvSpPr>
          <p:cNvPr id="8" name="矩形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p>
        </p:txBody>
      </p:sp>
      <p:sp>
        <p:nvSpPr>
          <p:cNvPr id="2" name="标题 1"/>
          <p:cNvSpPr>
            <a:spLocks noGrp="1"/>
          </p:cNvSpPr>
          <p:nvPr>
            <p:ph type="ctrTitle"/>
          </p:nvPr>
        </p:nvSpPr>
        <p:spPr>
          <a:xfrm>
            <a:off x="828675" y="2292095"/>
            <a:ext cx="7572375" cy="2219691"/>
          </a:xfrm>
        </p:spPr>
        <p:txBody>
          <a:bodyPr rtlCol="0" anchor="ctr">
            <a:normAutofit/>
          </a:bodyPr>
          <a:lstStyle>
            <a:lvl1pPr algn="l" rtl="0">
              <a:defRPr sz="44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828674" y="4511785"/>
            <a:ext cx="7572376"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pPr/>
              <a:t>2018/3/5</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pic>
        <p:nvPicPr>
          <p:cNvPr id="11" name="图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3334" y="0"/>
            <a:ext cx="1310643"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3491003" y="1600200"/>
            <a:ext cx="4823184" cy="4572001"/>
          </a:xfrm>
        </p:spPr>
        <p:txBody>
          <a:bodyPr tIns="1188720" rtlCol="0">
            <a:normAutofit/>
          </a:bodyPr>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828675" y="1600200"/>
            <a:ext cx="2547747" cy="4572000"/>
          </a:xfrm>
        </p:spPr>
        <p:txBody>
          <a:bodyPr rtlCol="0">
            <a:normAutofit/>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pPr/>
              <a:t>2018/3/5</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8791AA9-DDCB-4BA8-AD1D-963A3AA00622}" type="datetime1">
              <a:rPr lang="zh-CN" altLang="en-US" smtClean="0"/>
              <a:pPr/>
              <a:t>2018/3/5</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7029450" y="365125"/>
            <a:ext cx="1285875" cy="5811838"/>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828675" y="365125"/>
            <a:ext cx="6074172" cy="5811838"/>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170426F-E661-472B-BE42-25E072CD46D9}" type="datetime1">
              <a:rPr lang="zh-CN" altLang="en-US" smtClean="0"/>
              <a:pPr/>
              <a:t>2018/3/5</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grpSp>
        <p:nvGrpSpPr>
          <p:cNvPr id="7" name="组 6"/>
          <p:cNvGrpSpPr/>
          <p:nvPr/>
        </p:nvGrpSpPr>
        <p:grpSpPr>
          <a:xfrm rot="5400000">
            <a:off x="4181447" y="3239394"/>
            <a:ext cx="5632704" cy="63302"/>
            <a:chOff x="1073150" y="1219201"/>
            <a:chExt cx="10058400" cy="63125"/>
          </a:xfrm>
        </p:grpSpPr>
        <p:cxnSp>
          <p:nvCxnSpPr>
            <p:cNvPr id="8" name="直接连接符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pPr/>
              <a:t>2018/3/5</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包含图片的标题幻灯片">
    <p:spTree>
      <p:nvGrpSpPr>
        <p:cNvPr id="1" name=""/>
        <p:cNvGrpSpPr/>
        <p:nvPr/>
      </p:nvGrpSpPr>
      <p:grpSpPr>
        <a:xfrm>
          <a:off x="0" y="0"/>
          <a:ext cx="0" cy="0"/>
          <a:chOff x="0" y="0"/>
          <a:chExt cx="0" cy="0"/>
        </a:xfrm>
      </p:grpSpPr>
      <p:grpSp>
        <p:nvGrpSpPr>
          <p:cNvPr id="13" name="组 12"/>
          <p:cNvGrpSpPr/>
          <p:nvPr/>
        </p:nvGrpSpPr>
        <p:grpSpPr>
          <a:xfrm rot="10800000">
            <a:off x="0" y="5645511"/>
            <a:ext cx="9144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1"/>
            <a:ext cx="9144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sp>
        <p:nvSpPr>
          <p:cNvPr id="8" name="矩形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828675" y="2292095"/>
            <a:ext cx="4300538" cy="2219691"/>
          </a:xfrm>
        </p:spPr>
        <p:txBody>
          <a:bodyPr rtlCol="0" anchor="ctr">
            <a:normAutofit/>
          </a:bodyPr>
          <a:lstStyle>
            <a:lvl1pPr algn="l" rtl="0">
              <a:defRPr sz="44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828675" y="4511785"/>
            <a:ext cx="4300538" cy="955565"/>
          </a:xfrm>
        </p:spPr>
        <p:txBody>
          <a:bodyPr rtlCol="0">
            <a:normAutofit/>
          </a:bodyPr>
          <a:lstStyle>
            <a:lvl1pPr marL="0" indent="0" algn="l"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pic>
        <p:nvPicPr>
          <p:cNvPr id="10" name="图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4410" y="0"/>
            <a:ext cx="1310643" cy="2292094"/>
          </a:xfrm>
          <a:prstGeom prst="rect">
            <a:avLst/>
          </a:prstGeom>
        </p:spPr>
      </p:pic>
      <p:sp>
        <p:nvSpPr>
          <p:cNvPr id="11" name="图片占位符 10"/>
          <p:cNvSpPr>
            <a:spLocks noGrp="1"/>
          </p:cNvSpPr>
          <p:nvPr>
            <p:ph type="pic" sz="quarter" idx="13"/>
          </p:nvPr>
        </p:nvSpPr>
        <p:spPr>
          <a:xfrm>
            <a:off x="5235798" y="1310656"/>
            <a:ext cx="3908203"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p:nvSpPr>
        <p:spPr>
          <a:xfrm>
            <a:off x="9258300" y="0"/>
            <a:ext cx="97155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zh-CN" altLang="en-US" sz="1200" b="1" i="1" noProof="0" dirty="0">
                <a:latin typeface="微软雅黑" panose="020B0503020204020204" pitchFamily="34" charset="-122"/>
                <a:ea typeface="微软雅黑" panose="020B0503020204020204" pitchFamily="34" charset="-122"/>
                <a:cs typeface="Arial" pitchFamily="34" charset="0"/>
              </a:rPr>
              <a:t>注意：</a:t>
            </a:r>
          </a:p>
          <a:p>
            <a:pPr rtl="0"/>
            <a:r>
              <a:rPr lang="zh-CN" altLang="en-US" sz="1200" i="1" noProof="0" dirty="0">
                <a:latin typeface="微软雅黑" panose="020B0503020204020204" pitchFamily="34" charset="-122"/>
                <a:ea typeface="微软雅黑" panose="020B0503020204020204" pitchFamily="34" charset="-122"/>
                <a:cs typeface="Arial" pitchFamily="34" charset="0"/>
              </a:rPr>
              <a:t>若要更改此幻灯片上的图像，请选择该图片，并将其删除。然后单击占位符中的图片图标以插入自己的图像。</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组 7"/>
          <p:cNvGrpSpPr/>
          <p:nvPr/>
        </p:nvGrpSpPr>
        <p:grpSpPr>
          <a:xfrm>
            <a:off x="0" y="2514601"/>
            <a:ext cx="9144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828675" y="2971806"/>
            <a:ext cx="7553324" cy="1684150"/>
          </a:xfrm>
        </p:spPr>
        <p:txBody>
          <a:bodyPr rtlCol="0" anchor="ctr">
            <a:normAutofit/>
          </a:bodyPr>
          <a:lstStyle>
            <a:lvl1pPr algn="l" rtl="0">
              <a:defRPr sz="440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28675" y="4655956"/>
            <a:ext cx="7553324" cy="509750"/>
          </a:xfrm>
        </p:spPr>
        <p:txBody>
          <a:bodyPr rtlCol="0">
            <a:normAutofit/>
          </a:bodyPr>
          <a:lstStyle>
            <a:lvl1pPr marL="0" indent="0" algn="l" rtl="0">
              <a:spcBef>
                <a:spcPts val="0"/>
              </a:spcBef>
              <a:buNone/>
              <a:defRPr sz="1600">
                <a:solidFill>
                  <a:schemeClr val="bg1"/>
                </a:solidFill>
                <a:latin typeface="微软雅黑" panose="020B0503020204020204" pitchFamily="34" charset="-122"/>
                <a:ea typeface="微软雅黑" panose="020B0503020204020204" pitchFamily="34" charset="-122"/>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AF5F6A19-70BF-4380-9A40-68C9536408C6}" type="datetime1">
              <a:rPr lang="zh-CN" altLang="en-US" smtClean="0"/>
              <a:pPr/>
              <a:t>2018/3/5</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pic>
        <p:nvPicPr>
          <p:cNvPr id="7" name="图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94410" y="0"/>
            <a:ext cx="1337391"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828675" y="1600201"/>
            <a:ext cx="3686175"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4629150" y="1600201"/>
            <a:ext cx="3686175"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smtClean="0"/>
              <a:pPr/>
              <a:t>2018/3/5</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28675" y="1600201"/>
            <a:ext cx="3689604"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4" name="内容占位符 3"/>
          <p:cNvSpPr>
            <a:spLocks noGrp="1"/>
          </p:cNvSpPr>
          <p:nvPr>
            <p:ph sz="half" idx="2"/>
          </p:nvPr>
        </p:nvSpPr>
        <p:spPr>
          <a:xfrm>
            <a:off x="828675" y="2424112"/>
            <a:ext cx="3689604"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4624583" y="1600201"/>
            <a:ext cx="3689604"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6" name="内容占位符 5"/>
          <p:cNvSpPr>
            <a:spLocks noGrp="1"/>
          </p:cNvSpPr>
          <p:nvPr>
            <p:ph sz="quarter" idx="4"/>
          </p:nvPr>
        </p:nvSpPr>
        <p:spPr>
          <a:xfrm>
            <a:off x="4624583" y="2424112"/>
            <a:ext cx="3689604"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2EC0F41-B48F-4298-A7F6-618EB9D22195}" type="datetime1">
              <a:rPr lang="zh-CN" altLang="en-US" smtClean="0"/>
              <a:pPr/>
              <a:t>2018/3/5</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pPr/>
              <a:t>2018/3/5</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pPr/>
              <a:t>2018/3/5</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4231386" y="1600200"/>
            <a:ext cx="4083939"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828675" y="1600200"/>
            <a:ext cx="3288411"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vl1pPr>
          </a:lstStyle>
          <a:p>
            <a:fld id="{F7892ACC-8BC8-4C9E-9D2B-0669DA5038B6}" type="datetime1">
              <a:rPr lang="zh-CN" altLang="en-US" smtClean="0"/>
              <a:pPr/>
              <a:t>2018/3/5</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8675" y="76200"/>
            <a:ext cx="7485512" cy="1096962"/>
          </a:xfrm>
          <a:prstGeom prst="rect">
            <a:avLst/>
          </a:prstGeom>
        </p:spPr>
        <p:txBody>
          <a:bodyPr vert="horz" lIns="0" tIns="45720" rIns="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828675" y="1600200"/>
            <a:ext cx="7486650" cy="4572000"/>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4" name="日期占位符 3"/>
          <p:cNvSpPr>
            <a:spLocks noGrp="1"/>
          </p:cNvSpPr>
          <p:nvPr>
            <p:ph type="dt" sz="half" idx="2"/>
          </p:nvPr>
        </p:nvSpPr>
        <p:spPr>
          <a:xfrm>
            <a:off x="828675" y="6356352"/>
            <a:ext cx="1372169"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smtClean="0"/>
              <a:pPr/>
              <a:t>2018/3/5</a:t>
            </a:fld>
            <a:r>
              <a:rPr lang="zh-CN" altLang="en-US" dirty="0"/>
              <a:t>​</a:t>
            </a:r>
          </a:p>
        </p:txBody>
      </p:sp>
      <p:sp>
        <p:nvSpPr>
          <p:cNvPr id="5" name="页脚占位符 4"/>
          <p:cNvSpPr>
            <a:spLocks noGrp="1"/>
          </p:cNvSpPr>
          <p:nvPr>
            <p:ph type="ftr" sz="quarter" idx="3"/>
          </p:nvPr>
        </p:nvSpPr>
        <p:spPr>
          <a:xfrm>
            <a:off x="2200844" y="6356350"/>
            <a:ext cx="4742312" cy="365126"/>
          </a:xfrm>
          <a:prstGeom prst="rect">
            <a:avLst/>
          </a:prstGeom>
        </p:spPr>
        <p:txBody>
          <a:bodyPr vert="horz" lIns="0" tIns="45720" rIns="0" bIns="45720" rtlCol="0" anchor="ctr"/>
          <a:lstStyle>
            <a:lvl1pPr algn="ctr"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6942587" y="6356352"/>
            <a:ext cx="1371600"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pPr algn="r"/>
              <a:t>‹#›</a:t>
            </a:fld>
            <a:endParaRPr lang="zh-CN" altLang="en-US" noProof="0" dirty="0"/>
          </a:p>
        </p:txBody>
      </p:sp>
      <p:grpSp>
        <p:nvGrpSpPr>
          <p:cNvPr id="15" name="组 14"/>
          <p:cNvGrpSpPr/>
          <p:nvPr/>
        </p:nvGrpSpPr>
        <p:grpSpPr>
          <a:xfrm>
            <a:off x="827532" y="1219202"/>
            <a:ext cx="7488936"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22" userDrawn="1">
          <p15:clr>
            <a:srgbClr val="F26B43"/>
          </p15:clr>
        </p15:guide>
        <p15:guide id="2" pos="5238" userDrawn="1">
          <p15:clr>
            <a:srgbClr val="F26B43"/>
          </p15:clr>
        </p15:guide>
        <p15:guide id="3" orient="horz" pos="1008" userDrawn="1">
          <p15:clr>
            <a:srgbClr val="F26B43"/>
          </p15:clr>
        </p15:guide>
        <p15:guide id="4"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202336" y="2292094"/>
            <a:ext cx="5734050" cy="2219691"/>
          </a:xfrm>
        </p:spPr>
        <p:txBody>
          <a:bodyPr rtlCol="0" anchor="ctr"/>
          <a:lstStyle/>
          <a:p>
            <a:r>
              <a:rPr lang="en-US" altLang="zh-CN" dirty="0"/>
              <a:t>Software</a:t>
            </a:r>
            <a:br>
              <a:rPr lang="en-US" altLang="zh-CN" dirty="0"/>
            </a:br>
            <a:r>
              <a:rPr lang="en-US" altLang="zh-CN" dirty="0"/>
              <a:t>Architect</a:t>
            </a:r>
            <a:r>
              <a:rPr lang="zh-CN" altLang="en-US" dirty="0"/>
              <a:t> </a:t>
            </a:r>
            <a:r>
              <a:rPr lang="en-US" altLang="zh-CN" dirty="0"/>
              <a:t>Style</a:t>
            </a:r>
            <a:endParaRPr lang="en-US" dirty="0">
              <a:latin typeface="微软雅黑" panose="020B0503020204020204" pitchFamily="34" charset="-122"/>
              <a:ea typeface="微软雅黑" panose="020B0503020204020204" pitchFamily="34" charset="-122"/>
            </a:endParaRPr>
          </a:p>
        </p:txBody>
      </p:sp>
      <p:sp>
        <p:nvSpPr>
          <p:cNvPr id="7" name="副标题 6"/>
          <p:cNvSpPr>
            <a:spLocks noGrp="1"/>
          </p:cNvSpPr>
          <p:nvPr>
            <p:ph type="subTitle" idx="1"/>
          </p:nvPr>
        </p:nvSpPr>
        <p:spPr/>
        <p:txBody>
          <a:bodyPr rtlCol="0"/>
          <a:lstStyle/>
          <a:p>
            <a:pPr rtl="0"/>
            <a:r>
              <a:rPr lang="en-US" altLang="zh-CN" dirty="0"/>
              <a:t>Lecture</a:t>
            </a:r>
            <a:r>
              <a:rPr lang="zh-CN" altLang="en-US" dirty="0"/>
              <a:t> </a:t>
            </a:r>
            <a:r>
              <a:rPr lang="en-US" altLang="zh-CN"/>
              <a:t>3</a:t>
            </a:r>
            <a:endParaRPr lang="en-US" dirty="0">
              <a:latin typeface="微软雅黑" panose="020B0503020204020204" pitchFamily="34" charset="-122"/>
              <a:ea typeface="微软雅黑" panose="020B0503020204020204" pitchFamily="34" charset="-122"/>
            </a:endParaRPr>
          </a:p>
        </p:txBody>
      </p:sp>
      <p:pic>
        <p:nvPicPr>
          <p:cNvPr id="4" name="图片占位符 3" descr="桌上一本打开的书，书架在背景中模糊显示" title="示例图片"/>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Independent components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pPr marL="0" indent="0">
              <a:buNone/>
            </a:pPr>
            <a:r>
              <a:rPr lang="zh-CN" altLang="en-US" dirty="0"/>
              <a:t> </a:t>
            </a:r>
            <a:r>
              <a:rPr lang="en-US" altLang="zh-CN" sz="2800" b="1" dirty="0"/>
              <a:t>Event-based</a:t>
            </a:r>
            <a:r>
              <a:rPr lang="zh-CN" altLang="en-US" sz="2800" b="1" dirty="0"/>
              <a:t> </a:t>
            </a:r>
            <a:r>
              <a:rPr lang="en-US" altLang="zh-CN" sz="2800" b="1" dirty="0"/>
              <a:t>systems</a:t>
            </a:r>
          </a:p>
          <a:p>
            <a:pPr marL="228600" lvl="1">
              <a:lnSpc>
                <a:spcPct val="100000"/>
              </a:lnSpc>
              <a:spcBef>
                <a:spcPts val="1800"/>
              </a:spcBef>
            </a:pPr>
            <a:r>
              <a:rPr lang="zh-CN" altLang="zh-CN" sz="2400" dirty="0"/>
              <a:t>S</a:t>
            </a:r>
            <a:r>
              <a:rPr lang="en-US" altLang="zh-CN" sz="2400" dirty="0" err="1"/>
              <a:t>trategy</a:t>
            </a:r>
            <a:r>
              <a:rPr lang="zh-CN" altLang="en-US" sz="2400" dirty="0"/>
              <a:t> </a:t>
            </a:r>
            <a:r>
              <a:rPr lang="en-US" altLang="zh-CN" sz="2400" dirty="0"/>
              <a:t>1</a:t>
            </a:r>
            <a:r>
              <a:rPr lang="zh-CN" altLang="en-US" sz="2400" dirty="0"/>
              <a:t>: </a:t>
            </a:r>
            <a:r>
              <a:rPr lang="en-US" altLang="zh-CN" sz="2400" dirty="0"/>
              <a:t>System</a:t>
            </a:r>
            <a:r>
              <a:rPr lang="zh-CN" altLang="en-US" sz="2400" dirty="0"/>
              <a:t> </a:t>
            </a:r>
            <a:r>
              <a:rPr lang="en-US" altLang="zh-CN" sz="2400" dirty="0"/>
              <a:t>with</a:t>
            </a:r>
            <a:r>
              <a:rPr lang="zh-CN" altLang="en-US" sz="2400" dirty="0"/>
              <a:t> </a:t>
            </a:r>
            <a:r>
              <a:rPr lang="en-US" altLang="zh-CN" sz="2400" dirty="0"/>
              <a:t>separate</a:t>
            </a:r>
            <a:r>
              <a:rPr lang="zh-CN" altLang="en-US" sz="2400" dirty="0"/>
              <a:t> </a:t>
            </a:r>
            <a:r>
              <a:rPr lang="en-US" altLang="zh-CN" sz="2400" dirty="0"/>
              <a:t>dispatcher</a:t>
            </a:r>
            <a:r>
              <a:rPr lang="zh-CN" altLang="en-US" sz="2400" dirty="0"/>
              <a:t> </a:t>
            </a:r>
            <a:r>
              <a:rPr lang="en-US" altLang="zh-CN" sz="2400" dirty="0"/>
              <a:t>module</a:t>
            </a:r>
          </a:p>
          <a:p>
            <a:pPr marL="685800" lvl="2">
              <a:lnSpc>
                <a:spcPct val="100000"/>
              </a:lnSpc>
              <a:spcBef>
                <a:spcPts val="1800"/>
              </a:spcBef>
            </a:pPr>
            <a:r>
              <a:rPr lang="en-US" altLang="zh-CN" sz="2200" dirty="0"/>
              <a:t>All</a:t>
            </a:r>
            <a:r>
              <a:rPr lang="zh-CN" altLang="en-US" sz="2200" dirty="0"/>
              <a:t> </a:t>
            </a:r>
            <a:r>
              <a:rPr lang="en-US" altLang="zh-CN" sz="2200" dirty="0"/>
              <a:t>broadcasting</a:t>
            </a:r>
            <a:endParaRPr lang="en-US" altLang="zh-CN" sz="2400" dirty="0"/>
          </a:p>
        </p:txBody>
      </p:sp>
      <p:pic>
        <p:nvPicPr>
          <p:cNvPr id="2" name="图片 1" descr="屏幕快照 2018-03-04 上午11.42.3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06" y="3435350"/>
            <a:ext cx="6692900" cy="3035300"/>
          </a:xfrm>
          <a:prstGeom prst="rect">
            <a:avLst/>
          </a:prstGeom>
        </p:spPr>
      </p:pic>
      <p:sp>
        <p:nvSpPr>
          <p:cNvPr id="3" name="文本框 2"/>
          <p:cNvSpPr txBox="1"/>
          <p:nvPr/>
        </p:nvSpPr>
        <p:spPr>
          <a:xfrm rot="10800000" flipV="1">
            <a:off x="7819571" y="4136400"/>
            <a:ext cx="1161142" cy="1200329"/>
          </a:xfrm>
          <a:prstGeom prst="rect">
            <a:avLst/>
          </a:prstGeom>
          <a:noFill/>
        </p:spPr>
        <p:txBody>
          <a:bodyPr wrap="square" rtlCol="0">
            <a:spAutoFit/>
          </a:bodyPr>
          <a:lstStyle/>
          <a:p>
            <a:r>
              <a:rPr kumimoji="1" lang="en-US" altLang="zh-CN" dirty="0"/>
              <a:t>We</a:t>
            </a:r>
            <a:r>
              <a:rPr kumimoji="1" lang="zh-CN" altLang="en-US" dirty="0"/>
              <a:t> </a:t>
            </a:r>
            <a:r>
              <a:rPr kumimoji="1" lang="en-US" altLang="zh-CN" dirty="0"/>
              <a:t>all</a:t>
            </a:r>
            <a:r>
              <a:rPr kumimoji="1" lang="zh-CN" altLang="en-US" dirty="0"/>
              <a:t> </a:t>
            </a:r>
            <a:r>
              <a:rPr kumimoji="1" lang="en-US" altLang="zh-CN" dirty="0"/>
              <a:t>get</a:t>
            </a:r>
            <a:r>
              <a:rPr kumimoji="1" lang="zh-CN" altLang="en-US" dirty="0"/>
              <a:t> </a:t>
            </a:r>
            <a:r>
              <a:rPr kumimoji="1" lang="en-US" altLang="zh-CN" dirty="0"/>
              <a:t>the</a:t>
            </a:r>
            <a:r>
              <a:rPr kumimoji="1" lang="zh-CN" altLang="en-US" dirty="0"/>
              <a:t> </a:t>
            </a:r>
            <a:r>
              <a:rPr kumimoji="1" lang="en-US" altLang="zh-CN" dirty="0"/>
              <a:t>event</a:t>
            </a:r>
            <a:r>
              <a:rPr kumimoji="1" lang="zh-CN" altLang="en-US" dirty="0"/>
              <a:t> </a:t>
            </a:r>
            <a:r>
              <a:rPr kumimoji="1" lang="en-US" altLang="zh-CN" dirty="0" err="1"/>
              <a:t>messags</a:t>
            </a:r>
            <a:endParaRPr kumimoji="1" lang="zh-CN" altLang="en-US" dirty="0"/>
          </a:p>
        </p:txBody>
      </p:sp>
    </p:spTree>
    <p:extLst>
      <p:ext uri="{BB962C8B-B14F-4D97-AF65-F5344CB8AC3E}">
        <p14:creationId xmlns:p14="http://schemas.microsoft.com/office/powerpoint/2010/main" val="1975874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Independent components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pPr marL="0" indent="0">
              <a:buNone/>
            </a:pPr>
            <a:r>
              <a:rPr lang="zh-CN" altLang="en-US" dirty="0"/>
              <a:t> </a:t>
            </a:r>
            <a:r>
              <a:rPr lang="en-US" altLang="zh-CN" sz="2800" b="1" dirty="0"/>
              <a:t>Event-based</a:t>
            </a:r>
            <a:r>
              <a:rPr lang="zh-CN" altLang="en-US" sz="2800" b="1" dirty="0"/>
              <a:t> </a:t>
            </a:r>
            <a:r>
              <a:rPr lang="en-US" altLang="zh-CN" sz="2800" b="1" dirty="0"/>
              <a:t>systems</a:t>
            </a:r>
          </a:p>
          <a:p>
            <a:pPr marL="228600" lvl="1">
              <a:lnSpc>
                <a:spcPct val="100000"/>
              </a:lnSpc>
              <a:spcBef>
                <a:spcPts val="1800"/>
              </a:spcBef>
            </a:pPr>
            <a:r>
              <a:rPr lang="zh-CN" altLang="zh-CN" sz="2400" dirty="0"/>
              <a:t>S</a:t>
            </a:r>
            <a:r>
              <a:rPr lang="en-US" altLang="zh-CN" sz="2400" dirty="0" err="1"/>
              <a:t>trategy</a:t>
            </a:r>
            <a:r>
              <a:rPr lang="zh-CN" altLang="en-US" sz="2400" dirty="0"/>
              <a:t> </a:t>
            </a:r>
            <a:r>
              <a:rPr lang="en-US" altLang="zh-CN" sz="2400" dirty="0"/>
              <a:t>1</a:t>
            </a:r>
            <a:r>
              <a:rPr lang="zh-CN" altLang="en-US" sz="2400" dirty="0"/>
              <a:t>: </a:t>
            </a:r>
            <a:r>
              <a:rPr lang="en-US" altLang="zh-CN" sz="2400" dirty="0"/>
              <a:t>System</a:t>
            </a:r>
            <a:r>
              <a:rPr lang="zh-CN" altLang="en-US" sz="2400" dirty="0"/>
              <a:t> </a:t>
            </a:r>
            <a:r>
              <a:rPr lang="en-US" altLang="zh-CN" sz="2400" dirty="0"/>
              <a:t>with</a:t>
            </a:r>
            <a:r>
              <a:rPr lang="zh-CN" altLang="en-US" sz="2400" dirty="0"/>
              <a:t> </a:t>
            </a:r>
            <a:r>
              <a:rPr lang="en-US" altLang="zh-CN" sz="2400" dirty="0"/>
              <a:t>separate</a:t>
            </a:r>
            <a:r>
              <a:rPr lang="zh-CN" altLang="en-US" sz="2400" dirty="0"/>
              <a:t> </a:t>
            </a:r>
            <a:r>
              <a:rPr lang="en-US" altLang="zh-CN" sz="2400" dirty="0"/>
              <a:t>dispatcher</a:t>
            </a:r>
            <a:r>
              <a:rPr lang="zh-CN" altLang="en-US" sz="2400" dirty="0"/>
              <a:t> </a:t>
            </a:r>
            <a:r>
              <a:rPr lang="en-US" altLang="zh-CN" sz="2400" dirty="0"/>
              <a:t>module</a:t>
            </a:r>
          </a:p>
          <a:p>
            <a:pPr marL="685800" lvl="2">
              <a:lnSpc>
                <a:spcPct val="100000"/>
              </a:lnSpc>
              <a:spcBef>
                <a:spcPts val="1800"/>
              </a:spcBef>
            </a:pPr>
            <a:r>
              <a:rPr lang="zh-CN" altLang="zh-CN" sz="2200" dirty="0"/>
              <a:t>S</a:t>
            </a:r>
            <a:r>
              <a:rPr lang="en-US" altLang="zh-CN" sz="2200" dirty="0"/>
              <a:t>elected</a:t>
            </a:r>
            <a:r>
              <a:rPr lang="zh-CN" altLang="en-US" sz="2200" dirty="0"/>
              <a:t> </a:t>
            </a:r>
            <a:r>
              <a:rPr lang="en-US" altLang="zh-CN" sz="2200" dirty="0"/>
              <a:t>broadcasting</a:t>
            </a:r>
            <a:endParaRPr lang="en-US" altLang="zh-CN" sz="2400" dirty="0"/>
          </a:p>
        </p:txBody>
      </p:sp>
      <p:pic>
        <p:nvPicPr>
          <p:cNvPr id="2" name="图片 1" descr="屏幕快照 2018-03-04 上午11.45.3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672" y="3631292"/>
            <a:ext cx="4406900" cy="2595967"/>
          </a:xfrm>
          <a:prstGeom prst="rect">
            <a:avLst/>
          </a:prstGeom>
        </p:spPr>
      </p:pic>
      <p:sp>
        <p:nvSpPr>
          <p:cNvPr id="3" name="矩形 2"/>
          <p:cNvSpPr/>
          <p:nvPr/>
        </p:nvSpPr>
        <p:spPr>
          <a:xfrm>
            <a:off x="5642429" y="5715001"/>
            <a:ext cx="1415142" cy="4354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4" name="文本框 3"/>
          <p:cNvSpPr txBox="1"/>
          <p:nvPr/>
        </p:nvSpPr>
        <p:spPr>
          <a:xfrm>
            <a:off x="5497287" y="4499429"/>
            <a:ext cx="3156856"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I did not subscribe! I can not get messages of the event</a:t>
            </a:r>
            <a:endParaRPr lang="zh-CN" altLang="en-US" dirty="0">
              <a:latin typeface="微软雅黑" panose="020B0503020204020204" pitchFamily="34" charset="-122"/>
              <a:ea typeface="微软雅黑" panose="020B0503020204020204" pitchFamily="34" charset="-122"/>
            </a:endParaRPr>
          </a:p>
        </p:txBody>
      </p:sp>
      <p:cxnSp>
        <p:nvCxnSpPr>
          <p:cNvPr id="6" name="直线连接符 5"/>
          <p:cNvCxnSpPr/>
          <p:nvPr/>
        </p:nvCxnSpPr>
        <p:spPr>
          <a:xfrm>
            <a:off x="6350000" y="5352143"/>
            <a:ext cx="0" cy="217714"/>
          </a:xfrm>
          <a:prstGeom prst="line">
            <a:avLst/>
          </a:prstGeom>
          <a:ln w="38100" cmpd="sng">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2652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Independent components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pPr marL="0" indent="0">
              <a:buNone/>
            </a:pPr>
            <a:r>
              <a:rPr lang="zh-CN" altLang="en-US" dirty="0"/>
              <a:t> </a:t>
            </a:r>
            <a:r>
              <a:rPr lang="en-US" altLang="zh-CN" sz="2800" b="1" dirty="0"/>
              <a:t>Event-based</a:t>
            </a:r>
            <a:r>
              <a:rPr lang="zh-CN" altLang="en-US" sz="2800" b="1" dirty="0"/>
              <a:t> </a:t>
            </a:r>
            <a:r>
              <a:rPr lang="en-US" altLang="zh-CN" sz="2800" b="1" dirty="0"/>
              <a:t>systems</a:t>
            </a:r>
          </a:p>
          <a:p>
            <a:pPr marL="228600" lvl="1">
              <a:lnSpc>
                <a:spcPct val="100000"/>
              </a:lnSpc>
              <a:spcBef>
                <a:spcPts val="1800"/>
              </a:spcBef>
            </a:pPr>
            <a:r>
              <a:rPr lang="zh-CN" altLang="zh-CN" sz="2400" dirty="0"/>
              <a:t>S</a:t>
            </a:r>
            <a:r>
              <a:rPr lang="en-US" altLang="zh-CN" sz="2400" dirty="0" err="1"/>
              <a:t>trategy</a:t>
            </a:r>
            <a:r>
              <a:rPr lang="zh-CN" altLang="en-US" sz="2400" dirty="0"/>
              <a:t> </a:t>
            </a:r>
            <a:r>
              <a:rPr lang="zh-CN" altLang="zh-CN" sz="2400" dirty="0"/>
              <a:t>2</a:t>
            </a:r>
            <a:r>
              <a:rPr lang="zh-CN" altLang="en-US" sz="2400" dirty="0"/>
              <a:t>: </a:t>
            </a:r>
            <a:r>
              <a:rPr lang="en-US" altLang="zh-CN" sz="2400" dirty="0"/>
              <a:t>System without a central dispatcher module</a:t>
            </a:r>
          </a:p>
          <a:p>
            <a:pPr marL="0" lvl="1" indent="0">
              <a:lnSpc>
                <a:spcPct val="100000"/>
              </a:lnSpc>
              <a:spcBef>
                <a:spcPts val="1800"/>
              </a:spcBef>
              <a:buNone/>
            </a:pPr>
            <a:endParaRPr lang="en-US" altLang="zh-CN" sz="2400" dirty="0"/>
          </a:p>
        </p:txBody>
      </p:sp>
      <p:pic>
        <p:nvPicPr>
          <p:cNvPr id="5" name="图片 4" descr="屏幕快照 2018-03-04 上午11.51.5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9857" y="3240418"/>
            <a:ext cx="5565322" cy="3275590"/>
          </a:xfrm>
          <a:prstGeom prst="rect">
            <a:avLst/>
          </a:prstGeom>
        </p:spPr>
      </p:pic>
    </p:spTree>
    <p:extLst>
      <p:ext uri="{BB962C8B-B14F-4D97-AF65-F5344CB8AC3E}">
        <p14:creationId xmlns:p14="http://schemas.microsoft.com/office/powerpoint/2010/main" val="3863473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Independent components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pPr marL="0" indent="0">
              <a:buNone/>
            </a:pPr>
            <a:r>
              <a:rPr lang="zh-CN" altLang="en-US" dirty="0"/>
              <a:t> </a:t>
            </a:r>
            <a:r>
              <a:rPr lang="en-US" altLang="zh-CN" sz="2800" b="1" dirty="0"/>
              <a:t>Event-based</a:t>
            </a:r>
            <a:r>
              <a:rPr lang="zh-CN" altLang="en-US" sz="2800" b="1" dirty="0"/>
              <a:t> </a:t>
            </a:r>
            <a:r>
              <a:rPr lang="en-US" altLang="zh-CN" sz="2800" b="1" dirty="0"/>
              <a:t>systems—Advantage</a:t>
            </a:r>
          </a:p>
          <a:p>
            <a:pPr marL="342900" lvl="1" indent="-342900">
              <a:lnSpc>
                <a:spcPct val="100000"/>
              </a:lnSpc>
              <a:spcBef>
                <a:spcPts val="1800"/>
              </a:spcBef>
            </a:pPr>
            <a:r>
              <a:rPr lang="en-US" altLang="zh-CN" sz="2400" dirty="0"/>
              <a:t>Strong support for reuse.</a:t>
            </a:r>
            <a:r>
              <a:rPr lang="zh-CN" altLang="en-US" sz="2400" dirty="0"/>
              <a:t> </a:t>
            </a:r>
            <a:r>
              <a:rPr lang="en-US" altLang="zh-CN" sz="2400" dirty="0"/>
              <a:t>Any</a:t>
            </a:r>
            <a:r>
              <a:rPr lang="zh-CN" altLang="en-US" sz="2400" dirty="0"/>
              <a:t> </a:t>
            </a:r>
            <a:r>
              <a:rPr lang="en-US" altLang="zh-CN" sz="2400" dirty="0"/>
              <a:t>component</a:t>
            </a:r>
            <a:r>
              <a:rPr lang="zh-CN" altLang="en-US" sz="2400" dirty="0"/>
              <a:t> </a:t>
            </a:r>
            <a:r>
              <a:rPr lang="en-US" altLang="zh-CN" sz="2400" dirty="0"/>
              <a:t>can</a:t>
            </a:r>
            <a:r>
              <a:rPr lang="zh-CN" altLang="en-US" sz="2400" dirty="0"/>
              <a:t> </a:t>
            </a:r>
            <a:r>
              <a:rPr lang="en-US" altLang="zh-CN" sz="2400" dirty="0"/>
              <a:t>be</a:t>
            </a:r>
            <a:r>
              <a:rPr lang="zh-CN" altLang="en-US" sz="2400" dirty="0"/>
              <a:t> </a:t>
            </a:r>
            <a:r>
              <a:rPr lang="en-US" altLang="zh-CN" sz="2400" dirty="0"/>
              <a:t>introduced</a:t>
            </a:r>
            <a:r>
              <a:rPr lang="zh-CN" altLang="en-US" sz="2400" dirty="0"/>
              <a:t> </a:t>
            </a:r>
            <a:r>
              <a:rPr lang="en-US" altLang="zh-CN" sz="2400" dirty="0"/>
              <a:t>into</a:t>
            </a:r>
            <a:r>
              <a:rPr lang="zh-CN" altLang="en-US" sz="2400" dirty="0"/>
              <a:t> </a:t>
            </a:r>
            <a:r>
              <a:rPr lang="en-US" altLang="zh-CN" sz="2400" dirty="0"/>
              <a:t>a</a:t>
            </a:r>
            <a:r>
              <a:rPr lang="zh-CN" altLang="en-US" sz="2400" dirty="0"/>
              <a:t> </a:t>
            </a:r>
            <a:r>
              <a:rPr lang="en-US" altLang="zh-CN" sz="2400" dirty="0"/>
              <a:t>system</a:t>
            </a:r>
            <a:r>
              <a:rPr lang="zh-CN" altLang="en-US" sz="2400" dirty="0"/>
              <a:t> </a:t>
            </a:r>
            <a:r>
              <a:rPr lang="en-US" altLang="zh-CN" sz="2400" dirty="0"/>
              <a:t>simply</a:t>
            </a:r>
            <a:r>
              <a:rPr lang="zh-CN" altLang="en-US" sz="2400" dirty="0"/>
              <a:t> </a:t>
            </a:r>
            <a:r>
              <a:rPr lang="en-US" altLang="zh-CN" sz="2400" dirty="0"/>
              <a:t>by</a:t>
            </a:r>
            <a:r>
              <a:rPr lang="zh-CN" altLang="en-US" sz="2400" dirty="0"/>
              <a:t> </a:t>
            </a:r>
            <a:r>
              <a:rPr lang="en-US" altLang="zh-CN" sz="2400" dirty="0"/>
              <a:t>registering</a:t>
            </a:r>
            <a:r>
              <a:rPr lang="zh-CN" altLang="en-US" sz="2400" dirty="0"/>
              <a:t> </a:t>
            </a:r>
            <a:r>
              <a:rPr lang="en-US" altLang="zh-CN" sz="2400" dirty="0"/>
              <a:t>it</a:t>
            </a:r>
            <a:r>
              <a:rPr lang="zh-CN" altLang="en-US" sz="2400" dirty="0"/>
              <a:t> </a:t>
            </a:r>
            <a:r>
              <a:rPr lang="en-US" altLang="zh-CN" sz="2400" dirty="0"/>
              <a:t>for</a:t>
            </a:r>
            <a:r>
              <a:rPr lang="zh-CN" altLang="en-US" sz="2400" dirty="0"/>
              <a:t> </a:t>
            </a:r>
            <a:r>
              <a:rPr lang="en-US" altLang="zh-CN" sz="2400" dirty="0"/>
              <a:t>the</a:t>
            </a:r>
            <a:r>
              <a:rPr lang="zh-CN" altLang="en-US" sz="2400" dirty="0"/>
              <a:t> </a:t>
            </a:r>
            <a:r>
              <a:rPr lang="en-US" altLang="zh-CN" sz="2400" dirty="0"/>
              <a:t>events</a:t>
            </a:r>
            <a:r>
              <a:rPr lang="zh-CN" altLang="en-US" sz="2400" dirty="0"/>
              <a:t> </a:t>
            </a:r>
            <a:r>
              <a:rPr lang="en-US" altLang="zh-CN" sz="2400" dirty="0"/>
              <a:t>of</a:t>
            </a:r>
            <a:r>
              <a:rPr lang="zh-CN" altLang="en-US" sz="2400" dirty="0"/>
              <a:t> </a:t>
            </a:r>
            <a:r>
              <a:rPr lang="en-US" altLang="zh-CN" sz="2400" dirty="0"/>
              <a:t>that</a:t>
            </a:r>
            <a:r>
              <a:rPr lang="zh-CN" altLang="en-US" sz="2400" dirty="0"/>
              <a:t> </a:t>
            </a:r>
            <a:r>
              <a:rPr lang="en-US" altLang="zh-CN" sz="2400" dirty="0"/>
              <a:t>system.</a:t>
            </a:r>
          </a:p>
          <a:p>
            <a:pPr marL="342900" lvl="1" indent="-342900">
              <a:lnSpc>
                <a:spcPct val="100000"/>
              </a:lnSpc>
              <a:spcBef>
                <a:spcPts val="1800"/>
              </a:spcBef>
            </a:pPr>
            <a:r>
              <a:rPr lang="en-US" altLang="zh-CN" sz="2400" dirty="0"/>
              <a:t>Implicit invocation eases system evolution.</a:t>
            </a:r>
            <a:r>
              <a:rPr lang="zh-CN" altLang="en-US" sz="2400" dirty="0"/>
              <a:t> </a:t>
            </a:r>
            <a:r>
              <a:rPr lang="en-US" altLang="zh-CN" sz="2400" dirty="0"/>
              <a:t>Components</a:t>
            </a:r>
            <a:r>
              <a:rPr lang="zh-CN" altLang="en-US" sz="2400" dirty="0"/>
              <a:t> </a:t>
            </a:r>
            <a:r>
              <a:rPr lang="en-US" altLang="zh-CN" sz="2400" dirty="0"/>
              <a:t>may</a:t>
            </a:r>
            <a:r>
              <a:rPr lang="zh-CN" altLang="en-US" sz="2400" dirty="0"/>
              <a:t> </a:t>
            </a:r>
            <a:r>
              <a:rPr lang="en-US" altLang="zh-CN" sz="2400" dirty="0"/>
              <a:t>be</a:t>
            </a:r>
            <a:r>
              <a:rPr lang="zh-CN" altLang="en-US" sz="2400" dirty="0"/>
              <a:t> </a:t>
            </a:r>
            <a:r>
              <a:rPr lang="en-US" altLang="zh-CN" sz="2400" dirty="0"/>
              <a:t>replaced</a:t>
            </a:r>
            <a:r>
              <a:rPr lang="zh-CN" altLang="en-US" sz="2400" dirty="0"/>
              <a:t> </a:t>
            </a:r>
            <a:r>
              <a:rPr lang="en-US" altLang="zh-CN" sz="2400" dirty="0"/>
              <a:t>by</a:t>
            </a:r>
            <a:r>
              <a:rPr lang="zh-CN" altLang="en-US" sz="2400" dirty="0"/>
              <a:t> </a:t>
            </a:r>
            <a:r>
              <a:rPr lang="en-US" altLang="zh-CN" sz="2400" dirty="0"/>
              <a:t>other</a:t>
            </a:r>
            <a:r>
              <a:rPr lang="zh-CN" altLang="en-US" sz="2400" dirty="0"/>
              <a:t> </a:t>
            </a:r>
            <a:r>
              <a:rPr lang="en-US" altLang="zh-CN" sz="2400" dirty="0"/>
              <a:t>components</a:t>
            </a:r>
            <a:r>
              <a:rPr lang="zh-CN" altLang="en-US" sz="2400" dirty="0"/>
              <a:t> </a:t>
            </a:r>
            <a:r>
              <a:rPr lang="en-US" altLang="zh-CN" sz="2400" dirty="0"/>
              <a:t>without</a:t>
            </a:r>
            <a:r>
              <a:rPr lang="zh-CN" altLang="en-US" sz="2400" dirty="0"/>
              <a:t> </a:t>
            </a:r>
            <a:r>
              <a:rPr lang="en-US" altLang="zh-CN" sz="2400" dirty="0"/>
              <a:t>affecting</a:t>
            </a:r>
            <a:r>
              <a:rPr lang="zh-CN" altLang="en-US" sz="2400" dirty="0"/>
              <a:t> </a:t>
            </a:r>
            <a:r>
              <a:rPr lang="en-US" altLang="zh-CN" sz="2400" dirty="0"/>
              <a:t>the</a:t>
            </a:r>
            <a:r>
              <a:rPr lang="zh-CN" altLang="en-US" sz="2400" dirty="0"/>
              <a:t> </a:t>
            </a:r>
            <a:r>
              <a:rPr lang="en-US" altLang="zh-CN" sz="2400" dirty="0"/>
              <a:t>interfaces</a:t>
            </a:r>
            <a:r>
              <a:rPr lang="zh-CN" altLang="en-US" sz="2400" dirty="0"/>
              <a:t> </a:t>
            </a:r>
            <a:r>
              <a:rPr lang="en-US" altLang="zh-CN" sz="2400" dirty="0"/>
              <a:t>of</a:t>
            </a:r>
            <a:r>
              <a:rPr lang="zh-CN" altLang="en-US" sz="2400" dirty="0"/>
              <a:t> </a:t>
            </a:r>
            <a:r>
              <a:rPr lang="en-US" altLang="zh-CN" sz="2400" dirty="0"/>
              <a:t>other</a:t>
            </a:r>
            <a:r>
              <a:rPr lang="zh-CN" altLang="en-US" sz="2400" dirty="0"/>
              <a:t> </a:t>
            </a:r>
            <a:r>
              <a:rPr lang="en-US" altLang="zh-CN" sz="2400" dirty="0"/>
              <a:t>components</a:t>
            </a:r>
            <a:r>
              <a:rPr lang="zh-CN" altLang="en-US" sz="2400" dirty="0"/>
              <a:t> </a:t>
            </a:r>
            <a:r>
              <a:rPr lang="en-US" altLang="zh-CN" sz="2400" dirty="0"/>
              <a:t>in</a:t>
            </a:r>
            <a:r>
              <a:rPr lang="zh-CN" altLang="en-US" sz="2400" dirty="0"/>
              <a:t> </a:t>
            </a:r>
            <a:r>
              <a:rPr lang="en-US" altLang="zh-CN" sz="2400" dirty="0"/>
              <a:t>this</a:t>
            </a:r>
            <a:r>
              <a:rPr lang="zh-CN" altLang="en-US" sz="2400" dirty="0"/>
              <a:t> </a:t>
            </a:r>
            <a:r>
              <a:rPr lang="en-US" altLang="zh-CN" sz="2400" dirty="0"/>
              <a:t>system.</a:t>
            </a:r>
          </a:p>
          <a:p>
            <a:pPr marL="342900" lvl="1" indent="-342900">
              <a:lnSpc>
                <a:spcPct val="100000"/>
              </a:lnSpc>
              <a:spcBef>
                <a:spcPts val="1800"/>
              </a:spcBef>
            </a:pPr>
            <a:endParaRPr lang="en-US" altLang="zh-CN" sz="2400" dirty="0"/>
          </a:p>
        </p:txBody>
      </p:sp>
    </p:spTree>
    <p:extLst>
      <p:ext uri="{BB962C8B-B14F-4D97-AF65-F5344CB8AC3E}">
        <p14:creationId xmlns:p14="http://schemas.microsoft.com/office/powerpoint/2010/main" val="210656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Independent components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fontScale="85000" lnSpcReduction="20000"/>
          </a:bodyPr>
          <a:lstStyle/>
          <a:p>
            <a:pPr marL="0" indent="0">
              <a:buNone/>
            </a:pPr>
            <a:r>
              <a:rPr lang="zh-CN" altLang="en-US" dirty="0"/>
              <a:t> </a:t>
            </a:r>
            <a:r>
              <a:rPr lang="en-US" altLang="zh-CN" sz="2800" b="1" dirty="0"/>
              <a:t>Event-based</a:t>
            </a:r>
            <a:r>
              <a:rPr lang="zh-CN" altLang="en-US" sz="2800" b="1" dirty="0"/>
              <a:t> </a:t>
            </a:r>
            <a:r>
              <a:rPr lang="en-US" altLang="zh-CN" sz="2800" b="1" dirty="0"/>
              <a:t>systems—</a:t>
            </a:r>
            <a:r>
              <a:rPr lang="zh-CN" altLang="zh-CN" sz="2800" b="1" dirty="0"/>
              <a:t>D</a:t>
            </a:r>
            <a:r>
              <a:rPr lang="en-US" altLang="zh-CN" sz="2800" b="1" dirty="0" err="1"/>
              <a:t>isadvantage</a:t>
            </a:r>
            <a:endParaRPr lang="en-US" altLang="zh-CN" sz="2800" b="1" dirty="0"/>
          </a:p>
          <a:p>
            <a:pPr marL="342900" lvl="1" indent="-342900">
              <a:lnSpc>
                <a:spcPct val="100000"/>
              </a:lnSpc>
              <a:spcBef>
                <a:spcPts val="1800"/>
              </a:spcBef>
            </a:pPr>
            <a:r>
              <a:rPr lang="en-US" altLang="zh-CN" sz="2400" dirty="0"/>
              <a:t>Components relinquish control over the computation performed by the system</a:t>
            </a:r>
            <a:r>
              <a:rPr lang="zh-CN" altLang="zh-CN" sz="2400" dirty="0"/>
              <a:t>.</a:t>
            </a:r>
            <a:r>
              <a:rPr lang="zh-CN" altLang="en-US" sz="2400" dirty="0"/>
              <a:t> </a:t>
            </a:r>
            <a:r>
              <a:rPr lang="en-US" altLang="zh-CN" sz="2400" dirty="0"/>
              <a:t>When</a:t>
            </a:r>
            <a:r>
              <a:rPr lang="zh-CN" altLang="en-US" sz="2400" dirty="0"/>
              <a:t> </a:t>
            </a:r>
            <a:r>
              <a:rPr lang="en-US" altLang="zh-CN" sz="2400" dirty="0"/>
              <a:t>a</a:t>
            </a:r>
            <a:r>
              <a:rPr lang="zh-CN" altLang="en-US" sz="2400" dirty="0"/>
              <a:t> </a:t>
            </a:r>
            <a:r>
              <a:rPr lang="en-US" altLang="zh-CN" sz="2400" dirty="0"/>
              <a:t>component</a:t>
            </a:r>
            <a:r>
              <a:rPr lang="zh-CN" altLang="en-US" sz="2400" dirty="0"/>
              <a:t> </a:t>
            </a:r>
            <a:r>
              <a:rPr lang="en-US" altLang="zh-CN" sz="2400" dirty="0"/>
              <a:t>announces</a:t>
            </a:r>
            <a:r>
              <a:rPr lang="zh-CN" altLang="en-US" sz="2400" dirty="0"/>
              <a:t> </a:t>
            </a:r>
            <a:r>
              <a:rPr lang="en-US" altLang="zh-CN" sz="2400" dirty="0"/>
              <a:t>an</a:t>
            </a:r>
            <a:r>
              <a:rPr lang="zh-CN" altLang="en-US" sz="2400" dirty="0"/>
              <a:t> </a:t>
            </a:r>
            <a:r>
              <a:rPr lang="en-US" altLang="zh-CN" sz="2400" dirty="0"/>
              <a:t>event,</a:t>
            </a:r>
            <a:r>
              <a:rPr lang="zh-CN" altLang="en-US" sz="2400" dirty="0"/>
              <a:t> </a:t>
            </a:r>
            <a:r>
              <a:rPr lang="en-US" altLang="zh-CN" sz="2400" dirty="0"/>
              <a:t>it</a:t>
            </a:r>
            <a:r>
              <a:rPr lang="zh-CN" altLang="en-US" sz="2400" dirty="0"/>
              <a:t> </a:t>
            </a:r>
            <a:r>
              <a:rPr lang="en-US" altLang="zh-CN" sz="2400" dirty="0"/>
              <a:t>cannot</a:t>
            </a:r>
            <a:r>
              <a:rPr lang="zh-CN" altLang="en-US" sz="2400" dirty="0"/>
              <a:t> </a:t>
            </a:r>
            <a:r>
              <a:rPr lang="en-US" altLang="zh-CN" sz="2400" dirty="0"/>
              <a:t>assume</a:t>
            </a:r>
            <a:r>
              <a:rPr lang="zh-CN" altLang="en-US" sz="2400" dirty="0"/>
              <a:t> </a:t>
            </a:r>
            <a:r>
              <a:rPr lang="en-US" altLang="zh-CN" sz="2400" dirty="0"/>
              <a:t>other</a:t>
            </a:r>
            <a:r>
              <a:rPr lang="zh-CN" altLang="en-US" sz="2400" dirty="0"/>
              <a:t> </a:t>
            </a:r>
            <a:r>
              <a:rPr lang="en-US" altLang="zh-CN" sz="2400" dirty="0"/>
              <a:t>components</a:t>
            </a:r>
            <a:r>
              <a:rPr lang="zh-CN" altLang="en-US" sz="2400" dirty="0"/>
              <a:t> </a:t>
            </a:r>
            <a:r>
              <a:rPr lang="en-US" altLang="zh-CN" sz="2400" dirty="0"/>
              <a:t>will</a:t>
            </a:r>
            <a:r>
              <a:rPr lang="zh-CN" altLang="en-US" sz="2400" dirty="0"/>
              <a:t> </a:t>
            </a:r>
            <a:r>
              <a:rPr lang="en-US" altLang="zh-CN" sz="2400" dirty="0"/>
              <a:t>respond</a:t>
            </a:r>
            <a:r>
              <a:rPr lang="zh-CN" altLang="en-US" sz="2400" dirty="0"/>
              <a:t> </a:t>
            </a:r>
            <a:r>
              <a:rPr lang="en-US" altLang="zh-CN" sz="2400" dirty="0"/>
              <a:t>to</a:t>
            </a:r>
            <a:r>
              <a:rPr lang="zh-CN" altLang="en-US" sz="2400" dirty="0"/>
              <a:t> </a:t>
            </a:r>
            <a:r>
              <a:rPr lang="en-US" altLang="zh-CN" sz="2400" dirty="0"/>
              <a:t>it.</a:t>
            </a:r>
            <a:r>
              <a:rPr lang="zh-CN" altLang="en-US" sz="2400" dirty="0"/>
              <a:t> </a:t>
            </a:r>
            <a:r>
              <a:rPr lang="en-US" altLang="zh-CN" sz="2400" dirty="0"/>
              <a:t>Moreover</a:t>
            </a:r>
            <a:r>
              <a:rPr lang="zh-CN" altLang="zh-CN" sz="2400" dirty="0"/>
              <a:t>,</a:t>
            </a:r>
            <a:r>
              <a:rPr lang="zh-CN" altLang="en-US" sz="2400" dirty="0"/>
              <a:t> </a:t>
            </a:r>
            <a:r>
              <a:rPr lang="en-US" altLang="zh-CN" sz="2400" dirty="0"/>
              <a:t>even</a:t>
            </a:r>
            <a:r>
              <a:rPr lang="zh-CN" altLang="en-US" sz="2400" dirty="0"/>
              <a:t> </a:t>
            </a:r>
            <a:r>
              <a:rPr lang="en-US" altLang="zh-CN" sz="2400" dirty="0"/>
              <a:t>if</a:t>
            </a:r>
            <a:r>
              <a:rPr lang="zh-CN" altLang="en-US" sz="2400" dirty="0"/>
              <a:t> </a:t>
            </a:r>
            <a:r>
              <a:rPr lang="en-US" altLang="zh-CN" sz="2400" dirty="0"/>
              <a:t>it</a:t>
            </a:r>
            <a:r>
              <a:rPr lang="zh-CN" altLang="en-US" sz="2400" dirty="0"/>
              <a:t> </a:t>
            </a:r>
            <a:r>
              <a:rPr lang="en-US" altLang="zh-CN" sz="2400" dirty="0"/>
              <a:t>dose</a:t>
            </a:r>
            <a:r>
              <a:rPr lang="zh-CN" altLang="en-US" sz="2400" dirty="0"/>
              <a:t> </a:t>
            </a:r>
            <a:r>
              <a:rPr lang="en-US" altLang="zh-CN" sz="2400" dirty="0"/>
              <a:t>know</a:t>
            </a:r>
            <a:r>
              <a:rPr lang="zh-CN" altLang="en-US" sz="2400" dirty="0"/>
              <a:t> </a:t>
            </a:r>
            <a:r>
              <a:rPr lang="en-US" altLang="zh-CN" sz="2400" dirty="0"/>
              <a:t>what</a:t>
            </a:r>
            <a:r>
              <a:rPr lang="zh-CN" altLang="en-US" sz="2400" dirty="0"/>
              <a:t> </a:t>
            </a:r>
            <a:r>
              <a:rPr lang="en-US" altLang="zh-CN" sz="2400" dirty="0"/>
              <a:t>other</a:t>
            </a:r>
            <a:r>
              <a:rPr lang="zh-CN" altLang="en-US" sz="2400" dirty="0"/>
              <a:t> </a:t>
            </a:r>
            <a:r>
              <a:rPr lang="en-US" altLang="zh-CN" sz="2400" dirty="0"/>
              <a:t>components</a:t>
            </a:r>
            <a:r>
              <a:rPr lang="zh-CN" altLang="en-US" sz="2400" dirty="0"/>
              <a:t> </a:t>
            </a:r>
            <a:r>
              <a:rPr lang="en-US" altLang="zh-CN" sz="2400" dirty="0"/>
              <a:t>are</a:t>
            </a:r>
            <a:r>
              <a:rPr lang="zh-CN" altLang="en-US" sz="2400" dirty="0"/>
              <a:t> </a:t>
            </a:r>
            <a:r>
              <a:rPr lang="en-US" altLang="zh-CN" sz="2400" dirty="0"/>
              <a:t>interested</a:t>
            </a:r>
            <a:r>
              <a:rPr lang="zh-CN" altLang="en-US" sz="2400" dirty="0"/>
              <a:t> </a:t>
            </a:r>
            <a:r>
              <a:rPr lang="en-US" altLang="zh-CN" sz="2400" dirty="0"/>
              <a:t>in</a:t>
            </a:r>
            <a:r>
              <a:rPr lang="zh-CN" altLang="en-US" sz="2400" dirty="0"/>
              <a:t> </a:t>
            </a:r>
            <a:r>
              <a:rPr lang="en-US" altLang="zh-CN" sz="2400" dirty="0"/>
              <a:t>the</a:t>
            </a:r>
            <a:r>
              <a:rPr lang="zh-CN" altLang="en-US" sz="2400" dirty="0"/>
              <a:t> </a:t>
            </a:r>
            <a:r>
              <a:rPr lang="zh-CN" altLang="zh-CN" sz="2400" dirty="0"/>
              <a:t>e</a:t>
            </a:r>
            <a:r>
              <a:rPr lang="en-US" altLang="zh-CN" sz="2400" dirty="0"/>
              <a:t>vents</a:t>
            </a:r>
            <a:r>
              <a:rPr lang="zh-CN" altLang="en-US" sz="2400" dirty="0"/>
              <a:t> </a:t>
            </a:r>
            <a:r>
              <a:rPr lang="en-US" altLang="zh-CN" sz="2400" dirty="0"/>
              <a:t>it</a:t>
            </a:r>
            <a:r>
              <a:rPr lang="zh-CN" altLang="en-US" sz="2400" dirty="0"/>
              <a:t> </a:t>
            </a:r>
            <a:r>
              <a:rPr lang="en-US" altLang="zh-CN" sz="2400" dirty="0"/>
              <a:t>announces,</a:t>
            </a:r>
            <a:r>
              <a:rPr lang="zh-CN" altLang="en-US" sz="2400" dirty="0"/>
              <a:t> </a:t>
            </a:r>
            <a:r>
              <a:rPr lang="en-US" altLang="zh-CN" sz="2400" dirty="0"/>
              <a:t>it</a:t>
            </a:r>
            <a:r>
              <a:rPr lang="zh-CN" altLang="en-US" sz="2400" dirty="0"/>
              <a:t> </a:t>
            </a:r>
            <a:r>
              <a:rPr lang="en-US" altLang="zh-CN" sz="2400" dirty="0"/>
              <a:t>cannot</a:t>
            </a:r>
            <a:r>
              <a:rPr lang="zh-CN" altLang="en-US" sz="2400" dirty="0"/>
              <a:t> </a:t>
            </a:r>
            <a:r>
              <a:rPr lang="en-US" altLang="zh-CN" sz="2400" dirty="0"/>
              <a:t>rely</a:t>
            </a:r>
            <a:r>
              <a:rPr lang="zh-CN" altLang="en-US" sz="2400" dirty="0"/>
              <a:t> </a:t>
            </a:r>
            <a:r>
              <a:rPr lang="en-US" altLang="zh-CN" sz="2400" dirty="0"/>
              <a:t>on</a:t>
            </a:r>
            <a:r>
              <a:rPr lang="zh-CN" altLang="en-US" sz="2400" dirty="0"/>
              <a:t> </a:t>
            </a:r>
            <a:r>
              <a:rPr lang="en-US" altLang="zh-CN" sz="2400" dirty="0"/>
              <a:t>the</a:t>
            </a:r>
            <a:r>
              <a:rPr lang="zh-CN" altLang="en-US" sz="2400" dirty="0"/>
              <a:t> </a:t>
            </a:r>
            <a:r>
              <a:rPr lang="en-US" altLang="zh-CN" sz="2400" dirty="0"/>
              <a:t>order</a:t>
            </a:r>
            <a:r>
              <a:rPr lang="zh-CN" altLang="en-US" sz="2400" dirty="0"/>
              <a:t> </a:t>
            </a:r>
            <a:r>
              <a:rPr lang="en-US" altLang="zh-CN" sz="2400" dirty="0"/>
              <a:t>in</a:t>
            </a:r>
            <a:r>
              <a:rPr lang="zh-CN" altLang="en-US" sz="2400" dirty="0"/>
              <a:t> </a:t>
            </a:r>
            <a:r>
              <a:rPr lang="en-US" altLang="zh-CN" sz="2400" dirty="0"/>
              <a:t>which</a:t>
            </a:r>
            <a:r>
              <a:rPr lang="zh-CN" altLang="en-US" sz="2400" dirty="0"/>
              <a:t> </a:t>
            </a:r>
            <a:r>
              <a:rPr lang="en-US" altLang="zh-CN" sz="2400" dirty="0"/>
              <a:t>they</a:t>
            </a:r>
            <a:r>
              <a:rPr lang="zh-CN" altLang="en-US" sz="2400" dirty="0"/>
              <a:t> </a:t>
            </a:r>
            <a:r>
              <a:rPr lang="en-US" altLang="zh-CN" sz="2400" dirty="0"/>
              <a:t>are</a:t>
            </a:r>
            <a:r>
              <a:rPr lang="zh-CN" altLang="en-US" sz="2400" dirty="0"/>
              <a:t> </a:t>
            </a:r>
            <a:r>
              <a:rPr lang="en-US" altLang="zh-CN" sz="2400" dirty="0"/>
              <a:t>invoked.</a:t>
            </a:r>
          </a:p>
          <a:p>
            <a:pPr marL="342900" lvl="1" indent="-342900">
              <a:lnSpc>
                <a:spcPct val="100000"/>
              </a:lnSpc>
              <a:spcBef>
                <a:spcPts val="1800"/>
              </a:spcBef>
            </a:pPr>
            <a:r>
              <a:rPr lang="zh-CN" altLang="zh-CN" sz="2400" dirty="0"/>
              <a:t>E</a:t>
            </a:r>
            <a:r>
              <a:rPr lang="en-US" altLang="zh-CN" sz="2400" dirty="0" err="1"/>
              <a:t>xchange</a:t>
            </a:r>
            <a:r>
              <a:rPr lang="zh-CN" altLang="en-US" sz="2400" dirty="0"/>
              <a:t> </a:t>
            </a:r>
            <a:r>
              <a:rPr lang="en-US" altLang="zh-CN" sz="2400" dirty="0"/>
              <a:t>of</a:t>
            </a:r>
            <a:r>
              <a:rPr lang="zh-CN" altLang="en-US" sz="2400" dirty="0"/>
              <a:t> </a:t>
            </a:r>
            <a:r>
              <a:rPr lang="en-US" altLang="zh-CN" sz="2400" dirty="0"/>
              <a:t>data.</a:t>
            </a:r>
            <a:r>
              <a:rPr lang="zh-CN" altLang="en-US" sz="2400" dirty="0"/>
              <a:t> </a:t>
            </a:r>
            <a:r>
              <a:rPr lang="en-US" altLang="zh-CN" sz="2400" dirty="0"/>
              <a:t>Some</a:t>
            </a:r>
            <a:r>
              <a:rPr lang="zh-CN" altLang="en-US" sz="2400" dirty="0"/>
              <a:t>t</a:t>
            </a:r>
            <a:r>
              <a:rPr lang="en-US" altLang="zh-CN" sz="2400" dirty="0" err="1"/>
              <a:t>imes</a:t>
            </a:r>
            <a:r>
              <a:rPr lang="zh-CN" altLang="en-US" sz="2400" dirty="0"/>
              <a:t> </a:t>
            </a:r>
            <a:r>
              <a:rPr lang="en-US" altLang="zh-CN" sz="2400" dirty="0"/>
              <a:t>data</a:t>
            </a:r>
            <a:r>
              <a:rPr lang="zh-CN" altLang="en-US" sz="2400" dirty="0"/>
              <a:t> </a:t>
            </a:r>
            <a:r>
              <a:rPr lang="en-US" altLang="zh-CN" sz="2400" dirty="0"/>
              <a:t>can</a:t>
            </a:r>
            <a:r>
              <a:rPr lang="zh-CN" altLang="en-US" sz="2400" dirty="0"/>
              <a:t> </a:t>
            </a:r>
            <a:r>
              <a:rPr lang="en-US" altLang="zh-CN" sz="2400" dirty="0"/>
              <a:t>be</a:t>
            </a:r>
            <a:r>
              <a:rPr lang="zh-CN" altLang="en-US" sz="2400" dirty="0"/>
              <a:t> </a:t>
            </a:r>
            <a:r>
              <a:rPr lang="en-US" altLang="zh-CN" sz="2400" dirty="0"/>
              <a:t>passed</a:t>
            </a:r>
            <a:r>
              <a:rPr lang="zh-CN" altLang="en-US" sz="2400" dirty="0"/>
              <a:t> </a:t>
            </a:r>
            <a:r>
              <a:rPr lang="en-US" altLang="zh-CN" sz="2400" dirty="0"/>
              <a:t>with</a:t>
            </a:r>
            <a:r>
              <a:rPr lang="zh-CN" altLang="en-US" sz="2400" dirty="0"/>
              <a:t> </a:t>
            </a:r>
            <a:r>
              <a:rPr lang="en-US" altLang="zh-CN" sz="2400" dirty="0"/>
              <a:t>an</a:t>
            </a:r>
            <a:r>
              <a:rPr lang="zh-CN" altLang="en-US" sz="2400" dirty="0"/>
              <a:t> </a:t>
            </a:r>
            <a:r>
              <a:rPr lang="en-US" altLang="zh-CN" sz="2400" dirty="0"/>
              <a:t>event,</a:t>
            </a:r>
            <a:r>
              <a:rPr lang="zh-CN" altLang="en-US" sz="2400" dirty="0"/>
              <a:t> </a:t>
            </a:r>
            <a:r>
              <a:rPr lang="en-US" altLang="zh-CN" sz="2400" dirty="0"/>
              <a:t>but</a:t>
            </a:r>
            <a:r>
              <a:rPr lang="zh-CN" altLang="en-US" sz="2400" dirty="0"/>
              <a:t> </a:t>
            </a:r>
            <a:r>
              <a:rPr lang="zh-CN" altLang="zh-CN" sz="2400" dirty="0"/>
              <a:t>i</a:t>
            </a:r>
            <a:r>
              <a:rPr lang="en-US" altLang="zh-CN" sz="2400" dirty="0"/>
              <a:t>n</a:t>
            </a:r>
            <a:r>
              <a:rPr lang="zh-CN" altLang="en-US" sz="2400" dirty="0"/>
              <a:t> </a:t>
            </a:r>
            <a:r>
              <a:rPr lang="en-US" altLang="zh-CN" sz="2400" dirty="0"/>
              <a:t>other</a:t>
            </a:r>
            <a:r>
              <a:rPr lang="zh-CN" altLang="en-US" sz="2400" dirty="0"/>
              <a:t> </a:t>
            </a:r>
            <a:r>
              <a:rPr lang="en-US" altLang="zh-CN" sz="2400" dirty="0"/>
              <a:t>situations</a:t>
            </a:r>
            <a:r>
              <a:rPr lang="zh-CN" altLang="en-US" sz="2400" dirty="0"/>
              <a:t> </a:t>
            </a:r>
            <a:r>
              <a:rPr lang="en-US" altLang="zh-CN" sz="2400" dirty="0"/>
              <a:t>event</a:t>
            </a:r>
            <a:r>
              <a:rPr lang="zh-CN" altLang="en-US" sz="2400" dirty="0"/>
              <a:t> </a:t>
            </a:r>
            <a:r>
              <a:rPr lang="en-US" altLang="zh-CN" sz="2400" dirty="0"/>
              <a:t>systems</a:t>
            </a:r>
            <a:r>
              <a:rPr lang="zh-CN" altLang="en-US" sz="2400" dirty="0"/>
              <a:t> </a:t>
            </a:r>
            <a:r>
              <a:rPr lang="en-US" altLang="zh-CN" sz="2400" dirty="0"/>
              <a:t>must</a:t>
            </a:r>
            <a:r>
              <a:rPr lang="zh-CN" altLang="en-US" sz="2400" dirty="0"/>
              <a:t> </a:t>
            </a:r>
            <a:r>
              <a:rPr lang="zh-CN" altLang="zh-CN" sz="2400" dirty="0"/>
              <a:t>r</a:t>
            </a:r>
            <a:r>
              <a:rPr lang="en-US" altLang="zh-CN" sz="2400" dirty="0" err="1"/>
              <a:t>ely</a:t>
            </a:r>
            <a:r>
              <a:rPr lang="zh-CN" altLang="en-US" sz="2400" dirty="0"/>
              <a:t> </a:t>
            </a:r>
            <a:r>
              <a:rPr lang="en-US" altLang="zh-CN" sz="2400" dirty="0"/>
              <a:t>on</a:t>
            </a:r>
            <a:r>
              <a:rPr lang="zh-CN" altLang="en-US" sz="2400" dirty="0"/>
              <a:t> </a:t>
            </a:r>
            <a:r>
              <a:rPr lang="en-US" altLang="zh-CN" sz="2400" dirty="0"/>
              <a:t>a</a:t>
            </a:r>
            <a:r>
              <a:rPr lang="zh-CN" altLang="en-US" sz="2400" dirty="0"/>
              <a:t> </a:t>
            </a:r>
            <a:r>
              <a:rPr lang="en-US" altLang="zh-CN" sz="2400" dirty="0"/>
              <a:t>shared</a:t>
            </a:r>
            <a:r>
              <a:rPr lang="zh-CN" altLang="en-US" sz="2400" dirty="0"/>
              <a:t> </a:t>
            </a:r>
            <a:r>
              <a:rPr lang="en-US" altLang="zh-CN" sz="2400" dirty="0"/>
              <a:t>repository</a:t>
            </a:r>
            <a:r>
              <a:rPr lang="zh-CN" altLang="en-US" sz="2400" dirty="0"/>
              <a:t> </a:t>
            </a:r>
            <a:r>
              <a:rPr lang="en-US" altLang="zh-CN" sz="2400" dirty="0"/>
              <a:t>for</a:t>
            </a:r>
            <a:r>
              <a:rPr lang="zh-CN" altLang="en-US" sz="2400" dirty="0"/>
              <a:t> </a:t>
            </a:r>
            <a:r>
              <a:rPr lang="en-US" altLang="zh-CN" sz="2400" dirty="0"/>
              <a:t>interaction.</a:t>
            </a:r>
            <a:r>
              <a:rPr lang="zh-CN" altLang="en-US" sz="2400" dirty="0"/>
              <a:t> </a:t>
            </a:r>
            <a:r>
              <a:rPr lang="en-US" altLang="zh-CN" sz="2400" dirty="0"/>
              <a:t>In</a:t>
            </a:r>
            <a:r>
              <a:rPr lang="zh-CN" altLang="en-US" sz="2400" dirty="0"/>
              <a:t> </a:t>
            </a:r>
            <a:r>
              <a:rPr lang="en-US" altLang="zh-CN" sz="2400" dirty="0"/>
              <a:t>this</a:t>
            </a:r>
            <a:r>
              <a:rPr lang="zh-CN" altLang="en-US" sz="2400" dirty="0"/>
              <a:t> </a:t>
            </a:r>
            <a:r>
              <a:rPr lang="en-US" altLang="zh-CN" sz="2400" dirty="0"/>
              <a:t>case</a:t>
            </a:r>
            <a:r>
              <a:rPr lang="zh-CN" altLang="en-US" sz="2400" dirty="0"/>
              <a:t> </a:t>
            </a:r>
            <a:r>
              <a:rPr lang="en-US" altLang="zh-CN" sz="2400" dirty="0"/>
              <a:t>global</a:t>
            </a:r>
            <a:r>
              <a:rPr lang="zh-CN" altLang="en-US" sz="2400" dirty="0"/>
              <a:t> </a:t>
            </a:r>
            <a:r>
              <a:rPr lang="en-US" altLang="zh-CN" sz="2400" dirty="0"/>
              <a:t>performance</a:t>
            </a:r>
            <a:r>
              <a:rPr lang="zh-CN" altLang="en-US" sz="2400" dirty="0"/>
              <a:t> </a:t>
            </a:r>
            <a:r>
              <a:rPr lang="en-US" altLang="zh-CN" sz="2400" dirty="0"/>
              <a:t>and</a:t>
            </a:r>
            <a:r>
              <a:rPr lang="zh-CN" altLang="en-US" sz="2400" dirty="0"/>
              <a:t> </a:t>
            </a:r>
            <a:r>
              <a:rPr lang="en-US" altLang="zh-CN" sz="2400" dirty="0"/>
              <a:t>resource</a:t>
            </a:r>
            <a:r>
              <a:rPr lang="zh-CN" altLang="en-US" sz="2400" dirty="0"/>
              <a:t> </a:t>
            </a:r>
            <a:r>
              <a:rPr lang="en-US" altLang="zh-CN" sz="2400" dirty="0"/>
              <a:t>management</a:t>
            </a:r>
            <a:r>
              <a:rPr lang="zh-CN" altLang="en-US" sz="2400" dirty="0"/>
              <a:t> </a:t>
            </a:r>
            <a:r>
              <a:rPr lang="en-US" altLang="zh-CN" sz="2400" dirty="0"/>
              <a:t>can</a:t>
            </a:r>
            <a:r>
              <a:rPr lang="zh-CN" altLang="en-US" sz="2400" dirty="0"/>
              <a:t> </a:t>
            </a:r>
            <a:r>
              <a:rPr lang="en-US" altLang="zh-CN" sz="2400" dirty="0"/>
              <a:t>become</a:t>
            </a:r>
            <a:r>
              <a:rPr lang="zh-CN" altLang="en-US" sz="2400" dirty="0"/>
              <a:t> </a:t>
            </a:r>
            <a:r>
              <a:rPr lang="en-US" altLang="zh-CN" sz="2400" dirty="0"/>
              <a:t>critical</a:t>
            </a:r>
            <a:r>
              <a:rPr lang="zh-CN" altLang="en-US" sz="2400" dirty="0"/>
              <a:t> </a:t>
            </a:r>
            <a:r>
              <a:rPr lang="en-US" altLang="zh-CN" sz="2400" dirty="0"/>
              <a:t>issues.</a:t>
            </a:r>
          </a:p>
          <a:p>
            <a:pPr marL="342900" lvl="1" indent="-342900">
              <a:lnSpc>
                <a:spcPct val="100000"/>
              </a:lnSpc>
              <a:spcBef>
                <a:spcPts val="1800"/>
              </a:spcBef>
            </a:pPr>
            <a:r>
              <a:rPr lang="zh-CN" altLang="zh-CN" sz="2400" dirty="0"/>
              <a:t>Re</a:t>
            </a:r>
            <a:r>
              <a:rPr lang="en-US" altLang="zh-CN" sz="2400" dirty="0" err="1"/>
              <a:t>asoning</a:t>
            </a:r>
            <a:r>
              <a:rPr lang="zh-CN" altLang="en-US" sz="2400" dirty="0"/>
              <a:t> </a:t>
            </a:r>
            <a:r>
              <a:rPr lang="en-US" altLang="zh-CN" sz="2400" dirty="0"/>
              <a:t>about</a:t>
            </a:r>
            <a:r>
              <a:rPr lang="zh-CN" altLang="en-US" sz="2400" dirty="0"/>
              <a:t> </a:t>
            </a:r>
            <a:r>
              <a:rPr lang="en-US" altLang="zh-CN" sz="2400" dirty="0"/>
              <a:t>correctness</a:t>
            </a:r>
            <a:r>
              <a:rPr lang="zh-CN" altLang="en-US" sz="2400" dirty="0"/>
              <a:t> </a:t>
            </a:r>
            <a:r>
              <a:rPr lang="en-US" altLang="zh-CN" sz="2400" dirty="0"/>
              <a:t>can</a:t>
            </a:r>
            <a:r>
              <a:rPr lang="zh-CN" altLang="en-US" sz="2400" dirty="0"/>
              <a:t> </a:t>
            </a:r>
            <a:r>
              <a:rPr lang="en-US" altLang="zh-CN" sz="2400" dirty="0"/>
              <a:t>be</a:t>
            </a:r>
            <a:r>
              <a:rPr lang="zh-CN" altLang="en-US" sz="2400" dirty="0"/>
              <a:t> </a:t>
            </a:r>
            <a:r>
              <a:rPr lang="en-US" altLang="zh-CN" sz="2400" dirty="0"/>
              <a:t>problematic,</a:t>
            </a:r>
            <a:r>
              <a:rPr lang="zh-CN" altLang="en-US" sz="2400" dirty="0"/>
              <a:t> </a:t>
            </a:r>
            <a:r>
              <a:rPr lang="en-US" altLang="zh-CN" sz="2400" dirty="0"/>
              <a:t>since</a:t>
            </a:r>
            <a:r>
              <a:rPr lang="zh-CN" altLang="en-US" sz="2400" dirty="0"/>
              <a:t> </a:t>
            </a:r>
            <a:r>
              <a:rPr lang="en-US" altLang="zh-CN" sz="2400" dirty="0"/>
              <a:t>the</a:t>
            </a:r>
            <a:r>
              <a:rPr lang="zh-CN" altLang="en-US" sz="2400" dirty="0"/>
              <a:t> </a:t>
            </a:r>
            <a:r>
              <a:rPr lang="en-US" altLang="zh-CN" sz="2400" dirty="0"/>
              <a:t>meaning</a:t>
            </a:r>
            <a:r>
              <a:rPr lang="zh-CN" altLang="en-US" sz="2400" dirty="0"/>
              <a:t> </a:t>
            </a:r>
            <a:r>
              <a:rPr lang="en-US" altLang="zh-CN" sz="2400" dirty="0"/>
              <a:t>of</a:t>
            </a:r>
            <a:r>
              <a:rPr lang="zh-CN" altLang="en-US" sz="2400" dirty="0"/>
              <a:t> </a:t>
            </a:r>
            <a:r>
              <a:rPr lang="en-US" altLang="zh-CN" sz="2400" dirty="0"/>
              <a:t>a</a:t>
            </a:r>
            <a:r>
              <a:rPr lang="zh-CN" altLang="en-US" sz="2400" dirty="0"/>
              <a:t> </a:t>
            </a:r>
            <a:r>
              <a:rPr lang="en-US" altLang="zh-CN" sz="2400" dirty="0"/>
              <a:t>procedure</a:t>
            </a:r>
            <a:r>
              <a:rPr lang="zh-CN" altLang="en-US" sz="2400" dirty="0"/>
              <a:t> </a:t>
            </a:r>
            <a:r>
              <a:rPr lang="en-US" altLang="zh-CN" sz="2400" dirty="0"/>
              <a:t>that</a:t>
            </a:r>
            <a:r>
              <a:rPr lang="zh-CN" altLang="en-US" sz="2400" dirty="0"/>
              <a:t> </a:t>
            </a:r>
            <a:r>
              <a:rPr lang="en-US" altLang="zh-CN" sz="2400" dirty="0"/>
              <a:t>announces</a:t>
            </a:r>
            <a:r>
              <a:rPr lang="zh-CN" altLang="en-US" sz="2400" dirty="0"/>
              <a:t> </a:t>
            </a:r>
            <a:r>
              <a:rPr lang="en-US" altLang="zh-CN" sz="2400" dirty="0"/>
              <a:t>events</a:t>
            </a:r>
            <a:r>
              <a:rPr lang="zh-CN" altLang="en-US" sz="2400" dirty="0"/>
              <a:t> </a:t>
            </a:r>
            <a:r>
              <a:rPr lang="en-US" altLang="zh-CN" sz="2400" dirty="0"/>
              <a:t>will</a:t>
            </a:r>
            <a:r>
              <a:rPr lang="zh-CN" altLang="en-US" sz="2400" dirty="0"/>
              <a:t> </a:t>
            </a:r>
            <a:r>
              <a:rPr lang="en-US" altLang="zh-CN" sz="2400" dirty="0"/>
              <a:t>depend</a:t>
            </a:r>
            <a:r>
              <a:rPr lang="zh-CN" altLang="en-US" sz="2400" dirty="0"/>
              <a:t> </a:t>
            </a:r>
            <a:r>
              <a:rPr lang="en-US" altLang="zh-CN" sz="2400" dirty="0"/>
              <a:t>on</a:t>
            </a:r>
            <a:r>
              <a:rPr lang="zh-CN" altLang="en-US" sz="2400" dirty="0"/>
              <a:t> </a:t>
            </a:r>
            <a:r>
              <a:rPr lang="en-US" altLang="zh-CN" sz="2400" dirty="0"/>
              <a:t>the</a:t>
            </a:r>
            <a:r>
              <a:rPr lang="zh-CN" altLang="en-US" sz="2400" dirty="0"/>
              <a:t> </a:t>
            </a:r>
            <a:r>
              <a:rPr lang="en-US" altLang="zh-CN" sz="2400" dirty="0"/>
              <a:t>context</a:t>
            </a:r>
            <a:r>
              <a:rPr lang="zh-CN" altLang="en-US" sz="2400" dirty="0"/>
              <a:t> </a:t>
            </a:r>
            <a:r>
              <a:rPr lang="en-US" altLang="zh-CN" sz="2400" dirty="0"/>
              <a:t>of</a:t>
            </a:r>
            <a:r>
              <a:rPr lang="zh-CN" altLang="en-US" sz="2400" dirty="0"/>
              <a:t> </a:t>
            </a:r>
            <a:r>
              <a:rPr lang="en-US" altLang="zh-CN" sz="2400" dirty="0"/>
              <a:t>binding</a:t>
            </a:r>
            <a:r>
              <a:rPr lang="zh-CN" altLang="en-US" sz="2400" dirty="0"/>
              <a:t> </a:t>
            </a:r>
            <a:r>
              <a:rPr lang="en-US" altLang="zh-CN" sz="2400" dirty="0"/>
              <a:t>in</a:t>
            </a:r>
            <a:r>
              <a:rPr lang="zh-CN" altLang="en-US" sz="2400" dirty="0"/>
              <a:t> </a:t>
            </a:r>
            <a:r>
              <a:rPr lang="en-US" altLang="zh-CN" sz="2400" dirty="0"/>
              <a:t>which</a:t>
            </a:r>
            <a:r>
              <a:rPr lang="zh-CN" altLang="en-US" sz="2400" dirty="0"/>
              <a:t> </a:t>
            </a:r>
            <a:r>
              <a:rPr lang="en-US" altLang="zh-CN" sz="2400" dirty="0"/>
              <a:t>it</a:t>
            </a:r>
            <a:r>
              <a:rPr lang="zh-CN" altLang="en-US" sz="2400" dirty="0"/>
              <a:t> </a:t>
            </a:r>
            <a:r>
              <a:rPr lang="en-US" altLang="zh-CN" sz="2400" dirty="0"/>
              <a:t>it</a:t>
            </a:r>
            <a:r>
              <a:rPr lang="zh-CN" altLang="en-US" sz="2400" dirty="0"/>
              <a:t> </a:t>
            </a:r>
            <a:r>
              <a:rPr lang="en-US" altLang="zh-CN" sz="2400" dirty="0"/>
              <a:t>invoked.</a:t>
            </a:r>
          </a:p>
          <a:p>
            <a:pPr marL="342900" lvl="1" indent="-342900">
              <a:lnSpc>
                <a:spcPct val="100000"/>
              </a:lnSpc>
              <a:spcBef>
                <a:spcPts val="1800"/>
              </a:spcBef>
            </a:pPr>
            <a:endParaRPr lang="en-US" altLang="zh-CN" sz="2400" dirty="0"/>
          </a:p>
        </p:txBody>
      </p:sp>
    </p:spTree>
    <p:extLst>
      <p:ext uri="{BB962C8B-B14F-4D97-AF65-F5344CB8AC3E}">
        <p14:creationId xmlns:p14="http://schemas.microsoft.com/office/powerpoint/2010/main" val="74942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Independent components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428750"/>
            <a:ext cx="7896972" cy="5159375"/>
          </a:xfrm>
        </p:spPr>
        <p:txBody>
          <a:bodyPr rtlCol="0">
            <a:normAutofit fontScale="47500" lnSpcReduction="20000"/>
          </a:bodyPr>
          <a:lstStyle/>
          <a:p>
            <a:pPr marL="0" indent="0">
              <a:buNone/>
            </a:pPr>
            <a:r>
              <a:rPr lang="zh-CN" altLang="en-US" dirty="0"/>
              <a:t> </a:t>
            </a:r>
            <a:r>
              <a:rPr lang="en-US" altLang="zh-CN" sz="5100" b="1" dirty="0"/>
              <a:t>Event-based</a:t>
            </a:r>
            <a:r>
              <a:rPr lang="zh-CN" altLang="en-US" sz="5100" b="1" dirty="0"/>
              <a:t> </a:t>
            </a:r>
            <a:r>
              <a:rPr lang="en-US" altLang="zh-CN" sz="5100" b="1" dirty="0"/>
              <a:t>systems</a:t>
            </a:r>
          </a:p>
          <a:p>
            <a:pPr>
              <a:lnSpc>
                <a:spcPct val="110000"/>
              </a:lnSpc>
              <a:spcBef>
                <a:spcPts val="600"/>
              </a:spcBef>
            </a:pPr>
            <a:r>
              <a:rPr lang="en-US" altLang="zh-CN" sz="3300" dirty="0"/>
              <a:t>Summary:</a:t>
            </a:r>
            <a:r>
              <a:rPr lang="zh-CN" altLang="en-US" sz="3300" dirty="0"/>
              <a:t> </a:t>
            </a:r>
            <a:r>
              <a:rPr lang="en-US" altLang="zh-CN" sz="3300" dirty="0"/>
              <a:t>Independent components asynchronously emit(</a:t>
            </a:r>
            <a:r>
              <a:rPr lang="zh-CN" altLang="en-US" sz="3300" dirty="0"/>
              <a:t>发出</a:t>
            </a:r>
            <a:r>
              <a:rPr lang="en-US" altLang="zh-CN" sz="3300" dirty="0"/>
              <a:t>) and receive events communicated over event buses </a:t>
            </a:r>
          </a:p>
          <a:p>
            <a:pPr>
              <a:lnSpc>
                <a:spcPct val="110000"/>
              </a:lnSpc>
              <a:spcBef>
                <a:spcPts val="600"/>
              </a:spcBef>
            </a:pPr>
            <a:r>
              <a:rPr lang="en-US" altLang="zh-CN" sz="3300" dirty="0"/>
              <a:t>Components: Independent, concurrent event generators and/or consumers</a:t>
            </a:r>
          </a:p>
          <a:p>
            <a:pPr>
              <a:lnSpc>
                <a:spcPct val="110000"/>
              </a:lnSpc>
              <a:spcBef>
                <a:spcPts val="600"/>
              </a:spcBef>
            </a:pPr>
            <a:r>
              <a:rPr lang="en-US" altLang="zh-CN" sz="3300" dirty="0"/>
              <a:t>Connectors: Event buses (at least one)</a:t>
            </a:r>
          </a:p>
          <a:p>
            <a:pPr>
              <a:lnSpc>
                <a:spcPct val="110000"/>
              </a:lnSpc>
              <a:spcBef>
                <a:spcPts val="600"/>
              </a:spcBef>
            </a:pPr>
            <a:r>
              <a:rPr lang="en-US" altLang="zh-CN" sz="3300" dirty="0"/>
              <a:t>Data Elements: Events-data sent as a first-class entity over the event bus</a:t>
            </a:r>
          </a:p>
          <a:p>
            <a:pPr>
              <a:lnSpc>
                <a:spcPct val="110000"/>
              </a:lnSpc>
              <a:spcBef>
                <a:spcPts val="600"/>
              </a:spcBef>
            </a:pPr>
            <a:r>
              <a:rPr lang="en-US" altLang="zh-CN" sz="3300" dirty="0"/>
              <a:t>Topology: Components communicate with the event buses, not directly to each other.  </a:t>
            </a:r>
          </a:p>
          <a:p>
            <a:pPr>
              <a:lnSpc>
                <a:spcPct val="110000"/>
              </a:lnSpc>
              <a:spcBef>
                <a:spcPts val="600"/>
              </a:spcBef>
            </a:pPr>
            <a:r>
              <a:rPr lang="en-US" altLang="zh-CN" sz="3300" dirty="0"/>
              <a:t>Variants: Component communication with the event bus may either be push or pull based.</a:t>
            </a:r>
          </a:p>
          <a:p>
            <a:pPr>
              <a:lnSpc>
                <a:spcPct val="110000"/>
              </a:lnSpc>
              <a:spcBef>
                <a:spcPts val="600"/>
              </a:spcBef>
            </a:pPr>
            <a:r>
              <a:rPr lang="zh-CN" altLang="zh-CN" sz="3300" dirty="0"/>
              <a:t>Qu</a:t>
            </a:r>
            <a:r>
              <a:rPr lang="en-US" altLang="zh-CN" sz="3300" dirty="0" err="1"/>
              <a:t>alities</a:t>
            </a:r>
            <a:r>
              <a:rPr lang="zh-CN" altLang="en-US" sz="3300" dirty="0"/>
              <a:t> </a:t>
            </a:r>
            <a:r>
              <a:rPr lang="en-US" altLang="zh-CN" sz="3300" dirty="0"/>
              <a:t>yielded:</a:t>
            </a:r>
            <a:r>
              <a:rPr lang="zh-CN" altLang="en-US" sz="3300" dirty="0"/>
              <a:t> </a:t>
            </a:r>
            <a:r>
              <a:rPr lang="en-US" altLang="zh-CN" sz="3300" dirty="0"/>
              <a:t>Highly scalable, easy to evolve, effective for highly distributed applications.</a:t>
            </a:r>
          </a:p>
          <a:p>
            <a:pPr>
              <a:lnSpc>
                <a:spcPct val="110000"/>
              </a:lnSpc>
              <a:spcBef>
                <a:spcPts val="600"/>
              </a:spcBef>
            </a:pPr>
            <a:r>
              <a:rPr lang="en-US" altLang="zh-CN" sz="3300" dirty="0"/>
              <a:t>Typical uses: User interface software,</a:t>
            </a:r>
            <a:r>
              <a:rPr lang="zh-CN" altLang="en-US" sz="3300" dirty="0"/>
              <a:t> </a:t>
            </a:r>
            <a:r>
              <a:rPr lang="en-US" altLang="zh-CN" sz="3300" dirty="0"/>
              <a:t>wide-area</a:t>
            </a:r>
            <a:r>
              <a:rPr lang="zh-CN" altLang="en-US" sz="3300" dirty="0"/>
              <a:t> </a:t>
            </a:r>
            <a:r>
              <a:rPr lang="en-US" altLang="zh-CN" sz="3300" dirty="0"/>
              <a:t>applications</a:t>
            </a:r>
            <a:r>
              <a:rPr lang="zh-CN" altLang="en-US" sz="3300" dirty="0"/>
              <a:t> </a:t>
            </a:r>
            <a:r>
              <a:rPr lang="en-US" altLang="zh-CN" sz="3300" dirty="0"/>
              <a:t>involving independent parties (such as financial</a:t>
            </a:r>
            <a:r>
              <a:rPr lang="zh-CN" altLang="en-US" sz="3300" dirty="0"/>
              <a:t> </a:t>
            </a:r>
            <a:r>
              <a:rPr lang="en-US" altLang="zh-CN" sz="3300" dirty="0"/>
              <a:t>markets, logistics</a:t>
            </a:r>
            <a:r>
              <a:rPr lang="zh-CN" altLang="en-US" sz="3300" dirty="0"/>
              <a:t> </a:t>
            </a:r>
            <a:r>
              <a:rPr lang="en-US" altLang="zh-CN" sz="3300" dirty="0"/>
              <a:t>sensor</a:t>
            </a:r>
            <a:r>
              <a:rPr lang="zh-CN" altLang="en-US" sz="3300" dirty="0"/>
              <a:t> </a:t>
            </a:r>
            <a:r>
              <a:rPr lang="en-US" altLang="zh-CN" sz="3300" dirty="0"/>
              <a:t>networks).</a:t>
            </a:r>
            <a:br>
              <a:rPr lang="en-US" altLang="zh-CN" sz="3300" dirty="0"/>
            </a:br>
            <a:r>
              <a:rPr lang="en-US" altLang="zh-CN" sz="3300" dirty="0" err="1"/>
              <a:t>Cautiolls</a:t>
            </a:r>
            <a:r>
              <a:rPr lang="en-US" altLang="zh-CN" sz="3300" dirty="0"/>
              <a:t>:</a:t>
            </a:r>
            <a:r>
              <a:rPr lang="zh-CN" altLang="en-US" sz="3300" dirty="0"/>
              <a:t> </a:t>
            </a:r>
            <a:r>
              <a:rPr lang="en-US" altLang="zh-CN" sz="3300" dirty="0"/>
              <a:t>No guarantee if or when a particular event</a:t>
            </a:r>
            <a:r>
              <a:rPr lang="zh-CN" altLang="en-US" sz="3300" dirty="0"/>
              <a:t> </a:t>
            </a:r>
            <a:r>
              <a:rPr lang="en-US" altLang="zh-CN" sz="3300" dirty="0"/>
              <a:t>will be</a:t>
            </a:r>
            <a:r>
              <a:rPr lang="zh-CN" altLang="en-US" sz="3300" dirty="0"/>
              <a:t> </a:t>
            </a:r>
            <a:r>
              <a:rPr lang="en-US" altLang="zh-CN" sz="3300" dirty="0"/>
              <a:t>processed. </a:t>
            </a:r>
          </a:p>
          <a:p>
            <a:pPr>
              <a:lnSpc>
                <a:spcPct val="110000"/>
              </a:lnSpc>
              <a:spcBef>
                <a:spcPts val="600"/>
              </a:spcBef>
            </a:pPr>
            <a:r>
              <a:rPr lang="en-US" altLang="zh-CN" sz="3300" dirty="0"/>
              <a:t>Relations to</a:t>
            </a:r>
            <a:r>
              <a:rPr lang="zh-CN" altLang="en-US" sz="3300" dirty="0"/>
              <a:t> </a:t>
            </a:r>
            <a:r>
              <a:rPr lang="en-US" altLang="zh-CN" sz="3300" dirty="0"/>
              <a:t>programming</a:t>
            </a:r>
            <a:r>
              <a:rPr lang="zh-CN" altLang="en-US" sz="3300" dirty="0"/>
              <a:t> </a:t>
            </a:r>
            <a:r>
              <a:rPr lang="en-US" altLang="zh-CN" sz="3300" dirty="0"/>
              <a:t>languages</a:t>
            </a:r>
            <a:r>
              <a:rPr lang="zh-CN" altLang="en-US" sz="3300" dirty="0"/>
              <a:t> </a:t>
            </a:r>
            <a:r>
              <a:rPr lang="en-US" altLang="zh-CN" sz="3300" dirty="0"/>
              <a:t>or environments: Commercial message-oriented</a:t>
            </a:r>
            <a:r>
              <a:rPr lang="zh-CN" altLang="en-US" sz="3300" dirty="0"/>
              <a:t> </a:t>
            </a:r>
            <a:r>
              <a:rPr lang="en-US" altLang="zh-CN" sz="3300" dirty="0"/>
              <a:t>middleware technologies support event-based architectures. </a:t>
            </a:r>
          </a:p>
          <a:p>
            <a:endParaRPr lang="en-US" altLang="zh-CN" sz="2500" dirty="0"/>
          </a:p>
          <a:p>
            <a:pPr marL="342900" lvl="1" indent="-342900">
              <a:lnSpc>
                <a:spcPct val="100000"/>
              </a:lnSpc>
              <a:spcBef>
                <a:spcPts val="1800"/>
              </a:spcBef>
            </a:pPr>
            <a:endParaRPr lang="en-US" altLang="zh-CN" sz="2400" dirty="0"/>
          </a:p>
        </p:txBody>
      </p:sp>
    </p:spTree>
    <p:extLst>
      <p:ext uri="{BB962C8B-B14F-4D97-AF65-F5344CB8AC3E}">
        <p14:creationId xmlns:p14="http://schemas.microsoft.com/office/powerpoint/2010/main" val="4231246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9969" y="2986747"/>
            <a:ext cx="8539443" cy="1684150"/>
          </a:xfrm>
        </p:spPr>
        <p:txBody>
          <a:bodyPr rtlCol="0"/>
          <a:lstStyle/>
          <a:p>
            <a:r>
              <a:rPr lang="en-US" altLang="zh-CN" dirty="0"/>
              <a:t>Virtual machines</a:t>
            </a:r>
            <a:endParaRPr lang="en-US" dirty="0"/>
          </a:p>
        </p:txBody>
      </p:sp>
      <p:sp>
        <p:nvSpPr>
          <p:cNvPr id="3" name="文本占位符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273851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Virtual machines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pPr marL="0" indent="0">
              <a:buNone/>
            </a:pPr>
            <a:r>
              <a:rPr lang="zh-CN" altLang="en-US" dirty="0"/>
              <a:t> </a:t>
            </a:r>
            <a:r>
              <a:rPr lang="en-US" altLang="zh-CN" sz="2400" dirty="0"/>
              <a:t>Interpreters</a:t>
            </a:r>
          </a:p>
          <a:p>
            <a:r>
              <a:rPr lang="en-US" altLang="zh-CN" dirty="0"/>
              <a:t>I</a:t>
            </a:r>
            <a:r>
              <a:rPr lang="zh-CN" altLang="en-US" dirty="0"/>
              <a:t>n </a:t>
            </a:r>
            <a:r>
              <a:rPr lang="en-US" altLang="zh-CN" dirty="0"/>
              <a:t>an</a:t>
            </a:r>
            <a:r>
              <a:rPr lang="zh-CN" altLang="en-US" dirty="0"/>
              <a:t> </a:t>
            </a:r>
            <a:r>
              <a:rPr lang="en-US" altLang="zh-CN" dirty="0"/>
              <a:t>interpreter</a:t>
            </a:r>
            <a:r>
              <a:rPr lang="zh-CN" altLang="en-US" dirty="0"/>
              <a:t> </a:t>
            </a:r>
            <a:r>
              <a:rPr lang="en-US" altLang="zh-CN" dirty="0"/>
              <a:t>organization</a:t>
            </a:r>
            <a:r>
              <a:rPr lang="zh-CN" altLang="en-US" dirty="0"/>
              <a:t> </a:t>
            </a:r>
            <a:r>
              <a:rPr lang="en-US" altLang="zh-CN" dirty="0"/>
              <a:t>a</a:t>
            </a:r>
            <a:r>
              <a:rPr lang="zh-CN" altLang="en-US" dirty="0"/>
              <a:t> </a:t>
            </a:r>
            <a:r>
              <a:rPr lang="en-US" altLang="zh-CN" dirty="0"/>
              <a:t>virtual</a:t>
            </a:r>
            <a:r>
              <a:rPr lang="zh-CN" altLang="en-US" dirty="0"/>
              <a:t> </a:t>
            </a:r>
            <a:r>
              <a:rPr lang="en-US" altLang="zh-CN" dirty="0"/>
              <a:t>machine</a:t>
            </a:r>
            <a:r>
              <a:rPr lang="zh-CN" altLang="en-US" dirty="0"/>
              <a:t> </a:t>
            </a:r>
            <a:r>
              <a:rPr lang="en-US" altLang="zh-CN" dirty="0"/>
              <a:t>is</a:t>
            </a:r>
            <a:r>
              <a:rPr lang="zh-CN" altLang="en-US" dirty="0"/>
              <a:t> </a:t>
            </a:r>
            <a:r>
              <a:rPr lang="en-US" altLang="zh-CN" dirty="0"/>
              <a:t>produced</a:t>
            </a:r>
            <a:r>
              <a:rPr lang="zh-CN" altLang="en-US" dirty="0"/>
              <a:t> </a:t>
            </a:r>
            <a:r>
              <a:rPr lang="en-US" altLang="zh-CN" dirty="0"/>
              <a:t>in</a:t>
            </a:r>
            <a:r>
              <a:rPr lang="zh-CN" altLang="en-US" dirty="0"/>
              <a:t> </a:t>
            </a:r>
            <a:r>
              <a:rPr lang="en-US" altLang="zh-CN" dirty="0"/>
              <a:t>software.</a:t>
            </a:r>
          </a:p>
          <a:p>
            <a:r>
              <a:rPr lang="zh-CN" altLang="en-US" dirty="0"/>
              <a:t> </a:t>
            </a:r>
            <a:r>
              <a:rPr lang="en-US" altLang="zh-CN" dirty="0"/>
              <a:t>An</a:t>
            </a:r>
            <a:r>
              <a:rPr lang="zh-CN" altLang="en-US" dirty="0"/>
              <a:t> </a:t>
            </a:r>
            <a:r>
              <a:rPr lang="en-US" altLang="zh-CN" dirty="0"/>
              <a:t>interpreter</a:t>
            </a:r>
            <a:r>
              <a:rPr lang="zh-CN" altLang="en-US" dirty="0"/>
              <a:t> </a:t>
            </a:r>
            <a:r>
              <a:rPr lang="en-US" altLang="zh-CN" dirty="0"/>
              <a:t>includes</a:t>
            </a:r>
            <a:r>
              <a:rPr lang="zh-CN" altLang="en-US" dirty="0"/>
              <a:t> </a:t>
            </a:r>
            <a:r>
              <a:rPr lang="en-US" altLang="zh-CN" dirty="0"/>
              <a:t>the</a:t>
            </a:r>
            <a:r>
              <a:rPr lang="zh-CN" altLang="en-US" dirty="0"/>
              <a:t> </a:t>
            </a:r>
            <a:r>
              <a:rPr lang="en-US" altLang="zh-CN" dirty="0" err="1"/>
              <a:t>pseudoprogram</a:t>
            </a:r>
            <a:r>
              <a:rPr lang="zh-CN" altLang="en-US" dirty="0"/>
              <a:t> </a:t>
            </a:r>
            <a:r>
              <a:rPr lang="en-US" altLang="zh-CN" dirty="0"/>
              <a:t>being</a:t>
            </a:r>
            <a:r>
              <a:rPr lang="zh-CN" altLang="en-US" dirty="0"/>
              <a:t> </a:t>
            </a:r>
            <a:r>
              <a:rPr lang="en-US" altLang="zh-CN" dirty="0"/>
              <a:t>interpreter</a:t>
            </a:r>
            <a:r>
              <a:rPr lang="zh-CN" altLang="en-US" dirty="0"/>
              <a:t> </a:t>
            </a:r>
            <a:r>
              <a:rPr lang="en-US" altLang="zh-CN" dirty="0"/>
              <a:t>and</a:t>
            </a:r>
            <a:r>
              <a:rPr lang="zh-CN" altLang="en-US" dirty="0"/>
              <a:t> </a:t>
            </a:r>
            <a:r>
              <a:rPr lang="en-US" altLang="zh-CN" dirty="0"/>
              <a:t>the</a:t>
            </a:r>
            <a:r>
              <a:rPr lang="zh-CN" altLang="en-US" dirty="0"/>
              <a:t> </a:t>
            </a:r>
            <a:r>
              <a:rPr lang="en-US" altLang="zh-CN" dirty="0"/>
              <a:t>interpretation</a:t>
            </a:r>
            <a:r>
              <a:rPr lang="zh-CN" altLang="en-US" dirty="0"/>
              <a:t> </a:t>
            </a:r>
            <a:r>
              <a:rPr lang="en-US" altLang="zh-CN" dirty="0"/>
              <a:t>engine</a:t>
            </a:r>
            <a:r>
              <a:rPr lang="zh-CN" altLang="en-US" dirty="0"/>
              <a:t> </a:t>
            </a:r>
            <a:r>
              <a:rPr lang="en-US" altLang="zh-CN" dirty="0"/>
              <a:t>itself.</a:t>
            </a:r>
            <a:r>
              <a:rPr lang="zh-CN" altLang="en-US" dirty="0"/>
              <a:t> </a:t>
            </a:r>
            <a:endParaRPr lang="en-US" altLang="zh-CN" dirty="0"/>
          </a:p>
          <a:p>
            <a:pPr lvl="1"/>
            <a:r>
              <a:rPr lang="en-US" altLang="zh-CN" sz="2000" dirty="0"/>
              <a:t>The</a:t>
            </a:r>
            <a:r>
              <a:rPr lang="zh-CN" altLang="en-US" sz="2000" dirty="0"/>
              <a:t> </a:t>
            </a:r>
            <a:r>
              <a:rPr lang="en-US" altLang="zh-CN" sz="2000" dirty="0" err="1"/>
              <a:t>pseudoprogram</a:t>
            </a:r>
            <a:r>
              <a:rPr lang="zh-CN" altLang="en-US" sz="2000" dirty="0"/>
              <a:t> </a:t>
            </a:r>
            <a:r>
              <a:rPr lang="en-US" altLang="zh-CN" sz="2000" dirty="0"/>
              <a:t>includes</a:t>
            </a:r>
            <a:r>
              <a:rPr lang="zh-CN" altLang="en-US" sz="2000" dirty="0"/>
              <a:t> </a:t>
            </a:r>
            <a:r>
              <a:rPr lang="en-US" altLang="zh-CN" sz="2000" dirty="0"/>
              <a:t>the</a:t>
            </a:r>
            <a:r>
              <a:rPr lang="zh-CN" altLang="en-US" sz="2000" dirty="0"/>
              <a:t> </a:t>
            </a:r>
            <a:r>
              <a:rPr lang="en-US" altLang="zh-CN" sz="2000" dirty="0"/>
              <a:t>program</a:t>
            </a:r>
            <a:r>
              <a:rPr lang="zh-CN" altLang="en-US" sz="2000" dirty="0"/>
              <a:t> </a:t>
            </a:r>
            <a:r>
              <a:rPr lang="en-US" altLang="zh-CN" sz="2000" dirty="0"/>
              <a:t>it</a:t>
            </a:r>
            <a:r>
              <a:rPr lang="zh-CN" altLang="en-US" sz="2000" dirty="0"/>
              <a:t>s</a:t>
            </a:r>
            <a:r>
              <a:rPr lang="en-US" altLang="zh-CN" sz="2000" dirty="0"/>
              <a:t>elf</a:t>
            </a:r>
            <a:r>
              <a:rPr lang="zh-CN" altLang="en-US" sz="2000" dirty="0"/>
              <a:t> </a:t>
            </a:r>
            <a:r>
              <a:rPr lang="en-US" altLang="zh-CN" sz="2000" dirty="0"/>
              <a:t>and</a:t>
            </a:r>
            <a:r>
              <a:rPr lang="zh-CN" altLang="en-US" sz="2000" dirty="0"/>
              <a:t> </a:t>
            </a:r>
            <a:r>
              <a:rPr lang="en-US" altLang="zh-CN" sz="2000" dirty="0"/>
              <a:t>the</a:t>
            </a:r>
            <a:r>
              <a:rPr lang="zh-CN" altLang="en-US" sz="2000" dirty="0"/>
              <a:t> </a:t>
            </a:r>
            <a:r>
              <a:rPr lang="en-US" altLang="zh-CN" sz="2000" dirty="0"/>
              <a:t>interpreter’s</a:t>
            </a:r>
            <a:r>
              <a:rPr lang="zh-CN" altLang="en-US" sz="2000" dirty="0"/>
              <a:t> </a:t>
            </a:r>
            <a:r>
              <a:rPr lang="en-US" altLang="zh-CN" sz="2000" dirty="0"/>
              <a:t>analog</a:t>
            </a:r>
            <a:r>
              <a:rPr lang="zh-CN" altLang="en-US" sz="2000" dirty="0"/>
              <a:t> </a:t>
            </a:r>
            <a:r>
              <a:rPr lang="en-US" altLang="zh-CN" sz="2000" dirty="0"/>
              <a:t>of</a:t>
            </a:r>
            <a:r>
              <a:rPr lang="zh-CN" altLang="en-US" sz="2000" dirty="0"/>
              <a:t> </a:t>
            </a:r>
            <a:r>
              <a:rPr lang="en-US" altLang="zh-CN" sz="2000" dirty="0"/>
              <a:t>its</a:t>
            </a:r>
            <a:r>
              <a:rPr lang="zh-CN" altLang="en-US" sz="2000" dirty="0"/>
              <a:t> </a:t>
            </a:r>
            <a:r>
              <a:rPr lang="en-US" altLang="zh-CN" sz="2000" dirty="0"/>
              <a:t>execution</a:t>
            </a:r>
            <a:r>
              <a:rPr lang="zh-CN" altLang="en-US" sz="2000" dirty="0"/>
              <a:t> </a:t>
            </a:r>
            <a:r>
              <a:rPr lang="en-US" altLang="zh-CN" sz="2000" dirty="0"/>
              <a:t>state(activation</a:t>
            </a:r>
            <a:r>
              <a:rPr lang="zh-CN" altLang="en-US" sz="2000" dirty="0"/>
              <a:t> </a:t>
            </a:r>
            <a:r>
              <a:rPr lang="en-US" altLang="zh-CN" sz="2000" dirty="0"/>
              <a:t>record</a:t>
            </a:r>
            <a:r>
              <a:rPr lang="zh-CN" altLang="en-US" sz="2000" dirty="0"/>
              <a:t> </a:t>
            </a:r>
            <a:r>
              <a:rPr lang="en-US" altLang="zh-CN" sz="2000" dirty="0"/>
              <a:t>).</a:t>
            </a:r>
            <a:r>
              <a:rPr lang="zh-CN" altLang="en-US" sz="2000" dirty="0"/>
              <a:t> </a:t>
            </a:r>
            <a:endParaRPr lang="en-US" altLang="zh-CN" sz="2000" dirty="0"/>
          </a:p>
          <a:p>
            <a:pPr lvl="1"/>
            <a:r>
              <a:rPr lang="en-US" altLang="zh-CN" sz="2000" dirty="0"/>
              <a:t>The</a:t>
            </a:r>
            <a:r>
              <a:rPr lang="zh-CN" altLang="en-US" sz="2000" dirty="0"/>
              <a:t> </a:t>
            </a:r>
            <a:r>
              <a:rPr lang="en-US" altLang="zh-CN" sz="2000" dirty="0"/>
              <a:t>interpretation</a:t>
            </a:r>
            <a:r>
              <a:rPr lang="zh-CN" altLang="en-US" sz="2000" dirty="0"/>
              <a:t> </a:t>
            </a:r>
            <a:r>
              <a:rPr lang="en-US" altLang="zh-CN" sz="2000" dirty="0"/>
              <a:t>engine</a:t>
            </a:r>
            <a:r>
              <a:rPr lang="zh-CN" altLang="en-US" sz="2000" dirty="0"/>
              <a:t> </a:t>
            </a:r>
            <a:r>
              <a:rPr lang="en-US" altLang="zh-CN" sz="2000" dirty="0"/>
              <a:t>includes</a:t>
            </a:r>
            <a:r>
              <a:rPr lang="zh-CN" altLang="en-US" sz="2000" dirty="0"/>
              <a:t> </a:t>
            </a:r>
            <a:r>
              <a:rPr lang="en-US" altLang="zh-CN" sz="2000" dirty="0"/>
              <a:t>both</a:t>
            </a:r>
            <a:r>
              <a:rPr lang="zh-CN" altLang="en-US" sz="2000" dirty="0"/>
              <a:t> </a:t>
            </a:r>
            <a:r>
              <a:rPr lang="en-US" altLang="zh-CN" sz="2000" dirty="0"/>
              <a:t>the</a:t>
            </a:r>
            <a:r>
              <a:rPr lang="zh-CN" altLang="en-US" sz="2000" dirty="0"/>
              <a:t> </a:t>
            </a:r>
            <a:r>
              <a:rPr lang="en-US" altLang="zh-CN" sz="2000" dirty="0"/>
              <a:t>definition</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interpreter</a:t>
            </a:r>
            <a:r>
              <a:rPr lang="zh-CN" altLang="en-US" sz="2000" dirty="0"/>
              <a:t> </a:t>
            </a:r>
            <a:r>
              <a:rPr lang="en-US" altLang="zh-CN" sz="2000" dirty="0"/>
              <a:t>and</a:t>
            </a:r>
            <a:r>
              <a:rPr lang="zh-CN" altLang="en-US" sz="2000" dirty="0"/>
              <a:t> </a:t>
            </a:r>
            <a:r>
              <a:rPr lang="en-US" altLang="zh-CN" sz="2000" dirty="0"/>
              <a:t>the</a:t>
            </a:r>
            <a:r>
              <a:rPr lang="zh-CN" altLang="en-US" sz="2000" dirty="0"/>
              <a:t> </a:t>
            </a:r>
            <a:r>
              <a:rPr lang="en-US" altLang="zh-CN" sz="2000" dirty="0"/>
              <a:t>current</a:t>
            </a:r>
            <a:r>
              <a:rPr lang="zh-CN" altLang="en-US" sz="2000" dirty="0"/>
              <a:t> </a:t>
            </a:r>
            <a:r>
              <a:rPr lang="en-US" altLang="zh-CN" sz="2000" dirty="0"/>
              <a:t>state</a:t>
            </a:r>
            <a:r>
              <a:rPr lang="zh-CN" altLang="en-US" sz="2000" dirty="0"/>
              <a:t> </a:t>
            </a:r>
            <a:r>
              <a:rPr lang="en-US" altLang="zh-CN" sz="2000" dirty="0"/>
              <a:t>of</a:t>
            </a:r>
            <a:r>
              <a:rPr lang="zh-CN" altLang="en-US" sz="2000" dirty="0"/>
              <a:t> </a:t>
            </a:r>
            <a:r>
              <a:rPr lang="en-US" altLang="zh-CN" sz="2000" dirty="0"/>
              <a:t>its</a:t>
            </a:r>
            <a:r>
              <a:rPr lang="zh-CN" altLang="en-US" sz="2000" dirty="0"/>
              <a:t> </a:t>
            </a:r>
            <a:r>
              <a:rPr lang="en-US" altLang="zh-CN" sz="2000" dirty="0"/>
              <a:t>execution.</a:t>
            </a:r>
          </a:p>
        </p:txBody>
      </p:sp>
    </p:spTree>
    <p:extLst>
      <p:ext uri="{BB962C8B-B14F-4D97-AF65-F5344CB8AC3E}">
        <p14:creationId xmlns:p14="http://schemas.microsoft.com/office/powerpoint/2010/main" val="3722772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Virtual machines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pPr marL="0" indent="0">
              <a:buNone/>
            </a:pPr>
            <a:r>
              <a:rPr lang="zh-CN" altLang="en-US" dirty="0"/>
              <a:t> </a:t>
            </a:r>
            <a:r>
              <a:rPr lang="en-US" altLang="zh-CN" sz="2400" dirty="0"/>
              <a:t>Interpreters</a:t>
            </a:r>
          </a:p>
          <a:p>
            <a:r>
              <a:rPr lang="en-US" altLang="zh-CN" dirty="0"/>
              <a:t>An</a:t>
            </a:r>
            <a:r>
              <a:rPr lang="zh-CN" altLang="en-US" dirty="0"/>
              <a:t> </a:t>
            </a:r>
            <a:r>
              <a:rPr lang="en-US" altLang="zh-CN" dirty="0"/>
              <a:t>interpreter</a:t>
            </a:r>
            <a:r>
              <a:rPr lang="zh-CN" altLang="en-US" dirty="0"/>
              <a:t> </a:t>
            </a:r>
            <a:r>
              <a:rPr lang="en-US" altLang="zh-CN" dirty="0"/>
              <a:t>generally</a:t>
            </a:r>
            <a:r>
              <a:rPr lang="zh-CN" altLang="en-US" dirty="0"/>
              <a:t> </a:t>
            </a:r>
            <a:r>
              <a:rPr lang="en-US" altLang="zh-CN" dirty="0"/>
              <a:t>has</a:t>
            </a:r>
            <a:r>
              <a:rPr lang="zh-CN" altLang="en-US" dirty="0"/>
              <a:t> </a:t>
            </a:r>
            <a:r>
              <a:rPr lang="en-US" altLang="zh-CN" dirty="0"/>
              <a:t>four</a:t>
            </a:r>
            <a:r>
              <a:rPr lang="zh-CN" altLang="en-US" dirty="0"/>
              <a:t> </a:t>
            </a:r>
            <a:r>
              <a:rPr lang="en-US" altLang="zh-CN" dirty="0"/>
              <a:t>components:</a:t>
            </a:r>
          </a:p>
          <a:p>
            <a:pPr lvl="1"/>
            <a:r>
              <a:rPr lang="en-US" altLang="zh-CN" sz="2000" dirty="0"/>
              <a:t>An</a:t>
            </a:r>
            <a:r>
              <a:rPr lang="zh-CN" altLang="en-US" sz="2000" dirty="0"/>
              <a:t> </a:t>
            </a:r>
            <a:r>
              <a:rPr lang="en-US" altLang="zh-CN" sz="2000" dirty="0"/>
              <a:t>interpretation</a:t>
            </a:r>
            <a:r>
              <a:rPr lang="zh-CN" altLang="en-US" sz="2000" dirty="0"/>
              <a:t> </a:t>
            </a:r>
            <a:r>
              <a:rPr lang="en-US" altLang="zh-CN" sz="2000" dirty="0"/>
              <a:t>engine</a:t>
            </a:r>
            <a:r>
              <a:rPr lang="zh-CN" altLang="en-US" sz="2000" dirty="0"/>
              <a:t> </a:t>
            </a:r>
            <a:r>
              <a:rPr lang="en-US" altLang="zh-CN" sz="2000" dirty="0"/>
              <a:t>to</a:t>
            </a:r>
            <a:r>
              <a:rPr lang="zh-CN" altLang="en-US" sz="2000" dirty="0"/>
              <a:t> </a:t>
            </a:r>
            <a:r>
              <a:rPr lang="en-US" altLang="zh-CN" sz="2000" dirty="0"/>
              <a:t>do</a:t>
            </a:r>
            <a:r>
              <a:rPr lang="zh-CN" altLang="en-US" sz="2000" dirty="0"/>
              <a:t> </a:t>
            </a:r>
            <a:r>
              <a:rPr lang="zh-CN" altLang="zh-CN" sz="2000" dirty="0"/>
              <a:t>t</a:t>
            </a:r>
            <a:r>
              <a:rPr lang="en-US" altLang="zh-CN" sz="2000" dirty="0"/>
              <a:t>he</a:t>
            </a:r>
            <a:r>
              <a:rPr lang="zh-CN" altLang="en-US" sz="2000" dirty="0"/>
              <a:t> </a:t>
            </a:r>
            <a:r>
              <a:rPr lang="en-US" altLang="zh-CN" sz="2000" dirty="0"/>
              <a:t>work</a:t>
            </a:r>
          </a:p>
          <a:p>
            <a:pPr lvl="1"/>
            <a:r>
              <a:rPr lang="zh-CN" altLang="zh-CN" sz="2000" dirty="0"/>
              <a:t>A</a:t>
            </a:r>
            <a:r>
              <a:rPr lang="zh-CN" altLang="en-US" sz="2000" dirty="0"/>
              <a:t> </a:t>
            </a:r>
            <a:r>
              <a:rPr lang="en-US" altLang="zh-CN" sz="2000" dirty="0"/>
              <a:t>memory</a:t>
            </a:r>
            <a:r>
              <a:rPr lang="zh-CN" altLang="en-US" sz="2000" dirty="0"/>
              <a:t> </a:t>
            </a:r>
            <a:r>
              <a:rPr lang="en-US" altLang="zh-CN" sz="2000" dirty="0"/>
              <a:t>that</a:t>
            </a:r>
            <a:r>
              <a:rPr lang="zh-CN" altLang="en-US" sz="2000" dirty="0"/>
              <a:t> </a:t>
            </a:r>
            <a:r>
              <a:rPr lang="en-US" altLang="zh-CN" sz="2000" dirty="0"/>
              <a:t>contains</a:t>
            </a:r>
            <a:r>
              <a:rPr lang="zh-CN" altLang="en-US" sz="2000" dirty="0"/>
              <a:t> </a:t>
            </a:r>
            <a:r>
              <a:rPr lang="en-US" altLang="zh-CN" sz="2000" dirty="0"/>
              <a:t>the</a:t>
            </a:r>
            <a:r>
              <a:rPr lang="zh-CN" altLang="en-US" sz="2000" dirty="0"/>
              <a:t> </a:t>
            </a:r>
            <a:r>
              <a:rPr lang="en-US" altLang="zh-CN" sz="2000" dirty="0" err="1"/>
              <a:t>pseudocode</a:t>
            </a:r>
            <a:r>
              <a:rPr lang="zh-CN" altLang="en-US" sz="2000" dirty="0"/>
              <a:t> </a:t>
            </a:r>
            <a:r>
              <a:rPr lang="en-US" altLang="zh-CN" sz="2000" dirty="0"/>
              <a:t>to</a:t>
            </a:r>
            <a:r>
              <a:rPr lang="zh-CN" altLang="en-US" sz="2000" dirty="0"/>
              <a:t> </a:t>
            </a:r>
            <a:r>
              <a:rPr lang="en-US" altLang="zh-CN" sz="2000" dirty="0"/>
              <a:t>be</a:t>
            </a:r>
            <a:r>
              <a:rPr lang="zh-CN" altLang="en-US" sz="2000" dirty="0"/>
              <a:t> </a:t>
            </a:r>
            <a:r>
              <a:rPr lang="en-US" altLang="zh-CN" sz="2000" dirty="0"/>
              <a:t>interpreted</a:t>
            </a:r>
          </a:p>
          <a:p>
            <a:pPr lvl="1"/>
            <a:r>
              <a:rPr lang="zh-CN" altLang="zh-CN" sz="2000" dirty="0"/>
              <a:t>A</a:t>
            </a:r>
            <a:r>
              <a:rPr lang="zh-CN" altLang="en-US" sz="2000" dirty="0"/>
              <a:t> </a:t>
            </a:r>
            <a:r>
              <a:rPr lang="en-US" altLang="zh-CN" sz="2000" dirty="0"/>
              <a:t>representation</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zh-CN" altLang="zh-CN" sz="2000" dirty="0"/>
              <a:t>c</a:t>
            </a:r>
            <a:r>
              <a:rPr lang="en-US" altLang="zh-CN" sz="2000" dirty="0" err="1"/>
              <a:t>ontrol</a:t>
            </a:r>
            <a:r>
              <a:rPr lang="zh-CN" altLang="en-US" sz="2000" dirty="0"/>
              <a:t> </a:t>
            </a:r>
            <a:r>
              <a:rPr lang="en-US" altLang="zh-CN" sz="2000" dirty="0"/>
              <a:t>state</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interpretation</a:t>
            </a:r>
            <a:r>
              <a:rPr lang="zh-CN" altLang="en-US" sz="2000" dirty="0"/>
              <a:t> </a:t>
            </a:r>
            <a:r>
              <a:rPr lang="en-US" altLang="zh-CN" sz="2000" dirty="0"/>
              <a:t>engine</a:t>
            </a:r>
          </a:p>
          <a:p>
            <a:pPr lvl="1"/>
            <a:r>
              <a:rPr lang="zh-CN" altLang="zh-CN" sz="2000" dirty="0"/>
              <a:t>A</a:t>
            </a:r>
            <a:r>
              <a:rPr lang="zh-CN" altLang="en-US" sz="2000" dirty="0"/>
              <a:t> </a:t>
            </a:r>
            <a:r>
              <a:rPr lang="en-US" altLang="zh-CN" sz="2000" dirty="0"/>
              <a:t>representation</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current</a:t>
            </a:r>
            <a:r>
              <a:rPr lang="zh-CN" altLang="en-US" sz="2000" dirty="0"/>
              <a:t> </a:t>
            </a:r>
            <a:r>
              <a:rPr lang="en-US" altLang="zh-CN" sz="2000" dirty="0"/>
              <a:t>state</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program</a:t>
            </a:r>
            <a:r>
              <a:rPr lang="zh-CN" altLang="en-US" sz="2000" dirty="0"/>
              <a:t> </a:t>
            </a:r>
            <a:r>
              <a:rPr lang="en-US" altLang="zh-CN" sz="2000" dirty="0"/>
              <a:t>being</a:t>
            </a:r>
            <a:r>
              <a:rPr lang="zh-CN" altLang="en-US" sz="2000" dirty="0"/>
              <a:t> </a:t>
            </a:r>
            <a:r>
              <a:rPr lang="en-US" altLang="zh-CN" sz="2000" dirty="0"/>
              <a:t>simulated</a:t>
            </a:r>
          </a:p>
          <a:p>
            <a:pPr lvl="1"/>
            <a:endParaRPr lang="en-US" altLang="zh-CN" dirty="0"/>
          </a:p>
        </p:txBody>
      </p:sp>
    </p:spTree>
    <p:extLst>
      <p:ext uri="{BB962C8B-B14F-4D97-AF65-F5344CB8AC3E}">
        <p14:creationId xmlns:p14="http://schemas.microsoft.com/office/powerpoint/2010/main" val="3104320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Virtual machines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896972" cy="574676"/>
          </a:xfrm>
        </p:spPr>
        <p:txBody>
          <a:bodyPr rtlCol="0">
            <a:normAutofit/>
          </a:bodyPr>
          <a:lstStyle/>
          <a:p>
            <a:pPr marL="0" indent="0">
              <a:buNone/>
            </a:pPr>
            <a:r>
              <a:rPr lang="zh-CN" altLang="en-US" dirty="0"/>
              <a:t> </a:t>
            </a:r>
            <a:r>
              <a:rPr lang="en-US" altLang="zh-CN" sz="2400" dirty="0"/>
              <a:t>Interpreters</a:t>
            </a:r>
          </a:p>
        </p:txBody>
      </p:sp>
      <p:pic>
        <p:nvPicPr>
          <p:cNvPr id="2" name="图片 1" descr="屏幕快照 2018-03-04 下午3.08.3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532" y="2047874"/>
            <a:ext cx="6380843" cy="4452889"/>
          </a:xfrm>
          <a:prstGeom prst="rect">
            <a:avLst/>
          </a:prstGeom>
        </p:spPr>
      </p:pic>
    </p:spTree>
    <p:extLst>
      <p:ext uri="{BB962C8B-B14F-4D97-AF65-F5344CB8AC3E}">
        <p14:creationId xmlns:p14="http://schemas.microsoft.com/office/powerpoint/2010/main" val="2657368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9969" y="2986747"/>
            <a:ext cx="8539443" cy="1684150"/>
          </a:xfrm>
        </p:spPr>
        <p:txBody>
          <a:bodyPr rtlCol="0"/>
          <a:lstStyle/>
          <a:p>
            <a:r>
              <a:rPr lang="en-US" altLang="zh-CN" dirty="0"/>
              <a:t>Independent components</a:t>
            </a:r>
            <a:endParaRPr lang="en-US" dirty="0"/>
          </a:p>
        </p:txBody>
      </p:sp>
      <p:sp>
        <p:nvSpPr>
          <p:cNvPr id="3" name="文本占位符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381494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Virtual machines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702175"/>
          </a:xfrm>
        </p:spPr>
        <p:txBody>
          <a:bodyPr rtlCol="0">
            <a:normAutofit/>
          </a:bodyPr>
          <a:lstStyle/>
          <a:p>
            <a:pPr marL="0" indent="0">
              <a:buNone/>
            </a:pPr>
            <a:r>
              <a:rPr lang="zh-CN" altLang="en-US" dirty="0"/>
              <a:t> </a:t>
            </a:r>
            <a:r>
              <a:rPr lang="en-US" altLang="zh-CN" sz="2400" dirty="0"/>
              <a:t>Interpreters</a:t>
            </a:r>
          </a:p>
          <a:p>
            <a:r>
              <a:rPr lang="en-US" altLang="zh-CN" sz="2400" dirty="0"/>
              <a:t>Interpreter</a:t>
            </a:r>
            <a:r>
              <a:rPr lang="zh-CN" altLang="en-US" sz="2400" dirty="0"/>
              <a:t>s </a:t>
            </a:r>
            <a:r>
              <a:rPr lang="en-US" altLang="zh-CN" sz="2400" dirty="0"/>
              <a:t>are</a:t>
            </a:r>
            <a:r>
              <a:rPr lang="zh-CN" altLang="en-US" sz="2400" dirty="0"/>
              <a:t> </a:t>
            </a:r>
            <a:r>
              <a:rPr lang="en-US" altLang="zh-CN" sz="2400" dirty="0"/>
              <a:t>commonly</a:t>
            </a:r>
            <a:r>
              <a:rPr lang="zh-CN" altLang="en-US" sz="2400" dirty="0"/>
              <a:t> </a:t>
            </a:r>
            <a:r>
              <a:rPr lang="zh-CN" altLang="zh-CN" sz="2400" dirty="0"/>
              <a:t>u</a:t>
            </a:r>
            <a:r>
              <a:rPr lang="en-US" altLang="zh-CN" sz="2400" dirty="0" err="1"/>
              <a:t>sed</a:t>
            </a:r>
            <a:r>
              <a:rPr lang="zh-CN" altLang="en-US" sz="2400" dirty="0"/>
              <a:t> </a:t>
            </a:r>
            <a:r>
              <a:rPr lang="en-US" altLang="zh-CN" sz="2400" dirty="0"/>
              <a:t>to</a:t>
            </a:r>
            <a:r>
              <a:rPr lang="zh-CN" altLang="en-US" sz="2400" dirty="0"/>
              <a:t> </a:t>
            </a:r>
            <a:r>
              <a:rPr lang="en-US" altLang="zh-CN" sz="2400" dirty="0"/>
              <a:t>build</a:t>
            </a:r>
            <a:r>
              <a:rPr lang="zh-CN" altLang="en-US" sz="2400" dirty="0"/>
              <a:t> </a:t>
            </a:r>
            <a:r>
              <a:rPr lang="en-US" altLang="zh-CN" sz="2400" dirty="0"/>
              <a:t>virtual</a:t>
            </a:r>
            <a:r>
              <a:rPr lang="zh-CN" altLang="en-US" sz="2400" dirty="0"/>
              <a:t> </a:t>
            </a:r>
            <a:r>
              <a:rPr lang="en-US" altLang="zh-CN" sz="2400" dirty="0"/>
              <a:t>machines</a:t>
            </a:r>
            <a:r>
              <a:rPr lang="zh-CN" altLang="en-US" sz="2400" dirty="0"/>
              <a:t> </a:t>
            </a:r>
            <a:r>
              <a:rPr lang="en-US" altLang="zh-CN" sz="2400" dirty="0"/>
              <a:t>that</a:t>
            </a:r>
            <a:r>
              <a:rPr lang="zh-CN" altLang="en-US" sz="2400" dirty="0"/>
              <a:t> </a:t>
            </a:r>
            <a:r>
              <a:rPr lang="en-US" altLang="zh-CN" sz="2400" dirty="0"/>
              <a:t>close</a:t>
            </a:r>
            <a:r>
              <a:rPr lang="zh-CN" altLang="en-US" sz="2400" dirty="0"/>
              <a:t> </a:t>
            </a:r>
            <a:r>
              <a:rPr lang="en-US" altLang="zh-CN" sz="2400" dirty="0"/>
              <a:t>the</a:t>
            </a:r>
            <a:r>
              <a:rPr lang="zh-CN" altLang="en-US" sz="2400" dirty="0"/>
              <a:t> </a:t>
            </a:r>
            <a:r>
              <a:rPr lang="en-US" altLang="zh-CN" sz="2400" dirty="0"/>
              <a:t>gap</a:t>
            </a:r>
            <a:r>
              <a:rPr lang="zh-CN" altLang="en-US" sz="2400" dirty="0"/>
              <a:t> </a:t>
            </a:r>
            <a:r>
              <a:rPr lang="zh-CN" altLang="zh-CN" sz="2400" dirty="0"/>
              <a:t>b</a:t>
            </a:r>
            <a:r>
              <a:rPr lang="en-US" altLang="zh-CN" sz="2400" dirty="0" err="1"/>
              <a:t>etween</a:t>
            </a:r>
            <a:r>
              <a:rPr lang="zh-CN" altLang="en-US" sz="2400" dirty="0"/>
              <a:t> </a:t>
            </a:r>
            <a:r>
              <a:rPr lang="en-US" altLang="zh-CN" sz="2400" dirty="0"/>
              <a:t>the</a:t>
            </a:r>
            <a:r>
              <a:rPr lang="zh-CN" altLang="en-US" sz="2400" dirty="0"/>
              <a:t> </a:t>
            </a:r>
            <a:r>
              <a:rPr lang="en-US" altLang="zh-CN" sz="2400" dirty="0"/>
              <a:t>computing</a:t>
            </a:r>
            <a:r>
              <a:rPr lang="zh-CN" altLang="en-US" sz="2400" dirty="0"/>
              <a:t> </a:t>
            </a:r>
            <a:r>
              <a:rPr lang="en-US" altLang="zh-CN" sz="2400" dirty="0"/>
              <a:t>engine</a:t>
            </a:r>
            <a:r>
              <a:rPr lang="zh-CN" altLang="en-US" sz="2400" dirty="0"/>
              <a:t> </a:t>
            </a:r>
            <a:r>
              <a:rPr lang="en-US" altLang="zh-CN" sz="2400" dirty="0"/>
              <a:t>expected</a:t>
            </a:r>
            <a:r>
              <a:rPr lang="zh-CN" altLang="en-US" sz="2400" dirty="0"/>
              <a:t> </a:t>
            </a:r>
            <a:r>
              <a:rPr lang="en-US" altLang="zh-CN" sz="2400" dirty="0"/>
              <a:t>by</a:t>
            </a:r>
            <a:r>
              <a:rPr lang="zh-CN" altLang="en-US" sz="2400" dirty="0"/>
              <a:t> </a:t>
            </a:r>
            <a:r>
              <a:rPr lang="en-US" altLang="zh-CN" sz="2400" dirty="0"/>
              <a:t>the</a:t>
            </a:r>
            <a:r>
              <a:rPr lang="zh-CN" altLang="en-US" sz="2400" dirty="0"/>
              <a:t> </a:t>
            </a:r>
            <a:r>
              <a:rPr lang="en-US" altLang="zh-CN" sz="2400" dirty="0"/>
              <a:t>semantics</a:t>
            </a:r>
            <a:r>
              <a:rPr lang="zh-CN" altLang="en-US" sz="2400" dirty="0"/>
              <a:t> </a:t>
            </a:r>
            <a:r>
              <a:rPr lang="en-US" altLang="zh-CN" sz="2400" dirty="0"/>
              <a:t>of</a:t>
            </a:r>
            <a:r>
              <a:rPr lang="zh-CN" altLang="en-US" sz="2400" dirty="0"/>
              <a:t> </a:t>
            </a:r>
            <a:r>
              <a:rPr lang="en-US" altLang="zh-CN" sz="2400" dirty="0"/>
              <a:t>the</a:t>
            </a:r>
            <a:r>
              <a:rPr lang="zh-CN" altLang="en-US" sz="2400" dirty="0"/>
              <a:t> </a:t>
            </a:r>
            <a:r>
              <a:rPr lang="en-US" altLang="zh-CN" sz="2400" dirty="0"/>
              <a:t>program</a:t>
            </a:r>
            <a:r>
              <a:rPr lang="zh-CN" altLang="en-US" sz="2400" dirty="0"/>
              <a:t> </a:t>
            </a:r>
            <a:r>
              <a:rPr lang="en-US" altLang="zh-CN" sz="2400" dirty="0"/>
              <a:t>and</a:t>
            </a:r>
            <a:r>
              <a:rPr lang="zh-CN" altLang="en-US" sz="2400" dirty="0"/>
              <a:t> </a:t>
            </a:r>
            <a:r>
              <a:rPr lang="en-US" altLang="zh-CN" sz="2400" dirty="0"/>
              <a:t>the</a:t>
            </a:r>
            <a:r>
              <a:rPr lang="zh-CN" altLang="en-US" sz="2400" dirty="0"/>
              <a:t> </a:t>
            </a:r>
            <a:r>
              <a:rPr lang="en-US" altLang="zh-CN" sz="2400" dirty="0"/>
              <a:t>computing</a:t>
            </a:r>
            <a:r>
              <a:rPr lang="zh-CN" altLang="en-US" sz="2400" dirty="0"/>
              <a:t> </a:t>
            </a:r>
            <a:r>
              <a:rPr lang="en-US" altLang="zh-CN" sz="2400" dirty="0"/>
              <a:t>engine</a:t>
            </a:r>
            <a:r>
              <a:rPr lang="zh-CN" altLang="en-US" sz="2400" dirty="0"/>
              <a:t> </a:t>
            </a:r>
            <a:r>
              <a:rPr lang="en-US" altLang="zh-CN" sz="2400" dirty="0"/>
              <a:t>available</a:t>
            </a:r>
            <a:r>
              <a:rPr lang="zh-CN" altLang="en-US" sz="2400" dirty="0"/>
              <a:t> </a:t>
            </a:r>
            <a:r>
              <a:rPr lang="en-US" altLang="zh-CN" sz="2400" dirty="0"/>
              <a:t>in</a:t>
            </a:r>
            <a:r>
              <a:rPr lang="zh-CN" altLang="en-US" sz="2400" dirty="0"/>
              <a:t> </a:t>
            </a:r>
            <a:r>
              <a:rPr lang="en-US" altLang="zh-CN" sz="2400" dirty="0"/>
              <a:t>hardware.</a:t>
            </a:r>
          </a:p>
          <a:p>
            <a:endParaRPr lang="en-US" altLang="zh-CN" sz="2400" dirty="0"/>
          </a:p>
        </p:txBody>
      </p:sp>
    </p:spTree>
    <p:extLst>
      <p:ext uri="{BB962C8B-B14F-4D97-AF65-F5344CB8AC3E}">
        <p14:creationId xmlns:p14="http://schemas.microsoft.com/office/powerpoint/2010/main" val="155677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Virtual machines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702175"/>
          </a:xfrm>
        </p:spPr>
        <p:txBody>
          <a:bodyPr rtlCol="0">
            <a:normAutofit lnSpcReduction="10000"/>
          </a:bodyPr>
          <a:lstStyle/>
          <a:p>
            <a:pPr marL="0" indent="0">
              <a:buNone/>
            </a:pPr>
            <a:r>
              <a:rPr lang="zh-CN" altLang="en-US" dirty="0"/>
              <a:t> </a:t>
            </a:r>
            <a:r>
              <a:rPr lang="en-US" altLang="zh-CN" sz="2600" dirty="0"/>
              <a:t>Interpreters</a:t>
            </a:r>
          </a:p>
          <a:p>
            <a:r>
              <a:rPr lang="en-US" altLang="zh-CN" sz="2200" dirty="0"/>
              <a:t>Advantage: It has the advantage of contributing to the portability of applications and the cross-platform capabilities of programming languages, as well as the simulation of unrealized hardware.</a:t>
            </a:r>
          </a:p>
          <a:p>
            <a:r>
              <a:rPr lang="zh-CN" altLang="zh-CN" sz="2200" dirty="0"/>
              <a:t>D</a:t>
            </a:r>
            <a:r>
              <a:rPr lang="en-US" altLang="zh-CN" sz="2200" dirty="0" err="1"/>
              <a:t>isadvantage</a:t>
            </a:r>
            <a:r>
              <a:rPr lang="en-US" altLang="zh-CN" sz="2200" dirty="0"/>
              <a:t>:</a:t>
            </a:r>
            <a:r>
              <a:rPr lang="zh-CN" altLang="en-US" sz="2200" dirty="0"/>
              <a:t> </a:t>
            </a:r>
            <a:r>
              <a:rPr lang="en-US" altLang="zh-CN" sz="2200" dirty="0"/>
              <a:t>Its disadvantage is that the extra indirection brings</a:t>
            </a:r>
            <a:r>
              <a:rPr lang="zh-CN" altLang="en-US" sz="2200" dirty="0"/>
              <a:t> </a:t>
            </a:r>
            <a:r>
              <a:rPr lang="en-US" altLang="zh-CN" sz="2200" dirty="0"/>
              <a:t>system performance degradation.(For example: Java applications are quite slow if JIT (just in time) is not introduced)</a:t>
            </a:r>
          </a:p>
          <a:p>
            <a:r>
              <a:rPr lang="en-US" altLang="zh-CN" sz="2200" dirty="0"/>
              <a:t>Examples of interpreter styles are:</a:t>
            </a:r>
          </a:p>
          <a:p>
            <a:pPr lvl="1"/>
            <a:r>
              <a:rPr lang="en-US" altLang="zh-CN" sz="1900" dirty="0"/>
              <a:t>Programming language compiler (such as java compiler, Smalltalk compiler)</a:t>
            </a:r>
          </a:p>
          <a:p>
            <a:pPr lvl="1"/>
            <a:r>
              <a:rPr lang="en-US" altLang="zh-CN" sz="1900" dirty="0"/>
              <a:t>Rule-based systems</a:t>
            </a:r>
            <a:r>
              <a:rPr lang="zh-CN" altLang="zh-CN" sz="1900" dirty="0"/>
              <a:t>(</a:t>
            </a:r>
            <a:r>
              <a:rPr lang="en-US" altLang="zh-CN" sz="1900" dirty="0"/>
              <a:t>such as the Prolog language)</a:t>
            </a:r>
          </a:p>
          <a:p>
            <a:pPr lvl="1"/>
            <a:r>
              <a:rPr lang="en-US" altLang="zh-CN" sz="1900" dirty="0"/>
              <a:t>Scripting languages(such as Perl</a:t>
            </a:r>
            <a:r>
              <a:rPr lang="zh-CN" altLang="en-US" sz="1900" dirty="0"/>
              <a:t>, </a:t>
            </a:r>
            <a:r>
              <a:rPr lang="en-US" altLang="zh-CN" sz="1900" dirty="0" err="1"/>
              <a:t>Awk</a:t>
            </a:r>
            <a:r>
              <a:rPr lang="en-US" altLang="zh-CN" sz="1900" dirty="0"/>
              <a:t>)</a:t>
            </a:r>
          </a:p>
          <a:p>
            <a:pPr marL="0" indent="0">
              <a:buNone/>
            </a:pPr>
            <a:endParaRPr lang="en-US" altLang="zh-CN" sz="2400" dirty="0"/>
          </a:p>
        </p:txBody>
      </p:sp>
    </p:spTree>
    <p:extLst>
      <p:ext uri="{BB962C8B-B14F-4D97-AF65-F5344CB8AC3E}">
        <p14:creationId xmlns:p14="http://schemas.microsoft.com/office/powerpoint/2010/main" val="3892743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Virtual machines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5130801"/>
          </a:xfrm>
        </p:spPr>
        <p:txBody>
          <a:bodyPr rtlCol="0">
            <a:normAutofit fontScale="47500" lnSpcReduction="20000"/>
          </a:bodyPr>
          <a:lstStyle/>
          <a:p>
            <a:pPr marL="0" indent="0">
              <a:buNone/>
            </a:pPr>
            <a:r>
              <a:rPr lang="zh-CN" altLang="en-US" dirty="0"/>
              <a:t> </a:t>
            </a:r>
            <a:r>
              <a:rPr lang="en-US" altLang="zh-CN" sz="5100" dirty="0"/>
              <a:t>Interpreters</a:t>
            </a:r>
          </a:p>
          <a:p>
            <a:pPr>
              <a:lnSpc>
                <a:spcPct val="110000"/>
              </a:lnSpc>
              <a:spcBef>
                <a:spcPts val="600"/>
              </a:spcBef>
            </a:pPr>
            <a:r>
              <a:rPr lang="en-US" altLang="zh-CN" sz="3200" b="1" dirty="0"/>
              <a:t>Summary</a:t>
            </a:r>
            <a:r>
              <a:rPr lang="en-US" altLang="zh-CN" sz="3200" dirty="0"/>
              <a:t>:</a:t>
            </a:r>
            <a:r>
              <a:rPr lang="zh-CN" altLang="en-US" sz="3200" dirty="0"/>
              <a:t> </a:t>
            </a:r>
            <a:r>
              <a:rPr lang="en-US" altLang="zh-CN" sz="3200" dirty="0"/>
              <a:t>Interpreter parses and executes input commands, updating the state maintained by the interpreter</a:t>
            </a:r>
          </a:p>
          <a:p>
            <a:pPr>
              <a:lnSpc>
                <a:spcPct val="110000"/>
              </a:lnSpc>
              <a:spcBef>
                <a:spcPts val="600"/>
              </a:spcBef>
            </a:pPr>
            <a:r>
              <a:rPr lang="en-US" altLang="zh-CN" sz="3200" b="1" dirty="0"/>
              <a:t>Components</a:t>
            </a:r>
            <a:r>
              <a:rPr lang="en-US" altLang="zh-CN" sz="3200" dirty="0"/>
              <a:t>: Command interpreter, program/interpreter state, user interface.</a:t>
            </a:r>
          </a:p>
          <a:p>
            <a:pPr>
              <a:lnSpc>
                <a:spcPct val="110000"/>
              </a:lnSpc>
              <a:spcBef>
                <a:spcPts val="600"/>
              </a:spcBef>
            </a:pPr>
            <a:r>
              <a:rPr lang="en-US" altLang="zh-CN" sz="3200" b="1" dirty="0"/>
              <a:t>Connectors</a:t>
            </a:r>
            <a:r>
              <a:rPr lang="en-US" altLang="zh-CN" sz="3200" dirty="0"/>
              <a:t>: Typically very closely bound with direct procedure calls and shared state.</a:t>
            </a:r>
          </a:p>
          <a:p>
            <a:pPr>
              <a:lnSpc>
                <a:spcPct val="110000"/>
              </a:lnSpc>
              <a:spcBef>
                <a:spcPts val="600"/>
              </a:spcBef>
            </a:pPr>
            <a:r>
              <a:rPr lang="zh-CN" altLang="zh-CN" sz="3200" b="1" dirty="0"/>
              <a:t>D</a:t>
            </a:r>
            <a:r>
              <a:rPr lang="en-US" altLang="zh-CN" sz="3200" b="1" dirty="0" err="1"/>
              <a:t>ata</a:t>
            </a:r>
            <a:r>
              <a:rPr lang="zh-CN" altLang="en-US" sz="3200" b="1" dirty="0"/>
              <a:t> </a:t>
            </a:r>
            <a:r>
              <a:rPr lang="en-US" altLang="zh-CN" sz="3200" b="1" dirty="0"/>
              <a:t>elements</a:t>
            </a:r>
            <a:r>
              <a:rPr lang="en-US" altLang="zh-CN" sz="3200" dirty="0"/>
              <a:t>:</a:t>
            </a:r>
            <a:r>
              <a:rPr lang="zh-CN" altLang="en-US" sz="3200" dirty="0"/>
              <a:t> </a:t>
            </a:r>
            <a:r>
              <a:rPr lang="en-US" altLang="zh-CN" sz="3200" dirty="0"/>
              <a:t>Commands.</a:t>
            </a:r>
          </a:p>
          <a:p>
            <a:pPr>
              <a:lnSpc>
                <a:spcPct val="110000"/>
              </a:lnSpc>
              <a:spcBef>
                <a:spcPts val="600"/>
              </a:spcBef>
            </a:pPr>
            <a:r>
              <a:rPr lang="en-US" altLang="zh-CN" sz="3200" b="1" dirty="0"/>
              <a:t>Topology</a:t>
            </a:r>
            <a:r>
              <a:rPr lang="en-US" altLang="zh-CN" sz="3200" dirty="0"/>
              <a:t>: Tightly coupled three-tier;</a:t>
            </a:r>
            <a:r>
              <a:rPr lang="zh-CN" altLang="en-US" sz="3200" dirty="0"/>
              <a:t> </a:t>
            </a:r>
            <a:r>
              <a:rPr lang="en-US" altLang="zh-CN" sz="3200" dirty="0"/>
              <a:t>state can be separated from the</a:t>
            </a:r>
            <a:r>
              <a:rPr lang="zh-CN" altLang="en-US" sz="3200" dirty="0"/>
              <a:t> </a:t>
            </a:r>
            <a:r>
              <a:rPr lang="en-US" altLang="zh-CN" sz="3200" dirty="0"/>
              <a:t>interpreter.</a:t>
            </a:r>
          </a:p>
          <a:p>
            <a:pPr>
              <a:lnSpc>
                <a:spcPct val="110000"/>
              </a:lnSpc>
              <a:spcBef>
                <a:spcPts val="600"/>
              </a:spcBef>
            </a:pPr>
            <a:r>
              <a:rPr lang="en-US" altLang="zh-CN" sz="3200" b="1" dirty="0"/>
              <a:t>Quality</a:t>
            </a:r>
            <a:r>
              <a:rPr lang="zh-CN" altLang="en-US" sz="3200" b="1" dirty="0"/>
              <a:t> </a:t>
            </a:r>
            <a:r>
              <a:rPr lang="en-US" altLang="zh-CN" sz="3200" b="1" dirty="0"/>
              <a:t>yielded</a:t>
            </a:r>
            <a:r>
              <a:rPr lang="en-US" altLang="zh-CN" sz="3200" dirty="0"/>
              <a:t>:</a:t>
            </a:r>
            <a:r>
              <a:rPr lang="zh-CN" altLang="en-US" sz="3200" dirty="0"/>
              <a:t> </a:t>
            </a:r>
            <a:r>
              <a:rPr lang="en-US" altLang="zh-CN" sz="3200" dirty="0"/>
              <a:t>Highly dynamic behavior possible, where the set of commands is dynamically modified.  System architecture may remain constant while new capabilities are created based upon existing primitives.</a:t>
            </a:r>
          </a:p>
          <a:p>
            <a:pPr>
              <a:lnSpc>
                <a:spcPct val="110000"/>
              </a:lnSpc>
              <a:spcBef>
                <a:spcPts val="600"/>
              </a:spcBef>
            </a:pPr>
            <a:r>
              <a:rPr lang="en-US" altLang="zh-CN" sz="3200" b="1" dirty="0"/>
              <a:t>Typical</a:t>
            </a:r>
            <a:r>
              <a:rPr lang="zh-CN" altLang="en-US" sz="3200" b="1" dirty="0"/>
              <a:t> </a:t>
            </a:r>
            <a:r>
              <a:rPr lang="en-US" altLang="zh-CN" sz="3200" b="1" dirty="0"/>
              <a:t>uses</a:t>
            </a:r>
            <a:r>
              <a:rPr lang="en-US" altLang="zh-CN" sz="3200" dirty="0"/>
              <a:t>:</a:t>
            </a:r>
            <a:r>
              <a:rPr lang="zh-CN" altLang="en-US" sz="3200" dirty="0"/>
              <a:t> </a:t>
            </a:r>
            <a:r>
              <a:rPr lang="en-US" altLang="zh-CN" sz="3200" dirty="0"/>
              <a:t>Superb for end-user programmability; supports dynamically changing set of capabilities</a:t>
            </a:r>
          </a:p>
          <a:p>
            <a:pPr>
              <a:lnSpc>
                <a:spcPct val="110000"/>
              </a:lnSpc>
              <a:spcBef>
                <a:spcPts val="600"/>
              </a:spcBef>
            </a:pPr>
            <a:r>
              <a:rPr lang="en-US" altLang="zh-CN" sz="3200" b="1" dirty="0"/>
              <a:t>Cautions</a:t>
            </a:r>
            <a:r>
              <a:rPr lang="en-US" altLang="zh-CN" sz="3200" dirty="0"/>
              <a:t>: When fast processing is needed {it</a:t>
            </a:r>
            <a:r>
              <a:rPr lang="zh-CN" altLang="en-US" sz="3200" dirty="0"/>
              <a:t> </a:t>
            </a:r>
            <a:r>
              <a:rPr lang="en-US" altLang="zh-CN" sz="3200" dirty="0"/>
              <a:t>takes</a:t>
            </a:r>
            <a:r>
              <a:rPr lang="zh-CN" altLang="en-US" sz="3200" dirty="0"/>
              <a:t> </a:t>
            </a:r>
            <a:r>
              <a:rPr lang="en-US" altLang="zh-CN" sz="3200" dirty="0"/>
              <a:t>longer to execute interpreted code than executable code}; memory management may be an issue, especially when multiple interpreters are invoked simultaneously. </a:t>
            </a:r>
          </a:p>
          <a:p>
            <a:pPr>
              <a:lnSpc>
                <a:spcPct val="110000"/>
              </a:lnSpc>
              <a:spcBef>
                <a:spcPts val="600"/>
              </a:spcBef>
            </a:pPr>
            <a:r>
              <a:rPr lang="en-US" altLang="zh-CN" sz="3200" b="1" dirty="0"/>
              <a:t>Relations to programming languages or environments</a:t>
            </a:r>
            <a:r>
              <a:rPr lang="en-US" altLang="zh-CN" sz="3200" dirty="0"/>
              <a:t>: Lisp and .Scheme are· interpretive languages, and sometimes used when building other interpreters; Word/Excel</a:t>
            </a:r>
            <a:r>
              <a:rPr lang="zh-CN" altLang="en-US" sz="3200" dirty="0"/>
              <a:t> </a:t>
            </a:r>
            <a:r>
              <a:rPr lang="en-US" altLang="zh-CN" sz="3200" dirty="0"/>
              <a:t>macros. </a:t>
            </a:r>
          </a:p>
          <a:p>
            <a:endParaRPr lang="en-US" altLang="zh-CN" sz="2400" dirty="0"/>
          </a:p>
        </p:txBody>
      </p:sp>
    </p:spTree>
    <p:extLst>
      <p:ext uri="{BB962C8B-B14F-4D97-AF65-F5344CB8AC3E}">
        <p14:creationId xmlns:p14="http://schemas.microsoft.com/office/powerpoint/2010/main" val="384052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9969" y="2986747"/>
            <a:ext cx="8539443" cy="1684150"/>
          </a:xfrm>
        </p:spPr>
        <p:txBody>
          <a:bodyPr rtlCol="0"/>
          <a:lstStyle/>
          <a:p>
            <a:r>
              <a:rPr lang="en-US" altLang="zh-CN" dirty="0"/>
              <a:t>Data-centered-systems</a:t>
            </a:r>
            <a:br>
              <a:rPr lang="en-US" altLang="zh-CN" dirty="0"/>
            </a:br>
            <a:r>
              <a:rPr lang="en-US" altLang="zh-CN" dirty="0"/>
              <a:t>(repositories)</a:t>
            </a:r>
            <a:endParaRPr lang="en-US" dirty="0"/>
          </a:p>
        </p:txBody>
      </p:sp>
      <p:sp>
        <p:nvSpPr>
          <p:cNvPr id="3" name="文本占位符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1234263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Data-centered-systems(repositories)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pPr marL="0" indent="0">
              <a:buNone/>
            </a:pPr>
            <a:r>
              <a:rPr lang="zh-CN" altLang="en-US" dirty="0"/>
              <a:t> </a:t>
            </a:r>
            <a:r>
              <a:rPr lang="en-US" altLang="zh-CN" sz="2400" dirty="0"/>
              <a:t>Blackboard</a:t>
            </a:r>
          </a:p>
          <a:p>
            <a:r>
              <a:rPr lang="en-US" altLang="zh-CN" dirty="0"/>
              <a:t>In</a:t>
            </a:r>
            <a:r>
              <a:rPr lang="zh-CN" altLang="en-US" dirty="0"/>
              <a:t> </a:t>
            </a:r>
            <a:r>
              <a:rPr lang="en-US" altLang="zh-CN" dirty="0"/>
              <a:t>a</a:t>
            </a:r>
            <a:r>
              <a:rPr lang="zh-CN" altLang="en-US" dirty="0"/>
              <a:t> </a:t>
            </a:r>
            <a:r>
              <a:rPr lang="en-US" altLang="zh-CN" dirty="0"/>
              <a:t>repository</a:t>
            </a:r>
            <a:r>
              <a:rPr lang="zh-CN" altLang="en-US" dirty="0"/>
              <a:t> </a:t>
            </a:r>
            <a:r>
              <a:rPr lang="en-US" altLang="zh-CN" dirty="0"/>
              <a:t>style</a:t>
            </a:r>
            <a:r>
              <a:rPr lang="zh-CN" altLang="en-US" dirty="0"/>
              <a:t> </a:t>
            </a:r>
            <a:r>
              <a:rPr lang="en-US" altLang="zh-CN" dirty="0"/>
              <a:t>there</a:t>
            </a:r>
            <a:r>
              <a:rPr lang="zh-CN" altLang="en-US" dirty="0"/>
              <a:t> </a:t>
            </a:r>
            <a:r>
              <a:rPr lang="en-US" altLang="zh-CN" dirty="0"/>
              <a:t>two</a:t>
            </a:r>
            <a:r>
              <a:rPr lang="zh-CN" altLang="en-US" dirty="0"/>
              <a:t> </a:t>
            </a:r>
            <a:r>
              <a:rPr lang="en-US" altLang="zh-CN" dirty="0"/>
              <a:t>quite</a:t>
            </a:r>
            <a:r>
              <a:rPr lang="zh-CN" altLang="en-US" dirty="0"/>
              <a:t> </a:t>
            </a:r>
            <a:r>
              <a:rPr lang="en-US" altLang="zh-CN" dirty="0"/>
              <a:t>distinct</a:t>
            </a:r>
            <a:r>
              <a:rPr lang="zh-CN" altLang="en-US" dirty="0"/>
              <a:t> </a:t>
            </a:r>
            <a:r>
              <a:rPr lang="en-US" altLang="zh-CN" dirty="0"/>
              <a:t>kinds</a:t>
            </a:r>
            <a:r>
              <a:rPr lang="zh-CN" altLang="en-US" dirty="0"/>
              <a:t> </a:t>
            </a:r>
            <a:r>
              <a:rPr lang="en-US" altLang="zh-CN" dirty="0"/>
              <a:t>of</a:t>
            </a:r>
            <a:r>
              <a:rPr lang="zh-CN" altLang="en-US" dirty="0"/>
              <a:t> </a:t>
            </a:r>
            <a:r>
              <a:rPr lang="en-US" altLang="zh-CN" dirty="0"/>
              <a:t>components:</a:t>
            </a:r>
            <a:r>
              <a:rPr lang="zh-CN" altLang="en-US" dirty="0"/>
              <a:t> </a:t>
            </a:r>
            <a:endParaRPr lang="en-US" altLang="zh-CN" dirty="0"/>
          </a:p>
          <a:p>
            <a:pPr lvl="1"/>
            <a:r>
              <a:rPr lang="zh-CN" altLang="zh-CN" sz="1800" dirty="0"/>
              <a:t>A</a:t>
            </a:r>
            <a:r>
              <a:rPr lang="zh-CN" altLang="en-US" sz="1800" dirty="0"/>
              <a:t> </a:t>
            </a:r>
            <a:r>
              <a:rPr lang="zh-CN" altLang="zh-CN" sz="1800" dirty="0"/>
              <a:t>c</a:t>
            </a:r>
            <a:r>
              <a:rPr lang="en-US" altLang="zh-CN" sz="1800" dirty="0" err="1"/>
              <a:t>entral</a:t>
            </a:r>
            <a:r>
              <a:rPr lang="zh-CN" altLang="en-US" sz="1800" dirty="0"/>
              <a:t> </a:t>
            </a:r>
            <a:r>
              <a:rPr lang="zh-CN" altLang="zh-CN" sz="1800" dirty="0"/>
              <a:t>d</a:t>
            </a:r>
            <a:r>
              <a:rPr lang="en-US" altLang="zh-CN" sz="1800" dirty="0" err="1"/>
              <a:t>ata</a:t>
            </a:r>
            <a:r>
              <a:rPr lang="zh-CN" altLang="en-US" sz="1800" dirty="0"/>
              <a:t> </a:t>
            </a:r>
            <a:r>
              <a:rPr lang="en-US" altLang="zh-CN" sz="1800" dirty="0"/>
              <a:t>structure</a:t>
            </a:r>
            <a:r>
              <a:rPr lang="zh-CN" altLang="en-US" sz="1800" dirty="0"/>
              <a:t> </a:t>
            </a:r>
            <a:r>
              <a:rPr lang="en-US" altLang="zh-CN" sz="1800" dirty="0"/>
              <a:t>represents</a:t>
            </a:r>
            <a:r>
              <a:rPr lang="zh-CN" altLang="en-US" sz="1800" dirty="0"/>
              <a:t> </a:t>
            </a:r>
            <a:r>
              <a:rPr lang="en-US" altLang="zh-CN" sz="1800" dirty="0"/>
              <a:t>the</a:t>
            </a:r>
            <a:r>
              <a:rPr lang="zh-CN" altLang="en-US" sz="1800" dirty="0"/>
              <a:t> </a:t>
            </a:r>
            <a:r>
              <a:rPr lang="en-US" altLang="zh-CN" sz="1800" dirty="0"/>
              <a:t>current</a:t>
            </a:r>
            <a:r>
              <a:rPr lang="zh-CN" altLang="en-US" sz="1800" dirty="0"/>
              <a:t> </a:t>
            </a:r>
            <a:r>
              <a:rPr lang="en-US" altLang="zh-CN" sz="1800" dirty="0"/>
              <a:t>state</a:t>
            </a:r>
          </a:p>
          <a:p>
            <a:pPr lvl="1"/>
            <a:r>
              <a:rPr lang="zh-CN" altLang="zh-CN" sz="1800" dirty="0"/>
              <a:t>A</a:t>
            </a:r>
            <a:r>
              <a:rPr lang="zh-CN" altLang="en-US" sz="1800" dirty="0"/>
              <a:t> </a:t>
            </a:r>
            <a:r>
              <a:rPr lang="en-US" altLang="zh-CN" sz="1800" dirty="0"/>
              <a:t>collection</a:t>
            </a:r>
            <a:r>
              <a:rPr lang="zh-CN" altLang="en-US" sz="1800" dirty="0"/>
              <a:t> </a:t>
            </a:r>
            <a:r>
              <a:rPr lang="en-US" altLang="zh-CN" sz="1800" dirty="0"/>
              <a:t>of</a:t>
            </a:r>
            <a:r>
              <a:rPr lang="zh-CN" altLang="en-US" sz="1800" dirty="0"/>
              <a:t> </a:t>
            </a:r>
            <a:r>
              <a:rPr lang="en-US" altLang="zh-CN" sz="1800" dirty="0"/>
              <a:t>independent</a:t>
            </a:r>
            <a:r>
              <a:rPr lang="zh-CN" altLang="en-US" sz="1800" dirty="0"/>
              <a:t> </a:t>
            </a:r>
            <a:r>
              <a:rPr lang="en-US" altLang="zh-CN" sz="1800" dirty="0"/>
              <a:t>components</a:t>
            </a:r>
            <a:r>
              <a:rPr lang="zh-CN" altLang="en-US" sz="1800" dirty="0"/>
              <a:t> </a:t>
            </a:r>
            <a:r>
              <a:rPr lang="zh-CN" altLang="zh-CN" sz="1800" dirty="0"/>
              <a:t>o</a:t>
            </a:r>
            <a:r>
              <a:rPr lang="en-US" altLang="zh-CN" sz="1800" dirty="0" err="1"/>
              <a:t>perate</a:t>
            </a:r>
            <a:r>
              <a:rPr lang="zh-CN" altLang="en-US" sz="1800" dirty="0"/>
              <a:t> </a:t>
            </a:r>
            <a:r>
              <a:rPr lang="en-US" altLang="zh-CN" sz="1800" dirty="0"/>
              <a:t>on</a:t>
            </a:r>
            <a:r>
              <a:rPr lang="zh-CN" altLang="en-US" sz="1800" dirty="0"/>
              <a:t> </a:t>
            </a:r>
            <a:r>
              <a:rPr lang="en-US" altLang="zh-CN" sz="1800" dirty="0"/>
              <a:t>the</a:t>
            </a:r>
            <a:r>
              <a:rPr lang="zh-CN" altLang="en-US" sz="1800" dirty="0"/>
              <a:t> </a:t>
            </a:r>
            <a:r>
              <a:rPr lang="en-US" altLang="zh-CN" sz="1800" dirty="0"/>
              <a:t>central</a:t>
            </a:r>
            <a:r>
              <a:rPr lang="zh-CN" altLang="en-US" sz="1800" dirty="0"/>
              <a:t> </a:t>
            </a:r>
            <a:r>
              <a:rPr lang="en-US" altLang="zh-CN" sz="1800" dirty="0"/>
              <a:t>data</a:t>
            </a:r>
            <a:r>
              <a:rPr lang="zh-CN" altLang="en-US" sz="1800" dirty="0"/>
              <a:t> </a:t>
            </a:r>
            <a:r>
              <a:rPr lang="en-US" altLang="zh-CN" sz="1800" dirty="0"/>
              <a:t>store</a:t>
            </a:r>
          </a:p>
          <a:p>
            <a:r>
              <a:rPr lang="en-US" altLang="zh-CN" sz="2200" dirty="0"/>
              <a:t>Interactions</a:t>
            </a:r>
            <a:r>
              <a:rPr lang="zh-CN" altLang="en-US" sz="2200" dirty="0"/>
              <a:t> </a:t>
            </a:r>
            <a:r>
              <a:rPr lang="en-US" altLang="zh-CN" sz="2200" dirty="0"/>
              <a:t>between</a:t>
            </a:r>
            <a:r>
              <a:rPr lang="zh-CN" altLang="en-US" sz="2200" dirty="0"/>
              <a:t> </a:t>
            </a:r>
            <a:r>
              <a:rPr lang="en-US" altLang="zh-CN" sz="2200" dirty="0"/>
              <a:t>the</a:t>
            </a:r>
            <a:r>
              <a:rPr lang="zh-CN" altLang="en-US" sz="2200" dirty="0"/>
              <a:t> </a:t>
            </a:r>
            <a:r>
              <a:rPr lang="en-US" altLang="zh-CN" sz="2200" dirty="0"/>
              <a:t>repository</a:t>
            </a:r>
            <a:r>
              <a:rPr lang="zh-CN" altLang="en-US" sz="2200" dirty="0"/>
              <a:t> </a:t>
            </a:r>
            <a:r>
              <a:rPr lang="en-US" altLang="zh-CN" sz="2200" dirty="0"/>
              <a:t>and</a:t>
            </a:r>
            <a:r>
              <a:rPr lang="zh-CN" altLang="en-US" sz="2200" dirty="0"/>
              <a:t> </a:t>
            </a:r>
            <a:r>
              <a:rPr lang="en-US" altLang="zh-CN" sz="2200" dirty="0"/>
              <a:t>its</a:t>
            </a:r>
            <a:r>
              <a:rPr lang="zh-CN" altLang="en-US" sz="2200" dirty="0"/>
              <a:t> </a:t>
            </a:r>
            <a:r>
              <a:rPr lang="en-US" altLang="zh-CN" sz="2200" dirty="0"/>
              <a:t>external</a:t>
            </a:r>
            <a:r>
              <a:rPr lang="zh-CN" altLang="en-US" sz="2200" dirty="0"/>
              <a:t> </a:t>
            </a:r>
            <a:r>
              <a:rPr lang="en-US" altLang="zh-CN" sz="2200" dirty="0"/>
              <a:t>components</a:t>
            </a:r>
            <a:r>
              <a:rPr lang="zh-CN" altLang="en-US" sz="2200" dirty="0"/>
              <a:t> </a:t>
            </a:r>
            <a:r>
              <a:rPr lang="en-US" altLang="zh-CN" sz="2200" dirty="0"/>
              <a:t>can</a:t>
            </a:r>
            <a:r>
              <a:rPr lang="zh-CN" altLang="en-US" sz="2200" dirty="0"/>
              <a:t> </a:t>
            </a:r>
            <a:r>
              <a:rPr lang="en-US" altLang="zh-CN" sz="2200" dirty="0"/>
              <a:t>vary</a:t>
            </a:r>
            <a:r>
              <a:rPr lang="zh-CN" altLang="en-US" sz="2200" dirty="0"/>
              <a:t> </a:t>
            </a:r>
            <a:r>
              <a:rPr lang="en-US" altLang="zh-CN" sz="2200" dirty="0"/>
              <a:t>significantly</a:t>
            </a:r>
            <a:r>
              <a:rPr lang="zh-CN" altLang="en-US" sz="2200" dirty="0"/>
              <a:t> </a:t>
            </a:r>
            <a:r>
              <a:rPr lang="en-US" altLang="zh-CN" sz="2200" dirty="0"/>
              <a:t>among</a:t>
            </a:r>
            <a:r>
              <a:rPr lang="zh-CN" altLang="en-US" sz="2200" dirty="0"/>
              <a:t> </a:t>
            </a:r>
            <a:r>
              <a:rPr lang="en-US" altLang="zh-CN" sz="2200" dirty="0"/>
              <a:t>systems.</a:t>
            </a:r>
          </a:p>
          <a:p>
            <a:pPr marL="0" indent="0">
              <a:buNone/>
            </a:pPr>
            <a:endParaRPr lang="en-US" altLang="zh-CN" sz="2400" dirty="0"/>
          </a:p>
        </p:txBody>
      </p:sp>
    </p:spTree>
    <p:extLst>
      <p:ext uri="{BB962C8B-B14F-4D97-AF65-F5344CB8AC3E}">
        <p14:creationId xmlns:p14="http://schemas.microsoft.com/office/powerpoint/2010/main" val="377099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Data-centered-systems(repositories)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pPr marL="0" indent="0">
              <a:buNone/>
            </a:pPr>
            <a:r>
              <a:rPr lang="zh-CN" altLang="en-US" dirty="0"/>
              <a:t> </a:t>
            </a:r>
            <a:r>
              <a:rPr lang="en-US" altLang="zh-CN" sz="2400" dirty="0"/>
              <a:t>Blackboard</a:t>
            </a:r>
          </a:p>
          <a:p>
            <a:r>
              <a:rPr lang="zh-CN" altLang="zh-CN" sz="2200" dirty="0"/>
              <a:t>T</a:t>
            </a:r>
            <a:r>
              <a:rPr lang="en-US" altLang="zh-CN" sz="2200" dirty="0"/>
              <a:t>he</a:t>
            </a:r>
            <a:r>
              <a:rPr lang="zh-CN" altLang="en-US" sz="2200" dirty="0"/>
              <a:t> </a:t>
            </a:r>
            <a:r>
              <a:rPr lang="en-US" altLang="zh-CN" sz="2200" dirty="0"/>
              <a:t>choice</a:t>
            </a:r>
            <a:r>
              <a:rPr lang="zh-CN" altLang="en-US" sz="2200" dirty="0"/>
              <a:t> </a:t>
            </a:r>
            <a:r>
              <a:rPr lang="en-US" altLang="zh-CN" sz="2200" dirty="0"/>
              <a:t>of</a:t>
            </a:r>
            <a:r>
              <a:rPr lang="zh-CN" altLang="en-US" sz="2200" dirty="0"/>
              <a:t> </a:t>
            </a:r>
            <a:r>
              <a:rPr lang="en-US" altLang="zh-CN" sz="2200" dirty="0"/>
              <a:t>a</a:t>
            </a:r>
            <a:r>
              <a:rPr lang="zh-CN" altLang="en-US" sz="2200" dirty="0"/>
              <a:t> </a:t>
            </a:r>
            <a:r>
              <a:rPr lang="en-US" altLang="zh-CN" sz="2200" dirty="0"/>
              <a:t>control</a:t>
            </a:r>
            <a:r>
              <a:rPr lang="zh-CN" altLang="en-US" sz="2200" dirty="0"/>
              <a:t> </a:t>
            </a:r>
            <a:r>
              <a:rPr lang="en-US" altLang="zh-CN" sz="2200" dirty="0"/>
              <a:t>discipline</a:t>
            </a:r>
            <a:r>
              <a:rPr lang="zh-CN" altLang="en-US" sz="2200" dirty="0"/>
              <a:t> </a:t>
            </a:r>
            <a:r>
              <a:rPr lang="en-US" altLang="zh-CN" sz="2200" dirty="0"/>
              <a:t>leads</a:t>
            </a:r>
            <a:r>
              <a:rPr lang="zh-CN" altLang="en-US" sz="2200" dirty="0"/>
              <a:t> </a:t>
            </a:r>
            <a:r>
              <a:rPr lang="en-US" altLang="zh-CN" sz="2200" dirty="0"/>
              <a:t>to</a:t>
            </a:r>
            <a:r>
              <a:rPr lang="zh-CN" altLang="en-US" sz="2200" dirty="0"/>
              <a:t> </a:t>
            </a:r>
            <a:r>
              <a:rPr lang="en-US" altLang="zh-CN" sz="2200" dirty="0"/>
              <a:t>two</a:t>
            </a:r>
            <a:r>
              <a:rPr lang="zh-CN" altLang="en-US" sz="2200" dirty="0"/>
              <a:t> </a:t>
            </a:r>
            <a:r>
              <a:rPr lang="en-US" altLang="zh-CN" sz="2200" dirty="0"/>
              <a:t>major</a:t>
            </a:r>
            <a:r>
              <a:rPr lang="zh-CN" altLang="en-US" sz="2200" dirty="0"/>
              <a:t> </a:t>
            </a:r>
            <a:r>
              <a:rPr lang="en-US" altLang="zh-CN" sz="2200" dirty="0"/>
              <a:t>subcategories:</a:t>
            </a:r>
          </a:p>
          <a:p>
            <a:pPr lvl="1"/>
            <a:r>
              <a:rPr lang="zh-CN" altLang="zh-CN" sz="2000" dirty="0"/>
              <a:t>I</a:t>
            </a:r>
            <a:r>
              <a:rPr lang="en-US" altLang="zh-CN" sz="2000" dirty="0"/>
              <a:t>f</a:t>
            </a:r>
            <a:r>
              <a:rPr lang="zh-CN" altLang="en-US" sz="2000" dirty="0"/>
              <a:t> </a:t>
            </a:r>
            <a:r>
              <a:rPr lang="en-US" altLang="zh-CN" sz="2000" dirty="0"/>
              <a:t>the</a:t>
            </a:r>
            <a:r>
              <a:rPr lang="zh-CN" altLang="en-US" sz="2000" dirty="0"/>
              <a:t> </a:t>
            </a:r>
            <a:r>
              <a:rPr lang="en-US" altLang="zh-CN" sz="2000" dirty="0"/>
              <a:t>types</a:t>
            </a:r>
            <a:r>
              <a:rPr lang="zh-CN" altLang="en-US" sz="2000" dirty="0"/>
              <a:t> </a:t>
            </a:r>
            <a:r>
              <a:rPr lang="en-US" altLang="zh-CN" sz="2000" dirty="0"/>
              <a:t>of</a:t>
            </a:r>
            <a:r>
              <a:rPr lang="zh-CN" altLang="en-US" sz="2000" dirty="0"/>
              <a:t> </a:t>
            </a:r>
            <a:r>
              <a:rPr lang="en-US" altLang="zh-CN" sz="2000" dirty="0"/>
              <a:t>transactions</a:t>
            </a:r>
            <a:r>
              <a:rPr lang="zh-CN" altLang="en-US" sz="2000" dirty="0"/>
              <a:t> </a:t>
            </a:r>
            <a:r>
              <a:rPr lang="en-US" altLang="zh-CN" sz="2000" dirty="0"/>
              <a:t>in</a:t>
            </a:r>
            <a:r>
              <a:rPr lang="zh-CN" altLang="en-US" sz="2000" dirty="0"/>
              <a:t> </a:t>
            </a:r>
            <a:r>
              <a:rPr lang="en-US" altLang="zh-CN" sz="2000" dirty="0"/>
              <a:t>an</a:t>
            </a:r>
            <a:r>
              <a:rPr lang="zh-CN" altLang="en-US" sz="2000" dirty="0"/>
              <a:t> </a:t>
            </a:r>
            <a:r>
              <a:rPr lang="en-US" altLang="zh-CN" sz="2000" dirty="0"/>
              <a:t>input</a:t>
            </a:r>
            <a:r>
              <a:rPr lang="zh-CN" altLang="en-US" sz="2000" dirty="0"/>
              <a:t> </a:t>
            </a:r>
            <a:r>
              <a:rPr lang="en-US" altLang="zh-CN" sz="2000" dirty="0"/>
              <a:t>stream</a:t>
            </a:r>
            <a:r>
              <a:rPr lang="zh-CN" altLang="en-US" sz="2000" dirty="0"/>
              <a:t> </a:t>
            </a:r>
            <a:r>
              <a:rPr lang="en-US" altLang="zh-CN" sz="2000" dirty="0"/>
              <a:t>trigger</a:t>
            </a:r>
            <a:r>
              <a:rPr lang="zh-CN" altLang="en-US" sz="2000" dirty="0"/>
              <a:t> </a:t>
            </a:r>
            <a:r>
              <a:rPr lang="en-US" altLang="zh-CN" sz="2000" dirty="0"/>
              <a:t>selection</a:t>
            </a:r>
            <a:r>
              <a:rPr lang="zh-CN" altLang="en-US" sz="2000" dirty="0"/>
              <a:t> </a:t>
            </a:r>
            <a:r>
              <a:rPr lang="en-US" altLang="zh-CN" sz="2000" dirty="0"/>
              <a:t>of</a:t>
            </a:r>
            <a:r>
              <a:rPr lang="zh-CN" altLang="en-US" sz="2000" dirty="0"/>
              <a:t> </a:t>
            </a:r>
            <a:r>
              <a:rPr lang="en-US" altLang="zh-CN" sz="2000" dirty="0"/>
              <a:t>processes</a:t>
            </a:r>
            <a:r>
              <a:rPr lang="zh-CN" altLang="en-US" sz="2000" dirty="0"/>
              <a:t> </a:t>
            </a:r>
            <a:r>
              <a:rPr lang="en-US" altLang="zh-CN" sz="2000" dirty="0"/>
              <a:t>to</a:t>
            </a:r>
            <a:r>
              <a:rPr lang="zh-CN" altLang="en-US" sz="2000" dirty="0"/>
              <a:t> </a:t>
            </a:r>
            <a:r>
              <a:rPr lang="en-US" altLang="zh-CN" sz="2000" dirty="0"/>
              <a:t>execute</a:t>
            </a:r>
            <a:r>
              <a:rPr lang="zh-CN" altLang="en-US" sz="2000" dirty="0"/>
              <a:t>, </a:t>
            </a:r>
            <a:r>
              <a:rPr lang="en-US" altLang="zh-CN" sz="2000" dirty="0"/>
              <a:t>the</a:t>
            </a:r>
            <a:r>
              <a:rPr lang="zh-CN" altLang="en-US" sz="2000" dirty="0"/>
              <a:t> </a:t>
            </a:r>
            <a:r>
              <a:rPr lang="en-US" altLang="zh-CN" sz="2000" dirty="0"/>
              <a:t>repository</a:t>
            </a:r>
            <a:r>
              <a:rPr lang="zh-CN" altLang="en-US" sz="2000" dirty="0"/>
              <a:t> </a:t>
            </a:r>
            <a:r>
              <a:rPr lang="en-US" altLang="zh-CN" sz="2000" dirty="0"/>
              <a:t>can</a:t>
            </a:r>
            <a:r>
              <a:rPr lang="zh-CN" altLang="en-US" sz="2000" dirty="0"/>
              <a:t> </a:t>
            </a:r>
            <a:r>
              <a:rPr lang="en-US" altLang="zh-CN" sz="2000" dirty="0"/>
              <a:t>be</a:t>
            </a:r>
            <a:r>
              <a:rPr lang="zh-CN" altLang="en-US" sz="2000" dirty="0"/>
              <a:t> </a:t>
            </a:r>
            <a:r>
              <a:rPr lang="en-US" altLang="zh-CN" sz="2000" dirty="0"/>
              <a:t>a</a:t>
            </a:r>
            <a:r>
              <a:rPr lang="zh-CN" altLang="en-US" sz="2000" dirty="0"/>
              <a:t> </a:t>
            </a:r>
            <a:r>
              <a:rPr lang="en-US" altLang="zh-CN" sz="2000" dirty="0"/>
              <a:t>traditional</a:t>
            </a:r>
            <a:r>
              <a:rPr lang="zh-CN" altLang="en-US" sz="2000" dirty="0"/>
              <a:t> </a:t>
            </a:r>
            <a:r>
              <a:rPr lang="en-US" altLang="zh-CN" sz="2000" dirty="0"/>
              <a:t>database.</a:t>
            </a:r>
          </a:p>
          <a:p>
            <a:pPr lvl="1"/>
            <a:r>
              <a:rPr lang="zh-CN" altLang="zh-CN" sz="2000" dirty="0"/>
              <a:t>If</a:t>
            </a:r>
            <a:r>
              <a:rPr lang="zh-CN" altLang="en-US" sz="2000" dirty="0"/>
              <a:t> </a:t>
            </a:r>
            <a:r>
              <a:rPr lang="en-US" altLang="zh-CN" sz="2000" dirty="0"/>
              <a:t>the</a:t>
            </a:r>
            <a:r>
              <a:rPr lang="zh-CN" altLang="en-US" sz="2000" dirty="0"/>
              <a:t> </a:t>
            </a:r>
            <a:r>
              <a:rPr lang="en-US" altLang="zh-CN" sz="2000" dirty="0"/>
              <a:t>current</a:t>
            </a:r>
            <a:r>
              <a:rPr lang="zh-CN" altLang="en-US" sz="2000" dirty="0"/>
              <a:t> </a:t>
            </a:r>
            <a:r>
              <a:rPr lang="en-US" altLang="zh-CN" sz="2000" dirty="0"/>
              <a:t>state</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central</a:t>
            </a:r>
            <a:r>
              <a:rPr lang="zh-CN" altLang="en-US" sz="2000" dirty="0"/>
              <a:t> </a:t>
            </a:r>
            <a:r>
              <a:rPr lang="en-US" altLang="zh-CN" sz="2000" dirty="0"/>
              <a:t>data</a:t>
            </a:r>
            <a:r>
              <a:rPr lang="zh-CN" altLang="en-US" sz="2000" dirty="0"/>
              <a:t> </a:t>
            </a:r>
            <a:r>
              <a:rPr lang="en-US" altLang="zh-CN" sz="2000" dirty="0"/>
              <a:t>structure</a:t>
            </a:r>
            <a:r>
              <a:rPr lang="zh-CN" altLang="en-US" sz="2000" dirty="0"/>
              <a:t> </a:t>
            </a:r>
            <a:r>
              <a:rPr lang="en-US" altLang="zh-CN" sz="2000" dirty="0"/>
              <a:t>is</a:t>
            </a:r>
            <a:r>
              <a:rPr lang="zh-CN" altLang="en-US" sz="2000" dirty="0"/>
              <a:t> </a:t>
            </a:r>
            <a:r>
              <a:rPr lang="en-US" altLang="zh-CN" sz="2000" dirty="0"/>
              <a:t>the</a:t>
            </a:r>
            <a:r>
              <a:rPr lang="zh-CN" altLang="en-US" sz="2000" dirty="0"/>
              <a:t> </a:t>
            </a:r>
            <a:r>
              <a:rPr lang="en-US" altLang="zh-CN" sz="2000" dirty="0"/>
              <a:t>main</a:t>
            </a:r>
            <a:r>
              <a:rPr lang="zh-CN" altLang="en-US" sz="2000" dirty="0"/>
              <a:t> </a:t>
            </a:r>
            <a:r>
              <a:rPr lang="en-US" altLang="zh-CN" sz="2000" dirty="0"/>
              <a:t>trigger</a:t>
            </a:r>
            <a:r>
              <a:rPr lang="zh-CN" altLang="en-US" sz="2000" dirty="0"/>
              <a:t> </a:t>
            </a:r>
            <a:r>
              <a:rPr lang="en-US" altLang="zh-CN" sz="2000" dirty="0"/>
              <a:t>for</a:t>
            </a:r>
            <a:r>
              <a:rPr lang="zh-CN" altLang="en-US" sz="2000" dirty="0"/>
              <a:t> </a:t>
            </a:r>
            <a:r>
              <a:rPr lang="zh-CN" altLang="zh-CN" sz="2000" dirty="0"/>
              <a:t>s</a:t>
            </a:r>
            <a:r>
              <a:rPr lang="en-US" altLang="zh-CN" sz="2000" dirty="0"/>
              <a:t>electing</a:t>
            </a:r>
            <a:r>
              <a:rPr lang="zh-CN" altLang="en-US" sz="2000" dirty="0"/>
              <a:t> </a:t>
            </a:r>
            <a:r>
              <a:rPr lang="en-US" altLang="zh-CN" sz="2000" dirty="0"/>
              <a:t>processes</a:t>
            </a:r>
            <a:r>
              <a:rPr lang="zh-CN" altLang="en-US" sz="2000" dirty="0"/>
              <a:t> </a:t>
            </a:r>
            <a:r>
              <a:rPr lang="en-US" altLang="zh-CN" sz="2000" dirty="0"/>
              <a:t>to</a:t>
            </a:r>
            <a:r>
              <a:rPr lang="zh-CN" altLang="en-US" sz="2000" dirty="0"/>
              <a:t> </a:t>
            </a:r>
            <a:r>
              <a:rPr lang="en-US" altLang="zh-CN" sz="2000" dirty="0"/>
              <a:t>execute,</a:t>
            </a:r>
            <a:r>
              <a:rPr lang="zh-CN" altLang="en-US" sz="2000" dirty="0"/>
              <a:t> </a:t>
            </a:r>
            <a:r>
              <a:rPr lang="en-US" altLang="zh-CN" sz="2000" dirty="0"/>
              <a:t>the</a:t>
            </a:r>
            <a:r>
              <a:rPr lang="zh-CN" altLang="en-US" sz="2000" dirty="0"/>
              <a:t> </a:t>
            </a:r>
            <a:r>
              <a:rPr lang="en-US" altLang="zh-CN" sz="2000" dirty="0"/>
              <a:t>repository</a:t>
            </a:r>
            <a:r>
              <a:rPr lang="zh-CN" altLang="en-US" sz="2000" dirty="0"/>
              <a:t> </a:t>
            </a:r>
            <a:r>
              <a:rPr lang="en-US" altLang="zh-CN" sz="2000" dirty="0"/>
              <a:t>can</a:t>
            </a:r>
            <a:r>
              <a:rPr lang="zh-CN" altLang="en-US" sz="2000" dirty="0"/>
              <a:t> </a:t>
            </a:r>
            <a:r>
              <a:rPr lang="en-US" altLang="zh-CN" sz="2000" dirty="0"/>
              <a:t>be</a:t>
            </a:r>
            <a:r>
              <a:rPr lang="zh-CN" altLang="en-US" sz="2000" dirty="0"/>
              <a:t> </a:t>
            </a:r>
            <a:r>
              <a:rPr lang="en-US" altLang="zh-CN" sz="2000" dirty="0"/>
              <a:t>a</a:t>
            </a:r>
            <a:r>
              <a:rPr lang="zh-CN" altLang="en-US" sz="2000" dirty="0"/>
              <a:t> </a:t>
            </a:r>
            <a:r>
              <a:rPr lang="en-US" altLang="zh-CN" sz="2000" dirty="0"/>
              <a:t>blackboard</a:t>
            </a:r>
            <a:r>
              <a:rPr lang="zh-CN" altLang="en-US" sz="2000" dirty="0"/>
              <a:t> </a:t>
            </a:r>
            <a:endParaRPr lang="en-US" altLang="zh-CN" sz="2000" dirty="0"/>
          </a:p>
        </p:txBody>
      </p:sp>
    </p:spTree>
    <p:extLst>
      <p:ext uri="{BB962C8B-B14F-4D97-AF65-F5344CB8AC3E}">
        <p14:creationId xmlns:p14="http://schemas.microsoft.com/office/powerpoint/2010/main" val="2399998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Data-centered-systems(repositories)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5068159"/>
          </a:xfrm>
        </p:spPr>
        <p:txBody>
          <a:bodyPr rtlCol="0">
            <a:normAutofit/>
          </a:bodyPr>
          <a:lstStyle/>
          <a:p>
            <a:pPr marL="0" indent="0">
              <a:buNone/>
            </a:pPr>
            <a:r>
              <a:rPr lang="zh-CN" altLang="en-US" dirty="0"/>
              <a:t> </a:t>
            </a:r>
            <a:r>
              <a:rPr lang="en-US" altLang="zh-CN" sz="2400" dirty="0"/>
              <a:t>Blackboard</a:t>
            </a:r>
          </a:p>
          <a:p>
            <a:r>
              <a:rPr lang="en-US" altLang="zh-CN" sz="2200" dirty="0"/>
              <a:t>The</a:t>
            </a:r>
            <a:r>
              <a:rPr lang="zh-CN" altLang="en-US" sz="2200" dirty="0"/>
              <a:t> </a:t>
            </a:r>
            <a:r>
              <a:rPr lang="en-US" altLang="zh-CN" sz="2200" dirty="0"/>
              <a:t>blackboard</a:t>
            </a:r>
            <a:r>
              <a:rPr lang="zh-CN" altLang="en-US" sz="2200" dirty="0"/>
              <a:t> </a:t>
            </a:r>
            <a:r>
              <a:rPr lang="en-US" altLang="zh-CN" sz="2200" dirty="0"/>
              <a:t>model</a:t>
            </a:r>
            <a:r>
              <a:rPr lang="zh-CN" altLang="en-US" sz="2200" dirty="0"/>
              <a:t> </a:t>
            </a:r>
            <a:r>
              <a:rPr lang="en-US" altLang="zh-CN" sz="2200" dirty="0"/>
              <a:t>is</a:t>
            </a:r>
            <a:r>
              <a:rPr lang="zh-CN" altLang="en-US" sz="2200" dirty="0"/>
              <a:t> </a:t>
            </a:r>
            <a:r>
              <a:rPr lang="en-US" altLang="zh-CN" sz="2200" dirty="0"/>
              <a:t>usually</a:t>
            </a:r>
            <a:r>
              <a:rPr lang="zh-CN" altLang="en-US" sz="2200" dirty="0"/>
              <a:t> </a:t>
            </a:r>
            <a:r>
              <a:rPr lang="en-US" altLang="zh-CN" sz="2200" dirty="0"/>
              <a:t>presented</a:t>
            </a:r>
            <a:r>
              <a:rPr lang="zh-CN" altLang="en-US" sz="2200" dirty="0"/>
              <a:t> </a:t>
            </a:r>
            <a:r>
              <a:rPr lang="en-US" altLang="zh-CN" sz="2200" dirty="0"/>
              <a:t>with</a:t>
            </a:r>
            <a:r>
              <a:rPr lang="zh-CN" altLang="en-US" sz="2200" dirty="0"/>
              <a:t> </a:t>
            </a:r>
            <a:r>
              <a:rPr lang="en-US" altLang="zh-CN" sz="2200" dirty="0"/>
              <a:t>three</a:t>
            </a:r>
            <a:r>
              <a:rPr lang="zh-CN" altLang="en-US" sz="2200" dirty="0"/>
              <a:t> </a:t>
            </a:r>
            <a:r>
              <a:rPr lang="zh-CN" altLang="zh-CN" sz="2200" dirty="0"/>
              <a:t>m</a:t>
            </a:r>
            <a:r>
              <a:rPr lang="en-US" altLang="zh-CN" sz="2200" dirty="0" err="1"/>
              <a:t>ajor</a:t>
            </a:r>
            <a:r>
              <a:rPr lang="zh-CN" altLang="en-US" sz="2200" dirty="0"/>
              <a:t> </a:t>
            </a:r>
            <a:r>
              <a:rPr lang="en-US" altLang="zh-CN" sz="2200" dirty="0"/>
              <a:t>parts:</a:t>
            </a:r>
          </a:p>
          <a:p>
            <a:pPr lvl="1"/>
            <a:r>
              <a:rPr lang="zh-CN" altLang="zh-CN" sz="2100" b="1" dirty="0"/>
              <a:t>Th</a:t>
            </a:r>
            <a:r>
              <a:rPr lang="en-US" altLang="zh-CN" sz="2100" b="1" dirty="0"/>
              <a:t>e</a:t>
            </a:r>
            <a:r>
              <a:rPr lang="zh-CN" altLang="en-US" sz="2100" b="1" dirty="0"/>
              <a:t> </a:t>
            </a:r>
            <a:r>
              <a:rPr lang="en-US" altLang="zh-CN" sz="2100" b="1" dirty="0"/>
              <a:t>knowledge</a:t>
            </a:r>
            <a:r>
              <a:rPr lang="zh-CN" altLang="en-US" sz="2100" b="1" dirty="0"/>
              <a:t> </a:t>
            </a:r>
            <a:r>
              <a:rPr lang="en-US" altLang="zh-CN" sz="2100" b="1" dirty="0"/>
              <a:t>source</a:t>
            </a:r>
            <a:r>
              <a:rPr lang="en-US" altLang="zh-CN" sz="2000" dirty="0"/>
              <a:t>:</a:t>
            </a:r>
            <a:r>
              <a:rPr lang="zh-CN" altLang="en-US" sz="2000" dirty="0"/>
              <a:t> </a:t>
            </a:r>
            <a:r>
              <a:rPr lang="en-US" altLang="zh-CN" sz="2000" dirty="0"/>
              <a:t>separate,</a:t>
            </a:r>
            <a:r>
              <a:rPr lang="zh-CN" altLang="en-US" sz="2000" dirty="0"/>
              <a:t> </a:t>
            </a:r>
            <a:r>
              <a:rPr lang="en-US" altLang="zh-CN" sz="2000" dirty="0"/>
              <a:t>independent</a:t>
            </a:r>
            <a:r>
              <a:rPr lang="zh-CN" altLang="en-US" sz="2000" dirty="0"/>
              <a:t> </a:t>
            </a:r>
            <a:r>
              <a:rPr lang="en-US" altLang="zh-CN" sz="2000" dirty="0"/>
              <a:t>parcels</a:t>
            </a:r>
            <a:r>
              <a:rPr lang="zh-CN" altLang="en-US" sz="2000" dirty="0"/>
              <a:t> </a:t>
            </a:r>
            <a:r>
              <a:rPr lang="en-US" altLang="zh-CN" sz="2000" dirty="0"/>
              <a:t>of</a:t>
            </a:r>
            <a:r>
              <a:rPr lang="zh-CN" altLang="en-US" sz="2000" dirty="0"/>
              <a:t> </a:t>
            </a:r>
            <a:r>
              <a:rPr lang="en-US" altLang="zh-CN" sz="2000" dirty="0"/>
              <a:t>application-dependent</a:t>
            </a:r>
            <a:r>
              <a:rPr lang="zh-CN" altLang="en-US" sz="2000" dirty="0"/>
              <a:t> </a:t>
            </a:r>
            <a:r>
              <a:rPr lang="en-US" altLang="zh-CN" sz="2000" dirty="0"/>
              <a:t>knowledge.</a:t>
            </a:r>
            <a:r>
              <a:rPr lang="zh-CN" altLang="en-US" sz="2000" dirty="0"/>
              <a:t> </a:t>
            </a:r>
            <a:r>
              <a:rPr lang="en-US" altLang="zh-CN" sz="2000" dirty="0"/>
              <a:t>Interaction</a:t>
            </a:r>
            <a:r>
              <a:rPr lang="zh-CN" altLang="en-US" sz="2000" dirty="0"/>
              <a:t> </a:t>
            </a:r>
            <a:r>
              <a:rPr lang="en-US" altLang="zh-CN" sz="2000" dirty="0"/>
              <a:t>among</a:t>
            </a:r>
            <a:r>
              <a:rPr lang="zh-CN" altLang="en-US" sz="2000" dirty="0"/>
              <a:t> </a:t>
            </a:r>
            <a:r>
              <a:rPr lang="en-US" altLang="zh-CN" sz="2000" dirty="0"/>
              <a:t>knowledge</a:t>
            </a:r>
            <a:r>
              <a:rPr lang="zh-CN" altLang="en-US" sz="2000" dirty="0"/>
              <a:t> </a:t>
            </a:r>
            <a:r>
              <a:rPr lang="en-US" altLang="zh-CN" sz="2000" dirty="0"/>
              <a:t>source</a:t>
            </a:r>
            <a:r>
              <a:rPr lang="zh-CN" altLang="en-US" sz="2000" dirty="0"/>
              <a:t> </a:t>
            </a:r>
            <a:r>
              <a:rPr lang="zh-CN" altLang="zh-CN" sz="2000" dirty="0"/>
              <a:t>t</a:t>
            </a:r>
            <a:r>
              <a:rPr lang="en-US" altLang="zh-CN" sz="2000" dirty="0" err="1"/>
              <a:t>akes</a:t>
            </a:r>
            <a:r>
              <a:rPr lang="zh-CN" altLang="en-US" sz="2000" dirty="0"/>
              <a:t> </a:t>
            </a:r>
            <a:r>
              <a:rPr lang="en-US" altLang="zh-CN" sz="2000" dirty="0"/>
              <a:t>place</a:t>
            </a:r>
            <a:r>
              <a:rPr lang="zh-CN" altLang="en-US" sz="2000" dirty="0"/>
              <a:t> </a:t>
            </a:r>
            <a:r>
              <a:rPr lang="en-US" altLang="zh-CN" sz="2000" dirty="0"/>
              <a:t>solely</a:t>
            </a:r>
            <a:r>
              <a:rPr lang="zh-CN" altLang="en-US" sz="2000" dirty="0"/>
              <a:t> </a:t>
            </a:r>
            <a:r>
              <a:rPr lang="en-US" altLang="zh-CN" sz="2000" dirty="0"/>
              <a:t>through</a:t>
            </a:r>
            <a:r>
              <a:rPr lang="zh-CN" altLang="en-US" sz="2000" dirty="0"/>
              <a:t> </a:t>
            </a:r>
            <a:r>
              <a:rPr lang="en-US" altLang="zh-CN" sz="2000" dirty="0"/>
              <a:t>the</a:t>
            </a:r>
            <a:r>
              <a:rPr lang="zh-CN" altLang="en-US" sz="2000" dirty="0"/>
              <a:t> </a:t>
            </a:r>
            <a:r>
              <a:rPr lang="zh-CN" altLang="zh-CN" sz="2000" dirty="0"/>
              <a:t>bl</a:t>
            </a:r>
            <a:r>
              <a:rPr lang="en-US" altLang="zh-CN" sz="2000" dirty="0" err="1"/>
              <a:t>ackboard</a:t>
            </a:r>
            <a:r>
              <a:rPr lang="en-US" altLang="zh-CN" sz="2000" dirty="0"/>
              <a:t>.</a:t>
            </a:r>
          </a:p>
          <a:p>
            <a:pPr lvl="1"/>
            <a:r>
              <a:rPr lang="zh-CN" altLang="zh-CN" sz="2100" b="1" dirty="0"/>
              <a:t>T</a:t>
            </a:r>
            <a:r>
              <a:rPr lang="en-US" altLang="zh-CN" sz="2100" b="1" dirty="0"/>
              <a:t>he</a:t>
            </a:r>
            <a:r>
              <a:rPr lang="zh-CN" altLang="en-US" sz="2100" b="1" dirty="0"/>
              <a:t> </a:t>
            </a:r>
            <a:r>
              <a:rPr lang="en-US" altLang="zh-CN" sz="2100" b="1" dirty="0"/>
              <a:t>blackboard</a:t>
            </a:r>
            <a:r>
              <a:rPr lang="zh-CN" altLang="en-US" sz="2100" b="1" dirty="0"/>
              <a:t> </a:t>
            </a:r>
            <a:r>
              <a:rPr lang="en-US" altLang="zh-CN" sz="2100" b="1" dirty="0"/>
              <a:t>data</a:t>
            </a:r>
            <a:r>
              <a:rPr lang="zh-CN" altLang="en-US" sz="2100" b="1" dirty="0"/>
              <a:t> </a:t>
            </a:r>
            <a:r>
              <a:rPr lang="en-US" altLang="zh-CN" sz="2100" b="1" dirty="0"/>
              <a:t>struct</a:t>
            </a:r>
            <a:r>
              <a:rPr lang="en-US" altLang="zh-CN" sz="2100" dirty="0"/>
              <a:t>ure</a:t>
            </a:r>
            <a:r>
              <a:rPr lang="en-US" altLang="zh-CN" sz="2000" dirty="0"/>
              <a:t>:</a:t>
            </a:r>
            <a:r>
              <a:rPr lang="zh-CN" altLang="en-US" sz="2000" dirty="0"/>
              <a:t> </a:t>
            </a:r>
            <a:r>
              <a:rPr lang="en-US" altLang="zh-CN" sz="2000" dirty="0"/>
              <a:t>problem-solving</a:t>
            </a:r>
            <a:r>
              <a:rPr lang="zh-CN" altLang="en-US" sz="2000" dirty="0"/>
              <a:t> </a:t>
            </a:r>
            <a:r>
              <a:rPr lang="en-US" altLang="zh-CN" sz="2000" dirty="0"/>
              <a:t>state</a:t>
            </a:r>
            <a:r>
              <a:rPr lang="zh-CN" altLang="en-US" sz="2000" dirty="0"/>
              <a:t> </a:t>
            </a:r>
            <a:r>
              <a:rPr lang="en-US" altLang="zh-CN" sz="2000" dirty="0"/>
              <a:t>data,</a:t>
            </a:r>
            <a:r>
              <a:rPr lang="zh-CN" altLang="en-US" sz="2000" dirty="0"/>
              <a:t> </a:t>
            </a:r>
            <a:r>
              <a:rPr lang="en-US" altLang="zh-CN" sz="2000" dirty="0"/>
              <a:t>organized</a:t>
            </a:r>
            <a:r>
              <a:rPr lang="zh-CN" altLang="en-US" sz="2000" dirty="0"/>
              <a:t> </a:t>
            </a:r>
            <a:r>
              <a:rPr lang="en-US" altLang="zh-CN" sz="2000" dirty="0"/>
              <a:t>into</a:t>
            </a:r>
            <a:r>
              <a:rPr lang="zh-CN" altLang="en-US" sz="2000" dirty="0"/>
              <a:t> </a:t>
            </a:r>
            <a:r>
              <a:rPr lang="en-US" altLang="zh-CN" sz="2000" dirty="0"/>
              <a:t>an</a:t>
            </a:r>
            <a:r>
              <a:rPr lang="zh-CN" altLang="en-US" sz="2000" dirty="0"/>
              <a:t> </a:t>
            </a:r>
            <a:r>
              <a:rPr lang="en-US" altLang="zh-CN" sz="2000" dirty="0"/>
              <a:t>application-dependent</a:t>
            </a:r>
            <a:r>
              <a:rPr lang="zh-CN" altLang="en-US" sz="2000" dirty="0"/>
              <a:t> </a:t>
            </a:r>
            <a:r>
              <a:rPr lang="en-US" altLang="zh-CN" sz="2000" dirty="0"/>
              <a:t>hierarchy.</a:t>
            </a:r>
            <a:r>
              <a:rPr lang="zh-CN" altLang="en-US" sz="2000" dirty="0"/>
              <a:t> </a:t>
            </a:r>
            <a:r>
              <a:rPr lang="en-US" altLang="zh-CN" sz="2000" dirty="0"/>
              <a:t>Knowledge</a:t>
            </a:r>
            <a:r>
              <a:rPr lang="zh-CN" altLang="en-US" sz="2000" dirty="0"/>
              <a:t> </a:t>
            </a:r>
            <a:r>
              <a:rPr lang="en-US" altLang="zh-CN" sz="2000" dirty="0"/>
              <a:t>sources</a:t>
            </a:r>
            <a:r>
              <a:rPr lang="zh-CN" altLang="en-US" sz="2000" dirty="0"/>
              <a:t> </a:t>
            </a:r>
            <a:r>
              <a:rPr lang="en-US" altLang="zh-CN" sz="2000" dirty="0"/>
              <a:t>make</a:t>
            </a:r>
            <a:r>
              <a:rPr lang="zh-CN" altLang="en-US" sz="2000" dirty="0"/>
              <a:t> </a:t>
            </a:r>
            <a:r>
              <a:rPr lang="en-US" altLang="zh-CN" sz="2000" dirty="0"/>
              <a:t>changes</a:t>
            </a:r>
            <a:r>
              <a:rPr lang="zh-CN" altLang="en-US" sz="2000" dirty="0"/>
              <a:t> </a:t>
            </a:r>
            <a:r>
              <a:rPr lang="en-US" altLang="zh-CN" sz="2000" dirty="0"/>
              <a:t>to</a:t>
            </a:r>
            <a:r>
              <a:rPr lang="zh-CN" altLang="en-US" sz="2000" dirty="0"/>
              <a:t> </a:t>
            </a:r>
            <a:r>
              <a:rPr lang="en-US" altLang="zh-CN" sz="2000" dirty="0"/>
              <a:t>the</a:t>
            </a:r>
            <a:r>
              <a:rPr lang="zh-CN" altLang="en-US" sz="2000" dirty="0"/>
              <a:t> </a:t>
            </a:r>
            <a:r>
              <a:rPr lang="en-US" altLang="zh-CN" sz="2000" dirty="0"/>
              <a:t>blackboard</a:t>
            </a:r>
            <a:r>
              <a:rPr lang="zh-CN" altLang="en-US" sz="2000" dirty="0"/>
              <a:t> </a:t>
            </a:r>
            <a:r>
              <a:rPr lang="en-US" altLang="zh-CN" sz="2000" dirty="0"/>
              <a:t>that</a:t>
            </a:r>
            <a:r>
              <a:rPr lang="zh-CN" altLang="en-US" sz="2000" dirty="0"/>
              <a:t> </a:t>
            </a:r>
            <a:r>
              <a:rPr lang="en-US" altLang="zh-CN" sz="2000" dirty="0"/>
              <a:t>lead</a:t>
            </a:r>
            <a:r>
              <a:rPr lang="zh-CN" altLang="en-US" sz="2000" dirty="0"/>
              <a:t> </a:t>
            </a:r>
            <a:r>
              <a:rPr lang="en-US" altLang="zh-CN" sz="2000" dirty="0"/>
              <a:t>incrementally</a:t>
            </a:r>
            <a:r>
              <a:rPr lang="zh-CN" altLang="en-US" sz="2000" dirty="0"/>
              <a:t> </a:t>
            </a:r>
            <a:r>
              <a:rPr lang="en-US" altLang="zh-CN" sz="2000" dirty="0"/>
              <a:t>to</a:t>
            </a:r>
            <a:r>
              <a:rPr lang="zh-CN" altLang="en-US" sz="2000" dirty="0"/>
              <a:t> </a:t>
            </a:r>
            <a:r>
              <a:rPr lang="en-US" altLang="zh-CN" sz="2000" dirty="0"/>
              <a:t>a</a:t>
            </a:r>
            <a:r>
              <a:rPr lang="zh-CN" altLang="en-US" sz="2000" dirty="0"/>
              <a:t> </a:t>
            </a:r>
            <a:r>
              <a:rPr lang="en-US" altLang="zh-CN" sz="2000" dirty="0"/>
              <a:t>solution</a:t>
            </a:r>
            <a:r>
              <a:rPr lang="zh-CN" altLang="en-US" sz="2000" dirty="0"/>
              <a:t> </a:t>
            </a:r>
            <a:r>
              <a:rPr lang="en-US" altLang="zh-CN" sz="2000" dirty="0"/>
              <a:t>to</a:t>
            </a:r>
            <a:r>
              <a:rPr lang="zh-CN" altLang="en-US" sz="2000" dirty="0"/>
              <a:t> </a:t>
            </a:r>
            <a:r>
              <a:rPr lang="en-US" altLang="zh-CN" sz="2000" dirty="0"/>
              <a:t>the</a:t>
            </a:r>
            <a:r>
              <a:rPr lang="zh-CN" altLang="en-US" sz="2000" dirty="0"/>
              <a:t> </a:t>
            </a:r>
            <a:r>
              <a:rPr lang="en-US" altLang="zh-CN" sz="2000" dirty="0"/>
              <a:t>problem.</a:t>
            </a:r>
          </a:p>
          <a:p>
            <a:pPr lvl="1"/>
            <a:r>
              <a:rPr lang="zh-CN" altLang="zh-CN" sz="2100" b="1" dirty="0"/>
              <a:t>C</a:t>
            </a:r>
            <a:r>
              <a:rPr lang="en-US" altLang="zh-CN" sz="2100" b="1" dirty="0" err="1"/>
              <a:t>ontrol</a:t>
            </a:r>
            <a:r>
              <a:rPr lang="en-US" altLang="zh-CN" sz="2000" dirty="0"/>
              <a:t>:</a:t>
            </a:r>
            <a:r>
              <a:rPr lang="zh-CN" altLang="en-US" sz="2000" dirty="0"/>
              <a:t> </a:t>
            </a:r>
            <a:r>
              <a:rPr lang="en-US" altLang="zh-CN" sz="2000" dirty="0"/>
              <a:t>driven</a:t>
            </a:r>
            <a:r>
              <a:rPr lang="zh-CN" altLang="en-US" sz="2000" dirty="0"/>
              <a:t> </a:t>
            </a:r>
            <a:r>
              <a:rPr lang="en-US" altLang="zh-CN" sz="2000" dirty="0"/>
              <a:t>entirely</a:t>
            </a:r>
            <a:r>
              <a:rPr lang="zh-CN" altLang="en-US" sz="2000" dirty="0"/>
              <a:t> </a:t>
            </a:r>
            <a:r>
              <a:rPr lang="en-US" altLang="zh-CN" sz="2000" dirty="0"/>
              <a:t>by</a:t>
            </a:r>
            <a:r>
              <a:rPr lang="zh-CN" altLang="en-US" sz="2000" dirty="0"/>
              <a:t> </a:t>
            </a:r>
            <a:r>
              <a:rPr lang="en-US" altLang="zh-CN" sz="2000" dirty="0"/>
              <a:t>the</a:t>
            </a:r>
            <a:r>
              <a:rPr lang="zh-CN" altLang="en-US" sz="2000" dirty="0"/>
              <a:t> </a:t>
            </a:r>
            <a:r>
              <a:rPr lang="en-US" altLang="zh-CN" sz="2000" dirty="0"/>
              <a:t>state</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blackboard</a:t>
            </a:r>
            <a:r>
              <a:rPr lang="zh-CN" altLang="en-US" sz="2000" dirty="0"/>
              <a:t>. </a:t>
            </a:r>
            <a:r>
              <a:rPr lang="en-US" altLang="zh-CN" sz="2000" dirty="0"/>
              <a:t>Knowledge</a:t>
            </a:r>
            <a:r>
              <a:rPr lang="zh-CN" altLang="en-US" sz="2000" dirty="0"/>
              <a:t> </a:t>
            </a:r>
            <a:r>
              <a:rPr lang="en-US" altLang="zh-CN" sz="2000" dirty="0"/>
              <a:t>sources</a:t>
            </a:r>
            <a:r>
              <a:rPr lang="zh-CN" altLang="en-US" sz="2000" dirty="0"/>
              <a:t> </a:t>
            </a:r>
            <a:r>
              <a:rPr lang="en-US" altLang="zh-CN" sz="2000" dirty="0"/>
              <a:t>respond</a:t>
            </a:r>
            <a:r>
              <a:rPr lang="zh-CN" altLang="en-US" sz="2000" dirty="0"/>
              <a:t> </a:t>
            </a:r>
            <a:r>
              <a:rPr lang="en-US" altLang="zh-CN" sz="2000" dirty="0"/>
              <a:t>opportunistically</a:t>
            </a:r>
            <a:r>
              <a:rPr lang="zh-CN" altLang="en-US" sz="2000" dirty="0"/>
              <a:t> </a:t>
            </a:r>
            <a:r>
              <a:rPr lang="en-US" altLang="zh-CN" sz="2000" dirty="0"/>
              <a:t>when</a:t>
            </a:r>
            <a:r>
              <a:rPr lang="zh-CN" altLang="en-US" sz="2000" dirty="0"/>
              <a:t> </a:t>
            </a:r>
            <a:r>
              <a:rPr lang="en-US" altLang="zh-CN" sz="2000" dirty="0"/>
              <a:t>changes</a:t>
            </a:r>
            <a:r>
              <a:rPr lang="zh-CN" altLang="en-US" sz="2000" dirty="0"/>
              <a:t> </a:t>
            </a:r>
            <a:r>
              <a:rPr lang="en-US" altLang="zh-CN" sz="2000" dirty="0"/>
              <a:t>in</a:t>
            </a:r>
            <a:r>
              <a:rPr lang="zh-CN" altLang="en-US" sz="2000" dirty="0"/>
              <a:t> </a:t>
            </a:r>
            <a:r>
              <a:rPr lang="en-US" altLang="zh-CN" sz="2000" dirty="0"/>
              <a:t>the</a:t>
            </a:r>
            <a:r>
              <a:rPr lang="zh-CN" altLang="en-US" sz="2000" dirty="0"/>
              <a:t> </a:t>
            </a:r>
            <a:r>
              <a:rPr lang="en-US" altLang="zh-CN" sz="2000" dirty="0"/>
              <a:t>blackboard</a:t>
            </a:r>
            <a:r>
              <a:rPr lang="zh-CN" altLang="en-US" sz="2000" dirty="0"/>
              <a:t> </a:t>
            </a:r>
            <a:r>
              <a:rPr lang="en-US" altLang="zh-CN" sz="2000" dirty="0"/>
              <a:t>make</a:t>
            </a:r>
            <a:r>
              <a:rPr lang="zh-CN" altLang="en-US" sz="2000" dirty="0"/>
              <a:t> </a:t>
            </a:r>
            <a:r>
              <a:rPr lang="en-US" altLang="zh-CN" sz="2000" dirty="0"/>
              <a:t>them</a:t>
            </a:r>
            <a:r>
              <a:rPr lang="zh-CN" altLang="en-US" sz="2000" dirty="0"/>
              <a:t> </a:t>
            </a:r>
            <a:r>
              <a:rPr lang="en-US" altLang="zh-CN" sz="2000" dirty="0"/>
              <a:t>applicable.</a:t>
            </a:r>
          </a:p>
          <a:p>
            <a:pPr marL="457200" lvl="1" indent="0">
              <a:buNone/>
            </a:pPr>
            <a:endParaRPr lang="en-US" altLang="zh-CN" dirty="0"/>
          </a:p>
        </p:txBody>
      </p:sp>
    </p:spTree>
    <p:extLst>
      <p:ext uri="{BB962C8B-B14F-4D97-AF65-F5344CB8AC3E}">
        <p14:creationId xmlns:p14="http://schemas.microsoft.com/office/powerpoint/2010/main" val="3515692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Data-centered-systems(repositories)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pPr marL="0" indent="0">
              <a:buNone/>
            </a:pPr>
            <a:r>
              <a:rPr lang="zh-CN" altLang="en-US" dirty="0"/>
              <a:t> </a:t>
            </a:r>
            <a:r>
              <a:rPr lang="en-US" altLang="zh-CN" sz="2400" dirty="0"/>
              <a:t>Blackboard</a:t>
            </a:r>
          </a:p>
          <a:p>
            <a:r>
              <a:rPr lang="en-US" altLang="zh-CN" sz="2200" dirty="0"/>
              <a:t>a</a:t>
            </a:r>
            <a:r>
              <a:rPr lang="zh-CN" altLang="en-US" sz="2200" dirty="0"/>
              <a:t> </a:t>
            </a:r>
            <a:r>
              <a:rPr lang="en-US" altLang="zh-CN" sz="2200" dirty="0"/>
              <a:t>simple</a:t>
            </a:r>
            <a:r>
              <a:rPr lang="zh-CN" altLang="en-US" sz="2200" dirty="0"/>
              <a:t> </a:t>
            </a:r>
            <a:r>
              <a:rPr lang="en-US" altLang="zh-CN" sz="2200" dirty="0"/>
              <a:t>view</a:t>
            </a:r>
            <a:r>
              <a:rPr lang="zh-CN" altLang="en-US" sz="2200" dirty="0"/>
              <a:t> </a:t>
            </a:r>
            <a:r>
              <a:rPr lang="en-US" altLang="zh-CN" sz="2200" dirty="0"/>
              <a:t>of</a:t>
            </a:r>
            <a:r>
              <a:rPr lang="zh-CN" altLang="en-US" sz="2200" dirty="0"/>
              <a:t> </a:t>
            </a:r>
            <a:r>
              <a:rPr lang="en-US" altLang="zh-CN" sz="2200" dirty="0"/>
              <a:t>a</a:t>
            </a:r>
            <a:r>
              <a:rPr lang="zh-CN" altLang="en-US" sz="2200" dirty="0"/>
              <a:t> </a:t>
            </a:r>
            <a:r>
              <a:rPr lang="en-US" altLang="zh-CN" sz="2200" dirty="0"/>
              <a:t>blackboard</a:t>
            </a:r>
            <a:r>
              <a:rPr lang="zh-CN" altLang="en-US" sz="2200" dirty="0"/>
              <a:t> </a:t>
            </a:r>
            <a:r>
              <a:rPr lang="en-US" altLang="zh-CN" sz="2200" dirty="0"/>
              <a:t>architecture.</a:t>
            </a:r>
          </a:p>
        </p:txBody>
      </p:sp>
      <p:pic>
        <p:nvPicPr>
          <p:cNvPr id="2" name="图片 1" descr="屏幕快照 2018-03-04 下午4.08.0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310" y="3130179"/>
            <a:ext cx="7944498" cy="2881717"/>
          </a:xfrm>
          <a:prstGeom prst="rect">
            <a:avLst/>
          </a:prstGeom>
        </p:spPr>
      </p:pic>
    </p:spTree>
    <p:extLst>
      <p:ext uri="{BB962C8B-B14F-4D97-AF65-F5344CB8AC3E}">
        <p14:creationId xmlns:p14="http://schemas.microsoft.com/office/powerpoint/2010/main" val="976674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Virtual machines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5068159"/>
          </a:xfrm>
        </p:spPr>
        <p:txBody>
          <a:bodyPr rtlCol="0">
            <a:normAutofit/>
          </a:bodyPr>
          <a:lstStyle/>
          <a:p>
            <a:pPr marL="0" indent="0">
              <a:buNone/>
            </a:pPr>
            <a:r>
              <a:rPr lang="zh-CN" altLang="en-US" dirty="0"/>
              <a:t> </a:t>
            </a:r>
            <a:r>
              <a:rPr lang="en-US" altLang="zh-CN" sz="2400" dirty="0"/>
              <a:t>Blackboard</a:t>
            </a:r>
          </a:p>
          <a:p>
            <a:r>
              <a:rPr lang="zh-CN" altLang="zh-CN" dirty="0"/>
              <a:t>T</a:t>
            </a:r>
            <a:r>
              <a:rPr lang="en-US" altLang="zh-CN" dirty="0"/>
              <a:t>he</a:t>
            </a:r>
            <a:r>
              <a:rPr lang="zh-CN" altLang="en-US" dirty="0"/>
              <a:t> </a:t>
            </a:r>
            <a:r>
              <a:rPr lang="en-US" altLang="zh-CN" dirty="0"/>
              <a:t>diagram</a:t>
            </a:r>
            <a:r>
              <a:rPr lang="zh-CN" altLang="en-US" dirty="0"/>
              <a:t> </a:t>
            </a:r>
            <a:r>
              <a:rPr lang="en-US" altLang="zh-CN" dirty="0"/>
              <a:t>shows</a:t>
            </a:r>
            <a:r>
              <a:rPr lang="zh-CN" altLang="en-US" dirty="0"/>
              <a:t> </a:t>
            </a:r>
            <a:r>
              <a:rPr lang="zh-CN" altLang="zh-CN" dirty="0"/>
              <a:t>n</a:t>
            </a:r>
            <a:r>
              <a:rPr lang="en-US" altLang="zh-CN" dirty="0"/>
              <a:t>o</a:t>
            </a:r>
            <a:r>
              <a:rPr lang="zh-CN" altLang="en-US" dirty="0"/>
              <a:t> </a:t>
            </a:r>
            <a:r>
              <a:rPr lang="en-US" altLang="zh-CN" dirty="0"/>
              <a:t>explicit</a:t>
            </a:r>
            <a:r>
              <a:rPr lang="zh-CN" altLang="en-US" dirty="0"/>
              <a:t> </a:t>
            </a:r>
            <a:r>
              <a:rPr lang="en-US" altLang="zh-CN" dirty="0"/>
              <a:t>representation</a:t>
            </a:r>
            <a:r>
              <a:rPr lang="zh-CN" altLang="en-US" dirty="0"/>
              <a:t> </a:t>
            </a:r>
            <a:r>
              <a:rPr lang="en-US" altLang="zh-CN" dirty="0"/>
              <a:t>of</a:t>
            </a:r>
            <a:r>
              <a:rPr lang="zh-CN" altLang="en-US" dirty="0"/>
              <a:t> </a:t>
            </a:r>
            <a:r>
              <a:rPr lang="en-US" altLang="zh-CN" dirty="0"/>
              <a:t>the</a:t>
            </a:r>
            <a:r>
              <a:rPr lang="zh-CN" altLang="en-US" dirty="0"/>
              <a:t> </a:t>
            </a:r>
            <a:r>
              <a:rPr lang="en-US" altLang="zh-CN" dirty="0"/>
              <a:t>control</a:t>
            </a:r>
            <a:r>
              <a:rPr lang="zh-CN" altLang="en-US" dirty="0"/>
              <a:t> </a:t>
            </a:r>
            <a:r>
              <a:rPr lang="en-US" altLang="zh-CN" dirty="0"/>
              <a:t>component.</a:t>
            </a:r>
            <a:r>
              <a:rPr lang="zh-CN" altLang="en-US" dirty="0"/>
              <a:t> </a:t>
            </a:r>
            <a:r>
              <a:rPr lang="en-US" altLang="zh-CN" dirty="0"/>
              <a:t>Invocation</a:t>
            </a:r>
            <a:r>
              <a:rPr lang="zh-CN" altLang="en-US" dirty="0"/>
              <a:t> </a:t>
            </a:r>
            <a:r>
              <a:rPr lang="en-US" altLang="zh-CN" dirty="0"/>
              <a:t>of</a:t>
            </a:r>
            <a:r>
              <a:rPr lang="zh-CN" altLang="en-US" dirty="0"/>
              <a:t> </a:t>
            </a:r>
            <a:r>
              <a:rPr lang="en-US" altLang="zh-CN" dirty="0"/>
              <a:t>a</a:t>
            </a:r>
            <a:r>
              <a:rPr lang="zh-CN" altLang="en-US" dirty="0"/>
              <a:t> </a:t>
            </a:r>
            <a:r>
              <a:rPr lang="en-US" altLang="zh-CN" dirty="0"/>
              <a:t>knowledge</a:t>
            </a:r>
            <a:r>
              <a:rPr lang="zh-CN" altLang="en-US" dirty="0"/>
              <a:t> </a:t>
            </a:r>
            <a:r>
              <a:rPr lang="en-US" altLang="zh-CN" dirty="0"/>
              <a:t>source</a:t>
            </a:r>
            <a:r>
              <a:rPr lang="zh-CN" altLang="en-US" dirty="0"/>
              <a:t> </a:t>
            </a:r>
            <a:r>
              <a:rPr lang="en-US" altLang="zh-CN" dirty="0"/>
              <a:t>(</a:t>
            </a:r>
            <a:r>
              <a:rPr lang="en-US" altLang="zh-CN" dirty="0" err="1"/>
              <a:t>ks</a:t>
            </a:r>
            <a:r>
              <a:rPr lang="en-US" altLang="zh-CN" dirty="0"/>
              <a:t>)</a:t>
            </a:r>
            <a:r>
              <a:rPr lang="zh-CN" altLang="en-US" dirty="0"/>
              <a:t> </a:t>
            </a:r>
            <a:r>
              <a:rPr lang="en-US" altLang="zh-CN" dirty="0"/>
              <a:t>is</a:t>
            </a:r>
            <a:r>
              <a:rPr lang="zh-CN" altLang="en-US" dirty="0"/>
              <a:t> </a:t>
            </a:r>
            <a:r>
              <a:rPr lang="en-US" altLang="zh-CN" dirty="0"/>
              <a:t>triggered</a:t>
            </a:r>
            <a:r>
              <a:rPr lang="zh-CN" altLang="en-US" dirty="0"/>
              <a:t> </a:t>
            </a:r>
            <a:r>
              <a:rPr lang="en-US" altLang="zh-CN" dirty="0"/>
              <a:t>by</a:t>
            </a:r>
            <a:r>
              <a:rPr lang="zh-CN" altLang="en-US" dirty="0"/>
              <a:t> </a:t>
            </a:r>
            <a:r>
              <a:rPr lang="en-US" altLang="zh-CN" dirty="0"/>
              <a:t>the</a:t>
            </a:r>
            <a:r>
              <a:rPr lang="zh-CN" altLang="en-US" dirty="0"/>
              <a:t> </a:t>
            </a:r>
            <a:r>
              <a:rPr lang="en-US" altLang="zh-CN" dirty="0"/>
              <a:t>state</a:t>
            </a:r>
            <a:r>
              <a:rPr lang="zh-CN" altLang="en-US" dirty="0"/>
              <a:t> </a:t>
            </a:r>
            <a:r>
              <a:rPr lang="en-US" altLang="zh-CN" dirty="0"/>
              <a:t>of</a:t>
            </a:r>
            <a:r>
              <a:rPr lang="zh-CN" altLang="en-US" dirty="0"/>
              <a:t> </a:t>
            </a:r>
            <a:r>
              <a:rPr lang="en-US" altLang="zh-CN" dirty="0"/>
              <a:t>the</a:t>
            </a:r>
            <a:r>
              <a:rPr lang="zh-CN" altLang="en-US" dirty="0"/>
              <a:t> </a:t>
            </a:r>
            <a:r>
              <a:rPr lang="en-US" altLang="zh-CN" dirty="0"/>
              <a:t>blackboard.</a:t>
            </a:r>
            <a:r>
              <a:rPr lang="zh-CN" altLang="en-US" dirty="0"/>
              <a:t> </a:t>
            </a:r>
            <a:r>
              <a:rPr lang="en-US" altLang="zh-CN" dirty="0"/>
              <a:t>The</a:t>
            </a:r>
            <a:r>
              <a:rPr lang="zh-CN" altLang="en-US" dirty="0"/>
              <a:t> </a:t>
            </a:r>
            <a:r>
              <a:rPr lang="en-US" altLang="zh-CN" dirty="0"/>
              <a:t>actual</a:t>
            </a:r>
            <a:r>
              <a:rPr lang="zh-CN" altLang="en-US" dirty="0"/>
              <a:t> </a:t>
            </a:r>
            <a:r>
              <a:rPr lang="en-US" altLang="zh-CN" dirty="0"/>
              <a:t>locus</a:t>
            </a:r>
            <a:r>
              <a:rPr lang="zh-CN" altLang="en-US" dirty="0"/>
              <a:t> </a:t>
            </a:r>
            <a:r>
              <a:rPr lang="en-US" altLang="zh-CN" dirty="0"/>
              <a:t>of</a:t>
            </a:r>
            <a:r>
              <a:rPr lang="zh-CN" altLang="en-US" dirty="0"/>
              <a:t> </a:t>
            </a:r>
            <a:r>
              <a:rPr lang="en-US" altLang="zh-CN" dirty="0"/>
              <a:t>control</a:t>
            </a:r>
            <a:r>
              <a:rPr lang="zh-CN" altLang="en-US" dirty="0"/>
              <a:t>, </a:t>
            </a:r>
            <a:r>
              <a:rPr lang="en-US" altLang="zh-CN" dirty="0"/>
              <a:t>and</a:t>
            </a:r>
            <a:r>
              <a:rPr lang="zh-CN" altLang="en-US" dirty="0"/>
              <a:t> </a:t>
            </a:r>
            <a:r>
              <a:rPr lang="en-US" altLang="zh-CN" dirty="0"/>
              <a:t>hen</a:t>
            </a:r>
            <a:r>
              <a:rPr lang="zh-CN" altLang="en-US" dirty="0"/>
              <a:t> </a:t>
            </a:r>
            <a:r>
              <a:rPr lang="en-US" altLang="zh-CN" dirty="0"/>
              <a:t>its</a:t>
            </a:r>
            <a:r>
              <a:rPr lang="zh-CN" altLang="en-US" dirty="0"/>
              <a:t> </a:t>
            </a:r>
            <a:r>
              <a:rPr lang="en-US" altLang="zh-CN" dirty="0"/>
              <a:t>implementation,</a:t>
            </a:r>
            <a:r>
              <a:rPr lang="zh-CN" altLang="en-US" dirty="0"/>
              <a:t> </a:t>
            </a:r>
            <a:r>
              <a:rPr lang="en-US" altLang="zh-CN" dirty="0"/>
              <a:t>can</a:t>
            </a:r>
            <a:r>
              <a:rPr lang="zh-CN" altLang="en-US" dirty="0"/>
              <a:t> </a:t>
            </a:r>
            <a:r>
              <a:rPr lang="en-US" altLang="zh-CN" dirty="0"/>
              <a:t>be</a:t>
            </a:r>
            <a:r>
              <a:rPr lang="zh-CN" altLang="en-US" dirty="0"/>
              <a:t> </a:t>
            </a:r>
            <a:r>
              <a:rPr lang="en-US" altLang="zh-CN" dirty="0"/>
              <a:t>in</a:t>
            </a:r>
            <a:r>
              <a:rPr lang="zh-CN" altLang="en-US" dirty="0"/>
              <a:t> </a:t>
            </a:r>
            <a:r>
              <a:rPr lang="en-US" altLang="zh-CN" dirty="0"/>
              <a:t>the</a:t>
            </a:r>
            <a:r>
              <a:rPr lang="zh-CN" altLang="en-US" dirty="0"/>
              <a:t> </a:t>
            </a:r>
            <a:r>
              <a:rPr lang="en-US" altLang="zh-CN" dirty="0"/>
              <a:t>knowledge</a:t>
            </a:r>
            <a:r>
              <a:rPr lang="zh-CN" altLang="en-US" dirty="0"/>
              <a:t> </a:t>
            </a:r>
            <a:r>
              <a:rPr lang="en-US" altLang="zh-CN" dirty="0"/>
              <a:t>source,</a:t>
            </a:r>
            <a:r>
              <a:rPr lang="zh-CN" altLang="en-US" dirty="0"/>
              <a:t> </a:t>
            </a:r>
            <a:r>
              <a:rPr lang="en-US" altLang="zh-CN" dirty="0"/>
              <a:t>the</a:t>
            </a:r>
            <a:r>
              <a:rPr lang="zh-CN" altLang="en-US" dirty="0"/>
              <a:t> </a:t>
            </a:r>
            <a:r>
              <a:rPr lang="en-US" altLang="zh-CN" dirty="0"/>
              <a:t>blackboard,</a:t>
            </a:r>
            <a:r>
              <a:rPr lang="zh-CN" altLang="en-US" dirty="0"/>
              <a:t> </a:t>
            </a:r>
            <a:r>
              <a:rPr lang="en-US" altLang="zh-CN" dirty="0"/>
              <a:t>a</a:t>
            </a:r>
            <a:r>
              <a:rPr lang="zh-CN" altLang="en-US" dirty="0"/>
              <a:t> </a:t>
            </a:r>
            <a:r>
              <a:rPr lang="en-US" altLang="zh-CN" dirty="0"/>
              <a:t>separate</a:t>
            </a:r>
            <a:r>
              <a:rPr lang="zh-CN" altLang="en-US" dirty="0"/>
              <a:t> </a:t>
            </a:r>
            <a:r>
              <a:rPr lang="en-US" altLang="zh-CN" dirty="0"/>
              <a:t>module,</a:t>
            </a:r>
            <a:r>
              <a:rPr lang="zh-CN" altLang="en-US" dirty="0"/>
              <a:t> </a:t>
            </a:r>
            <a:r>
              <a:rPr lang="en-US" altLang="zh-CN" dirty="0"/>
              <a:t>or</a:t>
            </a:r>
            <a:r>
              <a:rPr lang="zh-CN" altLang="en-US" dirty="0"/>
              <a:t> </a:t>
            </a:r>
            <a:r>
              <a:rPr lang="en-US" altLang="zh-CN" dirty="0"/>
              <a:t>some</a:t>
            </a:r>
            <a:r>
              <a:rPr lang="zh-CN" altLang="en-US" dirty="0"/>
              <a:t> </a:t>
            </a:r>
            <a:r>
              <a:rPr lang="en-US" altLang="zh-CN" dirty="0"/>
              <a:t>combination</a:t>
            </a:r>
            <a:r>
              <a:rPr lang="zh-CN" altLang="en-US" dirty="0"/>
              <a:t> </a:t>
            </a:r>
            <a:r>
              <a:rPr lang="en-US" altLang="zh-CN" dirty="0"/>
              <a:t>of</a:t>
            </a:r>
            <a:r>
              <a:rPr lang="zh-CN" altLang="en-US" dirty="0"/>
              <a:t> </a:t>
            </a:r>
            <a:r>
              <a:rPr lang="zh-CN" altLang="zh-CN" dirty="0"/>
              <a:t>t</a:t>
            </a:r>
            <a:r>
              <a:rPr lang="en-US" altLang="zh-CN" dirty="0" err="1"/>
              <a:t>hese</a:t>
            </a:r>
            <a:r>
              <a:rPr lang="en-US" altLang="zh-CN" dirty="0"/>
              <a:t>.</a:t>
            </a:r>
          </a:p>
          <a:p>
            <a:r>
              <a:rPr lang="zh-CN" altLang="zh-CN" dirty="0"/>
              <a:t>B</a:t>
            </a:r>
            <a:r>
              <a:rPr lang="en-US" altLang="zh-CN" dirty="0" err="1"/>
              <a:t>lackboard</a:t>
            </a:r>
            <a:r>
              <a:rPr lang="zh-CN" altLang="en-US" dirty="0"/>
              <a:t> </a:t>
            </a:r>
            <a:r>
              <a:rPr lang="en-US" altLang="zh-CN" dirty="0"/>
              <a:t>systems</a:t>
            </a:r>
            <a:r>
              <a:rPr lang="zh-CN" altLang="en-US" dirty="0"/>
              <a:t> </a:t>
            </a:r>
            <a:r>
              <a:rPr lang="en-US" altLang="zh-CN" dirty="0"/>
              <a:t>have</a:t>
            </a:r>
            <a:r>
              <a:rPr lang="zh-CN" altLang="en-US" dirty="0"/>
              <a:t> </a:t>
            </a:r>
            <a:r>
              <a:rPr lang="zh-CN" altLang="zh-CN" dirty="0"/>
              <a:t>t</a:t>
            </a:r>
            <a:r>
              <a:rPr lang="en-US" altLang="zh-CN" dirty="0" err="1"/>
              <a:t>raditionally</a:t>
            </a:r>
            <a:r>
              <a:rPr lang="zh-CN" altLang="en-US" dirty="0"/>
              <a:t> </a:t>
            </a:r>
            <a:r>
              <a:rPr lang="en-US" altLang="zh-CN" dirty="0"/>
              <a:t>been</a:t>
            </a:r>
            <a:r>
              <a:rPr lang="zh-CN" altLang="en-US" dirty="0"/>
              <a:t> </a:t>
            </a:r>
            <a:r>
              <a:rPr lang="en-US" altLang="zh-CN" dirty="0"/>
              <a:t>used</a:t>
            </a:r>
            <a:r>
              <a:rPr lang="zh-CN" altLang="en-US" dirty="0"/>
              <a:t> </a:t>
            </a:r>
            <a:r>
              <a:rPr lang="en-US" altLang="zh-CN" dirty="0"/>
              <a:t>for</a:t>
            </a:r>
            <a:r>
              <a:rPr lang="zh-CN" altLang="en-US" dirty="0"/>
              <a:t> </a:t>
            </a:r>
            <a:r>
              <a:rPr lang="en-US" altLang="zh-CN" dirty="0"/>
              <a:t>applications</a:t>
            </a:r>
            <a:r>
              <a:rPr lang="zh-CN" altLang="en-US" dirty="0"/>
              <a:t> </a:t>
            </a:r>
            <a:r>
              <a:rPr lang="en-US" altLang="zh-CN" dirty="0"/>
              <a:t>requiring</a:t>
            </a:r>
            <a:r>
              <a:rPr lang="zh-CN" altLang="en-US" dirty="0"/>
              <a:t> </a:t>
            </a:r>
            <a:r>
              <a:rPr lang="en-US" altLang="zh-CN" dirty="0"/>
              <a:t>complex</a:t>
            </a:r>
            <a:r>
              <a:rPr lang="zh-CN" altLang="en-US" dirty="0"/>
              <a:t> </a:t>
            </a:r>
            <a:r>
              <a:rPr lang="en-US" altLang="zh-CN" dirty="0"/>
              <a:t>interpretations</a:t>
            </a:r>
            <a:r>
              <a:rPr lang="zh-CN" altLang="en-US" dirty="0"/>
              <a:t> </a:t>
            </a:r>
            <a:r>
              <a:rPr lang="en-US" altLang="zh-CN" dirty="0"/>
              <a:t>of</a:t>
            </a:r>
            <a:r>
              <a:rPr lang="zh-CN" altLang="en-US" dirty="0"/>
              <a:t> </a:t>
            </a:r>
            <a:r>
              <a:rPr lang="en-US" altLang="zh-CN" dirty="0"/>
              <a:t>signal</a:t>
            </a:r>
            <a:r>
              <a:rPr lang="zh-CN" altLang="en-US" dirty="0"/>
              <a:t> </a:t>
            </a:r>
            <a:r>
              <a:rPr lang="en-US" altLang="zh-CN" dirty="0"/>
              <a:t>processing</a:t>
            </a:r>
            <a:r>
              <a:rPr lang="zh-CN" altLang="en-US" dirty="0"/>
              <a:t>, </a:t>
            </a:r>
            <a:r>
              <a:rPr lang="en-US" altLang="zh-CN" dirty="0"/>
              <a:t>such</a:t>
            </a:r>
            <a:r>
              <a:rPr lang="zh-CN" altLang="en-US" dirty="0"/>
              <a:t> </a:t>
            </a:r>
            <a:r>
              <a:rPr lang="en-US" altLang="zh-CN" dirty="0"/>
              <a:t>as</a:t>
            </a:r>
            <a:r>
              <a:rPr lang="zh-CN" altLang="en-US" dirty="0"/>
              <a:t> </a:t>
            </a:r>
            <a:r>
              <a:rPr lang="en-US" altLang="zh-CN" dirty="0"/>
              <a:t>speech</a:t>
            </a:r>
            <a:r>
              <a:rPr lang="zh-CN" altLang="en-US" dirty="0"/>
              <a:t> </a:t>
            </a:r>
            <a:r>
              <a:rPr lang="en-US" altLang="zh-CN" dirty="0"/>
              <a:t>and</a:t>
            </a:r>
            <a:r>
              <a:rPr lang="zh-CN" altLang="en-US" dirty="0"/>
              <a:t> </a:t>
            </a:r>
            <a:r>
              <a:rPr lang="en-US" altLang="zh-CN" dirty="0"/>
              <a:t>pattern</a:t>
            </a:r>
            <a:r>
              <a:rPr lang="zh-CN" altLang="en-US" dirty="0"/>
              <a:t> </a:t>
            </a:r>
            <a:r>
              <a:rPr lang="en-US" altLang="zh-CN" dirty="0"/>
              <a:t>recognition.</a:t>
            </a:r>
            <a:r>
              <a:rPr lang="zh-CN" altLang="en-US" dirty="0"/>
              <a:t> </a:t>
            </a:r>
            <a:r>
              <a:rPr lang="en-US" altLang="zh-CN" dirty="0" err="1"/>
              <a:t>Thay</a:t>
            </a:r>
            <a:r>
              <a:rPr lang="zh-CN" altLang="en-US" dirty="0"/>
              <a:t> </a:t>
            </a:r>
            <a:r>
              <a:rPr lang="en-US" altLang="zh-CN" dirty="0"/>
              <a:t>are</a:t>
            </a:r>
            <a:r>
              <a:rPr lang="zh-CN" altLang="en-US" dirty="0"/>
              <a:t> </a:t>
            </a:r>
            <a:r>
              <a:rPr lang="en-US" altLang="zh-CN" dirty="0"/>
              <a:t>also</a:t>
            </a:r>
            <a:r>
              <a:rPr lang="zh-CN" altLang="en-US" dirty="0"/>
              <a:t> </a:t>
            </a:r>
            <a:r>
              <a:rPr lang="en-US" altLang="zh-CN" dirty="0"/>
              <a:t>appeared</a:t>
            </a:r>
            <a:r>
              <a:rPr lang="zh-CN" altLang="en-US" dirty="0"/>
              <a:t> </a:t>
            </a:r>
            <a:r>
              <a:rPr lang="en-US" altLang="zh-CN" dirty="0"/>
              <a:t>in</a:t>
            </a:r>
            <a:r>
              <a:rPr lang="zh-CN" altLang="en-US" dirty="0"/>
              <a:t> </a:t>
            </a:r>
            <a:r>
              <a:rPr lang="en-US" altLang="zh-CN" dirty="0"/>
              <a:t>other</a:t>
            </a:r>
            <a:r>
              <a:rPr lang="zh-CN" altLang="en-US" dirty="0"/>
              <a:t> </a:t>
            </a:r>
            <a:r>
              <a:rPr lang="en-US" altLang="zh-CN" dirty="0"/>
              <a:t>kind</a:t>
            </a:r>
            <a:r>
              <a:rPr lang="zh-CN" altLang="en-US" dirty="0"/>
              <a:t>s </a:t>
            </a:r>
            <a:r>
              <a:rPr lang="zh-CN" altLang="zh-CN" dirty="0"/>
              <a:t>o</a:t>
            </a:r>
            <a:r>
              <a:rPr lang="en-US" altLang="zh-CN" dirty="0"/>
              <a:t>f</a:t>
            </a:r>
            <a:r>
              <a:rPr lang="zh-CN" altLang="en-US" dirty="0"/>
              <a:t> </a:t>
            </a:r>
            <a:r>
              <a:rPr lang="en-US" altLang="zh-CN" dirty="0"/>
              <a:t>systems</a:t>
            </a:r>
            <a:r>
              <a:rPr lang="zh-CN" altLang="en-US" dirty="0"/>
              <a:t> </a:t>
            </a:r>
            <a:r>
              <a:rPr lang="en-US" altLang="zh-CN" dirty="0"/>
              <a:t>that</a:t>
            </a:r>
            <a:r>
              <a:rPr lang="zh-CN" altLang="en-US" dirty="0"/>
              <a:t> </a:t>
            </a:r>
            <a:r>
              <a:rPr lang="en-US" altLang="zh-CN" dirty="0"/>
              <a:t>involve</a:t>
            </a:r>
            <a:r>
              <a:rPr lang="zh-CN" altLang="en-US" dirty="0"/>
              <a:t> </a:t>
            </a:r>
            <a:r>
              <a:rPr lang="en-US" altLang="zh-CN" dirty="0"/>
              <a:t>shared</a:t>
            </a:r>
            <a:r>
              <a:rPr lang="zh-CN" altLang="en-US" dirty="0"/>
              <a:t> </a:t>
            </a:r>
            <a:r>
              <a:rPr lang="en-US" altLang="zh-CN" dirty="0"/>
              <a:t>access</a:t>
            </a:r>
            <a:r>
              <a:rPr lang="zh-CN" altLang="en-US" dirty="0"/>
              <a:t> </a:t>
            </a:r>
            <a:r>
              <a:rPr lang="en-US" altLang="zh-CN" dirty="0"/>
              <a:t>to</a:t>
            </a:r>
            <a:r>
              <a:rPr lang="zh-CN" altLang="en-US" dirty="0"/>
              <a:t> </a:t>
            </a:r>
            <a:r>
              <a:rPr lang="en-US" altLang="zh-CN" dirty="0"/>
              <a:t>data</a:t>
            </a:r>
            <a:r>
              <a:rPr lang="zh-CN" altLang="en-US" dirty="0"/>
              <a:t> </a:t>
            </a:r>
            <a:r>
              <a:rPr lang="en-US" altLang="zh-CN" dirty="0"/>
              <a:t>with</a:t>
            </a:r>
            <a:r>
              <a:rPr lang="zh-CN" altLang="en-US" dirty="0"/>
              <a:t> </a:t>
            </a:r>
            <a:r>
              <a:rPr lang="en-US" altLang="zh-CN" dirty="0"/>
              <a:t>loosely</a:t>
            </a:r>
            <a:r>
              <a:rPr lang="zh-CN" altLang="en-US" dirty="0"/>
              <a:t> </a:t>
            </a:r>
            <a:r>
              <a:rPr lang="en-US" altLang="zh-CN" dirty="0"/>
              <a:t>coupled</a:t>
            </a:r>
            <a:r>
              <a:rPr lang="zh-CN" altLang="en-US" dirty="0"/>
              <a:t> </a:t>
            </a:r>
            <a:r>
              <a:rPr lang="en-US" altLang="zh-CN" dirty="0"/>
              <a:t>agents.</a:t>
            </a:r>
          </a:p>
        </p:txBody>
      </p:sp>
    </p:spTree>
    <p:extLst>
      <p:ext uri="{BB962C8B-B14F-4D97-AF65-F5344CB8AC3E}">
        <p14:creationId xmlns:p14="http://schemas.microsoft.com/office/powerpoint/2010/main" val="548017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Data-centered-systems(repositories)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5068159"/>
          </a:xfrm>
        </p:spPr>
        <p:txBody>
          <a:bodyPr rtlCol="0">
            <a:normAutofit/>
          </a:bodyPr>
          <a:lstStyle/>
          <a:p>
            <a:pPr marL="0" indent="0">
              <a:buNone/>
            </a:pPr>
            <a:r>
              <a:rPr lang="zh-CN" altLang="en-US" dirty="0"/>
              <a:t> </a:t>
            </a:r>
            <a:r>
              <a:rPr lang="en-US" altLang="zh-CN" sz="2400" dirty="0"/>
              <a:t>Blackboard</a:t>
            </a:r>
          </a:p>
          <a:p>
            <a:r>
              <a:rPr lang="en-US" altLang="zh-CN" sz="2400" dirty="0"/>
              <a:t>Advantage:</a:t>
            </a:r>
          </a:p>
          <a:p>
            <a:pPr lvl="1"/>
            <a:r>
              <a:rPr lang="en-US" altLang="zh-CN" sz="1800" dirty="0"/>
              <a:t>Easy to share large amounts of data for multiple clients, they do not care when the data is available, who provides it, and how it is provided.</a:t>
            </a:r>
          </a:p>
          <a:p>
            <a:pPr lvl="1"/>
            <a:r>
              <a:rPr lang="en-US" altLang="zh-CN" sz="1800" dirty="0"/>
              <a:t>Both facilitate the addition of new applications as knowledge source proxies and facilitate the expansion of shared blackboard data structures</a:t>
            </a:r>
            <a:r>
              <a:rPr lang="en-US" altLang="zh-CN" dirty="0"/>
              <a:t>.</a:t>
            </a:r>
          </a:p>
          <a:p>
            <a:r>
              <a:rPr lang="en-US" altLang="zh-CN" sz="2400" dirty="0"/>
              <a:t>Disadvantage</a:t>
            </a:r>
            <a:r>
              <a:rPr lang="zh-CN" altLang="en-US" sz="2400" dirty="0"/>
              <a:t>：</a:t>
            </a:r>
            <a:endParaRPr lang="en-US" altLang="zh-CN" sz="2400" dirty="0"/>
          </a:p>
          <a:p>
            <a:pPr lvl="1"/>
            <a:r>
              <a:rPr lang="en-US" altLang="zh-CN" sz="1800" dirty="0"/>
              <a:t>Different knowledge source agents have to agree on shared data structures, and this also makes it harder to modify the blackboard data structure –</a:t>
            </a:r>
            <a:r>
              <a:rPr lang="zh-CN" altLang="en-US" sz="1800" dirty="0"/>
              <a:t> </a:t>
            </a:r>
            <a:r>
              <a:rPr lang="en-US" altLang="zh-CN" sz="1800" dirty="0"/>
              <a:t>taking into account the various proxy invocations</a:t>
            </a:r>
          </a:p>
          <a:p>
            <a:pPr lvl="1"/>
            <a:r>
              <a:rPr lang="en-US" altLang="zh-CN" sz="1800" dirty="0"/>
              <a:t>Need some synchronization </a:t>
            </a:r>
            <a:r>
              <a:rPr lang="zh-CN" altLang="zh-CN" sz="1800" dirty="0"/>
              <a:t>/</a:t>
            </a:r>
            <a:r>
              <a:rPr lang="zh-CN" altLang="en-US" sz="1800" dirty="0"/>
              <a:t> </a:t>
            </a:r>
            <a:r>
              <a:rPr lang="en-US" altLang="zh-CN" sz="1800" dirty="0"/>
              <a:t>locking mechanism to ensure the integrity and consistency of the data structure, increase the</a:t>
            </a:r>
            <a:r>
              <a:rPr lang="zh-CN" altLang="en-US" sz="1800" dirty="0"/>
              <a:t> </a:t>
            </a:r>
            <a:r>
              <a:rPr lang="en-US" altLang="zh-CN" sz="1800" dirty="0"/>
              <a:t>complexity</a:t>
            </a:r>
            <a:r>
              <a:rPr lang="zh-CN" altLang="en-US" sz="1800" dirty="0"/>
              <a:t> </a:t>
            </a:r>
            <a:r>
              <a:rPr lang="en-US" altLang="zh-CN" sz="1800" dirty="0"/>
              <a:t>of</a:t>
            </a:r>
            <a:r>
              <a:rPr lang="zh-CN" altLang="en-US" sz="1800" dirty="0"/>
              <a:t> </a:t>
            </a:r>
            <a:r>
              <a:rPr lang="en-US" altLang="zh-CN" sz="1800" dirty="0"/>
              <a:t>system</a:t>
            </a:r>
          </a:p>
        </p:txBody>
      </p:sp>
    </p:spTree>
    <p:extLst>
      <p:ext uri="{BB962C8B-B14F-4D97-AF65-F5344CB8AC3E}">
        <p14:creationId xmlns:p14="http://schemas.microsoft.com/office/powerpoint/2010/main" val="1141640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Independent components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pPr marL="0" indent="0">
              <a:buNone/>
            </a:pPr>
            <a:r>
              <a:rPr lang="zh-CN" altLang="en-US" dirty="0"/>
              <a:t> </a:t>
            </a:r>
            <a:r>
              <a:rPr lang="en-US" altLang="zh-CN" sz="2400" b="1" dirty="0"/>
              <a:t>Event-based</a:t>
            </a:r>
            <a:r>
              <a:rPr lang="zh-CN" altLang="en-US" sz="2400" b="1" dirty="0"/>
              <a:t> </a:t>
            </a:r>
            <a:r>
              <a:rPr lang="en-US" altLang="zh-CN" sz="2400" b="1" dirty="0"/>
              <a:t>systems</a:t>
            </a:r>
          </a:p>
          <a:p>
            <a:pPr>
              <a:lnSpc>
                <a:spcPct val="100000"/>
              </a:lnSpc>
            </a:pPr>
            <a:r>
              <a:rPr lang="en-US" altLang="zh-CN" dirty="0"/>
              <a:t>In a system in which the component  interfaces provide a collection of procedures and functions, such as an object-oriented system, components typically interact with each other by </a:t>
            </a:r>
            <a:r>
              <a:rPr lang="en-US" altLang="zh-CN" i="1" dirty="0"/>
              <a:t>explicitly invoking </a:t>
            </a:r>
            <a:r>
              <a:rPr lang="en-US" altLang="zh-CN" dirty="0"/>
              <a:t>those routines.</a:t>
            </a:r>
          </a:p>
          <a:p>
            <a:pPr>
              <a:lnSpc>
                <a:spcPct val="100000"/>
              </a:lnSpc>
            </a:pPr>
            <a:r>
              <a:rPr lang="en-US" altLang="zh-CN" dirty="0"/>
              <a:t> However, there has been considerable interest in an alternative integration technique, variously referred to as</a:t>
            </a:r>
            <a:r>
              <a:rPr lang="en-US" altLang="zh-CN" i="1" dirty="0"/>
              <a:t> implicit invocation</a:t>
            </a:r>
            <a:r>
              <a:rPr lang="en-US" altLang="zh-CN" dirty="0"/>
              <a:t>, </a:t>
            </a:r>
            <a:r>
              <a:rPr lang="en-US" altLang="zh-CN" i="1" dirty="0"/>
              <a:t>reactive integration</a:t>
            </a:r>
            <a:r>
              <a:rPr lang="en-US" altLang="zh-CN" dirty="0"/>
              <a:t>, and </a:t>
            </a:r>
            <a:r>
              <a:rPr lang="en-US" altLang="zh-CN" i="1" dirty="0"/>
              <a:t>selective broadcast</a:t>
            </a:r>
            <a:r>
              <a:rPr lang="en-US" altLang="zh-CN" dirty="0"/>
              <a:t>. This style has historical roots in systems based on actors, constraint satisfaction, daemons, and packet-switched networks.</a:t>
            </a:r>
          </a:p>
        </p:txBody>
      </p:sp>
    </p:spTree>
    <p:extLst>
      <p:ext uri="{BB962C8B-B14F-4D97-AF65-F5344CB8AC3E}">
        <p14:creationId xmlns:p14="http://schemas.microsoft.com/office/powerpoint/2010/main" val="2943150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Data-centered-systems(repositories)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8116028" cy="5257801"/>
          </a:xfrm>
        </p:spPr>
        <p:txBody>
          <a:bodyPr rtlCol="0">
            <a:normAutofit fontScale="85000" lnSpcReduction="20000"/>
          </a:bodyPr>
          <a:lstStyle/>
          <a:p>
            <a:pPr marL="0" indent="0">
              <a:buNone/>
            </a:pPr>
            <a:r>
              <a:rPr lang="zh-CN" altLang="en-US" dirty="0"/>
              <a:t> </a:t>
            </a:r>
            <a:r>
              <a:rPr lang="en-US" altLang="zh-CN" sz="2400" dirty="0"/>
              <a:t>Blackboard</a:t>
            </a:r>
          </a:p>
          <a:p>
            <a:pPr>
              <a:lnSpc>
                <a:spcPct val="100000"/>
              </a:lnSpc>
              <a:spcBef>
                <a:spcPts val="600"/>
              </a:spcBef>
            </a:pPr>
            <a:r>
              <a:rPr lang="en-US" altLang="zh-CN" sz="1800" dirty="0"/>
              <a:t>Summary: Independent programs access and communicate exclusively through a global data repository, known as a blackboard.</a:t>
            </a:r>
          </a:p>
          <a:p>
            <a:pPr>
              <a:lnSpc>
                <a:spcPct val="100000"/>
              </a:lnSpc>
              <a:spcBef>
                <a:spcPts val="600"/>
              </a:spcBef>
            </a:pPr>
            <a:r>
              <a:rPr lang="en-US" altLang="zh-CN" sz="1800" dirty="0"/>
              <a:t>Components: Independent programs, sometimes referred to as "knowledge sources," blackboard. </a:t>
            </a:r>
          </a:p>
          <a:p>
            <a:pPr>
              <a:lnSpc>
                <a:spcPct val="100000"/>
              </a:lnSpc>
              <a:spcBef>
                <a:spcPts val="600"/>
              </a:spcBef>
            </a:pPr>
            <a:r>
              <a:rPr lang="en-US" altLang="zh-CN" sz="1800" dirty="0"/>
              <a:t>Connectors: Access to the blackboard may be by direct memory reference, or can be through a procedure call or a database query. </a:t>
            </a:r>
          </a:p>
          <a:p>
            <a:pPr>
              <a:lnSpc>
                <a:spcPct val="100000"/>
              </a:lnSpc>
              <a:spcBef>
                <a:spcPts val="600"/>
              </a:spcBef>
            </a:pPr>
            <a:r>
              <a:rPr lang="en-US" altLang="zh-CN" sz="1800" dirty="0"/>
              <a:t>Data</a:t>
            </a:r>
            <a:r>
              <a:rPr lang="zh-CN" altLang="en-US" sz="1800" dirty="0"/>
              <a:t> </a:t>
            </a:r>
            <a:r>
              <a:rPr lang="en-US" altLang="zh-CN" sz="1800" dirty="0"/>
              <a:t>elements:</a:t>
            </a:r>
            <a:r>
              <a:rPr lang="zh-CN" altLang="en-US" sz="1800" dirty="0"/>
              <a:t> </a:t>
            </a:r>
            <a:r>
              <a:rPr lang="en-US" altLang="zh-CN" sz="1800" dirty="0"/>
              <a:t>Data</a:t>
            </a:r>
            <a:r>
              <a:rPr lang="zh-CN" altLang="en-US" sz="1800" dirty="0"/>
              <a:t> </a:t>
            </a:r>
            <a:r>
              <a:rPr lang="en-US" altLang="zh-CN" sz="1800" dirty="0"/>
              <a:t>stored</a:t>
            </a:r>
            <a:r>
              <a:rPr lang="zh-CN" altLang="en-US" sz="1800" dirty="0"/>
              <a:t> </a:t>
            </a:r>
            <a:r>
              <a:rPr lang="en-US" altLang="zh-CN" sz="1800" dirty="0"/>
              <a:t>in</a:t>
            </a:r>
            <a:r>
              <a:rPr lang="zh-CN" altLang="en-US" sz="1800" dirty="0"/>
              <a:t> </a:t>
            </a:r>
            <a:r>
              <a:rPr lang="en-US" altLang="zh-CN" sz="1800" dirty="0"/>
              <a:t>the</a:t>
            </a:r>
            <a:r>
              <a:rPr lang="zh-CN" altLang="en-US" sz="1800" dirty="0"/>
              <a:t> </a:t>
            </a:r>
            <a:r>
              <a:rPr lang="en-US" altLang="zh-CN" sz="1800" dirty="0"/>
              <a:t>blackboard</a:t>
            </a:r>
          </a:p>
          <a:p>
            <a:pPr>
              <a:lnSpc>
                <a:spcPct val="100000"/>
              </a:lnSpc>
              <a:spcBef>
                <a:spcPts val="600"/>
              </a:spcBef>
            </a:pPr>
            <a:r>
              <a:rPr lang="en-US" altLang="zh-CN" sz="1800" dirty="0"/>
              <a:t>Topology: Star</a:t>
            </a:r>
            <a:r>
              <a:rPr lang="zh-CN" altLang="en-US" sz="1800" dirty="0"/>
              <a:t> </a:t>
            </a:r>
            <a:r>
              <a:rPr lang="en-US" altLang="zh-CN" sz="1800" dirty="0"/>
              <a:t>topology, with the blackboard at the center. </a:t>
            </a:r>
          </a:p>
          <a:p>
            <a:pPr>
              <a:lnSpc>
                <a:spcPct val="100000"/>
              </a:lnSpc>
              <a:spcBef>
                <a:spcPts val="600"/>
              </a:spcBef>
            </a:pPr>
            <a:r>
              <a:rPr lang="en-US" altLang="zh-CN" sz="1800" dirty="0"/>
              <a:t>Variants: In one version of</a:t>
            </a:r>
            <a:r>
              <a:rPr lang="zh-CN" altLang="en-US" sz="1800" dirty="0"/>
              <a:t> </a:t>
            </a:r>
            <a:r>
              <a:rPr lang="en-US" altLang="zh-CN" sz="1800" dirty="0"/>
              <a:t>the style, programs poll the blackboard to</a:t>
            </a:r>
            <a:r>
              <a:rPr lang="zh-CN" altLang="en-US" sz="1800" dirty="0"/>
              <a:t> </a:t>
            </a:r>
            <a:r>
              <a:rPr lang="en-US" altLang="zh-CN" sz="1800" dirty="0"/>
              <a:t>determine if</a:t>
            </a:r>
            <a:r>
              <a:rPr lang="zh-CN" altLang="en-US" sz="1800" dirty="0"/>
              <a:t> </a:t>
            </a:r>
            <a:r>
              <a:rPr lang="en-US" altLang="zh-CN" sz="1800" dirty="0"/>
              <a:t>any values of interest</a:t>
            </a:r>
            <a:r>
              <a:rPr lang="zh-CN" altLang="en-US" sz="1800" dirty="0"/>
              <a:t> </a:t>
            </a:r>
            <a:r>
              <a:rPr lang="en-US" altLang="zh-CN" sz="1800" dirty="0"/>
              <a:t>have changed; in another version, a blackboard manage</a:t>
            </a:r>
            <a:r>
              <a:rPr lang="zh-CN" altLang="zh-CN" sz="1800" dirty="0"/>
              <a:t>r</a:t>
            </a:r>
            <a:r>
              <a:rPr lang="zh-CN" altLang="en-US" sz="1800" dirty="0"/>
              <a:t> </a:t>
            </a:r>
            <a:r>
              <a:rPr lang="en-US" altLang="zh-CN" sz="1800" dirty="0"/>
              <a:t>notifies</a:t>
            </a:r>
            <a:r>
              <a:rPr lang="zh-CN" altLang="en-US" sz="1800" dirty="0"/>
              <a:t> </a:t>
            </a:r>
            <a:r>
              <a:rPr lang="en-US" altLang="zh-CN" sz="1800" dirty="0"/>
              <a:t>interested components of</a:t>
            </a:r>
            <a:r>
              <a:rPr lang="zh-CN" altLang="en-US" sz="1800" dirty="0"/>
              <a:t> </a:t>
            </a:r>
            <a:r>
              <a:rPr lang="en-US" altLang="zh-CN" sz="1800" dirty="0"/>
              <a:t>an</a:t>
            </a:r>
            <a:r>
              <a:rPr lang="zh-CN" altLang="en-US" sz="1800" dirty="0"/>
              <a:t> </a:t>
            </a:r>
            <a:r>
              <a:rPr lang="en-US" altLang="zh-CN" sz="1800" dirty="0"/>
              <a:t>update</a:t>
            </a:r>
            <a:r>
              <a:rPr lang="zh-CN" altLang="en-US" sz="1800" dirty="0"/>
              <a:t> </a:t>
            </a:r>
            <a:r>
              <a:rPr lang="en-US" altLang="zh-CN" sz="1800" dirty="0"/>
              <a:t>to</a:t>
            </a:r>
            <a:r>
              <a:rPr lang="zh-CN" altLang="en-US" sz="1800" dirty="0"/>
              <a:t> </a:t>
            </a:r>
            <a:r>
              <a:rPr lang="en-US" altLang="zh-CN" sz="1800" dirty="0"/>
              <a:t>the</a:t>
            </a:r>
            <a:r>
              <a:rPr lang="zh-CN" altLang="en-US" sz="1800" dirty="0"/>
              <a:t> </a:t>
            </a:r>
            <a:r>
              <a:rPr lang="en-US" altLang="zh-CN" sz="1800" dirty="0"/>
              <a:t>blackboard.</a:t>
            </a:r>
          </a:p>
          <a:p>
            <a:pPr>
              <a:lnSpc>
                <a:spcPct val="100000"/>
              </a:lnSpc>
              <a:spcBef>
                <a:spcPts val="600"/>
              </a:spcBef>
            </a:pPr>
            <a:r>
              <a:rPr lang="en-US" altLang="zh-CN" sz="1800" dirty="0"/>
              <a:t>Qualities yielded: Complete solution strategies to complex problems </a:t>
            </a:r>
            <a:r>
              <a:rPr lang="zh-CN" altLang="zh-CN" sz="1800" dirty="0"/>
              <a:t>d</a:t>
            </a:r>
            <a:r>
              <a:rPr lang="en-US" altLang="zh-CN" sz="1800" dirty="0"/>
              <a:t>o</a:t>
            </a:r>
            <a:r>
              <a:rPr lang="zh-CN" altLang="en-US" sz="1800" dirty="0"/>
              <a:t> </a:t>
            </a:r>
            <a:r>
              <a:rPr lang="en-US" altLang="zh-CN" sz="1800" dirty="0"/>
              <a:t>not have to be preplanned. Evolving views of data/problem determine the strategies that are adopted. </a:t>
            </a:r>
          </a:p>
          <a:p>
            <a:pPr>
              <a:lnSpc>
                <a:spcPct val="100000"/>
              </a:lnSpc>
              <a:spcBef>
                <a:spcPts val="600"/>
              </a:spcBef>
            </a:pPr>
            <a:r>
              <a:rPr lang="en-US" altLang="zh-CN" sz="1800" dirty="0"/>
              <a:t>Typical uses: Heuristic problem solving in artificial intelligence applications.</a:t>
            </a:r>
          </a:p>
          <a:p>
            <a:pPr>
              <a:lnSpc>
                <a:spcPct val="100000"/>
              </a:lnSpc>
              <a:spcBef>
                <a:spcPts val="600"/>
              </a:spcBef>
            </a:pPr>
            <a:r>
              <a:rPr lang="en-US" altLang="zh-CN" sz="1800" dirty="0"/>
              <a:t>Cautions: When. a well-structured solution strategy is available; when interactions between the independent programs</a:t>
            </a:r>
            <a:r>
              <a:rPr lang="zh-CN" altLang="en-US" sz="1800" dirty="0"/>
              <a:t> </a:t>
            </a:r>
            <a:r>
              <a:rPr lang="en-US" altLang="zh-CN" sz="1800" dirty="0"/>
              <a:t>require complex regulation; when representation of the data on the blackboard is subject to</a:t>
            </a:r>
            <a:r>
              <a:rPr lang="zh-CN" altLang="en-US" sz="1800" dirty="0"/>
              <a:t> </a:t>
            </a:r>
            <a:r>
              <a:rPr lang="en-US" altLang="zh-CN" sz="1800" dirty="0"/>
              <a:t>frequent</a:t>
            </a:r>
            <a:r>
              <a:rPr lang="zh-CN" altLang="en-US" sz="1800" dirty="0"/>
              <a:t> </a:t>
            </a:r>
            <a:r>
              <a:rPr lang="en-US" altLang="zh-CN" sz="1800" dirty="0"/>
              <a:t>change (requiring propagating changes to all the participating components).</a:t>
            </a:r>
          </a:p>
          <a:p>
            <a:pPr>
              <a:lnSpc>
                <a:spcPct val="100000"/>
              </a:lnSpc>
              <a:spcBef>
                <a:spcPts val="600"/>
              </a:spcBef>
            </a:pPr>
            <a:r>
              <a:rPr lang="en-US" altLang="zh-CN" sz="1800" dirty="0"/>
              <a:t>Relations to programming languages or environments: Versions of the blackboard style that allow concurrency between the constituent programs require concurrency primitives for managing the shared blackboard.</a:t>
            </a:r>
          </a:p>
          <a:p>
            <a:endParaRPr lang="en-US" altLang="zh-CN" sz="1800" dirty="0"/>
          </a:p>
          <a:p>
            <a:endParaRPr lang="en-US" altLang="zh-CN" sz="1800" dirty="0"/>
          </a:p>
          <a:p>
            <a:endParaRPr lang="en-US" altLang="zh-CN" sz="1800" dirty="0"/>
          </a:p>
          <a:p>
            <a:endParaRPr lang="en-US" altLang="zh-CN" sz="1800" dirty="0"/>
          </a:p>
        </p:txBody>
      </p:sp>
    </p:spTree>
    <p:extLst>
      <p:ext uri="{BB962C8B-B14F-4D97-AF65-F5344CB8AC3E}">
        <p14:creationId xmlns:p14="http://schemas.microsoft.com/office/powerpoint/2010/main" val="721773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8674" y="2971806"/>
            <a:ext cx="7872819" cy="1684150"/>
          </a:xfrm>
        </p:spPr>
        <p:txBody>
          <a:bodyPr rtlCol="0">
            <a:normAutofit/>
          </a:bodyPr>
          <a:lstStyle/>
          <a:p>
            <a:r>
              <a:rPr lang="en-US" dirty="0"/>
              <a:t>Model-View-Controller </a:t>
            </a:r>
          </a:p>
        </p:txBody>
      </p:sp>
      <p:sp>
        <p:nvSpPr>
          <p:cNvPr id="3" name="文本占位符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1094027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Model-View-Controller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r>
              <a:rPr lang="en-US" altLang="zh-CN" dirty="0"/>
              <a:t>The software system's user interface often changes. For example, the menus need to be reflected when new features are added, different appearance standards exist between different system platforms, the user interface also needs to adapt to the preferences and styles of different users, and even needs to be changed during operation. Moreover, you may need to develop a variety of interfaces for the kernel. Therefore, the user functions obviously can not be closely integrated with the functional kernel.</a:t>
            </a:r>
          </a:p>
          <a:p>
            <a:r>
              <a:rPr lang="en-US" altLang="zh-CN" dirty="0"/>
              <a:t>MVC style provides a very concise solution</a:t>
            </a:r>
            <a:r>
              <a:rPr lang="zh-CN" altLang="en-US" dirty="0"/>
              <a:t>.</a:t>
            </a:r>
            <a:endParaRPr lang="en-US" altLang="zh-CN" sz="2000" dirty="0"/>
          </a:p>
        </p:txBody>
      </p:sp>
    </p:spTree>
    <p:extLst>
      <p:ext uri="{BB962C8B-B14F-4D97-AF65-F5344CB8AC3E}">
        <p14:creationId xmlns:p14="http://schemas.microsoft.com/office/powerpoint/2010/main" val="195182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Model-View-Controller </a:t>
            </a:r>
            <a:endParaRPr lang="en-US" dirty="0">
              <a:latin typeface="微软雅黑" panose="020B0503020204020204" pitchFamily="34" charset="-122"/>
              <a:ea typeface="微软雅黑" panose="020B0503020204020204" pitchFamily="34" charset="-122"/>
            </a:endParaRPr>
          </a:p>
        </p:txBody>
      </p:sp>
      <p:pic>
        <p:nvPicPr>
          <p:cNvPr id="4" name="图片 3" descr="屏幕快照 2018-03-04 下午5.14.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107" y="2188521"/>
            <a:ext cx="7759700" cy="3810000"/>
          </a:xfrm>
          <a:prstGeom prst="rect">
            <a:avLst/>
          </a:prstGeom>
        </p:spPr>
      </p:pic>
    </p:spTree>
    <p:extLst>
      <p:ext uri="{BB962C8B-B14F-4D97-AF65-F5344CB8AC3E}">
        <p14:creationId xmlns:p14="http://schemas.microsoft.com/office/powerpoint/2010/main" val="1336802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Model-View-Controller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pPr marL="0" indent="0">
              <a:buNone/>
            </a:pPr>
            <a:r>
              <a:rPr lang="en-US" altLang="zh-CN" dirty="0"/>
              <a:t>It divides the interactive application into three components</a:t>
            </a:r>
            <a:r>
              <a:rPr lang="zh-CN" altLang="en-US" dirty="0"/>
              <a:t>：</a:t>
            </a:r>
            <a:endParaRPr lang="en-US" altLang="zh-CN" dirty="0"/>
          </a:p>
          <a:p>
            <a:r>
              <a:rPr lang="en-US" altLang="zh-CN" sz="1800" dirty="0"/>
              <a:t>View: Display model information for the user. View obtains data from model, a model can correspond to multiple views</a:t>
            </a:r>
            <a:r>
              <a:rPr lang="zh-CN" altLang="en-US" sz="1800" dirty="0"/>
              <a:t>.</a:t>
            </a:r>
            <a:endParaRPr lang="en-US" altLang="zh-CN" sz="1800" dirty="0"/>
          </a:p>
          <a:p>
            <a:r>
              <a:rPr lang="en-US" altLang="zh-CN" sz="1800" dirty="0"/>
              <a:t>Model: The model is the core of the application. It encapsulates the kernel data and state, and any changes to the model will propagate to all views. All objects that need information from the model must be registered as views of the model</a:t>
            </a:r>
          </a:p>
          <a:p>
            <a:r>
              <a:rPr lang="en-US" altLang="zh-CN" sz="1800" dirty="0"/>
              <a:t>Controller: The controller is an interface that provides the user with an operation. Each view is associated with a controller component. The controller accepts user input, usually from mouse movement, keyboard input, etc. The input event is translated into a service request and sent to the model or view. Users interact with the system only through the controller.</a:t>
            </a:r>
          </a:p>
        </p:txBody>
      </p:sp>
    </p:spTree>
    <p:extLst>
      <p:ext uri="{BB962C8B-B14F-4D97-AF65-F5344CB8AC3E}">
        <p14:creationId xmlns:p14="http://schemas.microsoft.com/office/powerpoint/2010/main" val="244510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dirty="0"/>
              <a:t>Independent components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486650" cy="5019687"/>
          </a:xfrm>
        </p:spPr>
        <p:txBody>
          <a:bodyPr rtlCol="0">
            <a:normAutofit/>
          </a:bodyPr>
          <a:lstStyle/>
          <a:p>
            <a:r>
              <a:rPr lang="en-US" altLang="zh-CN" dirty="0"/>
              <a:t>The notional interactions between these components are as follows (variations exist in the practice)</a:t>
            </a:r>
            <a:r>
              <a:rPr lang="zh-CN" altLang="en-US" dirty="0"/>
              <a:t>：</a:t>
            </a:r>
            <a:endParaRPr lang="en-US" altLang="zh-CN" dirty="0"/>
          </a:p>
          <a:p>
            <a:pPr lvl="1"/>
            <a:r>
              <a:rPr lang="en-US" altLang="zh-CN" sz="1800" dirty="0"/>
              <a:t> When the application changes a value in the model object, notification of that change is sent to the view so that any affected parts of the depiction can be updated and redrawn. </a:t>
            </a:r>
          </a:p>
          <a:p>
            <a:pPr lvl="1"/>
            <a:r>
              <a:rPr lang="en-US" altLang="zh-CN" sz="1800" dirty="0"/>
              <a:t>Notification also typically goes to the controller as well, so that the controller can modify the view if its logic so requires.</a:t>
            </a:r>
          </a:p>
          <a:p>
            <a:pPr lvl="1"/>
            <a:r>
              <a:rPr lang="en-US" altLang="zh-CN" sz="1800" dirty="0"/>
              <a:t> The view may query the model for additional data needed for the display. When handling input from the user (such as a mouse click on part of the view), the windowing system sends the user event to the controller; </a:t>
            </a:r>
          </a:p>
          <a:p>
            <a:pPr lvl="1"/>
            <a:r>
              <a:rPr lang="en-US" altLang="zh-CN" sz="1800" dirty="0"/>
              <a:t>the controller may query the view for information to assist in determining what action to take. The controller then updates the model object in keeping with the desired semantics. </a:t>
            </a:r>
          </a:p>
          <a:p>
            <a:pPr lvl="1"/>
            <a:r>
              <a:rPr lang="en-US" altLang="zh-CN" sz="1800" dirty="0"/>
              <a:t>Then, of course, if the model object changes values it must notify the view and controller so that the user interface can be updated, and so the cycle of interactions continues. </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dirty="0"/>
              <a:t>Independent components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486650" cy="5019687"/>
          </a:xfrm>
        </p:spPr>
        <p:txBody>
          <a:bodyPr rtlCol="0">
            <a:normAutofit/>
          </a:bodyPr>
          <a:lstStyle/>
          <a:p>
            <a:r>
              <a:rPr lang="zh-CN" altLang="zh-CN" sz="2400" dirty="0"/>
              <a:t>A</a:t>
            </a:r>
            <a:r>
              <a:rPr lang="en-US" altLang="zh-CN" sz="2400" dirty="0" err="1"/>
              <a:t>dvantage</a:t>
            </a:r>
            <a:endParaRPr lang="en-US" altLang="zh-CN" sz="2400" dirty="0"/>
          </a:p>
          <a:p>
            <a:pPr lvl="1"/>
            <a:r>
              <a:rPr lang="en-US" altLang="zh-CN" sz="1800" dirty="0"/>
              <a:t>Decomposition of all aspects of consideration to simplify the system design and ensure system scalability.</a:t>
            </a:r>
          </a:p>
          <a:p>
            <a:pPr lvl="1"/>
            <a:r>
              <a:rPr lang="en-US" altLang="zh-CN" sz="1800" dirty="0"/>
              <a:t>Changing the interface does not affect the functional kernel of the application, making the system easy to evolve and develop with good maintainability.</a:t>
            </a:r>
          </a:p>
          <a:p>
            <a:pPr lvl="1"/>
            <a:r>
              <a:rPr lang="en-US" altLang="zh-CN" sz="1800" dirty="0"/>
              <a:t>It is easy to change and can even change at runtime, providing a good dynamic mechanism.</a:t>
            </a:r>
          </a:p>
          <a:p>
            <a:r>
              <a:rPr lang="en-US" altLang="zh-CN" sz="2400" dirty="0"/>
              <a:t>Disadvantage</a:t>
            </a:r>
          </a:p>
          <a:p>
            <a:pPr lvl="1"/>
            <a:r>
              <a:rPr lang="en-US" altLang="zh-CN" sz="1800" dirty="0"/>
              <a:t>Mainly limited to the application software user interface development</a:t>
            </a:r>
          </a:p>
          <a:p>
            <a:endParaRPr lang="en-US" altLang="zh-CN" sz="1800" dirty="0"/>
          </a:p>
        </p:txBody>
      </p:sp>
    </p:spTree>
    <p:extLst>
      <p:ext uri="{BB962C8B-B14F-4D97-AF65-F5344CB8AC3E}">
        <p14:creationId xmlns:p14="http://schemas.microsoft.com/office/powerpoint/2010/main" val="3834782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Independent components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746075"/>
          </a:xfrm>
        </p:spPr>
        <p:txBody>
          <a:bodyPr rtlCol="0">
            <a:normAutofit/>
          </a:bodyPr>
          <a:lstStyle/>
          <a:p>
            <a:pPr marL="0" indent="0">
              <a:buNone/>
            </a:pPr>
            <a:r>
              <a:rPr lang="zh-CN" altLang="en-US" dirty="0"/>
              <a:t> </a:t>
            </a:r>
            <a:r>
              <a:rPr lang="en-US" altLang="zh-CN" sz="2400" b="1" dirty="0"/>
              <a:t>Event-based</a:t>
            </a:r>
            <a:r>
              <a:rPr lang="zh-CN" altLang="en-US" sz="2400" b="1" dirty="0"/>
              <a:t> </a:t>
            </a:r>
            <a:r>
              <a:rPr lang="en-US" altLang="zh-CN" sz="2400" b="1" dirty="0"/>
              <a:t>systems</a:t>
            </a:r>
          </a:p>
          <a:p>
            <a:pPr marL="0" indent="0">
              <a:lnSpc>
                <a:spcPct val="100000"/>
              </a:lnSpc>
              <a:buNone/>
            </a:pPr>
            <a:endParaRPr lang="en-US" altLang="zh-CN" dirty="0"/>
          </a:p>
        </p:txBody>
      </p:sp>
      <p:pic>
        <p:nvPicPr>
          <p:cNvPr id="5" name="Picture 4" descr="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1180" y="2145810"/>
            <a:ext cx="6132188" cy="4399059"/>
          </a:xfrm>
          <a:prstGeom prst="rect">
            <a:avLst/>
          </a:prstGeom>
        </p:spPr>
      </p:pic>
    </p:spTree>
    <p:extLst>
      <p:ext uri="{BB962C8B-B14F-4D97-AF65-F5344CB8AC3E}">
        <p14:creationId xmlns:p14="http://schemas.microsoft.com/office/powerpoint/2010/main" val="1192950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Independent components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fontScale="92500" lnSpcReduction="20000"/>
          </a:bodyPr>
          <a:lstStyle/>
          <a:p>
            <a:pPr marL="0" indent="0">
              <a:buNone/>
            </a:pPr>
            <a:r>
              <a:rPr lang="zh-CN" altLang="en-US" dirty="0"/>
              <a:t> </a:t>
            </a:r>
            <a:r>
              <a:rPr lang="en-US" altLang="zh-CN" sz="2400" b="1" dirty="0"/>
              <a:t>Event-based</a:t>
            </a:r>
            <a:r>
              <a:rPr lang="zh-CN" altLang="en-US" sz="2400" b="1" dirty="0"/>
              <a:t> </a:t>
            </a:r>
            <a:r>
              <a:rPr lang="en-US" altLang="zh-CN" sz="2400" b="1" dirty="0"/>
              <a:t>systems</a:t>
            </a:r>
          </a:p>
          <a:p>
            <a:pPr>
              <a:lnSpc>
                <a:spcPct val="100000"/>
              </a:lnSpc>
            </a:pPr>
            <a:r>
              <a:rPr lang="en-US" altLang="zh-CN" dirty="0"/>
              <a:t>The idea behind implicit invocation is that instead of invoking a procedure directly, a component can announce (or broadcast) one or more events. Other components in the system can register an interest in an event by associating a procedure with it. When the event is announced, the system itself invokes all of the procedures that have been registered for the event. Thus an event announcement “implicitly” causes the invocation of procedures in other modules.</a:t>
            </a:r>
          </a:p>
          <a:p>
            <a:pPr>
              <a:lnSpc>
                <a:spcPct val="100000"/>
              </a:lnSpc>
            </a:pPr>
            <a:r>
              <a:rPr lang="en-US" altLang="zh-CN" dirty="0"/>
              <a:t>Architecturally speaking, the components in an implicit invocation style are modules whose interfaces provide both a collection of procedures( as with abstract data type) and a set of events. Procedures may be called in the usual way, but a component can also register some of its procedures with events of the system. This will cause these procedures to be invoked when those events are announced at  run time.</a:t>
            </a:r>
          </a:p>
        </p:txBody>
      </p:sp>
    </p:spTree>
    <p:extLst>
      <p:ext uri="{BB962C8B-B14F-4D97-AF65-F5344CB8AC3E}">
        <p14:creationId xmlns:p14="http://schemas.microsoft.com/office/powerpoint/2010/main" val="1537297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Independent components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pPr marL="0" indent="0">
              <a:buNone/>
            </a:pPr>
            <a:r>
              <a:rPr lang="zh-CN" altLang="en-US" dirty="0"/>
              <a:t> </a:t>
            </a:r>
            <a:r>
              <a:rPr lang="en-US" altLang="zh-CN" sz="2400" b="1" dirty="0"/>
              <a:t>Event-based</a:t>
            </a:r>
            <a:r>
              <a:rPr lang="zh-CN" altLang="en-US" sz="2400" b="1" dirty="0"/>
              <a:t> </a:t>
            </a:r>
            <a:r>
              <a:rPr lang="en-US" altLang="zh-CN" sz="2400" b="1" dirty="0"/>
              <a:t>systems</a:t>
            </a:r>
          </a:p>
          <a:p>
            <a:pPr>
              <a:lnSpc>
                <a:spcPct val="100000"/>
              </a:lnSpc>
            </a:pPr>
            <a:r>
              <a:rPr lang="zh-CN" altLang="zh-CN" dirty="0"/>
              <a:t>T</a:t>
            </a:r>
            <a:r>
              <a:rPr lang="en-US" altLang="zh-CN" dirty="0"/>
              <a:t>he</a:t>
            </a:r>
            <a:r>
              <a:rPr lang="zh-CN" altLang="en-US" dirty="0"/>
              <a:t> </a:t>
            </a:r>
            <a:r>
              <a:rPr lang="en-US" altLang="zh-CN" dirty="0"/>
              <a:t>main</a:t>
            </a:r>
            <a:r>
              <a:rPr lang="zh-CN" altLang="en-US" dirty="0"/>
              <a:t> </a:t>
            </a:r>
            <a:r>
              <a:rPr lang="en-US" altLang="zh-CN" dirty="0"/>
              <a:t>invariant</a:t>
            </a:r>
            <a:r>
              <a:rPr lang="zh-CN" altLang="en-US" dirty="0"/>
              <a:t> </a:t>
            </a:r>
            <a:r>
              <a:rPr lang="en-US" altLang="zh-CN" dirty="0"/>
              <a:t>of</a:t>
            </a:r>
            <a:r>
              <a:rPr lang="zh-CN" altLang="en-US" dirty="0"/>
              <a:t> </a:t>
            </a:r>
            <a:r>
              <a:rPr lang="en-US" altLang="zh-CN" dirty="0"/>
              <a:t>this</a:t>
            </a:r>
            <a:r>
              <a:rPr lang="zh-CN" altLang="en-US" dirty="0"/>
              <a:t> </a:t>
            </a:r>
            <a:r>
              <a:rPr lang="en-US" altLang="zh-CN" dirty="0"/>
              <a:t>style</a:t>
            </a:r>
            <a:r>
              <a:rPr lang="zh-CN" altLang="en-US" dirty="0"/>
              <a:t> </a:t>
            </a:r>
            <a:r>
              <a:rPr lang="en-US" altLang="zh-CN" dirty="0"/>
              <a:t>is</a:t>
            </a:r>
            <a:r>
              <a:rPr lang="zh-CN" altLang="en-US" dirty="0"/>
              <a:t> </a:t>
            </a:r>
            <a:r>
              <a:rPr lang="en-US" altLang="zh-CN" dirty="0"/>
              <a:t>that</a:t>
            </a:r>
            <a:r>
              <a:rPr lang="zh-CN" altLang="en-US" dirty="0"/>
              <a:t> </a:t>
            </a:r>
            <a:r>
              <a:rPr lang="en-US" altLang="zh-CN" dirty="0"/>
              <a:t>announcers</a:t>
            </a:r>
            <a:r>
              <a:rPr lang="zh-CN" altLang="en-US" dirty="0"/>
              <a:t> </a:t>
            </a:r>
            <a:r>
              <a:rPr lang="en-US" altLang="zh-CN" dirty="0"/>
              <a:t>of</a:t>
            </a:r>
            <a:r>
              <a:rPr lang="zh-CN" altLang="en-US" dirty="0"/>
              <a:t> </a:t>
            </a:r>
            <a:r>
              <a:rPr lang="en-US" altLang="zh-CN" dirty="0"/>
              <a:t>events</a:t>
            </a:r>
            <a:r>
              <a:rPr lang="zh-CN" altLang="en-US" dirty="0"/>
              <a:t> </a:t>
            </a:r>
            <a:r>
              <a:rPr lang="en-US" altLang="zh-CN" dirty="0"/>
              <a:t>do</a:t>
            </a:r>
            <a:r>
              <a:rPr lang="zh-CN" altLang="en-US" dirty="0"/>
              <a:t> </a:t>
            </a:r>
            <a:r>
              <a:rPr lang="en-US" altLang="zh-CN" dirty="0"/>
              <a:t>not</a:t>
            </a:r>
            <a:r>
              <a:rPr lang="zh-CN" altLang="en-US" dirty="0"/>
              <a:t> </a:t>
            </a:r>
            <a:r>
              <a:rPr lang="en-US" altLang="zh-CN" dirty="0"/>
              <a:t>know</a:t>
            </a:r>
            <a:r>
              <a:rPr lang="zh-CN" altLang="en-US" dirty="0"/>
              <a:t> </a:t>
            </a:r>
            <a:r>
              <a:rPr lang="en-US" altLang="zh-CN" dirty="0"/>
              <a:t>which</a:t>
            </a:r>
            <a:r>
              <a:rPr lang="zh-CN" altLang="en-US" dirty="0"/>
              <a:t> </a:t>
            </a:r>
            <a:r>
              <a:rPr lang="en-US" altLang="zh-CN" dirty="0"/>
              <a:t>components</a:t>
            </a:r>
            <a:r>
              <a:rPr lang="zh-CN" altLang="en-US" dirty="0"/>
              <a:t> </a:t>
            </a:r>
            <a:r>
              <a:rPr lang="en-US" altLang="zh-CN" dirty="0"/>
              <a:t>will</a:t>
            </a:r>
            <a:r>
              <a:rPr lang="zh-CN" altLang="en-US" dirty="0"/>
              <a:t> </a:t>
            </a:r>
            <a:r>
              <a:rPr lang="en-US" altLang="zh-CN" dirty="0"/>
              <a:t>be</a:t>
            </a:r>
            <a:r>
              <a:rPr lang="zh-CN" altLang="en-US" dirty="0"/>
              <a:t> </a:t>
            </a:r>
            <a:r>
              <a:rPr lang="en-US" altLang="zh-CN" dirty="0"/>
              <a:t>affected</a:t>
            </a:r>
            <a:r>
              <a:rPr lang="zh-CN" altLang="en-US" dirty="0"/>
              <a:t> </a:t>
            </a:r>
            <a:r>
              <a:rPr lang="en-US" altLang="zh-CN" dirty="0"/>
              <a:t>by</a:t>
            </a:r>
            <a:r>
              <a:rPr lang="zh-CN" altLang="en-US" dirty="0"/>
              <a:t> </a:t>
            </a:r>
            <a:r>
              <a:rPr lang="en-US" altLang="zh-CN" dirty="0"/>
              <a:t>those</a:t>
            </a:r>
            <a:r>
              <a:rPr lang="zh-CN" altLang="en-US" dirty="0"/>
              <a:t> </a:t>
            </a:r>
            <a:r>
              <a:rPr lang="en-US" altLang="zh-CN" dirty="0"/>
              <a:t>events.</a:t>
            </a:r>
            <a:r>
              <a:rPr lang="zh-CN" altLang="en-US" dirty="0"/>
              <a:t> </a:t>
            </a:r>
            <a:r>
              <a:rPr lang="en-US" altLang="zh-CN" dirty="0"/>
              <a:t>Thus</a:t>
            </a:r>
            <a:r>
              <a:rPr lang="zh-CN" altLang="en-US" dirty="0"/>
              <a:t> </a:t>
            </a:r>
            <a:r>
              <a:rPr lang="en-US" altLang="zh-CN" dirty="0"/>
              <a:t>components</a:t>
            </a:r>
            <a:r>
              <a:rPr lang="zh-CN" altLang="en-US" dirty="0"/>
              <a:t> </a:t>
            </a:r>
            <a:r>
              <a:rPr lang="en-US" altLang="zh-CN" dirty="0"/>
              <a:t>cannot</a:t>
            </a:r>
            <a:r>
              <a:rPr lang="zh-CN" altLang="en-US" dirty="0"/>
              <a:t> </a:t>
            </a:r>
            <a:r>
              <a:rPr lang="en-US" altLang="zh-CN" dirty="0"/>
              <a:t>make</a:t>
            </a:r>
            <a:r>
              <a:rPr lang="zh-CN" altLang="en-US" dirty="0"/>
              <a:t> </a:t>
            </a:r>
            <a:r>
              <a:rPr lang="en-US" altLang="zh-CN" dirty="0"/>
              <a:t>assumptions</a:t>
            </a:r>
            <a:r>
              <a:rPr lang="zh-CN" altLang="en-US" dirty="0"/>
              <a:t> </a:t>
            </a:r>
            <a:r>
              <a:rPr lang="en-US" altLang="zh-CN" dirty="0"/>
              <a:t>about</a:t>
            </a:r>
            <a:r>
              <a:rPr lang="zh-CN" altLang="en-US" dirty="0"/>
              <a:t> </a:t>
            </a:r>
            <a:r>
              <a:rPr lang="en-US" altLang="zh-CN" dirty="0"/>
              <a:t>the</a:t>
            </a:r>
            <a:r>
              <a:rPr lang="zh-CN" altLang="en-US" dirty="0"/>
              <a:t> </a:t>
            </a:r>
            <a:r>
              <a:rPr lang="en-US" altLang="zh-CN" dirty="0"/>
              <a:t>order</a:t>
            </a:r>
            <a:r>
              <a:rPr lang="zh-CN" altLang="en-US" dirty="0"/>
              <a:t> </a:t>
            </a:r>
            <a:r>
              <a:rPr lang="en-US" altLang="zh-CN" dirty="0"/>
              <a:t>of</a:t>
            </a:r>
            <a:r>
              <a:rPr lang="zh-CN" altLang="en-US" dirty="0"/>
              <a:t> </a:t>
            </a:r>
            <a:r>
              <a:rPr lang="en-US" altLang="zh-CN" dirty="0"/>
              <a:t>processing,</a:t>
            </a:r>
            <a:r>
              <a:rPr lang="zh-CN" altLang="en-US" dirty="0"/>
              <a:t> </a:t>
            </a:r>
            <a:r>
              <a:rPr lang="en-US" altLang="zh-CN" dirty="0"/>
              <a:t>or</a:t>
            </a:r>
            <a:r>
              <a:rPr lang="zh-CN" altLang="en-US" dirty="0"/>
              <a:t> </a:t>
            </a:r>
            <a:r>
              <a:rPr lang="en-US" altLang="zh-CN" dirty="0"/>
              <a:t>even</a:t>
            </a:r>
            <a:r>
              <a:rPr lang="zh-CN" altLang="en-US" dirty="0"/>
              <a:t> </a:t>
            </a:r>
            <a:r>
              <a:rPr lang="en-US" altLang="zh-CN" dirty="0"/>
              <a:t>about</a:t>
            </a:r>
            <a:r>
              <a:rPr lang="zh-CN" altLang="en-US" dirty="0"/>
              <a:t> </a:t>
            </a:r>
            <a:r>
              <a:rPr lang="en-US" altLang="zh-CN" dirty="0"/>
              <a:t>what</a:t>
            </a:r>
            <a:r>
              <a:rPr lang="zh-CN" altLang="en-US" dirty="0"/>
              <a:t> </a:t>
            </a:r>
            <a:r>
              <a:rPr lang="en-US" altLang="zh-CN" dirty="0"/>
              <a:t>processing</a:t>
            </a:r>
            <a:r>
              <a:rPr lang="zh-CN" altLang="en-US" dirty="0"/>
              <a:t> </a:t>
            </a:r>
            <a:r>
              <a:rPr lang="en-US" altLang="zh-CN" dirty="0"/>
              <a:t>will</a:t>
            </a:r>
            <a:r>
              <a:rPr lang="zh-CN" altLang="en-US" dirty="0"/>
              <a:t> </a:t>
            </a:r>
            <a:r>
              <a:rPr lang="en-US" altLang="zh-CN" dirty="0"/>
              <a:t>occur</a:t>
            </a:r>
            <a:r>
              <a:rPr lang="zh-CN" altLang="en-US" dirty="0"/>
              <a:t> </a:t>
            </a:r>
            <a:r>
              <a:rPr lang="en-US" altLang="zh-CN" dirty="0"/>
              <a:t>as</a:t>
            </a:r>
            <a:r>
              <a:rPr lang="zh-CN" altLang="en-US" dirty="0"/>
              <a:t> </a:t>
            </a:r>
            <a:r>
              <a:rPr lang="en-US" altLang="zh-CN" dirty="0"/>
              <a:t>result</a:t>
            </a:r>
            <a:r>
              <a:rPr lang="zh-CN" altLang="en-US" dirty="0"/>
              <a:t> </a:t>
            </a:r>
            <a:r>
              <a:rPr lang="en-US" altLang="zh-CN" dirty="0"/>
              <a:t>of</a:t>
            </a:r>
            <a:r>
              <a:rPr lang="zh-CN" altLang="en-US" dirty="0"/>
              <a:t> </a:t>
            </a:r>
            <a:r>
              <a:rPr lang="en-US" altLang="zh-CN" dirty="0"/>
              <a:t>their</a:t>
            </a:r>
            <a:r>
              <a:rPr lang="zh-CN" altLang="en-US" dirty="0"/>
              <a:t> </a:t>
            </a:r>
            <a:r>
              <a:rPr lang="en-US" altLang="zh-CN" dirty="0"/>
              <a:t>event.</a:t>
            </a:r>
            <a:r>
              <a:rPr lang="zh-CN" altLang="en-US" dirty="0"/>
              <a:t> </a:t>
            </a:r>
            <a:r>
              <a:rPr lang="en-US" altLang="zh-CN" dirty="0"/>
              <a:t>For</a:t>
            </a:r>
            <a:r>
              <a:rPr lang="zh-CN" altLang="en-US" dirty="0"/>
              <a:t> </a:t>
            </a:r>
            <a:r>
              <a:rPr lang="en-US" altLang="zh-CN" dirty="0"/>
              <a:t>this</a:t>
            </a:r>
            <a:r>
              <a:rPr lang="zh-CN" altLang="en-US" dirty="0"/>
              <a:t> </a:t>
            </a:r>
            <a:r>
              <a:rPr lang="en-US" altLang="zh-CN" dirty="0"/>
              <a:t>reason,</a:t>
            </a:r>
            <a:r>
              <a:rPr lang="zh-CN" altLang="en-US" dirty="0"/>
              <a:t> </a:t>
            </a:r>
            <a:r>
              <a:rPr lang="en-US" altLang="zh-CN" dirty="0"/>
              <a:t>most</a:t>
            </a:r>
            <a:r>
              <a:rPr lang="zh-CN" altLang="en-US" dirty="0"/>
              <a:t> </a:t>
            </a:r>
            <a:r>
              <a:rPr lang="en-US" altLang="zh-CN" dirty="0"/>
              <a:t>implicit</a:t>
            </a:r>
            <a:r>
              <a:rPr lang="zh-CN" altLang="en-US" dirty="0"/>
              <a:t> </a:t>
            </a:r>
            <a:r>
              <a:rPr lang="en-US" altLang="zh-CN" dirty="0"/>
              <a:t>invocation</a:t>
            </a:r>
            <a:r>
              <a:rPr lang="zh-CN" altLang="en-US" dirty="0"/>
              <a:t> </a:t>
            </a:r>
            <a:r>
              <a:rPr lang="en-US" altLang="zh-CN" dirty="0"/>
              <a:t>systems</a:t>
            </a:r>
            <a:r>
              <a:rPr lang="zh-CN" altLang="en-US" dirty="0"/>
              <a:t> </a:t>
            </a:r>
            <a:r>
              <a:rPr lang="en-US" altLang="zh-CN" dirty="0"/>
              <a:t>also</a:t>
            </a:r>
            <a:r>
              <a:rPr lang="zh-CN" altLang="en-US" dirty="0"/>
              <a:t> </a:t>
            </a:r>
            <a:r>
              <a:rPr lang="en-US" altLang="zh-CN" dirty="0"/>
              <a:t>include</a:t>
            </a:r>
            <a:r>
              <a:rPr lang="zh-CN" altLang="en-US" dirty="0"/>
              <a:t> </a:t>
            </a:r>
            <a:r>
              <a:rPr lang="en-US" altLang="zh-CN" dirty="0"/>
              <a:t>explicit</a:t>
            </a:r>
            <a:r>
              <a:rPr lang="zh-CN" altLang="en-US" dirty="0"/>
              <a:t> </a:t>
            </a:r>
            <a:r>
              <a:rPr lang="en-US" altLang="zh-CN" dirty="0"/>
              <a:t>invocation.</a:t>
            </a:r>
          </a:p>
        </p:txBody>
      </p:sp>
    </p:spTree>
    <p:extLst>
      <p:ext uri="{BB962C8B-B14F-4D97-AF65-F5344CB8AC3E}">
        <p14:creationId xmlns:p14="http://schemas.microsoft.com/office/powerpoint/2010/main" val="389974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Independent components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pPr marL="0" indent="0">
              <a:buNone/>
            </a:pPr>
            <a:r>
              <a:rPr lang="zh-CN" altLang="en-US" dirty="0"/>
              <a:t> </a:t>
            </a:r>
            <a:r>
              <a:rPr lang="en-US" altLang="zh-CN" sz="2800" b="1" dirty="0"/>
              <a:t>Event-based</a:t>
            </a:r>
            <a:r>
              <a:rPr lang="zh-CN" altLang="en-US" sz="2800" b="1" dirty="0"/>
              <a:t> </a:t>
            </a:r>
            <a:r>
              <a:rPr lang="en-US" altLang="zh-CN" sz="2800" b="1" dirty="0"/>
              <a:t>systems</a:t>
            </a:r>
          </a:p>
          <a:p>
            <a:pPr>
              <a:lnSpc>
                <a:spcPct val="100000"/>
              </a:lnSpc>
            </a:pPr>
            <a:r>
              <a:rPr lang="en-US" altLang="zh-CN" sz="2400" dirty="0"/>
              <a:t>How</a:t>
            </a:r>
            <a:r>
              <a:rPr lang="zh-CN" altLang="en-US" sz="2400" dirty="0"/>
              <a:t> </a:t>
            </a:r>
            <a:r>
              <a:rPr lang="en-US" altLang="zh-CN" sz="2400" dirty="0"/>
              <a:t>to</a:t>
            </a:r>
            <a:r>
              <a:rPr lang="zh-CN" altLang="en-US" sz="2400" dirty="0"/>
              <a:t> </a:t>
            </a:r>
            <a:r>
              <a:rPr lang="en-US" altLang="zh-CN" sz="2400" dirty="0"/>
              <a:t>make</a:t>
            </a:r>
            <a:r>
              <a:rPr lang="zh-CN" altLang="en-US" sz="2400" dirty="0"/>
              <a:t> </a:t>
            </a:r>
            <a:r>
              <a:rPr lang="en-US" altLang="zh-CN" sz="2400" dirty="0"/>
              <a:t>events</a:t>
            </a:r>
            <a:r>
              <a:rPr lang="zh-CN" altLang="en-US" sz="2400" dirty="0"/>
              <a:t> </a:t>
            </a:r>
            <a:r>
              <a:rPr lang="en-US" altLang="zh-CN" sz="2400" dirty="0"/>
              <a:t>dispatched</a:t>
            </a:r>
            <a:r>
              <a:rPr lang="zh-CN" altLang="en-US" sz="2400" dirty="0"/>
              <a:t> </a:t>
            </a:r>
            <a:r>
              <a:rPr lang="en-US" altLang="zh-CN" sz="2400" dirty="0"/>
              <a:t>to</a:t>
            </a:r>
            <a:r>
              <a:rPr lang="zh-CN" altLang="en-US" sz="2400" dirty="0"/>
              <a:t> </a:t>
            </a:r>
            <a:r>
              <a:rPr lang="en-US" altLang="zh-CN" sz="2400" dirty="0"/>
              <a:t>registered</a:t>
            </a:r>
            <a:r>
              <a:rPr lang="zh-CN" altLang="en-US" sz="2400" dirty="0"/>
              <a:t> </a:t>
            </a:r>
            <a:r>
              <a:rPr lang="en-US" altLang="zh-CN" sz="2400" dirty="0"/>
              <a:t>components</a:t>
            </a:r>
            <a:r>
              <a:rPr lang="zh-CN" altLang="en-US" sz="2400" dirty="0"/>
              <a:t> </a:t>
            </a:r>
            <a:r>
              <a:rPr lang="en-US" altLang="zh-CN" sz="2400" dirty="0"/>
              <a:t>in</a:t>
            </a:r>
            <a:r>
              <a:rPr lang="zh-CN" altLang="en-US" sz="2400" dirty="0"/>
              <a:t> </a:t>
            </a:r>
            <a:r>
              <a:rPr lang="en-US" altLang="zh-CN" sz="2400" dirty="0"/>
              <a:t>the</a:t>
            </a:r>
            <a:r>
              <a:rPr lang="zh-CN" altLang="en-US" sz="2400" dirty="0"/>
              <a:t> </a:t>
            </a:r>
            <a:r>
              <a:rPr lang="en-US" altLang="zh-CN" sz="2400" dirty="0"/>
              <a:t>system?</a:t>
            </a:r>
            <a:r>
              <a:rPr lang="zh-CN" altLang="en-US" sz="2400" dirty="0"/>
              <a:t> </a:t>
            </a:r>
            <a:r>
              <a:rPr lang="en-US" altLang="zh-CN" sz="2400" dirty="0"/>
              <a:t>Need</a:t>
            </a:r>
            <a:r>
              <a:rPr lang="zh-CN" altLang="en-US" sz="2400" dirty="0"/>
              <a:t> </a:t>
            </a:r>
            <a:r>
              <a:rPr lang="en-US" altLang="zh-CN" sz="2400" dirty="0"/>
              <a:t>strategies:</a:t>
            </a:r>
          </a:p>
          <a:p>
            <a:pPr lvl="1">
              <a:lnSpc>
                <a:spcPct val="100000"/>
              </a:lnSpc>
            </a:pPr>
            <a:r>
              <a:rPr lang="zh-CN" altLang="zh-CN" sz="2400" dirty="0"/>
              <a:t>S</a:t>
            </a:r>
            <a:r>
              <a:rPr lang="en-US" altLang="zh-CN" sz="2400" dirty="0" err="1"/>
              <a:t>ystem</a:t>
            </a:r>
            <a:r>
              <a:rPr lang="zh-CN" altLang="en-US" sz="2400" dirty="0"/>
              <a:t> </a:t>
            </a:r>
            <a:r>
              <a:rPr lang="en-US" altLang="zh-CN" sz="2400" dirty="0"/>
              <a:t>with</a:t>
            </a:r>
            <a:r>
              <a:rPr lang="zh-CN" altLang="en-US" sz="2400" dirty="0"/>
              <a:t> </a:t>
            </a:r>
            <a:r>
              <a:rPr lang="en-US" altLang="zh-CN" sz="2400" dirty="0"/>
              <a:t>separate</a:t>
            </a:r>
            <a:r>
              <a:rPr lang="zh-CN" altLang="en-US" sz="2400" dirty="0"/>
              <a:t> </a:t>
            </a:r>
            <a:r>
              <a:rPr lang="zh-CN" altLang="zh-CN" sz="2400" dirty="0"/>
              <a:t>d</a:t>
            </a:r>
            <a:r>
              <a:rPr lang="en-US" altLang="zh-CN" sz="2400" dirty="0" err="1"/>
              <a:t>ispatcher</a:t>
            </a:r>
            <a:r>
              <a:rPr lang="zh-CN" altLang="en-US" sz="2400" dirty="0"/>
              <a:t> </a:t>
            </a:r>
            <a:r>
              <a:rPr lang="en-US" altLang="zh-CN" sz="2400" dirty="0"/>
              <a:t>module</a:t>
            </a:r>
          </a:p>
          <a:p>
            <a:pPr lvl="1">
              <a:lnSpc>
                <a:spcPct val="100000"/>
              </a:lnSpc>
            </a:pPr>
            <a:r>
              <a:rPr lang="zh-CN" altLang="zh-CN" sz="2400" dirty="0"/>
              <a:t>S</a:t>
            </a:r>
            <a:r>
              <a:rPr lang="en-US" altLang="zh-CN" sz="2400" dirty="0" err="1"/>
              <a:t>ystem</a:t>
            </a:r>
            <a:r>
              <a:rPr lang="zh-CN" altLang="en-US" sz="2400" dirty="0"/>
              <a:t> </a:t>
            </a:r>
            <a:r>
              <a:rPr lang="en-US" altLang="zh-CN" sz="2400" dirty="0"/>
              <a:t>without</a:t>
            </a:r>
            <a:r>
              <a:rPr lang="zh-CN" altLang="en-US" sz="2400" dirty="0"/>
              <a:t> </a:t>
            </a:r>
            <a:r>
              <a:rPr lang="en-US" altLang="zh-CN" sz="2400" dirty="0"/>
              <a:t>a</a:t>
            </a:r>
            <a:r>
              <a:rPr lang="zh-CN" altLang="en-US" sz="2400" dirty="0"/>
              <a:t> </a:t>
            </a:r>
            <a:r>
              <a:rPr lang="en-US" altLang="zh-CN" sz="2400" dirty="0"/>
              <a:t>central</a:t>
            </a:r>
            <a:r>
              <a:rPr lang="zh-CN" altLang="en-US" sz="2400" dirty="0"/>
              <a:t> </a:t>
            </a:r>
            <a:r>
              <a:rPr lang="en-US" altLang="zh-CN" sz="2400" dirty="0"/>
              <a:t>dispatcher</a:t>
            </a:r>
            <a:r>
              <a:rPr lang="zh-CN" altLang="en-US" sz="2400" dirty="0"/>
              <a:t> </a:t>
            </a:r>
            <a:r>
              <a:rPr lang="en-US" altLang="zh-CN" sz="2400" dirty="0"/>
              <a:t>module</a:t>
            </a:r>
          </a:p>
          <a:p>
            <a:pPr>
              <a:lnSpc>
                <a:spcPct val="100000"/>
              </a:lnSpc>
            </a:pPr>
            <a:r>
              <a:rPr lang="en-US" altLang="zh-CN" sz="2600" b="1" dirty="0"/>
              <a:t>The</a:t>
            </a:r>
            <a:r>
              <a:rPr lang="zh-CN" altLang="en-US" sz="2600" b="1" dirty="0"/>
              <a:t> </a:t>
            </a:r>
            <a:r>
              <a:rPr lang="zh-CN" altLang="zh-CN" sz="2600" b="1" dirty="0"/>
              <a:t>d</a:t>
            </a:r>
            <a:r>
              <a:rPr lang="en-US" altLang="zh-CN" sz="2600" b="1" dirty="0" err="1"/>
              <a:t>ispatcher</a:t>
            </a:r>
            <a:r>
              <a:rPr lang="zh-CN" altLang="en-US" sz="2600" b="1" dirty="0"/>
              <a:t> </a:t>
            </a:r>
            <a:r>
              <a:rPr lang="en-US" altLang="zh-CN" sz="2600" b="1" dirty="0"/>
              <a:t>module</a:t>
            </a:r>
            <a:r>
              <a:rPr lang="zh-CN" altLang="en-US" sz="2600" b="1" dirty="0"/>
              <a:t> </a:t>
            </a:r>
            <a:r>
              <a:rPr lang="en-US" altLang="zh-CN" sz="2400" dirty="0"/>
              <a:t>is</a:t>
            </a:r>
            <a:r>
              <a:rPr lang="zh-CN" altLang="en-US" sz="2400" dirty="0"/>
              <a:t> </a:t>
            </a:r>
            <a:r>
              <a:rPr lang="en-US" altLang="zh-CN" sz="2400" dirty="0"/>
              <a:t>responsible</a:t>
            </a:r>
            <a:r>
              <a:rPr lang="zh-CN" altLang="en-US" sz="2400" dirty="0"/>
              <a:t> </a:t>
            </a:r>
            <a:r>
              <a:rPr lang="en-US" altLang="zh-CN" sz="2400" dirty="0"/>
              <a:t>for</a:t>
            </a:r>
            <a:r>
              <a:rPr lang="zh-CN" altLang="en-US" sz="2400" dirty="0"/>
              <a:t> </a:t>
            </a:r>
            <a:r>
              <a:rPr lang="en-US" altLang="zh-CN" sz="2400" dirty="0"/>
              <a:t>receiving</a:t>
            </a:r>
            <a:r>
              <a:rPr lang="zh-CN" altLang="en-US" sz="2400" dirty="0"/>
              <a:t> </a:t>
            </a:r>
            <a:r>
              <a:rPr lang="en-US" altLang="zh-CN" sz="2400" dirty="0"/>
              <a:t>all</a:t>
            </a:r>
            <a:r>
              <a:rPr lang="zh-CN" altLang="en-US" sz="2400" dirty="0"/>
              <a:t> </a:t>
            </a:r>
            <a:r>
              <a:rPr lang="zh-CN" altLang="zh-CN" sz="2400" dirty="0"/>
              <a:t>i</a:t>
            </a:r>
            <a:r>
              <a:rPr lang="en-US" altLang="zh-CN" sz="2400" dirty="0" err="1"/>
              <a:t>ncoming</a:t>
            </a:r>
            <a:r>
              <a:rPr lang="zh-CN" altLang="en-US" sz="2400" dirty="0"/>
              <a:t> </a:t>
            </a:r>
            <a:r>
              <a:rPr lang="en-US" altLang="zh-CN" sz="2400" dirty="0"/>
              <a:t>events</a:t>
            </a:r>
            <a:r>
              <a:rPr lang="zh-CN" altLang="en-US" sz="2400" dirty="0"/>
              <a:t> </a:t>
            </a:r>
            <a:r>
              <a:rPr lang="en-US" altLang="zh-CN" sz="2400" dirty="0"/>
              <a:t>and</a:t>
            </a:r>
            <a:r>
              <a:rPr lang="zh-CN" altLang="en-US" sz="2400" dirty="0"/>
              <a:t> </a:t>
            </a:r>
            <a:r>
              <a:rPr lang="en-US" altLang="zh-CN" sz="2400" dirty="0"/>
              <a:t>dispatching</a:t>
            </a:r>
            <a:r>
              <a:rPr lang="zh-CN" altLang="en-US" sz="2400" dirty="0"/>
              <a:t> </a:t>
            </a:r>
            <a:r>
              <a:rPr lang="en-US" altLang="zh-CN" sz="2400" dirty="0"/>
              <a:t>tem</a:t>
            </a:r>
            <a:r>
              <a:rPr lang="zh-CN" altLang="en-US" sz="2400" dirty="0"/>
              <a:t> </a:t>
            </a:r>
            <a:r>
              <a:rPr lang="en-US" altLang="zh-CN" sz="2400" dirty="0"/>
              <a:t>to</a:t>
            </a:r>
            <a:r>
              <a:rPr lang="zh-CN" altLang="en-US" sz="2400" dirty="0"/>
              <a:t> </a:t>
            </a:r>
            <a:r>
              <a:rPr lang="en-US" altLang="zh-CN" sz="2400" dirty="0"/>
              <a:t>other</a:t>
            </a:r>
            <a:r>
              <a:rPr lang="zh-CN" altLang="en-US" sz="2400" dirty="0"/>
              <a:t> </a:t>
            </a:r>
            <a:r>
              <a:rPr lang="en-US" altLang="zh-CN" sz="2400" dirty="0"/>
              <a:t>modules</a:t>
            </a:r>
            <a:r>
              <a:rPr lang="zh-CN" altLang="en-US" sz="2400" dirty="0"/>
              <a:t> </a:t>
            </a:r>
            <a:r>
              <a:rPr lang="en-US" altLang="zh-CN" sz="2400" dirty="0"/>
              <a:t>in</a:t>
            </a:r>
            <a:r>
              <a:rPr lang="zh-CN" altLang="en-US" sz="2400" dirty="0"/>
              <a:t> </a:t>
            </a:r>
            <a:r>
              <a:rPr lang="en-US" altLang="zh-CN" sz="2400" dirty="0"/>
              <a:t>the</a:t>
            </a:r>
            <a:r>
              <a:rPr lang="zh-CN" altLang="en-US" sz="2400" dirty="0"/>
              <a:t> </a:t>
            </a:r>
            <a:r>
              <a:rPr lang="en-US" altLang="zh-CN" sz="2400" dirty="0"/>
              <a:t>system.</a:t>
            </a:r>
          </a:p>
        </p:txBody>
      </p:sp>
    </p:spTree>
    <p:extLst>
      <p:ext uri="{BB962C8B-B14F-4D97-AF65-F5344CB8AC3E}">
        <p14:creationId xmlns:p14="http://schemas.microsoft.com/office/powerpoint/2010/main" val="31450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Independent components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pPr marL="0" indent="0">
              <a:buNone/>
            </a:pPr>
            <a:r>
              <a:rPr lang="zh-CN" altLang="en-US" dirty="0"/>
              <a:t> </a:t>
            </a:r>
            <a:r>
              <a:rPr lang="en-US" altLang="zh-CN" sz="2800" b="1" dirty="0"/>
              <a:t>Event-based</a:t>
            </a:r>
            <a:r>
              <a:rPr lang="zh-CN" altLang="en-US" sz="2800" b="1" dirty="0"/>
              <a:t> </a:t>
            </a:r>
            <a:r>
              <a:rPr lang="en-US" altLang="zh-CN" sz="2800" b="1" dirty="0"/>
              <a:t>systems</a:t>
            </a:r>
          </a:p>
          <a:p>
            <a:pPr marL="228600" lvl="1">
              <a:lnSpc>
                <a:spcPct val="100000"/>
              </a:lnSpc>
              <a:spcBef>
                <a:spcPts val="1800"/>
              </a:spcBef>
            </a:pPr>
            <a:r>
              <a:rPr lang="zh-CN" altLang="zh-CN" sz="2400" dirty="0"/>
              <a:t>S</a:t>
            </a:r>
            <a:r>
              <a:rPr lang="en-US" altLang="zh-CN" sz="2400" dirty="0" err="1"/>
              <a:t>trategy</a:t>
            </a:r>
            <a:r>
              <a:rPr lang="zh-CN" altLang="en-US" sz="2400" dirty="0"/>
              <a:t> </a:t>
            </a:r>
            <a:r>
              <a:rPr lang="en-US" altLang="zh-CN" sz="2400" dirty="0"/>
              <a:t>1</a:t>
            </a:r>
            <a:r>
              <a:rPr lang="zh-CN" altLang="en-US" sz="2400" dirty="0"/>
              <a:t>: </a:t>
            </a:r>
            <a:r>
              <a:rPr lang="en-US" altLang="zh-CN" sz="2400" dirty="0"/>
              <a:t>System</a:t>
            </a:r>
            <a:r>
              <a:rPr lang="zh-CN" altLang="en-US" sz="2400" dirty="0"/>
              <a:t> </a:t>
            </a:r>
            <a:r>
              <a:rPr lang="en-US" altLang="zh-CN" sz="2400" dirty="0"/>
              <a:t>with</a:t>
            </a:r>
            <a:r>
              <a:rPr lang="zh-CN" altLang="en-US" sz="2400" dirty="0"/>
              <a:t> </a:t>
            </a:r>
            <a:r>
              <a:rPr lang="en-US" altLang="zh-CN" sz="2400" dirty="0"/>
              <a:t>separate</a:t>
            </a:r>
            <a:r>
              <a:rPr lang="zh-CN" altLang="en-US" sz="2400" dirty="0"/>
              <a:t> </a:t>
            </a:r>
            <a:r>
              <a:rPr lang="zh-CN" altLang="zh-CN" sz="2400" dirty="0"/>
              <a:t>d</a:t>
            </a:r>
            <a:r>
              <a:rPr lang="en-US" altLang="zh-CN" sz="2400" dirty="0" err="1"/>
              <a:t>ispatcher</a:t>
            </a:r>
            <a:r>
              <a:rPr lang="zh-CN" altLang="en-US" sz="2400" dirty="0"/>
              <a:t> </a:t>
            </a:r>
            <a:r>
              <a:rPr lang="en-US" altLang="zh-CN" sz="2400" dirty="0"/>
              <a:t>module</a:t>
            </a:r>
          </a:p>
          <a:p>
            <a:pPr marL="0" indent="0">
              <a:lnSpc>
                <a:spcPct val="100000"/>
              </a:lnSpc>
              <a:buNone/>
            </a:pPr>
            <a:endParaRPr lang="en-US" altLang="zh-CN" sz="2400" dirty="0"/>
          </a:p>
        </p:txBody>
      </p:sp>
      <p:pic>
        <p:nvPicPr>
          <p:cNvPr id="2" name="图片 1" descr="屏幕快照 2018-03-04 上午11.36.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5571" y="3269688"/>
            <a:ext cx="6458857" cy="2706569"/>
          </a:xfrm>
          <a:prstGeom prst="rect">
            <a:avLst/>
          </a:prstGeom>
        </p:spPr>
      </p:pic>
    </p:spTree>
    <p:extLst>
      <p:ext uri="{BB962C8B-B14F-4D97-AF65-F5344CB8AC3E}">
        <p14:creationId xmlns:p14="http://schemas.microsoft.com/office/powerpoint/2010/main" val="716265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Independent components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pPr marL="0" indent="0">
              <a:buNone/>
            </a:pPr>
            <a:r>
              <a:rPr lang="zh-CN" altLang="en-US" dirty="0"/>
              <a:t> </a:t>
            </a:r>
            <a:r>
              <a:rPr lang="en-US" altLang="zh-CN" sz="2800" b="1" dirty="0"/>
              <a:t>Event-based</a:t>
            </a:r>
            <a:r>
              <a:rPr lang="zh-CN" altLang="en-US" sz="2800" b="1" dirty="0"/>
              <a:t> </a:t>
            </a:r>
            <a:r>
              <a:rPr lang="en-US" altLang="zh-CN" sz="2800" b="1" dirty="0"/>
              <a:t>systems</a:t>
            </a:r>
          </a:p>
          <a:p>
            <a:pPr marL="228600" lvl="1">
              <a:lnSpc>
                <a:spcPct val="100000"/>
              </a:lnSpc>
              <a:spcBef>
                <a:spcPts val="1800"/>
              </a:spcBef>
            </a:pPr>
            <a:r>
              <a:rPr lang="zh-CN" altLang="zh-CN" sz="2400" dirty="0"/>
              <a:t>S</a:t>
            </a:r>
            <a:r>
              <a:rPr lang="en-US" altLang="zh-CN" sz="2400" dirty="0" err="1"/>
              <a:t>trategy</a:t>
            </a:r>
            <a:r>
              <a:rPr lang="zh-CN" altLang="en-US" sz="2400" dirty="0"/>
              <a:t> </a:t>
            </a:r>
            <a:r>
              <a:rPr lang="en-US" altLang="zh-CN" sz="2400" dirty="0"/>
              <a:t>1</a:t>
            </a:r>
            <a:r>
              <a:rPr lang="zh-CN" altLang="en-US" sz="2400" dirty="0"/>
              <a:t>: </a:t>
            </a:r>
            <a:r>
              <a:rPr lang="en-US" altLang="zh-CN" sz="2400" dirty="0"/>
              <a:t>System</a:t>
            </a:r>
            <a:r>
              <a:rPr lang="zh-CN" altLang="en-US" sz="2400" dirty="0"/>
              <a:t> </a:t>
            </a:r>
            <a:r>
              <a:rPr lang="en-US" altLang="zh-CN" sz="2400" dirty="0"/>
              <a:t>with</a:t>
            </a:r>
            <a:r>
              <a:rPr lang="zh-CN" altLang="en-US" sz="2400" dirty="0"/>
              <a:t> </a:t>
            </a:r>
            <a:r>
              <a:rPr lang="en-US" altLang="zh-CN" sz="2400" dirty="0"/>
              <a:t>separate</a:t>
            </a:r>
            <a:r>
              <a:rPr lang="zh-CN" altLang="en-US" sz="2400" dirty="0"/>
              <a:t> </a:t>
            </a:r>
            <a:r>
              <a:rPr lang="en-US" altLang="zh-CN" sz="2400" dirty="0"/>
              <a:t>dispatcher</a:t>
            </a:r>
            <a:r>
              <a:rPr lang="zh-CN" altLang="en-US" sz="2400" dirty="0"/>
              <a:t> </a:t>
            </a:r>
            <a:r>
              <a:rPr lang="en-US" altLang="zh-CN" sz="2400" dirty="0"/>
              <a:t>module</a:t>
            </a:r>
          </a:p>
          <a:p>
            <a:pPr marL="685800" lvl="2">
              <a:lnSpc>
                <a:spcPct val="100000"/>
              </a:lnSpc>
              <a:spcBef>
                <a:spcPts val="1800"/>
              </a:spcBef>
            </a:pPr>
            <a:r>
              <a:rPr lang="en-US" altLang="zh-CN" sz="2200" dirty="0"/>
              <a:t>All</a:t>
            </a:r>
            <a:r>
              <a:rPr lang="zh-CN" altLang="en-US" sz="2200" dirty="0"/>
              <a:t> </a:t>
            </a:r>
            <a:r>
              <a:rPr lang="en-US" altLang="zh-CN" sz="2200" dirty="0"/>
              <a:t>broadcasting:</a:t>
            </a:r>
            <a:r>
              <a:rPr lang="zh-CN" altLang="en-US" sz="2200" dirty="0"/>
              <a:t> </a:t>
            </a:r>
            <a:r>
              <a:rPr lang="en-US" altLang="zh-CN" sz="2200" dirty="0"/>
              <a:t>The</a:t>
            </a:r>
            <a:r>
              <a:rPr lang="zh-CN" altLang="en-US" sz="2200" dirty="0"/>
              <a:t> </a:t>
            </a:r>
            <a:r>
              <a:rPr lang="en-US" altLang="zh-CN" sz="2200" dirty="0"/>
              <a:t>dispatcher</a:t>
            </a:r>
            <a:r>
              <a:rPr lang="zh-CN" altLang="en-US" sz="2200" dirty="0"/>
              <a:t> </a:t>
            </a:r>
            <a:r>
              <a:rPr lang="en-US" altLang="zh-CN" sz="2200" dirty="0"/>
              <a:t>may</a:t>
            </a:r>
            <a:r>
              <a:rPr lang="zh-CN" altLang="en-US" sz="2200" dirty="0"/>
              <a:t> </a:t>
            </a:r>
            <a:r>
              <a:rPr lang="en-US" altLang="zh-CN" sz="2200" dirty="0"/>
              <a:t>broadcast</a:t>
            </a:r>
            <a:r>
              <a:rPr lang="zh-CN" altLang="en-US" sz="2200" dirty="0"/>
              <a:t> </a:t>
            </a:r>
            <a:r>
              <a:rPr lang="en-US" altLang="zh-CN" sz="2200" dirty="0"/>
              <a:t>events</a:t>
            </a:r>
            <a:r>
              <a:rPr lang="zh-CN" altLang="en-US" sz="2200" dirty="0"/>
              <a:t> </a:t>
            </a:r>
            <a:r>
              <a:rPr lang="en-US" altLang="zh-CN" sz="2200" dirty="0"/>
              <a:t>to</a:t>
            </a:r>
            <a:r>
              <a:rPr lang="zh-CN" altLang="en-US" sz="2200" dirty="0"/>
              <a:t> </a:t>
            </a:r>
            <a:r>
              <a:rPr lang="en-US" altLang="zh-CN" sz="2200" dirty="0"/>
              <a:t>all</a:t>
            </a:r>
            <a:r>
              <a:rPr lang="zh-CN" altLang="en-US" sz="2200" dirty="0"/>
              <a:t> </a:t>
            </a:r>
            <a:r>
              <a:rPr lang="en-US" altLang="zh-CN" sz="2200" dirty="0"/>
              <a:t>modules</a:t>
            </a:r>
            <a:r>
              <a:rPr lang="zh-CN" altLang="en-US" sz="2200" dirty="0"/>
              <a:t>  </a:t>
            </a:r>
            <a:r>
              <a:rPr lang="en-US" altLang="zh-CN" sz="2200" dirty="0"/>
              <a:t>the</a:t>
            </a:r>
            <a:r>
              <a:rPr lang="zh-CN" altLang="en-US" sz="2200" dirty="0"/>
              <a:t> </a:t>
            </a:r>
            <a:r>
              <a:rPr lang="en-US" altLang="zh-CN" sz="2200" dirty="0"/>
              <a:t>system</a:t>
            </a:r>
          </a:p>
          <a:p>
            <a:pPr marL="685800" lvl="2">
              <a:lnSpc>
                <a:spcPct val="100000"/>
              </a:lnSpc>
              <a:spcBef>
                <a:spcPts val="1800"/>
              </a:spcBef>
            </a:pPr>
            <a:r>
              <a:rPr lang="zh-CN" altLang="zh-CN" sz="2200" dirty="0"/>
              <a:t>S</a:t>
            </a:r>
            <a:r>
              <a:rPr lang="en-US" altLang="zh-CN" sz="2200" dirty="0"/>
              <a:t>elected</a:t>
            </a:r>
            <a:r>
              <a:rPr lang="zh-CN" altLang="en-US" sz="2200" dirty="0"/>
              <a:t> </a:t>
            </a:r>
            <a:r>
              <a:rPr lang="en-US" altLang="zh-CN" sz="2200" dirty="0"/>
              <a:t>broadcasting:</a:t>
            </a:r>
            <a:r>
              <a:rPr lang="zh-CN" altLang="en-US" sz="2200" dirty="0"/>
              <a:t> </a:t>
            </a:r>
            <a:r>
              <a:rPr lang="en-US" altLang="zh-CN" sz="2200" dirty="0"/>
              <a:t>The</a:t>
            </a:r>
            <a:r>
              <a:rPr lang="zh-CN" altLang="en-US" sz="2200" dirty="0"/>
              <a:t> </a:t>
            </a:r>
            <a:r>
              <a:rPr lang="en-US" altLang="zh-CN" sz="2200" dirty="0"/>
              <a:t>dispatcher</a:t>
            </a:r>
            <a:r>
              <a:rPr lang="zh-CN" altLang="en-US" sz="2200" dirty="0"/>
              <a:t> </a:t>
            </a:r>
            <a:r>
              <a:rPr lang="en-US" altLang="zh-CN" sz="2200" dirty="0"/>
              <a:t>sends</a:t>
            </a:r>
            <a:r>
              <a:rPr lang="zh-CN" altLang="en-US" sz="2200" dirty="0"/>
              <a:t> </a:t>
            </a:r>
            <a:r>
              <a:rPr lang="en-US" altLang="zh-CN" sz="2200" dirty="0"/>
              <a:t>an</a:t>
            </a:r>
            <a:r>
              <a:rPr lang="zh-CN" altLang="en-US" sz="2200" dirty="0"/>
              <a:t> </a:t>
            </a:r>
            <a:r>
              <a:rPr lang="en-US" altLang="zh-CN" sz="2200" dirty="0"/>
              <a:t>events</a:t>
            </a:r>
            <a:r>
              <a:rPr lang="zh-CN" altLang="en-US" sz="2200" dirty="0"/>
              <a:t> </a:t>
            </a:r>
            <a:r>
              <a:rPr lang="en-US" altLang="zh-CN" sz="2200" dirty="0"/>
              <a:t>to</a:t>
            </a:r>
            <a:r>
              <a:rPr lang="zh-CN" altLang="en-US" sz="2200" dirty="0"/>
              <a:t> </a:t>
            </a:r>
            <a:r>
              <a:rPr lang="en-US" altLang="zh-CN" sz="2200" dirty="0"/>
              <a:t>those</a:t>
            </a:r>
            <a:r>
              <a:rPr lang="zh-CN" altLang="en-US" sz="2200" dirty="0"/>
              <a:t> </a:t>
            </a:r>
            <a:r>
              <a:rPr lang="en-US" altLang="zh-CN" sz="2200" dirty="0"/>
              <a:t>modules</a:t>
            </a:r>
            <a:r>
              <a:rPr lang="zh-CN" altLang="en-US" sz="2200" dirty="0"/>
              <a:t> </a:t>
            </a:r>
            <a:r>
              <a:rPr lang="en-US" altLang="zh-CN" sz="2200" dirty="0"/>
              <a:t>that</a:t>
            </a:r>
            <a:r>
              <a:rPr lang="zh-CN" altLang="en-US" sz="2200" dirty="0"/>
              <a:t> </a:t>
            </a:r>
            <a:r>
              <a:rPr lang="en-US" altLang="zh-CN" sz="2200" dirty="0"/>
              <a:t>registered</a:t>
            </a:r>
            <a:r>
              <a:rPr lang="zh-CN" altLang="en-US" sz="2200" dirty="0"/>
              <a:t> </a:t>
            </a:r>
            <a:r>
              <a:rPr lang="en-US" altLang="zh-CN" sz="2200" dirty="0"/>
              <a:t>for</a:t>
            </a:r>
            <a:r>
              <a:rPr lang="zh-CN" altLang="en-US" sz="2200" dirty="0"/>
              <a:t> </a:t>
            </a:r>
            <a:r>
              <a:rPr lang="en-US" altLang="zh-CN" sz="2200" dirty="0"/>
              <a:t>that</a:t>
            </a:r>
            <a:r>
              <a:rPr lang="zh-CN" altLang="en-US" sz="2200" dirty="0"/>
              <a:t> </a:t>
            </a:r>
            <a:r>
              <a:rPr lang="en-US" altLang="zh-CN" sz="2200" dirty="0"/>
              <a:t>event:</a:t>
            </a:r>
            <a:r>
              <a:rPr lang="zh-CN" altLang="en-US" sz="2200" dirty="0"/>
              <a:t> </a:t>
            </a:r>
            <a:r>
              <a:rPr lang="en-US" altLang="zh-CN" sz="2200" dirty="0"/>
              <a:t>Publish/Subscribe</a:t>
            </a:r>
            <a:r>
              <a:rPr lang="zh-CN" altLang="en-US" sz="2200" dirty="0"/>
              <a:t> </a:t>
            </a:r>
            <a:r>
              <a:rPr lang="en-US" altLang="zh-CN" sz="2200" dirty="0"/>
              <a:t>strategy</a:t>
            </a:r>
          </a:p>
          <a:p>
            <a:pPr marL="0" indent="0">
              <a:lnSpc>
                <a:spcPct val="100000"/>
              </a:lnSpc>
              <a:buNone/>
            </a:pPr>
            <a:endParaRPr lang="en-US" altLang="zh-CN" sz="2400" dirty="0"/>
          </a:p>
        </p:txBody>
      </p:sp>
    </p:spTree>
    <p:extLst>
      <p:ext uri="{BB962C8B-B14F-4D97-AF65-F5344CB8AC3E}">
        <p14:creationId xmlns:p14="http://schemas.microsoft.com/office/powerpoint/2010/main" val="959493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39_TF03431380_TF03431380" id="{9AE2BD50-F2AD-48C6-8A81-F7D7390F9E40}" vid="{822244C9-F44A-41EE-AAAB-DAE7A533DA64}"/>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学术演示文稿、细条纹和丝带设计（宽屏）</Template>
  <TotalTime>0</TotalTime>
  <Words>2446</Words>
  <Application>Microsoft Office PowerPoint</Application>
  <PresentationFormat>全屏显示(4:3)</PresentationFormat>
  <Paragraphs>173</Paragraphs>
  <Slides>36</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36</vt:i4>
      </vt:variant>
    </vt:vector>
  </HeadingPairs>
  <TitlesOfParts>
    <vt:vector size="41" baseType="lpstr">
      <vt:lpstr>微软雅黑</vt:lpstr>
      <vt:lpstr>Arial</vt:lpstr>
      <vt:lpstr>Euphemia</vt:lpstr>
      <vt:lpstr>Wingdings</vt:lpstr>
      <vt:lpstr>学术文献 16x9</vt:lpstr>
      <vt:lpstr>Software Architect Style</vt:lpstr>
      <vt:lpstr>Independent components</vt:lpstr>
      <vt:lpstr>Independent components</vt:lpstr>
      <vt:lpstr>Independent components</vt:lpstr>
      <vt:lpstr>Independent components</vt:lpstr>
      <vt:lpstr>Independent components</vt:lpstr>
      <vt:lpstr>Independent components</vt:lpstr>
      <vt:lpstr>Independent components</vt:lpstr>
      <vt:lpstr>Independent components</vt:lpstr>
      <vt:lpstr>Independent components</vt:lpstr>
      <vt:lpstr>Independent components</vt:lpstr>
      <vt:lpstr>Independent components</vt:lpstr>
      <vt:lpstr>Independent components</vt:lpstr>
      <vt:lpstr>Independent components</vt:lpstr>
      <vt:lpstr>Independent components</vt:lpstr>
      <vt:lpstr>Virtual machines</vt:lpstr>
      <vt:lpstr>Virtual machines</vt:lpstr>
      <vt:lpstr>Virtual machines</vt:lpstr>
      <vt:lpstr>Virtual machines</vt:lpstr>
      <vt:lpstr>Virtual machines</vt:lpstr>
      <vt:lpstr>Virtual machines</vt:lpstr>
      <vt:lpstr>Virtual machines</vt:lpstr>
      <vt:lpstr>Data-centered-systems (repositories)</vt:lpstr>
      <vt:lpstr>Data-centered-systems(repositories)</vt:lpstr>
      <vt:lpstr>Data-centered-systems(repositories)</vt:lpstr>
      <vt:lpstr>Data-centered-systems(repositories)</vt:lpstr>
      <vt:lpstr>Data-centered-systems(repositories)</vt:lpstr>
      <vt:lpstr>Virtual machines</vt:lpstr>
      <vt:lpstr>Data-centered-systems(repositories)</vt:lpstr>
      <vt:lpstr>Data-centered-systems(repositories)</vt:lpstr>
      <vt:lpstr>Model-View-Controller </vt:lpstr>
      <vt:lpstr>Model-View-Controller </vt:lpstr>
      <vt:lpstr>Model-View-Controller </vt:lpstr>
      <vt:lpstr>Model-View-Controller </vt:lpstr>
      <vt:lpstr>Independent components</vt:lpstr>
      <vt:lpstr>Independent 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2018-02-24T01:48:42Z</dcterms:created>
  <dcterms:modified xsi:type="dcterms:W3CDTF">2018-03-05T07:51:10Z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