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2"/>
  </p:notesMasterIdLst>
  <p:sldIdLst>
    <p:sldId id="256" r:id="rId3"/>
    <p:sldId id="258" r:id="rId4"/>
    <p:sldId id="288" r:id="rId5"/>
    <p:sldId id="276" r:id="rId6"/>
    <p:sldId id="277" r:id="rId7"/>
    <p:sldId id="278" r:id="rId8"/>
    <p:sldId id="299" r:id="rId9"/>
    <p:sldId id="279" r:id="rId10"/>
    <p:sldId id="300" r:id="rId11"/>
    <p:sldId id="289" r:id="rId12"/>
    <p:sldId id="280" r:id="rId13"/>
    <p:sldId id="281" r:id="rId14"/>
    <p:sldId id="286" r:id="rId15"/>
    <p:sldId id="282" r:id="rId16"/>
    <p:sldId id="290" r:id="rId17"/>
    <p:sldId id="291" r:id="rId18"/>
    <p:sldId id="292" r:id="rId19"/>
    <p:sldId id="293" r:id="rId20"/>
    <p:sldId id="294" r:id="rId21"/>
    <p:sldId id="295" r:id="rId22"/>
    <p:sldId id="296" r:id="rId23"/>
    <p:sldId id="297" r:id="rId24"/>
    <p:sldId id="298" r:id="rId25"/>
    <p:sldId id="303" r:id="rId26"/>
    <p:sldId id="287" r:id="rId27"/>
    <p:sldId id="275" r:id="rId28"/>
    <p:sldId id="301" r:id="rId29"/>
    <p:sldId id="302" r:id="rId30"/>
    <p:sldId id="30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92" d="100"/>
          <a:sy n="92" d="100"/>
        </p:scale>
        <p:origin x="13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12/21/2016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332426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zh-CN" altLang="en-US" smtClean="0"/>
              <a:t>单击此处编辑母版标题样式</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12/21/2016</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Title 12"/>
          <p:cNvSpPr>
            <a:spLocks noGrp="1"/>
          </p:cNvSpPr>
          <p:nvPr>
            <p:ph type="title"/>
          </p:nvPr>
        </p:nvSpPr>
        <p:spPr/>
        <p:txBody>
          <a:bodyPr/>
          <a:lstStyle/>
          <a:p>
            <a:r>
              <a:rPr lang="zh-CN" altLang="en-US" smtClean="0"/>
              <a:t>单击此处编辑母版标题样式</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7" name="Title 16"/>
          <p:cNvSpPr>
            <a:spLocks noGrp="1"/>
          </p:cNvSpPr>
          <p:nvPr>
            <p:ph type="title"/>
          </p:nvPr>
        </p:nvSpPr>
        <p:spPr/>
        <p:txBody>
          <a:bodyPr/>
          <a:lstStyle/>
          <a:p>
            <a:r>
              <a:rPr lang="zh-CN" altLang="en-US" smtClean="0"/>
              <a:t>单击此处编辑母版标题样式</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zh-CN" altLang="en-US" smtClean="0"/>
              <a:t>单击图标添加图片</a:t>
            </a:r>
            <a:endParaRPr kumimoji="0" lang="en-US"/>
          </a:p>
        </p:txBody>
      </p:sp>
      <p:sp>
        <p:nvSpPr>
          <p:cNvPr id="15" name="Date Placeholder 14"/>
          <p:cNvSpPr>
            <a:spLocks noGrp="1"/>
          </p:cNvSpPr>
          <p:nvPr>
            <p:ph type="dt" sz="half" idx="10"/>
          </p:nvPr>
        </p:nvSpPr>
        <p:spPr/>
        <p:txBody>
          <a:bodyPr/>
          <a:lstStyle/>
          <a:p>
            <a:fld id="{DA480A42-1B47-4A74-9A1D-F67E9D003F15}" type="datetimeFigureOut">
              <a:rPr lang="en-US" smtClean="0"/>
              <a:pPr/>
              <a:t>12/21/2016</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12/21/2016</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png"/><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smtClean="0">
                <a:ea typeface="宋体" pitchFamily="2" charset="-122"/>
              </a:rPr>
              <a:t>Software Project Management</a:t>
            </a:r>
            <a:endParaRPr lang="en-US" dirty="0">
              <a:ea typeface="宋体" pitchFamily="2" charset="-122"/>
            </a:endParaRPr>
          </a:p>
        </p:txBody>
      </p:sp>
      <p:sp>
        <p:nvSpPr>
          <p:cNvPr id="3" name="Subtitle 2"/>
          <p:cNvSpPr>
            <a:spLocks noGrp="1"/>
          </p:cNvSpPr>
          <p:nvPr>
            <p:ph type="subTitle" idx="1"/>
          </p:nvPr>
        </p:nvSpPr>
        <p:spPr/>
        <p:txBody>
          <a:bodyPr/>
          <a:lstStyle/>
          <a:p>
            <a:r>
              <a:rPr lang="en-US" altLang="zh-CN" dirty="0" smtClean="0">
                <a:ea typeface="宋体" pitchFamily="2" charset="-122"/>
              </a:rPr>
              <a:t>Jing Zhang Ph.D.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dirty="0" smtClean="0"/>
              <a:t>This is asking for an estimate of task effort from someone who is knowledgeable about either the application or the development environment.</a:t>
            </a:r>
          </a:p>
          <a:p>
            <a:r>
              <a:rPr lang="en-US" altLang="zh-CN" dirty="0" smtClean="0"/>
              <a:t>Some have suggested that expert judgment is simply a matter of guessing, but some researches have shown that experts tend to use a combination of an informal analogy approach where similar projects from the past are identified, supplemented by bottom-up estimation.</a:t>
            </a:r>
            <a:endParaRPr lang="zh-CN" altLang="en-US" dirty="0"/>
          </a:p>
        </p:txBody>
      </p:sp>
      <p:sp>
        <p:nvSpPr>
          <p:cNvPr id="3" name="标题 2"/>
          <p:cNvSpPr>
            <a:spLocks noGrp="1"/>
          </p:cNvSpPr>
          <p:nvPr>
            <p:ph type="title"/>
          </p:nvPr>
        </p:nvSpPr>
        <p:spPr/>
        <p:txBody>
          <a:bodyPr/>
          <a:lstStyle/>
          <a:p>
            <a:r>
              <a:rPr lang="en-US" altLang="zh-CN" dirty="0" smtClean="0"/>
              <a:t>Expert judgement</a:t>
            </a:r>
            <a:endParaRPr lang="zh-CN" altLang="en-US" dirty="0"/>
          </a:p>
        </p:txBody>
      </p:sp>
    </p:spTree>
    <p:extLst>
      <p:ext uri="{BB962C8B-B14F-4D97-AF65-F5344CB8AC3E}">
        <p14:creationId xmlns:p14="http://schemas.microsoft.com/office/powerpoint/2010/main" val="366905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997152"/>
          </a:xfrm>
        </p:spPr>
        <p:txBody>
          <a:bodyPr>
            <a:normAutofit/>
          </a:bodyPr>
          <a:lstStyle/>
          <a:p>
            <a:r>
              <a:rPr lang="en-US" altLang="zh-CN" sz="2000" dirty="0" smtClean="0"/>
              <a:t>This is also called </a:t>
            </a:r>
            <a:r>
              <a:rPr lang="en-US" altLang="zh-CN" sz="2000" i="1" dirty="0" smtClean="0"/>
              <a:t>case-based reasoning. </a:t>
            </a:r>
            <a:r>
              <a:rPr lang="en-US" altLang="zh-CN" sz="1800" dirty="0" smtClean="0">
                <a:solidFill>
                  <a:srgbClr val="00B050"/>
                </a:solidFill>
              </a:rPr>
              <a:t>The estimator identifies completed projects (source cases) with similar characteristics to the new project (the target cases). The effort recorded for the matching source case is then used as a base estimate for the target. The estimator then identifies differences between the target and the source and adjusts the base estimate to produce an estimate for the new project.</a:t>
            </a:r>
          </a:p>
          <a:p>
            <a:endParaRPr lang="en-US" altLang="zh-CN" sz="1800" dirty="0" smtClean="0">
              <a:solidFill>
                <a:srgbClr val="00B050"/>
              </a:solidFill>
            </a:endParaRPr>
          </a:p>
          <a:p>
            <a:endParaRPr lang="en-US" altLang="zh-CN" sz="1800" dirty="0">
              <a:solidFill>
                <a:srgbClr val="00B050"/>
              </a:solidFill>
            </a:endParaRPr>
          </a:p>
          <a:p>
            <a:endParaRPr lang="en-US" altLang="zh-CN" sz="1800" dirty="0" smtClean="0">
              <a:solidFill>
                <a:srgbClr val="00B050"/>
              </a:solidFill>
            </a:endParaRPr>
          </a:p>
          <a:p>
            <a:r>
              <a:rPr lang="en-US" altLang="zh-CN" sz="2000" dirty="0" smtClean="0"/>
              <a:t>Measures of similarity.</a:t>
            </a:r>
          </a:p>
          <a:p>
            <a:pPr lvl="1"/>
            <a:r>
              <a:rPr lang="en-US" altLang="zh-CN" sz="1700" u="sng" dirty="0" smtClean="0">
                <a:solidFill>
                  <a:srgbClr val="7030A0"/>
                </a:solidFill>
              </a:rPr>
              <a:t>Euclidean distance between cases.</a:t>
            </a:r>
          </a:p>
          <a:p>
            <a:pPr lvl="1"/>
            <a:endParaRPr lang="en-US" altLang="zh-CN" sz="1700" u="sng" dirty="0">
              <a:solidFill>
                <a:srgbClr val="7030A0"/>
              </a:solidFill>
            </a:endParaRPr>
          </a:p>
          <a:p>
            <a:pPr lvl="1"/>
            <a:endParaRPr lang="en-US" altLang="zh-CN" sz="1700" u="sng" dirty="0" smtClean="0">
              <a:solidFill>
                <a:srgbClr val="7030A0"/>
              </a:solidFill>
            </a:endParaRPr>
          </a:p>
          <a:p>
            <a:pPr lvl="1"/>
            <a:r>
              <a:rPr lang="en-US" altLang="zh-CN" sz="1700" u="sng" dirty="0" smtClean="0">
                <a:solidFill>
                  <a:srgbClr val="7030A0"/>
                </a:solidFill>
              </a:rPr>
              <a:t>Other similarity measures </a:t>
            </a:r>
            <a:r>
              <a:rPr lang="en-US" altLang="zh-CN" sz="1700" i="1" dirty="0">
                <a:solidFill>
                  <a:schemeClr val="accent6">
                    <a:lumMod val="75000"/>
                  </a:schemeClr>
                </a:solidFill>
              </a:rPr>
              <a:t>(Manhattan, Pearson correlation, cosine </a:t>
            </a:r>
            <a:r>
              <a:rPr lang="en-US" altLang="zh-CN" sz="1700" i="1" dirty="0" smtClean="0">
                <a:solidFill>
                  <a:schemeClr val="accent6">
                    <a:lumMod val="75000"/>
                  </a:schemeClr>
                </a:solidFill>
              </a:rPr>
              <a:t>correlation, …)</a:t>
            </a:r>
          </a:p>
          <a:p>
            <a:pPr lvl="1"/>
            <a:endParaRPr lang="en-US" altLang="zh-CN" sz="1700" u="sng" dirty="0" smtClean="0">
              <a:solidFill>
                <a:srgbClr val="7030A0"/>
              </a:solidFill>
            </a:endParaRPr>
          </a:p>
          <a:p>
            <a:endParaRPr lang="zh-CN" altLang="en-US" sz="2000" u="sng" dirty="0"/>
          </a:p>
        </p:txBody>
      </p:sp>
      <p:sp>
        <p:nvSpPr>
          <p:cNvPr id="3" name="标题 2"/>
          <p:cNvSpPr>
            <a:spLocks noGrp="1"/>
          </p:cNvSpPr>
          <p:nvPr>
            <p:ph type="title"/>
          </p:nvPr>
        </p:nvSpPr>
        <p:spPr/>
        <p:txBody>
          <a:bodyPr>
            <a:normAutofit/>
          </a:bodyPr>
          <a:lstStyle/>
          <a:p>
            <a:r>
              <a:rPr lang="en-US" altLang="zh-CN" dirty="0" smtClean="0"/>
              <a:t>Estimating by analogy</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925674076"/>
              </p:ext>
            </p:extLst>
          </p:nvPr>
        </p:nvGraphicFramePr>
        <p:xfrm>
          <a:off x="496280" y="5256448"/>
          <a:ext cx="8532440" cy="432048"/>
        </p:xfrm>
        <a:graphic>
          <a:graphicData uri="http://schemas.openxmlformats.org/presentationml/2006/ole">
            <mc:AlternateContent xmlns:mc="http://schemas.openxmlformats.org/markup-compatibility/2006">
              <mc:Choice xmlns:v="urn:schemas-microsoft-com:vml" Requires="v">
                <p:oleObj spid="_x0000_s5176" name="Equation" r:id="rId3" imgW="5257800" imgH="253800" progId="Equation.DSMT4">
                  <p:embed/>
                </p:oleObj>
              </mc:Choice>
              <mc:Fallback>
                <p:oleObj name="Equation" r:id="rId3" imgW="5257800" imgH="253800" progId="Equation.DSMT4">
                  <p:embed/>
                  <p:pic>
                    <p:nvPicPr>
                      <p:cNvPr id="0" name=""/>
                      <p:cNvPicPr/>
                      <p:nvPr/>
                    </p:nvPicPr>
                    <p:blipFill>
                      <a:blip r:embed="rId4"/>
                      <a:stretch>
                        <a:fillRect/>
                      </a:stretch>
                    </p:blipFill>
                    <p:spPr>
                      <a:xfrm>
                        <a:off x="496280" y="5256448"/>
                        <a:ext cx="8532440" cy="432048"/>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2051720" y="3429000"/>
            <a:ext cx="5143500" cy="990600"/>
          </a:xfrm>
          <a:prstGeom prst="rect">
            <a:avLst/>
          </a:prstGeom>
        </p:spPr>
      </p:pic>
    </p:spTree>
    <p:extLst>
      <p:ext uri="{BB962C8B-B14F-4D97-AF65-F5344CB8AC3E}">
        <p14:creationId xmlns:p14="http://schemas.microsoft.com/office/powerpoint/2010/main" val="2523473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sz="2000" dirty="0" smtClean="0"/>
              <a:t>A top-down method devised by Allan Albrecht (IBM). The method quantifies the functional size of programs independently of their programming languages.</a:t>
            </a:r>
          </a:p>
          <a:p>
            <a:r>
              <a:rPr lang="en-US" altLang="zh-CN" sz="2000" dirty="0" smtClean="0"/>
              <a:t>Information systems comprise five major components (“external user types”), which have different complexity (multipliers).</a:t>
            </a:r>
          </a:p>
          <a:p>
            <a:pPr lvl="1"/>
            <a:r>
              <a:rPr lang="en-US" altLang="zh-CN" sz="1700" u="sng" dirty="0" smtClean="0">
                <a:solidFill>
                  <a:srgbClr val="7030A0"/>
                </a:solidFill>
              </a:rPr>
              <a:t>External input types: </a:t>
            </a:r>
            <a:r>
              <a:rPr lang="en-US" altLang="zh-CN" sz="1700" dirty="0" smtClean="0"/>
              <a:t>input transactions which update internal status.</a:t>
            </a:r>
          </a:p>
          <a:p>
            <a:pPr lvl="1"/>
            <a:r>
              <a:rPr lang="en-US" altLang="zh-CN" sz="1700" u="sng" dirty="0" smtClean="0">
                <a:solidFill>
                  <a:srgbClr val="7030A0"/>
                </a:solidFill>
              </a:rPr>
              <a:t>External output types</a:t>
            </a:r>
            <a:r>
              <a:rPr lang="en-US" altLang="zh-CN" sz="1700" u="sng" dirty="0" smtClean="0"/>
              <a:t>: </a:t>
            </a:r>
            <a:r>
              <a:rPr lang="en-US" altLang="zh-CN" sz="1700" dirty="0" smtClean="0"/>
              <a:t>transactions where data is output to the user.</a:t>
            </a:r>
          </a:p>
          <a:p>
            <a:pPr lvl="1"/>
            <a:r>
              <a:rPr lang="en-US" altLang="zh-CN" sz="1700" u="sng" dirty="0" smtClean="0">
                <a:solidFill>
                  <a:srgbClr val="7030A0"/>
                </a:solidFill>
              </a:rPr>
              <a:t>External inquiry types</a:t>
            </a:r>
            <a:r>
              <a:rPr lang="en-US" altLang="zh-CN" sz="1700" u="sng" dirty="0" smtClean="0"/>
              <a:t>: </a:t>
            </a:r>
            <a:r>
              <a:rPr lang="en-US" altLang="zh-CN" sz="1700" dirty="0" smtClean="0"/>
              <a:t>input transactions that do not update internal </a:t>
            </a:r>
            <a:r>
              <a:rPr lang="en-US" altLang="zh-CN" sz="1700" dirty="0" smtClean="0">
                <a:solidFill>
                  <a:srgbClr val="7030A0"/>
                </a:solidFill>
              </a:rPr>
              <a:t>status</a:t>
            </a:r>
          </a:p>
          <a:p>
            <a:pPr lvl="1"/>
            <a:r>
              <a:rPr lang="en-US" altLang="zh-CN" sz="1700" u="sng" dirty="0" smtClean="0">
                <a:solidFill>
                  <a:srgbClr val="7030A0"/>
                </a:solidFill>
              </a:rPr>
              <a:t>Logical internal file types: </a:t>
            </a:r>
            <a:r>
              <a:rPr lang="en-US" altLang="zh-CN" sz="1700" dirty="0" smtClean="0"/>
              <a:t>a group of data or files used by the system</a:t>
            </a:r>
          </a:p>
          <a:p>
            <a:pPr lvl="1"/>
            <a:r>
              <a:rPr lang="en-US" altLang="zh-CN" sz="1700" u="sng" dirty="0" smtClean="0">
                <a:solidFill>
                  <a:srgbClr val="7030A0"/>
                </a:solidFill>
              </a:rPr>
              <a:t>External interface file types: </a:t>
            </a:r>
            <a:r>
              <a:rPr lang="en-US" altLang="zh-CN" sz="1700" dirty="0" smtClean="0"/>
              <a:t>allow for output and input that may pass to and from other computer applications.</a:t>
            </a:r>
            <a:endParaRPr lang="en-US" altLang="zh-CN" sz="2000" dirty="0"/>
          </a:p>
          <a:p>
            <a:r>
              <a:rPr lang="en-US" altLang="zh-CN" sz="2000" dirty="0" smtClean="0"/>
              <a:t>The analyst identifies each instance of each external user type in the application. Each component is then classified as having either high, average or low complexity.</a:t>
            </a:r>
          </a:p>
        </p:txBody>
      </p:sp>
      <p:sp>
        <p:nvSpPr>
          <p:cNvPr id="3" name="标题 2"/>
          <p:cNvSpPr>
            <a:spLocks noGrp="1"/>
          </p:cNvSpPr>
          <p:nvPr>
            <p:ph type="title"/>
          </p:nvPr>
        </p:nvSpPr>
        <p:spPr/>
        <p:txBody>
          <a:bodyPr>
            <a:normAutofit fontScale="90000"/>
          </a:bodyPr>
          <a:lstStyle/>
          <a:p>
            <a:r>
              <a:rPr lang="en-US" altLang="zh-CN" dirty="0" smtClean="0"/>
              <a:t>Albrecht function point analysis</a:t>
            </a:r>
            <a:endParaRPr lang="en-US" altLang="zh-CN" dirty="0"/>
          </a:p>
        </p:txBody>
      </p:sp>
    </p:spTree>
    <p:extLst>
      <p:ext uri="{BB962C8B-B14F-4D97-AF65-F5344CB8AC3E}">
        <p14:creationId xmlns:p14="http://schemas.microsoft.com/office/powerpoint/2010/main" val="514571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400" dirty="0" smtClean="0"/>
              <a:t>Albrecht complexity multipliers</a:t>
            </a:r>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smtClean="0"/>
          </a:p>
          <a:p>
            <a:r>
              <a:rPr lang="en-US" altLang="zh-CN" sz="1400" i="1" dirty="0" smtClean="0">
                <a:solidFill>
                  <a:schemeClr val="bg2">
                    <a:lumMod val="50000"/>
                  </a:schemeClr>
                </a:solidFill>
              </a:rPr>
              <a:t>The question of whether the external user type was of high, low or average complexity was intuitive. The International FP User Group (IFPUG) made further refinement.</a:t>
            </a:r>
          </a:p>
          <a:p>
            <a:pPr marL="0" indent="0">
              <a:buNone/>
            </a:pPr>
            <a:r>
              <a:rPr lang="en-US" altLang="zh-CN" sz="1400" b="1" dirty="0" smtClean="0"/>
              <a:t>                                          IFPUG Complexity of external input type</a:t>
            </a:r>
            <a:endParaRPr lang="en-US" altLang="zh-CN" sz="1400" b="1" dirty="0"/>
          </a:p>
        </p:txBody>
      </p:sp>
      <p:sp>
        <p:nvSpPr>
          <p:cNvPr id="3" name="标题 2"/>
          <p:cNvSpPr>
            <a:spLocks noGrp="1"/>
          </p:cNvSpPr>
          <p:nvPr>
            <p:ph type="title"/>
          </p:nvPr>
        </p:nvSpPr>
        <p:spPr/>
        <p:txBody>
          <a:bodyPr>
            <a:normAutofit fontScale="90000"/>
          </a:bodyPr>
          <a:lstStyle/>
          <a:p>
            <a:r>
              <a:rPr lang="en-US" altLang="zh-CN" dirty="0"/>
              <a:t>Albrecht function point analysis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57336190"/>
              </p:ext>
            </p:extLst>
          </p:nvPr>
        </p:nvGraphicFramePr>
        <p:xfrm>
          <a:off x="1115615" y="2060848"/>
          <a:ext cx="6552729" cy="2133600"/>
        </p:xfrm>
        <a:graphic>
          <a:graphicData uri="http://schemas.openxmlformats.org/drawingml/2006/table">
            <a:tbl>
              <a:tblPr firstRow="1" bandRow="1">
                <a:tableStyleId>{21E4AEA4-8DFA-4A89-87EB-49C32662AFE0}</a:tableStyleId>
              </a:tblPr>
              <a:tblGrid>
                <a:gridCol w="2707532"/>
                <a:gridCol w="1297421"/>
                <a:gridCol w="1190684"/>
                <a:gridCol w="1357092"/>
              </a:tblGrid>
              <a:tr h="299110">
                <a:tc>
                  <a:txBody>
                    <a:bodyPr/>
                    <a:lstStyle/>
                    <a:p>
                      <a:r>
                        <a:rPr lang="en-US" altLang="zh-CN" sz="1400" dirty="0" smtClean="0"/>
                        <a:t>External user type</a:t>
                      </a:r>
                      <a:endParaRPr lang="zh-CN" altLang="en-US" sz="1400" dirty="0"/>
                    </a:p>
                  </a:txBody>
                  <a:tcPr/>
                </a:tc>
                <a:tc gridSpan="3">
                  <a:txBody>
                    <a:bodyPr/>
                    <a:lstStyle/>
                    <a:p>
                      <a:pPr algn="ctr"/>
                      <a:r>
                        <a:rPr lang="en-US" altLang="zh-CN" sz="1400" dirty="0" smtClean="0"/>
                        <a:t>Multiplier</a:t>
                      </a:r>
                      <a:endParaRPr lang="zh-CN" altLang="en-US" sz="1400" dirty="0"/>
                    </a:p>
                  </a:txBody>
                  <a:tcPr anchor="ctr"/>
                </a:tc>
                <a:tc hMerge="1">
                  <a:txBody>
                    <a:bodyPr/>
                    <a:lstStyle/>
                    <a:p>
                      <a:endParaRPr lang="zh-CN" altLang="en-US" dirty="0"/>
                    </a:p>
                  </a:txBody>
                  <a:tcPr/>
                </a:tc>
                <a:tc hMerge="1">
                  <a:txBody>
                    <a:bodyPr/>
                    <a:lstStyle/>
                    <a:p>
                      <a:endParaRPr lang="zh-CN" altLang="en-US" dirty="0"/>
                    </a:p>
                  </a:txBody>
                  <a:tcPr/>
                </a:tc>
              </a:tr>
              <a:tr h="274184">
                <a:tc>
                  <a:txBody>
                    <a:bodyPr/>
                    <a:lstStyle/>
                    <a:p>
                      <a:endParaRPr lang="zh-CN" altLang="en-US" sz="14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400" dirty="0" smtClean="0"/>
                        <a:t>Low</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dirty="0" smtClean="0"/>
                        <a:t>Average</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dirty="0" smtClean="0"/>
                        <a:t>High</a:t>
                      </a:r>
                      <a:endParaRPr lang="zh-CN" altLang="en-US" sz="1400" dirty="0"/>
                    </a:p>
                  </a:txBody>
                  <a:tcPr anchor="ctr">
                    <a:lnB w="12700" cap="flat" cmpd="sng" algn="ctr">
                      <a:solidFill>
                        <a:schemeClr val="tx1"/>
                      </a:solidFill>
                      <a:prstDash val="solid"/>
                      <a:round/>
                      <a:headEnd type="none" w="med" len="med"/>
                      <a:tailEnd type="none" w="med" len="med"/>
                    </a:lnB>
                  </a:tcPr>
                </a:tc>
              </a:tr>
              <a:tr h="274184">
                <a:tc>
                  <a:txBody>
                    <a:bodyPr/>
                    <a:lstStyle/>
                    <a:p>
                      <a:r>
                        <a:rPr lang="en-US" altLang="zh-CN" sz="1400" dirty="0" smtClean="0"/>
                        <a:t>External input type</a:t>
                      </a:r>
                      <a:endParaRPr lang="zh-CN" alt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altLang="zh-CN" sz="1400" dirty="0" smtClean="0"/>
                        <a:t>3</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dirty="0" smtClean="0"/>
                        <a:t>4</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dirty="0" smtClean="0"/>
                        <a:t>6</a:t>
                      </a:r>
                      <a:endParaRPr lang="zh-CN" altLang="en-US" sz="1400" dirty="0"/>
                    </a:p>
                  </a:txBody>
                  <a:tcPr anchor="ctr">
                    <a:lnT w="12700" cap="flat" cmpd="sng" algn="ctr">
                      <a:solidFill>
                        <a:schemeClr val="tx1"/>
                      </a:solidFill>
                      <a:prstDash val="solid"/>
                      <a:round/>
                      <a:headEnd type="none" w="med" len="med"/>
                      <a:tailEnd type="none" w="med" len="med"/>
                    </a:lnT>
                  </a:tcPr>
                </a:tc>
              </a:tr>
              <a:tr h="274184">
                <a:tc>
                  <a:txBody>
                    <a:bodyPr/>
                    <a:lstStyle/>
                    <a:p>
                      <a:r>
                        <a:rPr lang="en-US" altLang="zh-CN" sz="1400" dirty="0" smtClean="0"/>
                        <a:t>External output type</a:t>
                      </a:r>
                      <a:endParaRPr lang="zh-CN" altLang="en-US" sz="1400" dirty="0"/>
                    </a:p>
                  </a:txBody>
                  <a:tcPr/>
                </a:tc>
                <a:tc>
                  <a:txBody>
                    <a:bodyPr/>
                    <a:lstStyle/>
                    <a:p>
                      <a:pPr algn="ctr"/>
                      <a:r>
                        <a:rPr lang="en-US" altLang="zh-CN" sz="1400" dirty="0" smtClean="0"/>
                        <a:t>4</a:t>
                      </a:r>
                      <a:endParaRPr lang="zh-CN" altLang="en-US" sz="1400" dirty="0"/>
                    </a:p>
                  </a:txBody>
                  <a:tcPr anchor="ctr"/>
                </a:tc>
                <a:tc>
                  <a:txBody>
                    <a:bodyPr/>
                    <a:lstStyle/>
                    <a:p>
                      <a:pPr algn="ctr"/>
                      <a:r>
                        <a:rPr lang="en-US" altLang="zh-CN" sz="1400" dirty="0" smtClean="0"/>
                        <a:t>5</a:t>
                      </a:r>
                      <a:endParaRPr lang="zh-CN" altLang="en-US" sz="1400" dirty="0"/>
                    </a:p>
                  </a:txBody>
                  <a:tcPr anchor="ctr"/>
                </a:tc>
                <a:tc>
                  <a:txBody>
                    <a:bodyPr/>
                    <a:lstStyle/>
                    <a:p>
                      <a:pPr algn="ctr"/>
                      <a:r>
                        <a:rPr lang="en-US" altLang="zh-CN" sz="1400" dirty="0" smtClean="0"/>
                        <a:t>7</a:t>
                      </a:r>
                      <a:endParaRPr lang="zh-CN" altLang="en-US" sz="1400" dirty="0"/>
                    </a:p>
                  </a:txBody>
                  <a:tcPr anchor="ctr"/>
                </a:tc>
              </a:tr>
              <a:tr h="274184">
                <a:tc>
                  <a:txBody>
                    <a:bodyPr/>
                    <a:lstStyle/>
                    <a:p>
                      <a:r>
                        <a:rPr lang="en-US" altLang="zh-CN" sz="1400" dirty="0" smtClean="0"/>
                        <a:t>External</a:t>
                      </a:r>
                      <a:r>
                        <a:rPr lang="en-US" altLang="zh-CN" sz="1400" baseline="0" dirty="0" smtClean="0"/>
                        <a:t> inquiry type</a:t>
                      </a:r>
                    </a:p>
                  </a:txBody>
                  <a:tcPr/>
                </a:tc>
                <a:tc>
                  <a:txBody>
                    <a:bodyPr/>
                    <a:lstStyle/>
                    <a:p>
                      <a:pPr algn="ctr"/>
                      <a:r>
                        <a:rPr lang="en-US" altLang="zh-CN" sz="1400" dirty="0" smtClean="0"/>
                        <a:t>3</a:t>
                      </a:r>
                      <a:endParaRPr lang="zh-CN" altLang="en-US" sz="1400" dirty="0"/>
                    </a:p>
                  </a:txBody>
                  <a:tcPr anchor="ctr"/>
                </a:tc>
                <a:tc>
                  <a:txBody>
                    <a:bodyPr/>
                    <a:lstStyle/>
                    <a:p>
                      <a:pPr algn="ctr"/>
                      <a:r>
                        <a:rPr lang="en-US" altLang="zh-CN" sz="1400" dirty="0" smtClean="0"/>
                        <a:t>4</a:t>
                      </a:r>
                      <a:endParaRPr lang="zh-CN" altLang="en-US" sz="1400" dirty="0"/>
                    </a:p>
                  </a:txBody>
                  <a:tcPr anchor="ctr"/>
                </a:tc>
                <a:tc>
                  <a:txBody>
                    <a:bodyPr/>
                    <a:lstStyle/>
                    <a:p>
                      <a:pPr algn="ctr"/>
                      <a:r>
                        <a:rPr lang="en-US" altLang="zh-CN" sz="1400" dirty="0" smtClean="0"/>
                        <a:t>6</a:t>
                      </a:r>
                      <a:endParaRPr lang="zh-CN" altLang="en-US" sz="1400" dirty="0"/>
                    </a:p>
                  </a:txBody>
                  <a:tcPr anchor="ctr"/>
                </a:tc>
              </a:tr>
              <a:tr h="274184">
                <a:tc>
                  <a:txBody>
                    <a:bodyPr/>
                    <a:lstStyle/>
                    <a:p>
                      <a:r>
                        <a:rPr lang="en-US" altLang="zh-CN" sz="1400" dirty="0" smtClean="0"/>
                        <a:t>Logical internal file type</a:t>
                      </a:r>
                      <a:endParaRPr lang="zh-CN" altLang="en-US" sz="1400" dirty="0"/>
                    </a:p>
                  </a:txBody>
                  <a:tcPr/>
                </a:tc>
                <a:tc>
                  <a:txBody>
                    <a:bodyPr/>
                    <a:lstStyle/>
                    <a:p>
                      <a:pPr algn="ctr"/>
                      <a:r>
                        <a:rPr lang="en-US" altLang="zh-CN" sz="1400" dirty="0" smtClean="0"/>
                        <a:t>7</a:t>
                      </a:r>
                      <a:endParaRPr lang="zh-CN" altLang="en-US" sz="1400" dirty="0"/>
                    </a:p>
                  </a:txBody>
                  <a:tcPr anchor="ctr"/>
                </a:tc>
                <a:tc>
                  <a:txBody>
                    <a:bodyPr/>
                    <a:lstStyle/>
                    <a:p>
                      <a:pPr algn="ctr"/>
                      <a:r>
                        <a:rPr lang="en-US" altLang="zh-CN" sz="1400" dirty="0" smtClean="0"/>
                        <a:t>10</a:t>
                      </a:r>
                      <a:endParaRPr lang="zh-CN" altLang="en-US" sz="1400" dirty="0"/>
                    </a:p>
                  </a:txBody>
                  <a:tcPr anchor="ctr"/>
                </a:tc>
                <a:tc>
                  <a:txBody>
                    <a:bodyPr/>
                    <a:lstStyle/>
                    <a:p>
                      <a:pPr algn="ctr"/>
                      <a:r>
                        <a:rPr lang="en-US" altLang="zh-CN" sz="1400" dirty="0" smtClean="0"/>
                        <a:t>15</a:t>
                      </a:r>
                      <a:endParaRPr lang="zh-CN" altLang="en-US" sz="1400" dirty="0"/>
                    </a:p>
                  </a:txBody>
                  <a:tcPr anchor="ctr"/>
                </a:tc>
              </a:tr>
              <a:tr h="274184">
                <a:tc>
                  <a:txBody>
                    <a:bodyPr/>
                    <a:lstStyle/>
                    <a:p>
                      <a:r>
                        <a:rPr lang="en-US" altLang="zh-CN" sz="1400" dirty="0" smtClean="0"/>
                        <a:t>External interface file type</a:t>
                      </a:r>
                      <a:endParaRPr lang="zh-CN" altLang="en-US" sz="1400" dirty="0"/>
                    </a:p>
                  </a:txBody>
                  <a:tcPr/>
                </a:tc>
                <a:tc>
                  <a:txBody>
                    <a:bodyPr/>
                    <a:lstStyle/>
                    <a:p>
                      <a:pPr algn="ctr"/>
                      <a:r>
                        <a:rPr lang="en-US" altLang="zh-CN" sz="1400" dirty="0" smtClean="0"/>
                        <a:t>5</a:t>
                      </a:r>
                      <a:endParaRPr lang="zh-CN" altLang="en-US" sz="1400" dirty="0"/>
                    </a:p>
                  </a:txBody>
                  <a:tcPr anchor="ctr"/>
                </a:tc>
                <a:tc>
                  <a:txBody>
                    <a:bodyPr/>
                    <a:lstStyle/>
                    <a:p>
                      <a:pPr algn="ctr"/>
                      <a:r>
                        <a:rPr lang="en-US" altLang="zh-CN" sz="1400" dirty="0" smtClean="0"/>
                        <a:t>7</a:t>
                      </a:r>
                      <a:endParaRPr lang="zh-CN" altLang="en-US" sz="1400" dirty="0"/>
                    </a:p>
                  </a:txBody>
                  <a:tcPr anchor="ctr"/>
                </a:tc>
                <a:tc>
                  <a:txBody>
                    <a:bodyPr/>
                    <a:lstStyle/>
                    <a:p>
                      <a:pPr algn="ctr"/>
                      <a:r>
                        <a:rPr lang="en-US" altLang="zh-CN" sz="1400" dirty="0" smtClean="0"/>
                        <a:t>10</a:t>
                      </a:r>
                      <a:endParaRPr lang="zh-CN" altLang="en-US" sz="1400" dirty="0"/>
                    </a:p>
                  </a:txBody>
                  <a:tcPr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23255702"/>
              </p:ext>
            </p:extLst>
          </p:nvPr>
        </p:nvGraphicFramePr>
        <p:xfrm>
          <a:off x="1115616" y="5157192"/>
          <a:ext cx="6552729" cy="1524000"/>
        </p:xfrm>
        <a:graphic>
          <a:graphicData uri="http://schemas.openxmlformats.org/drawingml/2006/table">
            <a:tbl>
              <a:tblPr firstRow="1" bandRow="1">
                <a:tableStyleId>{7DF18680-E054-41AD-8BC1-D1AEF772440D}</a:tableStyleId>
              </a:tblPr>
              <a:tblGrid>
                <a:gridCol w="2707532"/>
                <a:gridCol w="1297421"/>
                <a:gridCol w="1190684"/>
                <a:gridCol w="1357092"/>
              </a:tblGrid>
              <a:tr h="299110">
                <a:tc>
                  <a:txBody>
                    <a:bodyPr/>
                    <a:lstStyle/>
                    <a:p>
                      <a:endParaRPr lang="zh-CN" altLang="en-US" sz="1400" dirty="0"/>
                    </a:p>
                  </a:txBody>
                  <a:tcPr/>
                </a:tc>
                <a:tc gridSpan="3">
                  <a:txBody>
                    <a:bodyPr/>
                    <a:lstStyle/>
                    <a:p>
                      <a:pPr algn="ctr"/>
                      <a:r>
                        <a:rPr lang="en-US" altLang="zh-CN" sz="1400" dirty="0" smtClean="0"/>
                        <a:t>Number of data type to access</a:t>
                      </a:r>
                      <a:endParaRPr lang="zh-CN" altLang="en-US" sz="1400" dirty="0"/>
                    </a:p>
                  </a:txBody>
                  <a:tcPr anchor="ctr"/>
                </a:tc>
                <a:tc hMerge="1">
                  <a:txBody>
                    <a:bodyPr/>
                    <a:lstStyle/>
                    <a:p>
                      <a:endParaRPr lang="zh-CN" altLang="en-US" dirty="0"/>
                    </a:p>
                  </a:txBody>
                  <a:tcPr/>
                </a:tc>
                <a:tc hMerge="1">
                  <a:txBody>
                    <a:bodyPr/>
                    <a:lstStyle/>
                    <a:p>
                      <a:endParaRPr lang="zh-CN" altLang="en-US" dirty="0"/>
                    </a:p>
                  </a:txBody>
                  <a:tcPr/>
                </a:tc>
              </a:tr>
              <a:tr h="274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Number of</a:t>
                      </a:r>
                      <a:r>
                        <a:rPr lang="en-US" altLang="zh-CN" sz="1400" baseline="0" dirty="0" smtClean="0"/>
                        <a:t> file type to access</a:t>
                      </a:r>
                      <a:endParaRPr lang="zh-CN" altLang="en-US" sz="1400" dirty="0" smtClean="0"/>
                    </a:p>
                  </a:txBody>
                  <a:tcPr>
                    <a:lnB w="12700" cap="flat" cmpd="sng" algn="ctr">
                      <a:solidFill>
                        <a:schemeClr val="tx1"/>
                      </a:solidFill>
                      <a:prstDash val="solid"/>
                      <a:round/>
                      <a:headEnd type="none" w="med" len="med"/>
                      <a:tailEnd type="none" w="med" len="med"/>
                    </a:lnB>
                  </a:tcPr>
                </a:tc>
                <a:tc>
                  <a:txBody>
                    <a:bodyPr/>
                    <a:lstStyle/>
                    <a:p>
                      <a:pPr algn="ctr"/>
                      <a:r>
                        <a:rPr lang="en-US" altLang="zh-CN" sz="1400" dirty="0" smtClean="0"/>
                        <a:t>&lt;5</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dirty="0" smtClean="0"/>
                        <a:t>5~15</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dirty="0" smtClean="0"/>
                        <a:t>&gt;15</a:t>
                      </a:r>
                      <a:endParaRPr lang="zh-CN" altLang="en-US" sz="1400" dirty="0"/>
                    </a:p>
                  </a:txBody>
                  <a:tcPr anchor="ctr">
                    <a:lnB w="12700" cap="flat" cmpd="sng" algn="ctr">
                      <a:solidFill>
                        <a:schemeClr val="tx1"/>
                      </a:solidFill>
                      <a:prstDash val="solid"/>
                      <a:round/>
                      <a:headEnd type="none" w="med" len="med"/>
                      <a:tailEnd type="none" w="med" len="med"/>
                    </a:lnB>
                  </a:tcPr>
                </a:tc>
              </a:tr>
              <a:tr h="274184">
                <a:tc>
                  <a:txBody>
                    <a:bodyPr/>
                    <a:lstStyle/>
                    <a:p>
                      <a:r>
                        <a:rPr lang="en-US" altLang="zh-CN" sz="1400" dirty="0" smtClean="0"/>
                        <a:t>0 or 1</a:t>
                      </a:r>
                      <a:endParaRPr lang="zh-CN" alt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altLang="zh-CN" sz="1400" dirty="0" smtClean="0"/>
                        <a:t>Low</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dirty="0" smtClean="0"/>
                        <a:t>Low</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dirty="0" smtClean="0"/>
                        <a:t>Medium</a:t>
                      </a:r>
                      <a:endParaRPr lang="zh-CN" altLang="en-US" sz="1400" dirty="0"/>
                    </a:p>
                  </a:txBody>
                  <a:tcPr anchor="ctr">
                    <a:lnT w="12700" cap="flat" cmpd="sng" algn="ctr">
                      <a:solidFill>
                        <a:schemeClr val="tx1"/>
                      </a:solidFill>
                      <a:prstDash val="solid"/>
                      <a:round/>
                      <a:headEnd type="none" w="med" len="med"/>
                      <a:tailEnd type="none" w="med" len="med"/>
                    </a:lnT>
                  </a:tcPr>
                </a:tc>
              </a:tr>
              <a:tr h="274184">
                <a:tc>
                  <a:txBody>
                    <a:bodyPr/>
                    <a:lstStyle/>
                    <a:p>
                      <a:r>
                        <a:rPr lang="en-US" altLang="zh-CN" sz="1400" dirty="0" smtClean="0"/>
                        <a:t>2</a:t>
                      </a:r>
                      <a:endParaRPr lang="zh-CN" altLang="en-US" sz="1400" dirty="0"/>
                    </a:p>
                  </a:txBody>
                  <a:tcPr/>
                </a:tc>
                <a:tc>
                  <a:txBody>
                    <a:bodyPr/>
                    <a:lstStyle/>
                    <a:p>
                      <a:pPr algn="ctr"/>
                      <a:r>
                        <a:rPr lang="en-US" altLang="zh-CN" sz="1400" dirty="0" smtClean="0"/>
                        <a:t>Low</a:t>
                      </a:r>
                      <a:endParaRPr lang="zh-CN" altLang="en-US" sz="1400" dirty="0"/>
                    </a:p>
                  </a:txBody>
                  <a:tcPr anchor="ctr"/>
                </a:tc>
                <a:tc>
                  <a:txBody>
                    <a:bodyPr/>
                    <a:lstStyle/>
                    <a:p>
                      <a:pPr algn="ctr"/>
                      <a:r>
                        <a:rPr lang="en-US" altLang="zh-CN" sz="1400" dirty="0" smtClean="0"/>
                        <a:t>Medium</a:t>
                      </a:r>
                      <a:endParaRPr lang="zh-CN" altLang="en-US" sz="1400" dirty="0"/>
                    </a:p>
                  </a:txBody>
                  <a:tcPr anchor="ctr"/>
                </a:tc>
                <a:tc>
                  <a:txBody>
                    <a:bodyPr/>
                    <a:lstStyle/>
                    <a:p>
                      <a:pPr algn="ctr"/>
                      <a:r>
                        <a:rPr lang="en-US" altLang="zh-CN" sz="1400" dirty="0" smtClean="0"/>
                        <a:t>Medium</a:t>
                      </a:r>
                      <a:endParaRPr lang="zh-CN" altLang="en-US" sz="1400" dirty="0"/>
                    </a:p>
                  </a:txBody>
                  <a:tcPr anchor="ctr"/>
                </a:tc>
              </a:tr>
              <a:tr h="274184">
                <a:tc>
                  <a:txBody>
                    <a:bodyPr/>
                    <a:lstStyle/>
                    <a:p>
                      <a:r>
                        <a:rPr lang="en-US" altLang="zh-CN" sz="1400" dirty="0" smtClean="0"/>
                        <a:t>&gt;2</a:t>
                      </a:r>
                      <a:endParaRPr lang="en-US" altLang="zh-CN" sz="1400" baseline="0" dirty="0" smtClean="0"/>
                    </a:p>
                  </a:txBody>
                  <a:tcPr/>
                </a:tc>
                <a:tc>
                  <a:txBody>
                    <a:bodyPr/>
                    <a:lstStyle/>
                    <a:p>
                      <a:pPr algn="ctr"/>
                      <a:r>
                        <a:rPr lang="en-US" altLang="zh-CN" sz="1400" dirty="0" smtClean="0"/>
                        <a:t>Medium</a:t>
                      </a:r>
                      <a:endParaRPr lang="zh-CN" altLang="en-US" sz="1400" dirty="0"/>
                    </a:p>
                  </a:txBody>
                  <a:tcPr anchor="ctr"/>
                </a:tc>
                <a:tc>
                  <a:txBody>
                    <a:bodyPr/>
                    <a:lstStyle/>
                    <a:p>
                      <a:pPr algn="ctr"/>
                      <a:r>
                        <a:rPr lang="en-US" altLang="zh-CN" sz="1400" dirty="0" smtClean="0"/>
                        <a:t>High</a:t>
                      </a:r>
                      <a:endParaRPr lang="zh-CN" altLang="en-US" sz="1400" dirty="0"/>
                    </a:p>
                  </a:txBody>
                  <a:tcPr anchor="ctr"/>
                </a:tc>
                <a:tc>
                  <a:txBody>
                    <a:bodyPr/>
                    <a:lstStyle/>
                    <a:p>
                      <a:pPr algn="ctr"/>
                      <a:r>
                        <a:rPr lang="en-US" altLang="zh-CN" sz="1400" dirty="0" smtClean="0"/>
                        <a:t>High</a:t>
                      </a:r>
                      <a:endParaRPr lang="zh-CN" altLang="en-US" sz="1400" dirty="0"/>
                    </a:p>
                  </a:txBody>
                  <a:tcPr anchor="ctr"/>
                </a:tc>
              </a:tr>
            </a:tbl>
          </a:graphicData>
        </a:graphic>
      </p:graphicFrame>
    </p:spTree>
    <p:extLst>
      <p:ext uri="{BB962C8B-B14F-4D97-AF65-F5344CB8AC3E}">
        <p14:creationId xmlns:p14="http://schemas.microsoft.com/office/powerpoint/2010/main" val="4116625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流程图: 过程 19"/>
          <p:cNvSpPr/>
          <p:nvPr/>
        </p:nvSpPr>
        <p:spPr>
          <a:xfrm>
            <a:off x="2771800" y="5078022"/>
            <a:ext cx="341386" cy="12030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内容占位符 1"/>
          <p:cNvSpPr>
            <a:spLocks noGrp="1"/>
          </p:cNvSpPr>
          <p:nvPr>
            <p:ph sz="quarter" idx="1"/>
          </p:nvPr>
        </p:nvSpPr>
        <p:spPr>
          <a:xfrm>
            <a:off x="762000" y="1600200"/>
            <a:ext cx="8004048" cy="2188840"/>
          </a:xfrm>
        </p:spPr>
        <p:txBody>
          <a:bodyPr>
            <a:normAutofit/>
          </a:bodyPr>
          <a:lstStyle/>
          <a:p>
            <a:r>
              <a:rPr lang="en-US" altLang="zh-CN" sz="1800" dirty="0" smtClean="0"/>
              <a:t>The Mark II method was originally sponsored by CCTA (Central Computer and Telecommunications Agency, now the Office of Government Commerce or OGC). UK standard, an improvement and replacement of the Albrecht method.</a:t>
            </a:r>
          </a:p>
          <a:p>
            <a:r>
              <a:rPr lang="en-US" altLang="zh-CN" sz="1800" dirty="0" smtClean="0"/>
              <a:t>The information processing size is initially measured in unadjusted function points (UFPs). The assumption: IS comprises transactions which have the basic structure as follows.</a:t>
            </a:r>
          </a:p>
        </p:txBody>
      </p:sp>
      <p:sp>
        <p:nvSpPr>
          <p:cNvPr id="3" name="标题 2"/>
          <p:cNvSpPr>
            <a:spLocks noGrp="1"/>
          </p:cNvSpPr>
          <p:nvPr>
            <p:ph type="title"/>
          </p:nvPr>
        </p:nvSpPr>
        <p:spPr/>
        <p:txBody>
          <a:bodyPr/>
          <a:lstStyle/>
          <a:p>
            <a:r>
              <a:rPr lang="en-US" altLang="zh-CN" dirty="0" smtClean="0"/>
              <a:t>Function points Mark II</a:t>
            </a:r>
            <a:endParaRPr lang="zh-CN" altLang="en-US" dirty="0"/>
          </a:p>
        </p:txBody>
      </p:sp>
      <p:sp>
        <p:nvSpPr>
          <p:cNvPr id="5" name="流程图: 文档 4"/>
          <p:cNvSpPr/>
          <p:nvPr/>
        </p:nvSpPr>
        <p:spPr>
          <a:xfrm>
            <a:off x="3944798" y="3772094"/>
            <a:ext cx="1584176" cy="304978"/>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ln w="0"/>
                <a:solidFill>
                  <a:schemeClr val="tx1"/>
                </a:solidFill>
                <a:effectLst>
                  <a:outerShdw blurRad="38100" dist="19050" dir="2700000" algn="tl" rotWithShape="0">
                    <a:schemeClr val="dk1">
                      <a:alpha val="40000"/>
                    </a:schemeClr>
                  </a:outerShdw>
                </a:effectLst>
              </a:rPr>
              <a:t>Datastore</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 name="流程图: 过程 5"/>
          <p:cNvSpPr/>
          <p:nvPr/>
        </p:nvSpPr>
        <p:spPr>
          <a:xfrm>
            <a:off x="3944798" y="4365104"/>
            <a:ext cx="1584176" cy="36004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Process</a:t>
            </a:r>
            <a:endParaRPr lang="zh-CN" altLang="en-US" dirty="0">
              <a:ln w="0"/>
              <a:solidFill>
                <a:schemeClr val="tx1"/>
              </a:solidFill>
              <a:effectLst>
                <a:outerShdw blurRad="38100" dist="19050" dir="2700000" algn="tl" rotWithShape="0">
                  <a:schemeClr val="dk1">
                    <a:alpha val="40000"/>
                  </a:schemeClr>
                </a:outerShdw>
              </a:effectLst>
            </a:endParaRPr>
          </a:p>
        </p:txBody>
      </p:sp>
      <p:cxnSp>
        <p:nvCxnSpPr>
          <p:cNvPr id="8" name="直接箭头连接符 7"/>
          <p:cNvCxnSpPr>
            <a:stCxn id="5" idx="2"/>
            <a:endCxn id="6" idx="0"/>
          </p:cNvCxnSpPr>
          <p:nvPr/>
        </p:nvCxnSpPr>
        <p:spPr>
          <a:xfrm>
            <a:off x="4736886" y="4056910"/>
            <a:ext cx="0" cy="3081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p:cNvCxnSpPr>
            <a:endCxn id="6" idx="1"/>
          </p:cNvCxnSpPr>
          <p:nvPr/>
        </p:nvCxnSpPr>
        <p:spPr>
          <a:xfrm>
            <a:off x="3008694" y="4545124"/>
            <a:ext cx="9361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3"/>
          </p:cNvCxnSpPr>
          <p:nvPr/>
        </p:nvCxnSpPr>
        <p:spPr>
          <a:xfrm>
            <a:off x="5528974" y="4545124"/>
            <a:ext cx="9361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3113186" y="4201538"/>
            <a:ext cx="732893" cy="369332"/>
          </a:xfrm>
          <a:prstGeom prst="rect">
            <a:avLst/>
          </a:prstGeom>
          <a:noFill/>
        </p:spPr>
        <p:txBody>
          <a:bodyPr wrap="none" rtlCol="0">
            <a:spAutoFit/>
          </a:bodyPr>
          <a:lstStyle/>
          <a:p>
            <a:r>
              <a:rPr lang="en-US" altLang="zh-CN" dirty="0" smtClean="0"/>
              <a:t>input</a:t>
            </a:r>
            <a:endParaRPr lang="zh-CN" altLang="en-US" dirty="0"/>
          </a:p>
        </p:txBody>
      </p:sp>
      <p:sp>
        <p:nvSpPr>
          <p:cNvPr id="15" name="文本框 14"/>
          <p:cNvSpPr txBox="1"/>
          <p:nvPr/>
        </p:nvSpPr>
        <p:spPr>
          <a:xfrm>
            <a:off x="5491245" y="4180438"/>
            <a:ext cx="867545" cy="369332"/>
          </a:xfrm>
          <a:prstGeom prst="rect">
            <a:avLst/>
          </a:prstGeom>
          <a:noFill/>
        </p:spPr>
        <p:txBody>
          <a:bodyPr wrap="none" rtlCol="0">
            <a:spAutoFit/>
          </a:bodyPr>
          <a:lstStyle/>
          <a:p>
            <a:r>
              <a:rPr lang="en-US" altLang="zh-CN" dirty="0" smtClean="0"/>
              <a:t>output</a:t>
            </a:r>
            <a:endParaRPr lang="zh-CN" altLang="en-US" dirty="0"/>
          </a:p>
        </p:txBody>
      </p:sp>
      <p:sp>
        <p:nvSpPr>
          <p:cNvPr id="17" name="文本框 16"/>
          <p:cNvSpPr txBox="1"/>
          <p:nvPr/>
        </p:nvSpPr>
        <p:spPr>
          <a:xfrm>
            <a:off x="6471293" y="4355812"/>
            <a:ext cx="1701107" cy="369332"/>
          </a:xfrm>
          <a:prstGeom prst="rect">
            <a:avLst/>
          </a:prstGeom>
          <a:noFill/>
        </p:spPr>
        <p:txBody>
          <a:bodyPr wrap="none" rtlCol="0">
            <a:spAutoFit/>
          </a:bodyPr>
          <a:lstStyle/>
          <a:p>
            <a:r>
              <a:rPr lang="en-US" altLang="zh-CN" dirty="0" smtClean="0"/>
              <a:t>Return to User</a:t>
            </a:r>
            <a:endParaRPr lang="zh-CN" altLang="en-US" dirty="0"/>
          </a:p>
        </p:txBody>
      </p:sp>
      <p:sp>
        <p:nvSpPr>
          <p:cNvPr id="18" name="文本框 17"/>
          <p:cNvSpPr txBox="1"/>
          <p:nvPr/>
        </p:nvSpPr>
        <p:spPr>
          <a:xfrm>
            <a:off x="1815889" y="4365104"/>
            <a:ext cx="1241045" cy="369332"/>
          </a:xfrm>
          <a:prstGeom prst="rect">
            <a:avLst/>
          </a:prstGeom>
          <a:noFill/>
        </p:spPr>
        <p:txBody>
          <a:bodyPr wrap="none" rtlCol="0">
            <a:spAutoFit/>
          </a:bodyPr>
          <a:lstStyle/>
          <a:p>
            <a:r>
              <a:rPr lang="en-US" altLang="zh-CN" dirty="0" smtClean="0"/>
              <a:t>From user</a:t>
            </a:r>
            <a:endParaRPr lang="zh-CN" altLang="en-US" dirty="0"/>
          </a:p>
        </p:txBody>
      </p:sp>
      <p:graphicFrame>
        <p:nvGraphicFramePr>
          <p:cNvPr id="19" name="对象 18"/>
          <p:cNvGraphicFramePr>
            <a:graphicFrameLocks noChangeAspect="1"/>
          </p:cNvGraphicFramePr>
          <p:nvPr>
            <p:extLst>
              <p:ext uri="{D42A27DB-BD31-4B8C-83A1-F6EECF244321}">
                <p14:modId xmlns:p14="http://schemas.microsoft.com/office/powerpoint/2010/main" val="2962305197"/>
              </p:ext>
            </p:extLst>
          </p:nvPr>
        </p:nvGraphicFramePr>
        <p:xfrm>
          <a:off x="1928762" y="5078022"/>
          <a:ext cx="5667476" cy="1203002"/>
        </p:xfrm>
        <a:graphic>
          <a:graphicData uri="http://schemas.openxmlformats.org/presentationml/2006/ole">
            <mc:AlternateContent xmlns:mc="http://schemas.openxmlformats.org/markup-compatibility/2006">
              <mc:Choice xmlns:v="urn:schemas-microsoft-com:vml" Requires="v">
                <p:oleObj spid="_x0000_s3166" name="Equation" r:id="rId3" imgW="2692080" imgH="571320" progId="Equation.DSMT4">
                  <p:embed/>
                </p:oleObj>
              </mc:Choice>
              <mc:Fallback>
                <p:oleObj name="Equation" r:id="rId3" imgW="2692080" imgH="571320" progId="Equation.DSMT4">
                  <p:embed/>
                  <p:pic>
                    <p:nvPicPr>
                      <p:cNvPr id="0" name=""/>
                      <p:cNvPicPr/>
                      <p:nvPr/>
                    </p:nvPicPr>
                    <p:blipFill>
                      <a:blip r:embed="rId4"/>
                      <a:stretch>
                        <a:fillRect/>
                      </a:stretch>
                    </p:blipFill>
                    <p:spPr>
                      <a:xfrm>
                        <a:off x="1928762" y="5078022"/>
                        <a:ext cx="5667476" cy="1203002"/>
                      </a:xfrm>
                      <a:prstGeom prst="rect">
                        <a:avLst/>
                      </a:prstGeom>
                    </p:spPr>
                  </p:pic>
                </p:oleObj>
              </mc:Fallback>
            </mc:AlternateContent>
          </a:graphicData>
        </a:graphic>
      </p:graphicFrame>
      <p:sp>
        <p:nvSpPr>
          <p:cNvPr id="21" name="文本框 20"/>
          <p:cNvSpPr txBox="1"/>
          <p:nvPr/>
        </p:nvSpPr>
        <p:spPr>
          <a:xfrm>
            <a:off x="505097" y="6295348"/>
            <a:ext cx="8638903" cy="338554"/>
          </a:xfrm>
          <a:prstGeom prst="rect">
            <a:avLst/>
          </a:prstGeom>
          <a:noFill/>
        </p:spPr>
        <p:txBody>
          <a:bodyPr wrap="none" rtlCol="0">
            <a:spAutoFit/>
          </a:bodyPr>
          <a:lstStyle/>
          <a:p>
            <a:r>
              <a:rPr lang="en-US" altLang="zh-CN" sz="1600" dirty="0" smtClean="0">
                <a:solidFill>
                  <a:srgbClr val="0070C0"/>
                </a:solidFill>
              </a:rPr>
              <a:t>Weights are derived by asking developers the proportions of efforts spent in previous projects</a:t>
            </a:r>
            <a:endParaRPr lang="zh-CN" altLang="en-US" sz="1600" dirty="0">
              <a:solidFill>
                <a:srgbClr val="0070C0"/>
              </a:solidFill>
            </a:endParaRPr>
          </a:p>
        </p:txBody>
      </p:sp>
      <p:sp>
        <p:nvSpPr>
          <p:cNvPr id="22" name="流程图: 过程 21"/>
          <p:cNvSpPr/>
          <p:nvPr/>
        </p:nvSpPr>
        <p:spPr>
          <a:xfrm>
            <a:off x="1187624" y="3645024"/>
            <a:ext cx="7272808" cy="1296144"/>
          </a:xfrm>
          <a:prstGeom prst="flowChartProcess">
            <a:avLst/>
          </a:prstGeom>
          <a:noFill/>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61680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The proportions of effort are then normalized into ratios, or weightings, which add up to 2.5. This process for calculating weightings is time consuming and most FP counters use industry average which are currently 0.58 for </a:t>
            </a:r>
            <a:r>
              <a:rPr lang="en-US" altLang="zh-CN" i="1" dirty="0" smtClean="0"/>
              <a:t>W</a:t>
            </a:r>
            <a:r>
              <a:rPr lang="en-US" altLang="zh-CN" i="1" baseline="-25000" dirty="0" smtClean="0"/>
              <a:t>i</a:t>
            </a:r>
            <a:r>
              <a:rPr lang="en-US" altLang="zh-CN" dirty="0" smtClean="0"/>
              <a:t>, 1.66 for </a:t>
            </a:r>
            <a:r>
              <a:rPr lang="en-US" altLang="zh-CN" i="1" dirty="0" smtClean="0"/>
              <a:t>W</a:t>
            </a:r>
            <a:r>
              <a:rPr lang="en-US" altLang="zh-CN" i="1" baseline="-25000" dirty="0" smtClean="0"/>
              <a:t>e</a:t>
            </a:r>
            <a:r>
              <a:rPr lang="en-US" altLang="zh-CN" dirty="0" smtClean="0"/>
              <a:t> and 0.26 for </a:t>
            </a:r>
            <a:r>
              <a:rPr lang="en-US" altLang="zh-CN" i="1" dirty="0" smtClean="0"/>
              <a:t>W</a:t>
            </a:r>
            <a:r>
              <a:rPr lang="en-US" altLang="zh-CN" i="1" baseline="-25000" dirty="0" smtClean="0"/>
              <a:t>o</a:t>
            </a:r>
            <a:r>
              <a:rPr lang="en-US" altLang="zh-CN" dirty="0" smtClean="0"/>
              <a:t>.</a:t>
            </a:r>
          </a:p>
          <a:p>
            <a:r>
              <a:rPr lang="en-US" altLang="zh-CN" dirty="0" smtClean="0">
                <a:solidFill>
                  <a:schemeClr val="accent2">
                    <a:lumMod val="75000"/>
                  </a:schemeClr>
                </a:solidFill>
              </a:rPr>
              <a:t>E.g. 5.2</a:t>
            </a:r>
            <a:endParaRPr lang="zh-CN" altLang="en-US" dirty="0">
              <a:solidFill>
                <a:schemeClr val="accent2">
                  <a:lumMod val="75000"/>
                </a:schemeClr>
              </a:solidFill>
            </a:endParaRPr>
          </a:p>
        </p:txBody>
      </p:sp>
      <p:sp>
        <p:nvSpPr>
          <p:cNvPr id="3" name="标题 2"/>
          <p:cNvSpPr>
            <a:spLocks noGrp="1"/>
          </p:cNvSpPr>
          <p:nvPr>
            <p:ph type="title"/>
          </p:nvPr>
        </p:nvSpPr>
        <p:spPr/>
        <p:txBody>
          <a:bodyPr/>
          <a:lstStyle/>
          <a:p>
            <a:r>
              <a:rPr lang="en-US" altLang="zh-CN" dirty="0" smtClean="0"/>
              <a:t>Function point Mark II</a:t>
            </a:r>
            <a:endParaRPr lang="zh-CN" altLang="en-US" dirty="0"/>
          </a:p>
        </p:txBody>
      </p:sp>
    </p:spTree>
    <p:extLst>
      <p:ext uri="{BB962C8B-B14F-4D97-AF65-F5344CB8AC3E}">
        <p14:creationId xmlns:p14="http://schemas.microsoft.com/office/powerpoint/2010/main" val="372098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Boehm’s COCOMO (Constructive </a:t>
            </a:r>
            <a:r>
              <a:rPr lang="en-US" altLang="zh-CN" dirty="0" err="1" smtClean="0"/>
              <a:t>COst</a:t>
            </a:r>
            <a:r>
              <a:rPr lang="en-US" altLang="zh-CN" dirty="0" smtClean="0"/>
              <a:t> </a:t>
            </a:r>
            <a:r>
              <a:rPr lang="en-US" altLang="zh-CN" dirty="0" err="1" smtClean="0"/>
              <a:t>MOdel</a:t>
            </a:r>
            <a:r>
              <a:rPr lang="en-US" altLang="zh-CN" dirty="0" smtClean="0"/>
              <a:t>)</a:t>
            </a:r>
            <a:r>
              <a:rPr lang="zh-CN" altLang="en-US" dirty="0" smtClean="0"/>
              <a:t> </a:t>
            </a:r>
            <a:r>
              <a:rPr lang="en-US" altLang="zh-CN" dirty="0" smtClean="0"/>
              <a:t>was originally proposed in the late 1970s on a study of 63 projects. The basic model was built around the equation                            , where effort was measured in </a:t>
            </a:r>
            <a:r>
              <a:rPr lang="en-US" altLang="zh-CN" i="1" dirty="0" smtClean="0"/>
              <a:t>pm</a:t>
            </a:r>
            <a:r>
              <a:rPr lang="en-US" altLang="zh-CN" dirty="0" smtClean="0"/>
              <a:t> of the number of ‘person-months’ consisting of units of 152 working hours, </a:t>
            </a:r>
            <a:r>
              <a:rPr lang="en-US" altLang="zh-CN" i="1" dirty="0" smtClean="0"/>
              <a:t>size</a:t>
            </a:r>
            <a:r>
              <a:rPr lang="en-US" altLang="zh-CN" dirty="0" smtClean="0"/>
              <a:t> was measured in </a:t>
            </a:r>
            <a:r>
              <a:rPr lang="en-US" altLang="zh-CN" i="1" dirty="0" err="1" smtClean="0"/>
              <a:t>kdsi</a:t>
            </a:r>
            <a:r>
              <a:rPr lang="en-US" altLang="zh-CN" i="1" dirty="0" smtClean="0"/>
              <a:t>, </a:t>
            </a:r>
            <a:r>
              <a:rPr lang="en-US" altLang="zh-CN" dirty="0" smtClean="0"/>
              <a:t>thousand of delivered source code instructions, and</a:t>
            </a:r>
            <a:r>
              <a:rPr lang="en-US" altLang="zh-CN" i="1" dirty="0" smtClean="0"/>
              <a:t> c </a:t>
            </a:r>
            <a:r>
              <a:rPr lang="en-US" altLang="zh-CN" dirty="0" smtClean="0"/>
              <a:t>and</a:t>
            </a:r>
            <a:r>
              <a:rPr lang="en-US" altLang="zh-CN" i="1" dirty="0" smtClean="0"/>
              <a:t> k </a:t>
            </a:r>
            <a:r>
              <a:rPr lang="en-US" altLang="zh-CN" dirty="0" smtClean="0"/>
              <a:t>were constants.</a:t>
            </a:r>
          </a:p>
          <a:p>
            <a:endParaRPr lang="en-US" altLang="zh-CN" dirty="0" smtClean="0"/>
          </a:p>
        </p:txBody>
      </p:sp>
      <p:sp>
        <p:nvSpPr>
          <p:cNvPr id="3" name="标题 2"/>
          <p:cNvSpPr>
            <a:spLocks noGrp="1"/>
          </p:cNvSpPr>
          <p:nvPr>
            <p:ph type="title"/>
          </p:nvPr>
        </p:nvSpPr>
        <p:spPr/>
        <p:txBody>
          <a:bodyPr>
            <a:normAutofit fontScale="90000"/>
          </a:bodyPr>
          <a:lstStyle/>
          <a:p>
            <a:r>
              <a:rPr lang="en-US" altLang="zh-CN" dirty="0" smtClean="0"/>
              <a:t>COCOMO II: a parametric productivity model</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46021206"/>
              </p:ext>
            </p:extLst>
          </p:nvPr>
        </p:nvGraphicFramePr>
        <p:xfrm>
          <a:off x="5364088" y="2924944"/>
          <a:ext cx="2457242" cy="586804"/>
        </p:xfrm>
        <a:graphic>
          <a:graphicData uri="http://schemas.openxmlformats.org/presentationml/2006/ole">
            <mc:AlternateContent xmlns:mc="http://schemas.openxmlformats.org/markup-compatibility/2006">
              <mc:Choice xmlns:v="urn:schemas-microsoft-com:vml" Requires="v">
                <p:oleObj spid="_x0000_s7202" name="Equation" r:id="rId3" imgW="850680" imgH="203040" progId="Equation.DSMT4">
                  <p:embed/>
                </p:oleObj>
              </mc:Choice>
              <mc:Fallback>
                <p:oleObj name="Equation" r:id="rId3" imgW="850680" imgH="203040" progId="Equation.DSMT4">
                  <p:embed/>
                  <p:pic>
                    <p:nvPicPr>
                      <p:cNvPr id="0" name=""/>
                      <p:cNvPicPr/>
                      <p:nvPr/>
                    </p:nvPicPr>
                    <p:blipFill>
                      <a:blip r:embed="rId4"/>
                      <a:stretch>
                        <a:fillRect/>
                      </a:stretch>
                    </p:blipFill>
                    <p:spPr>
                      <a:xfrm>
                        <a:off x="5364088" y="2924944"/>
                        <a:ext cx="2457242" cy="586804"/>
                      </a:xfrm>
                      <a:prstGeom prst="rect">
                        <a:avLst/>
                      </a:prstGeom>
                    </p:spPr>
                  </p:pic>
                </p:oleObj>
              </mc:Fallback>
            </mc:AlternateContent>
          </a:graphicData>
        </a:graphic>
      </p:graphicFrame>
    </p:spTree>
    <p:extLst>
      <p:ext uri="{BB962C8B-B14F-4D97-AF65-F5344CB8AC3E}">
        <p14:creationId xmlns:p14="http://schemas.microsoft.com/office/powerpoint/2010/main" val="426133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637112"/>
          </a:xfrm>
        </p:spPr>
        <p:txBody>
          <a:bodyPr>
            <a:normAutofit fontScale="62500" lnSpcReduction="20000"/>
          </a:bodyPr>
          <a:lstStyle/>
          <a:p>
            <a:r>
              <a:rPr lang="en-US" altLang="zh-CN" dirty="0" smtClean="0"/>
              <a:t>In the above equation, </a:t>
            </a:r>
            <a:r>
              <a:rPr lang="en-US" altLang="zh-CN" i="1" dirty="0" smtClean="0"/>
              <a:t>c</a:t>
            </a:r>
            <a:r>
              <a:rPr lang="en-US" altLang="zh-CN" dirty="0" smtClean="0"/>
              <a:t> and </a:t>
            </a:r>
            <a:r>
              <a:rPr lang="en-US" altLang="zh-CN" i="1" dirty="0" smtClean="0"/>
              <a:t>k</a:t>
            </a:r>
            <a:r>
              <a:rPr lang="en-US" altLang="zh-CN" dirty="0" smtClean="0"/>
              <a:t> were depended on which the system could be classified into.</a:t>
            </a:r>
          </a:p>
          <a:p>
            <a:endParaRPr lang="en-US" altLang="zh-CN" dirty="0" smtClean="0"/>
          </a:p>
          <a:p>
            <a:endParaRPr lang="en-US" altLang="zh-CN" dirty="0"/>
          </a:p>
          <a:p>
            <a:endParaRPr lang="en-US" altLang="zh-CN" dirty="0" smtClean="0"/>
          </a:p>
          <a:p>
            <a:endParaRPr lang="en-US" altLang="zh-CN" dirty="0" smtClean="0"/>
          </a:p>
          <a:p>
            <a:endParaRPr lang="en-US" altLang="zh-CN" i="1" u="sng" dirty="0">
              <a:solidFill>
                <a:srgbClr val="7030A0"/>
              </a:solidFill>
            </a:endParaRPr>
          </a:p>
          <a:p>
            <a:endParaRPr lang="en-US" altLang="zh-CN" i="1" u="sng" dirty="0" smtClean="0">
              <a:solidFill>
                <a:srgbClr val="7030A0"/>
              </a:solidFill>
            </a:endParaRPr>
          </a:p>
          <a:p>
            <a:r>
              <a:rPr lang="en-US" altLang="zh-CN" i="1" u="sng" dirty="0" smtClean="0">
                <a:solidFill>
                  <a:srgbClr val="7030A0"/>
                </a:solidFill>
              </a:rPr>
              <a:t>Organic mode </a:t>
            </a:r>
            <a:r>
              <a:rPr lang="en-US" altLang="zh-CN" dirty="0" smtClean="0"/>
              <a:t>This would typically be the case when relatively small teams developed software in a highly familiar in-house environment and when the system being developed was small and the interface requirements were flexible.</a:t>
            </a:r>
          </a:p>
          <a:p>
            <a:r>
              <a:rPr lang="en-US" altLang="zh-CN" i="1" u="sng" dirty="0" smtClean="0">
                <a:solidFill>
                  <a:srgbClr val="7030A0"/>
                </a:solidFill>
              </a:rPr>
              <a:t>Embedded mode </a:t>
            </a:r>
            <a:r>
              <a:rPr lang="en-US" altLang="zh-CN" dirty="0" smtClean="0"/>
              <a:t>This meant that the product being developed had to operate within very tight constraints and changes to the system were very costly.</a:t>
            </a:r>
          </a:p>
          <a:p>
            <a:r>
              <a:rPr lang="en-US" altLang="zh-CN" i="1" u="sng" dirty="0" smtClean="0">
                <a:solidFill>
                  <a:srgbClr val="7030A0"/>
                </a:solidFill>
              </a:rPr>
              <a:t>Semi-detached mode </a:t>
            </a:r>
            <a:r>
              <a:rPr lang="en-US" altLang="zh-CN" dirty="0" smtClean="0"/>
              <a:t>This combined elements of the organic and the embedded modes or had characteristic that came between the two.</a:t>
            </a:r>
            <a:endParaRPr lang="zh-CN" altLang="en-US" dirty="0"/>
          </a:p>
        </p:txBody>
      </p:sp>
      <p:sp>
        <p:nvSpPr>
          <p:cNvPr id="3" name="标题 2"/>
          <p:cNvSpPr>
            <a:spLocks noGrp="1"/>
          </p:cNvSpPr>
          <p:nvPr>
            <p:ph type="title"/>
          </p:nvPr>
        </p:nvSpPr>
        <p:spPr/>
        <p:txBody>
          <a:bodyPr>
            <a:normAutofit fontScale="90000"/>
          </a:bodyPr>
          <a:lstStyle/>
          <a:p>
            <a:r>
              <a:rPr lang="en-US" altLang="zh-CN" dirty="0"/>
              <a:t>COCOMO II: a parametric productivity model</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91246860"/>
              </p:ext>
            </p:extLst>
          </p:nvPr>
        </p:nvGraphicFramePr>
        <p:xfrm>
          <a:off x="1547664" y="2276872"/>
          <a:ext cx="6096000" cy="14833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US" altLang="zh-CN" dirty="0" smtClean="0"/>
                        <a:t>System type</a:t>
                      </a:r>
                      <a:endParaRPr lang="zh-CN" altLang="en-US" dirty="0"/>
                    </a:p>
                  </a:txBody>
                  <a:tcPr/>
                </a:tc>
                <a:tc>
                  <a:txBody>
                    <a:bodyPr/>
                    <a:lstStyle/>
                    <a:p>
                      <a:pPr algn="ctr"/>
                      <a:r>
                        <a:rPr lang="en-US" altLang="zh-CN" i="1" dirty="0" smtClean="0"/>
                        <a:t>c</a:t>
                      </a:r>
                      <a:endParaRPr lang="zh-CN" altLang="en-US" i="1" dirty="0"/>
                    </a:p>
                  </a:txBody>
                  <a:tcPr/>
                </a:tc>
                <a:tc>
                  <a:txBody>
                    <a:bodyPr/>
                    <a:lstStyle/>
                    <a:p>
                      <a:pPr algn="ctr"/>
                      <a:r>
                        <a:rPr lang="en-US" altLang="zh-CN" i="1" dirty="0" smtClean="0"/>
                        <a:t>k</a:t>
                      </a:r>
                      <a:endParaRPr lang="zh-CN" altLang="en-US" i="1" dirty="0"/>
                    </a:p>
                  </a:txBody>
                  <a:tcPr/>
                </a:tc>
              </a:tr>
              <a:tr h="370840">
                <a:tc>
                  <a:txBody>
                    <a:bodyPr/>
                    <a:lstStyle/>
                    <a:p>
                      <a:r>
                        <a:rPr lang="en-US" altLang="zh-CN" dirty="0" smtClean="0"/>
                        <a:t>Organic</a:t>
                      </a:r>
                      <a:endParaRPr lang="zh-CN" altLang="en-US" dirty="0"/>
                    </a:p>
                  </a:txBody>
                  <a:tcPr/>
                </a:tc>
                <a:tc>
                  <a:txBody>
                    <a:bodyPr/>
                    <a:lstStyle/>
                    <a:p>
                      <a:pPr algn="ctr"/>
                      <a:r>
                        <a:rPr lang="en-US" altLang="zh-CN" dirty="0" smtClean="0"/>
                        <a:t>2.4</a:t>
                      </a:r>
                      <a:endParaRPr lang="zh-CN" altLang="en-US" dirty="0"/>
                    </a:p>
                  </a:txBody>
                  <a:tcPr/>
                </a:tc>
                <a:tc>
                  <a:txBody>
                    <a:bodyPr/>
                    <a:lstStyle/>
                    <a:p>
                      <a:pPr algn="ctr"/>
                      <a:r>
                        <a:rPr lang="en-US" altLang="zh-CN" dirty="0" smtClean="0"/>
                        <a:t>1.05</a:t>
                      </a:r>
                      <a:endParaRPr lang="zh-CN" altLang="en-US" dirty="0"/>
                    </a:p>
                  </a:txBody>
                  <a:tcPr/>
                </a:tc>
              </a:tr>
              <a:tr h="370840">
                <a:tc>
                  <a:txBody>
                    <a:bodyPr/>
                    <a:lstStyle/>
                    <a:p>
                      <a:r>
                        <a:rPr lang="en-US" altLang="zh-CN" dirty="0" smtClean="0"/>
                        <a:t>Semi-detached</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1.12</a:t>
                      </a:r>
                      <a:endParaRPr lang="zh-CN" altLang="en-US" dirty="0"/>
                    </a:p>
                  </a:txBody>
                  <a:tcPr/>
                </a:tc>
              </a:tr>
              <a:tr h="370840">
                <a:tc>
                  <a:txBody>
                    <a:bodyPr/>
                    <a:lstStyle/>
                    <a:p>
                      <a:r>
                        <a:rPr lang="en-US" altLang="zh-CN" dirty="0" smtClean="0"/>
                        <a:t>Embedded</a:t>
                      </a:r>
                      <a:endParaRPr lang="zh-CN" altLang="en-US" dirty="0"/>
                    </a:p>
                  </a:txBody>
                  <a:tcPr/>
                </a:tc>
                <a:tc>
                  <a:txBody>
                    <a:bodyPr/>
                    <a:lstStyle/>
                    <a:p>
                      <a:pPr algn="ctr"/>
                      <a:r>
                        <a:rPr lang="en-US" altLang="zh-CN" dirty="0" smtClean="0"/>
                        <a:t>3.6</a:t>
                      </a:r>
                      <a:endParaRPr lang="zh-CN" altLang="en-US" dirty="0"/>
                    </a:p>
                  </a:txBody>
                  <a:tcPr/>
                </a:tc>
                <a:tc>
                  <a:txBody>
                    <a:bodyPr/>
                    <a:lstStyle/>
                    <a:p>
                      <a:pPr algn="ctr"/>
                      <a:r>
                        <a:rPr lang="en-US" altLang="zh-CN" dirty="0" smtClean="0"/>
                        <a:t>1.20</a:t>
                      </a:r>
                      <a:endParaRPr lang="zh-CN" altLang="en-US" dirty="0"/>
                    </a:p>
                  </a:txBody>
                  <a:tcPr/>
                </a:tc>
              </a:tr>
            </a:tbl>
          </a:graphicData>
        </a:graphic>
      </p:graphicFrame>
    </p:spTree>
    <p:extLst>
      <p:ext uri="{BB962C8B-B14F-4D97-AF65-F5344CB8AC3E}">
        <p14:creationId xmlns:p14="http://schemas.microsoft.com/office/powerpoint/2010/main" val="197955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t>Estimates are required at different stages in the system life cycle. COCOMO II has three stages, each of which has different model.</a:t>
            </a:r>
          </a:p>
          <a:p>
            <a:pPr lvl="1"/>
            <a:r>
              <a:rPr lang="en-US" altLang="zh-CN" i="1" u="sng" dirty="0" smtClean="0">
                <a:solidFill>
                  <a:srgbClr val="7030A0"/>
                </a:solidFill>
              </a:rPr>
              <a:t>Application composition</a:t>
            </a:r>
            <a:r>
              <a:rPr lang="en-US" altLang="zh-CN" i="1" dirty="0" smtClean="0"/>
              <a:t> </a:t>
            </a:r>
            <a:r>
              <a:rPr lang="en-US" altLang="zh-CN" dirty="0" smtClean="0"/>
              <a:t>Here the external features of the system that the users will experience are designed. Prototyping will typically be employed to do this.</a:t>
            </a:r>
          </a:p>
          <a:p>
            <a:pPr lvl="1"/>
            <a:r>
              <a:rPr lang="en-US" altLang="zh-CN" i="1" u="sng" dirty="0" smtClean="0">
                <a:solidFill>
                  <a:srgbClr val="7030A0"/>
                </a:solidFill>
              </a:rPr>
              <a:t>Early design </a:t>
            </a:r>
            <a:r>
              <a:rPr lang="en-US" altLang="zh-CN" dirty="0" smtClean="0"/>
              <a:t>Here the fundamental software structures are designed.</a:t>
            </a:r>
          </a:p>
          <a:p>
            <a:pPr lvl="1"/>
            <a:r>
              <a:rPr lang="en-US" altLang="zh-CN" i="1" u="sng" dirty="0" smtClean="0">
                <a:solidFill>
                  <a:srgbClr val="7030A0"/>
                </a:solidFill>
              </a:rPr>
              <a:t>Post architecture </a:t>
            </a:r>
            <a:r>
              <a:rPr lang="en-US" altLang="zh-CN" dirty="0" smtClean="0"/>
              <a:t>Here the software structures undergo final construction, modification and tuning to create a system that will perform as required.</a:t>
            </a:r>
            <a:endParaRPr lang="zh-CN" altLang="en-US" dirty="0"/>
          </a:p>
        </p:txBody>
      </p:sp>
      <p:sp>
        <p:nvSpPr>
          <p:cNvPr id="3" name="标题 2"/>
          <p:cNvSpPr>
            <a:spLocks noGrp="1"/>
          </p:cNvSpPr>
          <p:nvPr>
            <p:ph type="title"/>
          </p:nvPr>
        </p:nvSpPr>
        <p:spPr/>
        <p:txBody>
          <a:bodyPr>
            <a:normAutofit fontScale="90000"/>
          </a:bodyPr>
          <a:lstStyle/>
          <a:p>
            <a:r>
              <a:rPr lang="en-US" altLang="zh-CN" dirty="0"/>
              <a:t>COCOMO II: a parametric productivity model</a:t>
            </a:r>
            <a:endParaRPr lang="zh-CN" altLang="en-US" dirty="0"/>
          </a:p>
        </p:txBody>
      </p:sp>
    </p:spTree>
    <p:extLst>
      <p:ext uri="{BB962C8B-B14F-4D97-AF65-F5344CB8AC3E}">
        <p14:creationId xmlns:p14="http://schemas.microsoft.com/office/powerpoint/2010/main" val="154191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i="1" u="sng" dirty="0">
                <a:solidFill>
                  <a:srgbClr val="7030A0"/>
                </a:solidFill>
              </a:rPr>
              <a:t>Application </a:t>
            </a:r>
            <a:r>
              <a:rPr lang="en-US" altLang="zh-CN" i="1" u="sng" dirty="0" smtClean="0">
                <a:solidFill>
                  <a:srgbClr val="7030A0"/>
                </a:solidFill>
              </a:rPr>
              <a:t>composition</a:t>
            </a:r>
          </a:p>
          <a:p>
            <a:pPr lvl="1"/>
            <a:r>
              <a:rPr lang="en-US" altLang="zh-CN" dirty="0" smtClean="0"/>
              <a:t>COCOMO II recommends the Object Point methods</a:t>
            </a:r>
            <a:r>
              <a:rPr lang="en-US" altLang="zh-CN" dirty="0"/>
              <a:t>, by </a:t>
            </a:r>
            <a:r>
              <a:rPr lang="en-US" altLang="zh-CN" dirty="0" smtClean="0"/>
              <a:t>o[Kauffman </a:t>
            </a:r>
            <a:r>
              <a:rPr lang="en-US" altLang="zh-CN" dirty="0"/>
              <a:t>and Kumar 1993] and </a:t>
            </a:r>
            <a:r>
              <a:rPr lang="en-US" altLang="zh-CN" dirty="0" smtClean="0"/>
              <a:t>[</a:t>
            </a:r>
            <a:r>
              <a:rPr lang="en-US" altLang="zh-CN" dirty="0"/>
              <a:t>Banker et al. 1994</a:t>
            </a:r>
            <a:r>
              <a:rPr lang="en-US" altLang="zh-CN" dirty="0" smtClean="0"/>
              <a:t>]</a:t>
            </a:r>
          </a:p>
          <a:p>
            <a:pPr lvl="2"/>
            <a:r>
              <a:rPr lang="en-US" altLang="zh-CN" sz="1900" i="1" dirty="0">
                <a:solidFill>
                  <a:srgbClr val="00B050"/>
                </a:solidFill>
              </a:rPr>
              <a:t>Kauffman, R., and R. Kumar (1993), "Modeling Estimation Expertise in Object Based ICASE Environments," Stern </a:t>
            </a:r>
            <a:r>
              <a:rPr lang="en-US" altLang="zh-CN" sz="1900" i="1" dirty="0" smtClean="0">
                <a:solidFill>
                  <a:srgbClr val="00B050"/>
                </a:solidFill>
              </a:rPr>
              <a:t>School of </a:t>
            </a:r>
            <a:r>
              <a:rPr lang="en-US" altLang="zh-CN" sz="1900" i="1" dirty="0">
                <a:solidFill>
                  <a:srgbClr val="00B050"/>
                </a:solidFill>
              </a:rPr>
              <a:t>Business Report, New York University, January 1993</a:t>
            </a:r>
            <a:r>
              <a:rPr lang="en-US" altLang="zh-CN" sz="1900" i="1" dirty="0" smtClean="0">
                <a:solidFill>
                  <a:srgbClr val="00B050"/>
                </a:solidFill>
              </a:rPr>
              <a:t>.</a:t>
            </a:r>
          </a:p>
          <a:p>
            <a:pPr lvl="2"/>
            <a:r>
              <a:rPr lang="en-US" altLang="zh-CN" sz="1900" i="1" dirty="0">
                <a:solidFill>
                  <a:srgbClr val="00B050"/>
                </a:solidFill>
              </a:rPr>
              <a:t>Banker,  R.,  R.  Kauffman  and  R.  Kumar  (1994),  "An  Empirical  Test  of  Object-Based  Output  Measurement  Metrics  in  </a:t>
            </a:r>
            <a:r>
              <a:rPr lang="en-US" altLang="zh-CN" sz="1900" i="1" dirty="0" smtClean="0">
                <a:solidFill>
                  <a:srgbClr val="00B050"/>
                </a:solidFill>
              </a:rPr>
              <a:t>a Computer  </a:t>
            </a:r>
            <a:r>
              <a:rPr lang="en-US" altLang="zh-CN" sz="1900" i="1" dirty="0">
                <a:solidFill>
                  <a:srgbClr val="00B050"/>
                </a:solidFill>
              </a:rPr>
              <a:t>Aided  Software  Engineering  (CASE)  Environment,"  </a:t>
            </a:r>
            <a:r>
              <a:rPr lang="en-US" altLang="zh-CN" sz="1900" i="1" dirty="0" smtClean="0">
                <a:solidFill>
                  <a:srgbClr val="00B050"/>
                </a:solidFill>
              </a:rPr>
              <a:t>Journal  </a:t>
            </a:r>
            <a:r>
              <a:rPr lang="en-US" altLang="zh-CN" sz="1900" i="1" dirty="0">
                <a:solidFill>
                  <a:srgbClr val="00B050"/>
                </a:solidFill>
              </a:rPr>
              <a:t>of  Management  Information  </a:t>
            </a:r>
            <a:r>
              <a:rPr lang="en-US" altLang="zh-CN" sz="1900" i="1" dirty="0" smtClean="0">
                <a:solidFill>
                  <a:srgbClr val="00B050"/>
                </a:solidFill>
              </a:rPr>
              <a:t>Systems.</a:t>
            </a:r>
            <a:endParaRPr lang="en-US" altLang="zh-CN" sz="1900" i="1" dirty="0">
              <a:solidFill>
                <a:srgbClr val="00B050"/>
              </a:solidFill>
            </a:endParaRPr>
          </a:p>
        </p:txBody>
      </p:sp>
      <p:sp>
        <p:nvSpPr>
          <p:cNvPr id="3" name="标题 2"/>
          <p:cNvSpPr>
            <a:spLocks noGrp="1"/>
          </p:cNvSpPr>
          <p:nvPr>
            <p:ph type="title"/>
          </p:nvPr>
        </p:nvSpPr>
        <p:spPr/>
        <p:txBody>
          <a:bodyPr>
            <a:normAutofit fontScale="90000"/>
          </a:bodyPr>
          <a:lstStyle/>
          <a:p>
            <a:r>
              <a:rPr lang="en-US" altLang="zh-CN" dirty="0"/>
              <a:t>COCOMO II: a parametric productivity model</a:t>
            </a:r>
            <a:endParaRPr lang="zh-CN" altLang="en-US" dirty="0"/>
          </a:p>
        </p:txBody>
      </p:sp>
    </p:spTree>
    <p:extLst>
      <p:ext uri="{BB962C8B-B14F-4D97-AF65-F5344CB8AC3E}">
        <p14:creationId xmlns:p14="http://schemas.microsoft.com/office/powerpoint/2010/main" val="324019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Software effort estimation</a:t>
            </a:r>
            <a:endParaRPr lang="zh-CN" altLang="en-US" dirty="0"/>
          </a:p>
        </p:txBody>
      </p:sp>
      <p:sp>
        <p:nvSpPr>
          <p:cNvPr id="4" name="文本占位符 1"/>
          <p:cNvSpPr>
            <a:spLocks noGrp="1"/>
          </p:cNvSpPr>
          <p:nvPr>
            <p:ph type="body" idx="1"/>
          </p:nvPr>
        </p:nvSpPr>
        <p:spPr>
          <a:xfrm>
            <a:off x="1371600" y="2743200"/>
            <a:ext cx="7620000" cy="2918048"/>
          </a:xfrm>
        </p:spPr>
        <p:txBody>
          <a:bodyPr>
            <a:normAutofit fontScale="85000" lnSpcReduction="20000"/>
          </a:bodyPr>
          <a:lstStyle/>
          <a:p>
            <a:r>
              <a:rPr lang="en-US" altLang="zh-CN" b="1" dirty="0" smtClean="0"/>
              <a:t>Objectives:</a:t>
            </a:r>
          </a:p>
          <a:p>
            <a:pPr marL="457200" indent="-457200">
              <a:buFont typeface="Wingdings" panose="05000000000000000000" pitchFamily="2" charset="2"/>
              <a:buChar char="p"/>
            </a:pPr>
            <a:r>
              <a:rPr lang="en-US" altLang="zh-CN" dirty="0" smtClean="0">
                <a:solidFill>
                  <a:schemeClr val="tx1"/>
                </a:solidFill>
              </a:rPr>
              <a:t>The classification of software effort estimation techniques </a:t>
            </a:r>
          </a:p>
          <a:p>
            <a:pPr marL="457200" indent="-457200">
              <a:buFont typeface="Wingdings" panose="05000000000000000000" pitchFamily="2" charset="2"/>
              <a:buChar char="p"/>
            </a:pPr>
            <a:r>
              <a:rPr lang="en-US" altLang="zh-CN" dirty="0" smtClean="0">
                <a:solidFill>
                  <a:schemeClr val="tx1"/>
                </a:solidFill>
              </a:rPr>
              <a:t>Select proper estimation methods in software planning</a:t>
            </a:r>
          </a:p>
          <a:p>
            <a:pPr marL="457200" indent="-457200">
              <a:buFont typeface="Wingdings" panose="05000000000000000000" pitchFamily="2" charset="2"/>
              <a:buChar char="p"/>
            </a:pPr>
            <a:r>
              <a:rPr lang="en-US" altLang="zh-CN" dirty="0" smtClean="0">
                <a:solidFill>
                  <a:schemeClr val="tx1"/>
                </a:solidFill>
              </a:rPr>
              <a:t>Albrecht function point analysis</a:t>
            </a:r>
          </a:p>
          <a:p>
            <a:pPr marL="457200" indent="-457200">
              <a:buFont typeface="Wingdings" panose="05000000000000000000" pitchFamily="2" charset="2"/>
              <a:buChar char="p"/>
            </a:pPr>
            <a:r>
              <a:rPr lang="en-US" altLang="zh-CN" dirty="0" smtClean="0">
                <a:solidFill>
                  <a:schemeClr val="tx1"/>
                </a:solidFill>
              </a:rPr>
              <a:t>Function points Mark II</a:t>
            </a:r>
          </a:p>
          <a:p>
            <a:pPr marL="457200" indent="-457200">
              <a:buFont typeface="Wingdings" panose="05000000000000000000" pitchFamily="2" charset="2"/>
              <a:buChar char="p"/>
            </a:pPr>
            <a:r>
              <a:rPr lang="en-US" altLang="zh-CN" dirty="0" err="1" smtClean="0">
                <a:solidFill>
                  <a:schemeClr val="tx1"/>
                </a:solidFill>
              </a:rPr>
              <a:t>COnstructive</a:t>
            </a:r>
            <a:r>
              <a:rPr lang="en-US" altLang="zh-CN" dirty="0" smtClean="0">
                <a:solidFill>
                  <a:schemeClr val="tx1"/>
                </a:solidFill>
              </a:rPr>
              <a:t> </a:t>
            </a:r>
            <a:r>
              <a:rPr lang="en-US" altLang="zh-CN" dirty="0" err="1" smtClean="0">
                <a:solidFill>
                  <a:schemeClr val="tx1"/>
                </a:solidFill>
              </a:rPr>
              <a:t>COst</a:t>
            </a:r>
            <a:r>
              <a:rPr lang="en-US" altLang="zh-CN" dirty="0" smtClean="0">
                <a:solidFill>
                  <a:schemeClr val="tx1"/>
                </a:solidFill>
              </a:rPr>
              <a:t> Model II (COCOM II)</a:t>
            </a:r>
          </a:p>
          <a:p>
            <a:pPr marL="457200" indent="-457200">
              <a:buFont typeface="Wingdings" panose="05000000000000000000" pitchFamily="2" charset="2"/>
              <a:buChar char="p"/>
            </a:pPr>
            <a:endParaRPr lang="en-US" altLang="zh-CN" dirty="0" smtClean="0">
              <a:solidFill>
                <a:schemeClr val="tx1"/>
              </a:solidFill>
            </a:endParaRPr>
          </a:p>
        </p:txBody>
      </p:sp>
    </p:spTree>
    <p:extLst>
      <p:ext uri="{BB962C8B-B14F-4D97-AF65-F5344CB8AC3E}">
        <p14:creationId xmlns:p14="http://schemas.microsoft.com/office/powerpoint/2010/main" val="528387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742258"/>
          </a:xfrm>
        </p:spPr>
        <p:txBody>
          <a:bodyPr/>
          <a:lstStyle/>
          <a:p>
            <a:r>
              <a:rPr lang="en-US" altLang="zh-CN" sz="1800" i="1" u="sng" dirty="0">
                <a:solidFill>
                  <a:srgbClr val="7030A0"/>
                </a:solidFill>
              </a:rPr>
              <a:t>Early </a:t>
            </a:r>
            <a:r>
              <a:rPr lang="en-US" altLang="zh-CN" sz="1800" i="1" u="sng" dirty="0" smtClean="0">
                <a:solidFill>
                  <a:srgbClr val="7030A0"/>
                </a:solidFill>
              </a:rPr>
              <a:t>design</a:t>
            </a:r>
          </a:p>
          <a:p>
            <a:pPr lvl="1"/>
            <a:r>
              <a:rPr lang="en-US" altLang="zh-CN" sz="1800" dirty="0" smtClean="0"/>
              <a:t>Function Points are recommended. An FP count may be converted to a LOC equivalent by multiplying the FPs by a factor for the programming language that is to be used.</a:t>
            </a:r>
          </a:p>
          <a:p>
            <a:pPr marL="36576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COCOMO II: a parametric productivity model</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11513725"/>
              </p:ext>
            </p:extLst>
          </p:nvPr>
        </p:nvGraphicFramePr>
        <p:xfrm>
          <a:off x="1475656" y="2924944"/>
          <a:ext cx="5688632" cy="417514"/>
        </p:xfrm>
        <a:graphic>
          <a:graphicData uri="http://schemas.openxmlformats.org/presentationml/2006/ole">
            <mc:AlternateContent xmlns:mc="http://schemas.openxmlformats.org/markup-compatibility/2006">
              <mc:Choice xmlns:v="urn:schemas-microsoft-com:vml" Requires="v">
                <p:oleObj spid="_x0000_s8238" name="Equation" r:id="rId3" imgW="2768400" imgH="203040" progId="Equation.DSMT4">
                  <p:embed/>
                </p:oleObj>
              </mc:Choice>
              <mc:Fallback>
                <p:oleObj name="Equation" r:id="rId3" imgW="2768400" imgH="203040" progId="Equation.DSMT4">
                  <p:embed/>
                  <p:pic>
                    <p:nvPicPr>
                      <p:cNvPr id="0" name=""/>
                      <p:cNvPicPr/>
                      <p:nvPr/>
                    </p:nvPicPr>
                    <p:blipFill>
                      <a:blip r:embed="rId4"/>
                      <a:stretch>
                        <a:fillRect/>
                      </a:stretch>
                    </p:blipFill>
                    <p:spPr>
                      <a:xfrm>
                        <a:off x="1475656" y="2924944"/>
                        <a:ext cx="5688632" cy="417514"/>
                      </a:xfrm>
                      <a:prstGeom prst="rect">
                        <a:avLst/>
                      </a:prstGeom>
                    </p:spPr>
                  </p:pic>
                </p:oleObj>
              </mc:Fallback>
            </mc:AlternateContent>
          </a:graphicData>
        </a:graphic>
      </p:graphicFrame>
      <p:sp>
        <p:nvSpPr>
          <p:cNvPr id="5" name="文本框 4"/>
          <p:cNvSpPr txBox="1"/>
          <p:nvPr/>
        </p:nvSpPr>
        <p:spPr>
          <a:xfrm>
            <a:off x="1447203" y="3573016"/>
            <a:ext cx="3147015" cy="369332"/>
          </a:xfrm>
          <a:prstGeom prst="rect">
            <a:avLst/>
          </a:prstGeom>
          <a:noFill/>
        </p:spPr>
        <p:txBody>
          <a:bodyPr wrap="none" rtlCol="0">
            <a:spAutoFit/>
          </a:bodyPr>
          <a:lstStyle/>
          <a:p>
            <a:r>
              <a:rPr lang="en-US" altLang="zh-CN" dirty="0" smtClean="0">
                <a:solidFill>
                  <a:srgbClr val="0070C0"/>
                </a:solidFill>
              </a:rPr>
              <a:t>Constant (2.94 in year 2000)</a:t>
            </a:r>
            <a:endParaRPr lang="zh-CN" altLang="en-US" dirty="0">
              <a:solidFill>
                <a:srgbClr val="0070C0"/>
              </a:solidFill>
            </a:endParaRPr>
          </a:p>
        </p:txBody>
      </p:sp>
      <p:cxnSp>
        <p:nvCxnSpPr>
          <p:cNvPr id="7" name="直接箭头连接符 6"/>
          <p:cNvCxnSpPr/>
          <p:nvPr/>
        </p:nvCxnSpPr>
        <p:spPr>
          <a:xfrm flipV="1">
            <a:off x="2915816" y="3241714"/>
            <a:ext cx="1080120" cy="4033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1475656" y="4172906"/>
            <a:ext cx="5716630" cy="369332"/>
          </a:xfrm>
          <a:prstGeom prst="rect">
            <a:avLst/>
          </a:prstGeom>
          <a:noFill/>
        </p:spPr>
        <p:txBody>
          <a:bodyPr wrap="none" rtlCol="0">
            <a:spAutoFit/>
          </a:bodyPr>
          <a:lstStyle/>
          <a:p>
            <a:r>
              <a:rPr lang="en-US" altLang="zh-CN" dirty="0" smtClean="0">
                <a:solidFill>
                  <a:srgbClr val="0070C0"/>
                </a:solidFill>
              </a:rPr>
              <a:t>Measured in </a:t>
            </a:r>
            <a:r>
              <a:rPr lang="en-US" altLang="zh-CN" i="1" dirty="0" err="1" smtClean="0">
                <a:solidFill>
                  <a:srgbClr val="0070C0"/>
                </a:solidFill>
              </a:rPr>
              <a:t>kdsi</a:t>
            </a:r>
            <a:r>
              <a:rPr lang="en-US" altLang="zh-CN" i="1" dirty="0">
                <a:solidFill>
                  <a:srgbClr val="0070C0"/>
                </a:solidFill>
              </a:rPr>
              <a:t> </a:t>
            </a:r>
            <a:r>
              <a:rPr lang="en-US" altLang="zh-CN" dirty="0">
                <a:solidFill>
                  <a:srgbClr val="00B050"/>
                </a:solidFill>
              </a:rPr>
              <a:t>(thousand of delivered source code )</a:t>
            </a:r>
            <a:endParaRPr lang="zh-CN" altLang="en-US" dirty="0">
              <a:solidFill>
                <a:srgbClr val="00B050"/>
              </a:solidFill>
            </a:endParaRPr>
          </a:p>
        </p:txBody>
      </p:sp>
      <p:cxnSp>
        <p:nvCxnSpPr>
          <p:cNvPr id="14" name="直接箭头连接符 13"/>
          <p:cNvCxnSpPr/>
          <p:nvPr/>
        </p:nvCxnSpPr>
        <p:spPr>
          <a:xfrm flipV="1">
            <a:off x="3203848" y="3241714"/>
            <a:ext cx="1224136" cy="9793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文本框 17"/>
          <p:cNvSpPr txBox="1"/>
          <p:nvPr/>
        </p:nvSpPr>
        <p:spPr>
          <a:xfrm>
            <a:off x="1465947" y="4682204"/>
            <a:ext cx="3567002" cy="369332"/>
          </a:xfrm>
          <a:prstGeom prst="rect">
            <a:avLst/>
          </a:prstGeom>
          <a:noFill/>
        </p:spPr>
        <p:txBody>
          <a:bodyPr wrap="none" rtlCol="0">
            <a:spAutoFit/>
          </a:bodyPr>
          <a:lstStyle/>
          <a:p>
            <a:r>
              <a:rPr lang="en-US" altLang="zh-CN" dirty="0" smtClean="0">
                <a:solidFill>
                  <a:srgbClr val="0070C0"/>
                </a:solidFill>
              </a:rPr>
              <a:t>Exponent scale factor, derived by</a:t>
            </a:r>
            <a:endParaRPr lang="zh-CN" altLang="en-US" dirty="0">
              <a:solidFill>
                <a:srgbClr val="00B050"/>
              </a:solidFill>
            </a:endParaRPr>
          </a:p>
        </p:txBody>
      </p:sp>
      <p:cxnSp>
        <p:nvCxnSpPr>
          <p:cNvPr id="19" name="直接箭头连接符 18"/>
          <p:cNvCxnSpPr/>
          <p:nvPr/>
        </p:nvCxnSpPr>
        <p:spPr>
          <a:xfrm flipV="1">
            <a:off x="3648658" y="3133702"/>
            <a:ext cx="1113842" cy="17331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3" name="对象 22"/>
          <p:cNvGraphicFramePr>
            <a:graphicFrameLocks noChangeAspect="1"/>
          </p:cNvGraphicFramePr>
          <p:nvPr>
            <p:extLst>
              <p:ext uri="{D42A27DB-BD31-4B8C-83A1-F6EECF244321}">
                <p14:modId xmlns:p14="http://schemas.microsoft.com/office/powerpoint/2010/main" val="3313593262"/>
              </p:ext>
            </p:extLst>
          </p:nvPr>
        </p:nvGraphicFramePr>
        <p:xfrm>
          <a:off x="2411760" y="5066407"/>
          <a:ext cx="4567238" cy="442913"/>
        </p:xfrm>
        <a:graphic>
          <a:graphicData uri="http://schemas.openxmlformats.org/presentationml/2006/ole">
            <mc:AlternateContent xmlns:mc="http://schemas.openxmlformats.org/markup-compatibility/2006">
              <mc:Choice xmlns:v="urn:schemas-microsoft-com:vml" Requires="v">
                <p:oleObj spid="_x0000_s8239" name="Equation" r:id="rId5" imgW="2222280" imgH="215640" progId="Equation.DSMT4">
                  <p:embed/>
                </p:oleObj>
              </mc:Choice>
              <mc:Fallback>
                <p:oleObj name="Equation" r:id="rId5" imgW="2222280" imgH="215640" progId="Equation.DSMT4">
                  <p:embed/>
                  <p:pic>
                    <p:nvPicPr>
                      <p:cNvPr id="0" name=""/>
                      <p:cNvPicPr/>
                      <p:nvPr/>
                    </p:nvPicPr>
                    <p:blipFill>
                      <a:blip r:embed="rId6"/>
                      <a:stretch>
                        <a:fillRect/>
                      </a:stretch>
                    </p:blipFill>
                    <p:spPr>
                      <a:xfrm>
                        <a:off x="2411760" y="5066407"/>
                        <a:ext cx="4567238" cy="442913"/>
                      </a:xfrm>
                      <a:prstGeom prst="rect">
                        <a:avLst/>
                      </a:prstGeom>
                    </p:spPr>
                  </p:pic>
                </p:oleObj>
              </mc:Fallback>
            </mc:AlternateContent>
          </a:graphicData>
        </a:graphic>
      </p:graphicFrame>
      <p:sp>
        <p:nvSpPr>
          <p:cNvPr id="24" name="文本框 23"/>
          <p:cNvSpPr txBox="1"/>
          <p:nvPr/>
        </p:nvSpPr>
        <p:spPr>
          <a:xfrm>
            <a:off x="1342308" y="5606726"/>
            <a:ext cx="1595309" cy="369332"/>
          </a:xfrm>
          <a:prstGeom prst="rect">
            <a:avLst/>
          </a:prstGeom>
          <a:noFill/>
        </p:spPr>
        <p:txBody>
          <a:bodyPr wrap="none" rtlCol="0">
            <a:spAutoFit/>
          </a:bodyPr>
          <a:lstStyle/>
          <a:p>
            <a:r>
              <a:rPr lang="en-US" altLang="zh-CN" dirty="0" smtClean="0">
                <a:solidFill>
                  <a:srgbClr val="0070C0"/>
                </a:solidFill>
              </a:rPr>
              <a:t>Constant 0.91</a:t>
            </a:r>
            <a:endParaRPr lang="zh-CN" altLang="en-US" dirty="0">
              <a:solidFill>
                <a:srgbClr val="0070C0"/>
              </a:solidFill>
            </a:endParaRPr>
          </a:p>
        </p:txBody>
      </p:sp>
      <p:cxnSp>
        <p:nvCxnSpPr>
          <p:cNvPr id="25" name="直接箭头连接符 24"/>
          <p:cNvCxnSpPr/>
          <p:nvPr/>
        </p:nvCxnSpPr>
        <p:spPr>
          <a:xfrm flipV="1">
            <a:off x="2555776" y="5366802"/>
            <a:ext cx="464934" cy="2944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文本框 28"/>
          <p:cNvSpPr txBox="1"/>
          <p:nvPr/>
        </p:nvSpPr>
        <p:spPr>
          <a:xfrm>
            <a:off x="5131325" y="3611473"/>
            <a:ext cx="1962397" cy="369332"/>
          </a:xfrm>
          <a:prstGeom prst="rect">
            <a:avLst/>
          </a:prstGeom>
          <a:noFill/>
        </p:spPr>
        <p:txBody>
          <a:bodyPr wrap="none" rtlCol="0">
            <a:spAutoFit/>
          </a:bodyPr>
          <a:lstStyle/>
          <a:p>
            <a:r>
              <a:rPr lang="en-US" altLang="zh-CN" dirty="0" smtClean="0">
                <a:solidFill>
                  <a:srgbClr val="0070C0"/>
                </a:solidFill>
              </a:rPr>
              <a:t>Effort multipliers</a:t>
            </a:r>
            <a:endParaRPr lang="zh-CN" altLang="en-US" dirty="0">
              <a:solidFill>
                <a:srgbClr val="00B050"/>
              </a:solidFill>
            </a:endParaRPr>
          </a:p>
        </p:txBody>
      </p:sp>
      <p:cxnSp>
        <p:nvCxnSpPr>
          <p:cNvPr id="30" name="直接箭头连接符 29"/>
          <p:cNvCxnSpPr/>
          <p:nvPr/>
        </p:nvCxnSpPr>
        <p:spPr>
          <a:xfrm flipH="1" flipV="1">
            <a:off x="5160826" y="3241714"/>
            <a:ext cx="563302" cy="4817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直接箭头连接符 32"/>
          <p:cNvCxnSpPr/>
          <p:nvPr/>
        </p:nvCxnSpPr>
        <p:spPr>
          <a:xfrm flipV="1">
            <a:off x="5841771" y="3241714"/>
            <a:ext cx="85672" cy="4988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直接箭头连接符 35"/>
          <p:cNvCxnSpPr/>
          <p:nvPr/>
        </p:nvCxnSpPr>
        <p:spPr>
          <a:xfrm flipV="1">
            <a:off x="5927443" y="3241714"/>
            <a:ext cx="943450" cy="4979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9299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3052936"/>
          </a:xfrm>
        </p:spPr>
        <p:txBody>
          <a:bodyPr>
            <a:normAutofit fontScale="85000" lnSpcReduction="20000"/>
          </a:bodyPr>
          <a:lstStyle/>
          <a:p>
            <a:r>
              <a:rPr lang="en-US" altLang="zh-CN" dirty="0" smtClean="0"/>
              <a:t>Exponent driver ratings</a:t>
            </a:r>
          </a:p>
          <a:p>
            <a:pPr lvl="1"/>
            <a:r>
              <a:rPr lang="en-US" altLang="zh-CN" sz="1900" u="sng" dirty="0" err="1" smtClean="0">
                <a:solidFill>
                  <a:srgbClr val="7030A0"/>
                </a:solidFill>
              </a:rPr>
              <a:t>Precedentedness</a:t>
            </a:r>
            <a:r>
              <a:rPr lang="en-US" altLang="zh-CN" sz="1900" u="sng" dirty="0" smtClean="0">
                <a:solidFill>
                  <a:srgbClr val="7030A0"/>
                </a:solidFill>
              </a:rPr>
              <a:t> (PREC) </a:t>
            </a:r>
            <a:r>
              <a:rPr lang="en-US" altLang="zh-CN" sz="1900" dirty="0" smtClean="0"/>
              <a:t>This quality is the degree to which there are precedents or similar past cases for the current project.</a:t>
            </a:r>
          </a:p>
          <a:p>
            <a:pPr lvl="1"/>
            <a:r>
              <a:rPr lang="en-US" altLang="zh-CN" sz="1900" u="sng" dirty="0" smtClean="0">
                <a:solidFill>
                  <a:srgbClr val="7030A0"/>
                </a:solidFill>
              </a:rPr>
              <a:t>Development flexibility (FLEX) </a:t>
            </a:r>
            <a:r>
              <a:rPr lang="en-US" altLang="zh-CN" sz="1900" dirty="0" smtClean="0"/>
              <a:t>This reflects the number of different ways there are of meeting the requirements.</a:t>
            </a:r>
          </a:p>
          <a:p>
            <a:pPr lvl="1"/>
            <a:r>
              <a:rPr lang="en-US" altLang="zh-CN" sz="1900" dirty="0" smtClean="0"/>
              <a:t> </a:t>
            </a:r>
            <a:r>
              <a:rPr lang="en-US" altLang="zh-CN" sz="1900" u="sng" dirty="0" smtClean="0">
                <a:solidFill>
                  <a:srgbClr val="7030A0"/>
                </a:solidFill>
              </a:rPr>
              <a:t>Architecture/risk resolution (RELS) </a:t>
            </a:r>
            <a:r>
              <a:rPr lang="en-US" altLang="zh-CN" sz="1900" dirty="0" smtClean="0"/>
              <a:t>This reflect the degree of uncertainty about the requirements.</a:t>
            </a:r>
          </a:p>
          <a:p>
            <a:pPr lvl="1"/>
            <a:r>
              <a:rPr lang="en-US" altLang="zh-CN" sz="1900" u="sng" dirty="0" smtClean="0">
                <a:solidFill>
                  <a:srgbClr val="7030A0"/>
                </a:solidFill>
              </a:rPr>
              <a:t>Team cohesion (TEAM) </a:t>
            </a:r>
            <a:r>
              <a:rPr lang="en-US" altLang="zh-CN" sz="1900" dirty="0" smtClean="0"/>
              <a:t>This reflects the degree to which there is a large dispersed team.</a:t>
            </a:r>
          </a:p>
          <a:p>
            <a:pPr lvl="1"/>
            <a:r>
              <a:rPr lang="en-US" altLang="zh-CN" sz="1900" u="sng" dirty="0" smtClean="0">
                <a:solidFill>
                  <a:srgbClr val="7030A0"/>
                </a:solidFill>
              </a:rPr>
              <a:t>Process maturity (PMAT) </a:t>
            </a:r>
            <a:r>
              <a:rPr lang="en-US" altLang="zh-CN" sz="1900" dirty="0" smtClean="0"/>
              <a:t>The more structured and organized the way the software is produced, the lower the uncertainty and the lower the rating will be for this exponent driver.</a:t>
            </a:r>
          </a:p>
        </p:txBody>
      </p:sp>
      <p:sp>
        <p:nvSpPr>
          <p:cNvPr id="3" name="标题 2"/>
          <p:cNvSpPr>
            <a:spLocks noGrp="1"/>
          </p:cNvSpPr>
          <p:nvPr>
            <p:ph type="title"/>
          </p:nvPr>
        </p:nvSpPr>
        <p:spPr/>
        <p:txBody>
          <a:bodyPr>
            <a:normAutofit fontScale="90000"/>
          </a:bodyPr>
          <a:lstStyle/>
          <a:p>
            <a:r>
              <a:rPr lang="en-US" altLang="zh-CN" dirty="0"/>
              <a:t>COCOMO II: a parametric productivity model</a:t>
            </a:r>
            <a:endParaRPr lang="zh-CN" altLang="en-US" dirty="0"/>
          </a:p>
        </p:txBody>
      </p:sp>
      <p:pic>
        <p:nvPicPr>
          <p:cNvPr id="4" name="图片 3"/>
          <p:cNvPicPr>
            <a:picLocks noChangeAspect="1"/>
          </p:cNvPicPr>
          <p:nvPr/>
        </p:nvPicPr>
        <p:blipFill>
          <a:blip r:embed="rId2"/>
          <a:stretch>
            <a:fillRect/>
          </a:stretch>
        </p:blipFill>
        <p:spPr>
          <a:xfrm>
            <a:off x="1510119" y="4486571"/>
            <a:ext cx="6504762" cy="2371429"/>
          </a:xfrm>
          <a:prstGeom prst="rect">
            <a:avLst/>
          </a:prstGeom>
        </p:spPr>
      </p:pic>
    </p:spTree>
    <p:extLst>
      <p:ext uri="{BB962C8B-B14F-4D97-AF65-F5344CB8AC3E}">
        <p14:creationId xmlns:p14="http://schemas.microsoft.com/office/powerpoint/2010/main" val="1670031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324744"/>
          </a:xfrm>
        </p:spPr>
        <p:txBody>
          <a:bodyPr>
            <a:normAutofit fontScale="92500" lnSpcReduction="10000"/>
          </a:bodyPr>
          <a:lstStyle/>
          <a:p>
            <a:r>
              <a:rPr lang="en-US" altLang="zh-CN" dirty="0" smtClean="0">
                <a:solidFill>
                  <a:srgbClr val="7030A0"/>
                </a:solidFill>
              </a:rPr>
              <a:t>Effort multipliers (</a:t>
            </a:r>
            <a:r>
              <a:rPr lang="en-US" altLang="zh-CN" dirty="0" err="1" smtClean="0">
                <a:solidFill>
                  <a:srgbClr val="7030A0"/>
                </a:solidFill>
              </a:rPr>
              <a:t>em</a:t>
            </a:r>
            <a:r>
              <a:rPr lang="en-US" altLang="zh-CN" dirty="0" smtClean="0">
                <a:solidFill>
                  <a:srgbClr val="7030A0"/>
                </a:solidFill>
              </a:rPr>
              <a:t>) </a:t>
            </a:r>
            <a:r>
              <a:rPr lang="en-US" altLang="zh-CN" dirty="0" smtClean="0"/>
              <a:t>adjust the estimate to take account of productivity factors, but do not involve economies or diseconomies of scale.</a:t>
            </a:r>
            <a:endParaRPr lang="zh-CN" altLang="en-US" dirty="0"/>
          </a:p>
        </p:txBody>
      </p:sp>
      <p:sp>
        <p:nvSpPr>
          <p:cNvPr id="3" name="标题 2"/>
          <p:cNvSpPr>
            <a:spLocks noGrp="1"/>
          </p:cNvSpPr>
          <p:nvPr>
            <p:ph type="title"/>
          </p:nvPr>
        </p:nvSpPr>
        <p:spPr/>
        <p:txBody>
          <a:bodyPr>
            <a:normAutofit fontScale="90000"/>
          </a:bodyPr>
          <a:lstStyle/>
          <a:p>
            <a:r>
              <a:rPr lang="en-US" altLang="zh-CN" dirty="0"/>
              <a:t>COCOMO II: a parametric productivity model</a:t>
            </a:r>
            <a:endParaRPr lang="zh-CN" altLang="en-US" dirty="0"/>
          </a:p>
        </p:txBody>
      </p:sp>
      <p:pic>
        <p:nvPicPr>
          <p:cNvPr id="4" name="图片 3"/>
          <p:cNvPicPr>
            <a:picLocks noChangeAspect="1"/>
          </p:cNvPicPr>
          <p:nvPr/>
        </p:nvPicPr>
        <p:blipFill>
          <a:blip r:embed="rId2"/>
          <a:stretch>
            <a:fillRect/>
          </a:stretch>
        </p:blipFill>
        <p:spPr>
          <a:xfrm>
            <a:off x="2167262" y="3140968"/>
            <a:ext cx="5190476" cy="2447619"/>
          </a:xfrm>
          <a:prstGeom prst="rect">
            <a:avLst/>
          </a:prstGeom>
        </p:spPr>
      </p:pic>
    </p:spTree>
    <p:extLst>
      <p:ext uri="{BB962C8B-B14F-4D97-AF65-F5344CB8AC3E}">
        <p14:creationId xmlns:p14="http://schemas.microsoft.com/office/powerpoint/2010/main" val="276391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964704"/>
          </a:xfrm>
        </p:spPr>
        <p:txBody>
          <a:bodyPr>
            <a:normAutofit/>
          </a:bodyPr>
          <a:lstStyle/>
          <a:p>
            <a:r>
              <a:rPr lang="en-US" altLang="zh-CN" sz="1800" dirty="0" smtClean="0"/>
              <a:t>At a later stage of the project, detailed design of the application will have been completed. There will be a clearer idea of application size in terms of lines of code, and the factors influencing productivity will be better known.</a:t>
            </a:r>
            <a:endParaRPr lang="zh-CN" altLang="en-US" sz="1800" dirty="0"/>
          </a:p>
        </p:txBody>
      </p:sp>
      <p:sp>
        <p:nvSpPr>
          <p:cNvPr id="3" name="标题 2"/>
          <p:cNvSpPr>
            <a:spLocks noGrp="1"/>
          </p:cNvSpPr>
          <p:nvPr>
            <p:ph type="title"/>
          </p:nvPr>
        </p:nvSpPr>
        <p:spPr/>
        <p:txBody>
          <a:bodyPr>
            <a:normAutofit fontScale="90000"/>
          </a:bodyPr>
          <a:lstStyle/>
          <a:p>
            <a:r>
              <a:rPr lang="en-US" altLang="zh-CN" dirty="0"/>
              <a:t>COCOMO II: a parametric productivity model</a:t>
            </a:r>
            <a:endParaRPr lang="zh-CN" altLang="en-US" dirty="0"/>
          </a:p>
        </p:txBody>
      </p:sp>
      <p:pic>
        <p:nvPicPr>
          <p:cNvPr id="4" name="图片 3"/>
          <p:cNvPicPr>
            <a:picLocks noChangeAspect="1"/>
          </p:cNvPicPr>
          <p:nvPr/>
        </p:nvPicPr>
        <p:blipFill>
          <a:blip r:embed="rId2"/>
          <a:stretch>
            <a:fillRect/>
          </a:stretch>
        </p:blipFill>
        <p:spPr>
          <a:xfrm>
            <a:off x="2091071" y="2492896"/>
            <a:ext cx="5342857" cy="4285714"/>
          </a:xfrm>
          <a:prstGeom prst="rect">
            <a:avLst/>
          </a:prstGeom>
        </p:spPr>
      </p:pic>
    </p:spTree>
    <p:extLst>
      <p:ext uri="{BB962C8B-B14F-4D97-AF65-F5344CB8AC3E}">
        <p14:creationId xmlns:p14="http://schemas.microsoft.com/office/powerpoint/2010/main" val="344655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dirty="0" smtClean="0"/>
              <a:t>A new project has ‘average’ novelty for the software supplier that is going to execute it and is thus given a nominal rating on this account for </a:t>
            </a:r>
            <a:r>
              <a:rPr lang="en-US" altLang="zh-CN" dirty="0" err="1" smtClean="0"/>
              <a:t>precedentedness</a:t>
            </a:r>
            <a:r>
              <a:rPr lang="en-US" altLang="zh-CN" dirty="0" smtClean="0"/>
              <a:t>. Development flexibility is high, but requirements may change radically and so the risk resolution exponent is rated very low. The development team are all located in the same office and this leads to team cohesion being rated as very high, but the software house as a whole tends to be very informal in its standards and procedures and the process maturity drive has therefore been given a rating of ‘low’.</a:t>
            </a:r>
          </a:p>
          <a:p>
            <a:r>
              <a:rPr lang="en-US" altLang="zh-CN" dirty="0" smtClean="0"/>
              <a:t>(1) What would be the scale factor (sf) in this case?</a:t>
            </a:r>
          </a:p>
          <a:p>
            <a:r>
              <a:rPr lang="en-US" altLang="zh-CN" dirty="0" smtClean="0"/>
              <a:t>(2) What would the estimate of effort if the size of the application was estimated as in the region of 2000 lines of code.</a:t>
            </a:r>
            <a:endParaRPr lang="zh-CN" altLang="en-US" dirty="0"/>
          </a:p>
        </p:txBody>
      </p:sp>
      <p:sp>
        <p:nvSpPr>
          <p:cNvPr id="3" name="标题 2"/>
          <p:cNvSpPr>
            <a:spLocks noGrp="1"/>
          </p:cNvSpPr>
          <p:nvPr>
            <p:ph type="title"/>
          </p:nvPr>
        </p:nvSpPr>
        <p:spPr/>
        <p:txBody>
          <a:bodyPr/>
          <a:lstStyle/>
          <a:p>
            <a:r>
              <a:rPr lang="en-US" altLang="zh-CN" dirty="0" smtClean="0"/>
              <a:t>Example for COCOMO II</a:t>
            </a:r>
            <a:endParaRPr lang="zh-CN" altLang="en-US" dirty="0"/>
          </a:p>
        </p:txBody>
      </p:sp>
      <p:cxnSp>
        <p:nvCxnSpPr>
          <p:cNvPr id="5" name="直接连接符 4"/>
          <p:cNvCxnSpPr/>
          <p:nvPr/>
        </p:nvCxnSpPr>
        <p:spPr>
          <a:xfrm>
            <a:off x="3491880" y="2420888"/>
            <a:ext cx="216024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 name="直接连接符 5"/>
          <p:cNvCxnSpPr/>
          <p:nvPr/>
        </p:nvCxnSpPr>
        <p:spPr>
          <a:xfrm>
            <a:off x="7524328" y="2420888"/>
            <a:ext cx="108012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1187624" y="2996952"/>
            <a:ext cx="18002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 name="直接连接符 11"/>
          <p:cNvCxnSpPr/>
          <p:nvPr/>
        </p:nvCxnSpPr>
        <p:spPr>
          <a:xfrm>
            <a:off x="7956376" y="3212976"/>
            <a:ext cx="64807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3563888" y="4005064"/>
            <a:ext cx="208823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34659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t>Estimates are really management target</a:t>
            </a:r>
          </a:p>
          <a:p>
            <a:r>
              <a:rPr lang="en-US" altLang="zh-CN" dirty="0" smtClean="0"/>
              <a:t>Collect as much information about previous projects as possible</a:t>
            </a:r>
          </a:p>
          <a:p>
            <a:r>
              <a:rPr lang="en-US" altLang="zh-CN" dirty="0" smtClean="0"/>
              <a:t>Use more than one method of estimating</a:t>
            </a:r>
          </a:p>
          <a:p>
            <a:r>
              <a:rPr lang="en-US" altLang="zh-CN" dirty="0" smtClean="0"/>
              <a:t>Top-down approaches will be used at the earlier stages of project planning while bottom-up approaches will be more prominent later on.</a:t>
            </a:r>
          </a:p>
          <a:p>
            <a:r>
              <a:rPr lang="en-US" altLang="zh-CN" dirty="0" smtClean="0"/>
              <a:t>Seek a range of opinions</a:t>
            </a:r>
          </a:p>
          <a:p>
            <a:r>
              <a:rPr lang="en-US" altLang="zh-CN" dirty="0" smtClean="0"/>
              <a:t>Document your method of doing estimates and record all your assumptions.</a:t>
            </a:r>
            <a:endParaRPr lang="zh-CN" altLang="en-US" dirty="0"/>
          </a:p>
        </p:txBody>
      </p:sp>
      <p:sp>
        <p:nvSpPr>
          <p:cNvPr id="3" name="标题 2"/>
          <p:cNvSpPr>
            <a:spLocks noGrp="1"/>
          </p:cNvSpPr>
          <p:nvPr>
            <p:ph type="title"/>
          </p:nvPr>
        </p:nvSpPr>
        <p:spPr/>
        <p:txBody>
          <a:bodyPr/>
          <a:lstStyle/>
          <a:p>
            <a:r>
              <a:rPr lang="en-US" altLang="zh-CN" dirty="0" smtClean="0"/>
              <a:t>Conclusion</a:t>
            </a:r>
            <a:endParaRPr lang="zh-CN" altLang="en-US" dirty="0"/>
          </a:p>
        </p:txBody>
      </p:sp>
    </p:spTree>
    <p:extLst>
      <p:ext uri="{BB962C8B-B14F-4D97-AF65-F5344CB8AC3E}">
        <p14:creationId xmlns:p14="http://schemas.microsoft.com/office/powerpoint/2010/main" val="877131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pPr marL="0" indent="0">
              <a:buNone/>
            </a:pPr>
            <a:r>
              <a:rPr lang="en-US" altLang="zh-CN" dirty="0" smtClean="0"/>
              <a:t>5.15 Further exercise</a:t>
            </a:r>
          </a:p>
          <a:p>
            <a:pPr lvl="1"/>
            <a:r>
              <a:rPr lang="en-US" altLang="zh-CN" dirty="0"/>
              <a:t>4</a:t>
            </a:r>
            <a:endParaRPr lang="en-US" altLang="zh-CN" dirty="0" smtClean="0"/>
          </a:p>
        </p:txBody>
      </p:sp>
      <p:sp>
        <p:nvSpPr>
          <p:cNvPr id="3" name="标题 2"/>
          <p:cNvSpPr>
            <a:spLocks noGrp="1"/>
          </p:cNvSpPr>
          <p:nvPr>
            <p:ph type="title"/>
          </p:nvPr>
        </p:nvSpPr>
        <p:spPr/>
        <p:txBody>
          <a:bodyPr/>
          <a:lstStyle/>
          <a:p>
            <a:r>
              <a:rPr lang="en-US" altLang="zh-CN" dirty="0" smtClean="0"/>
              <a:t>Homework</a:t>
            </a:r>
            <a:endParaRPr lang="zh-CN" altLang="en-US" dirty="0"/>
          </a:p>
        </p:txBody>
      </p:sp>
    </p:spTree>
    <p:extLst>
      <p:ext uri="{BB962C8B-B14F-4D97-AF65-F5344CB8AC3E}">
        <p14:creationId xmlns:p14="http://schemas.microsoft.com/office/powerpoint/2010/main" val="150374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Exercise 5.4</a:t>
            </a:r>
          </a:p>
          <a:p>
            <a:pPr marL="0" indent="0">
              <a:buNone/>
            </a:pPr>
            <a:r>
              <a:rPr lang="en-US" altLang="zh-CN" sz="1800" dirty="0" smtClean="0"/>
              <a:t>The system has a transaction which sets up details of new annual maintenance contract customers.</a:t>
            </a:r>
          </a:p>
          <a:p>
            <a:pPr marL="0" indent="0">
              <a:buNone/>
            </a:pPr>
            <a:r>
              <a:rPr lang="en-US" altLang="zh-CN" sz="1800" dirty="0" smtClean="0"/>
              <a:t>The operator will input: customer account number, customer name, address postcode,</a:t>
            </a:r>
          </a:p>
          <a:p>
            <a:pPr marL="0" indent="0">
              <a:buNone/>
            </a:pPr>
            <a:r>
              <a:rPr lang="en-US" altLang="zh-CN" sz="1800" dirty="0"/>
              <a:t>c</a:t>
            </a:r>
            <a:r>
              <a:rPr lang="en-US" altLang="zh-CN" sz="1800" dirty="0" smtClean="0"/>
              <a:t>ustomer type, renewal data.</a:t>
            </a:r>
          </a:p>
          <a:p>
            <a:pPr marL="0" indent="0">
              <a:buNone/>
            </a:pPr>
            <a:r>
              <a:rPr lang="en-US" altLang="zh-CN" sz="1800" dirty="0" smtClean="0"/>
              <a:t>All this information will be set up in a CUSTOMER record on the system’s database. If a CUSTOMER account already exists for the account number that has been input, an error message will be displayed to the operator.</a:t>
            </a:r>
          </a:p>
          <a:p>
            <a:pPr marL="0" indent="0">
              <a:buNone/>
            </a:pPr>
            <a:r>
              <a:rPr lang="en-US" altLang="zh-CN" sz="1800" dirty="0" smtClean="0"/>
              <a:t>Draw up an outline program structure diagram for a program to do the processing described above. For each box on your diagram, estimate the number of lines of code needed to implement the routine in a programming language that you are familiar with, such as Java.</a:t>
            </a:r>
          </a:p>
        </p:txBody>
      </p:sp>
      <p:sp>
        <p:nvSpPr>
          <p:cNvPr id="3" name="标题 2"/>
          <p:cNvSpPr>
            <a:spLocks noGrp="1"/>
          </p:cNvSpPr>
          <p:nvPr>
            <p:ph type="title"/>
          </p:nvPr>
        </p:nvSpPr>
        <p:spPr/>
        <p:txBody>
          <a:bodyPr/>
          <a:lstStyle/>
          <a:p>
            <a:r>
              <a:rPr lang="en-US" altLang="zh-CN" dirty="0" smtClean="0"/>
              <a:t>Exercises</a:t>
            </a:r>
            <a:endParaRPr lang="zh-CN" altLang="en-US" dirty="0"/>
          </a:p>
        </p:txBody>
      </p:sp>
    </p:spTree>
    <p:extLst>
      <p:ext uri="{BB962C8B-B14F-4D97-AF65-F5344CB8AC3E}">
        <p14:creationId xmlns:p14="http://schemas.microsoft.com/office/powerpoint/2010/main" val="2219387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Exercise 5.5</a:t>
            </a:r>
          </a:p>
          <a:p>
            <a:pPr marL="0" indent="0">
              <a:buNone/>
            </a:pPr>
            <a:r>
              <a:rPr lang="en-US" altLang="zh-CN" sz="2000" dirty="0" smtClean="0"/>
              <a:t>Students on a course are required to produce a written report on an ICT-related topic each semester. If you wanted to create a model to estimate how long it should take a student to complete such an assignment, what measure of work content would you use? Some reports might be more difficult to produce than others: what factors might affect the degree of difficulty?</a:t>
            </a:r>
            <a:endParaRPr lang="zh-CN" altLang="en-US" sz="2000"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048095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Further Exercise 4</a:t>
            </a:r>
          </a:p>
          <a:p>
            <a:pPr marL="0" indent="0">
              <a:buNone/>
            </a:pPr>
            <a:r>
              <a:rPr lang="en-US" altLang="zh-CN" sz="2400" dirty="0" smtClean="0"/>
              <a:t>The following details are held about previously developed software modules. A new module has 7 inputs, 1 entity type access and 7 outputs. Which of the modules a to e is the closet analogy in terms of Euclidean distance. </a:t>
            </a:r>
          </a:p>
          <a:p>
            <a:pPr marL="0" indent="0">
              <a:buNone/>
            </a:pPr>
            <a:endParaRPr lang="zh-CN" altLang="en-US" dirty="0"/>
          </a:p>
        </p:txBody>
      </p:sp>
      <p:sp>
        <p:nvSpPr>
          <p:cNvPr id="3" name="标题 2"/>
          <p:cNvSpPr>
            <a:spLocks noGrp="1"/>
          </p:cNvSpPr>
          <p:nvPr>
            <p:ph type="title"/>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75629256"/>
              </p:ext>
            </p:extLst>
          </p:nvPr>
        </p:nvGraphicFramePr>
        <p:xfrm>
          <a:off x="762000" y="3717032"/>
          <a:ext cx="8202485" cy="2657088"/>
        </p:xfrm>
        <a:graphic>
          <a:graphicData uri="http://schemas.openxmlformats.org/drawingml/2006/table">
            <a:tbl>
              <a:tblPr firstRow="1" bandRow="1">
                <a:tableStyleId>{5C22544A-7EE6-4342-B048-85BDC9FD1C3A}</a:tableStyleId>
              </a:tblPr>
              <a:tblGrid>
                <a:gridCol w="1145702"/>
                <a:gridCol w="1080120"/>
                <a:gridCol w="3024336"/>
                <a:gridCol w="1311830"/>
                <a:gridCol w="1640497"/>
              </a:tblGrid>
              <a:tr h="432048">
                <a:tc>
                  <a:txBody>
                    <a:bodyPr/>
                    <a:lstStyle/>
                    <a:p>
                      <a:r>
                        <a:rPr lang="en-US" altLang="zh-CN" dirty="0" smtClean="0"/>
                        <a:t>Module</a:t>
                      </a:r>
                      <a:endParaRPr lang="zh-CN" altLang="en-US" dirty="0"/>
                    </a:p>
                  </a:txBody>
                  <a:tcPr/>
                </a:tc>
                <a:tc>
                  <a:txBody>
                    <a:bodyPr/>
                    <a:lstStyle/>
                    <a:p>
                      <a:r>
                        <a:rPr lang="en-US" altLang="zh-CN" dirty="0" smtClean="0"/>
                        <a:t>Inputs</a:t>
                      </a:r>
                      <a:endParaRPr lang="zh-CN" altLang="en-US" dirty="0"/>
                    </a:p>
                  </a:txBody>
                  <a:tcPr/>
                </a:tc>
                <a:tc>
                  <a:txBody>
                    <a:bodyPr/>
                    <a:lstStyle/>
                    <a:p>
                      <a:r>
                        <a:rPr lang="en-US" altLang="zh-CN" dirty="0" smtClean="0"/>
                        <a:t>Entity Types</a:t>
                      </a:r>
                      <a:r>
                        <a:rPr lang="en-US" altLang="zh-CN" baseline="0" dirty="0" smtClean="0"/>
                        <a:t> accessed</a:t>
                      </a:r>
                      <a:endParaRPr lang="zh-CN" altLang="en-US" dirty="0"/>
                    </a:p>
                  </a:txBody>
                  <a:tcPr/>
                </a:tc>
                <a:tc>
                  <a:txBody>
                    <a:bodyPr/>
                    <a:lstStyle/>
                    <a:p>
                      <a:r>
                        <a:rPr lang="en-US" altLang="zh-CN" dirty="0" smtClean="0"/>
                        <a:t>Outputs</a:t>
                      </a:r>
                      <a:endParaRPr lang="zh-CN" altLang="en-US" dirty="0"/>
                    </a:p>
                  </a:txBody>
                  <a:tcPr/>
                </a:tc>
                <a:tc>
                  <a:txBody>
                    <a:bodyPr/>
                    <a:lstStyle/>
                    <a:p>
                      <a:r>
                        <a:rPr lang="en-US" altLang="zh-CN" dirty="0" smtClean="0"/>
                        <a:t>Days</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2.60</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3.90</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1.83</a:t>
                      </a:r>
                      <a:endParaRPr lang="zh-CN" altLang="en-US" dirty="0"/>
                    </a:p>
                  </a:txBody>
                  <a:tcPr/>
                </a:tc>
              </a:tr>
              <a:tr h="370840">
                <a:tc>
                  <a:txBody>
                    <a:bodyPr/>
                    <a:lstStyle/>
                    <a:p>
                      <a:r>
                        <a:rPr lang="en-US" altLang="zh-CN" dirty="0" smtClean="0"/>
                        <a:t>D</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3.50</a:t>
                      </a:r>
                      <a:endParaRPr lang="zh-CN" altLang="en-US" dirty="0"/>
                    </a:p>
                  </a:txBody>
                  <a:tcPr/>
                </a:tc>
              </a:tr>
              <a:tr h="370840">
                <a:tc>
                  <a:txBody>
                    <a:bodyPr/>
                    <a:lstStyle/>
                    <a:p>
                      <a:r>
                        <a:rPr lang="en-US" altLang="zh-CN" dirty="0" smtClean="0"/>
                        <a:t>E</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4.30</a:t>
                      </a:r>
                      <a:endParaRPr lang="zh-CN" altLang="en-US" dirty="0"/>
                    </a:p>
                  </a:txBody>
                  <a:tcPr/>
                </a:tc>
              </a:tr>
              <a:tr h="370840">
                <a:tc>
                  <a:txBody>
                    <a:bodyPr/>
                    <a:lstStyle/>
                    <a:p>
                      <a:r>
                        <a:rPr lang="en-US" altLang="zh-CN" dirty="0" smtClean="0"/>
                        <a:t>F (New)</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168134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4"/>
          <p:cNvGraphicFramePr>
            <a:graphicFrameLocks noGrp="1" noChangeAspect="1"/>
          </p:cNvGraphicFramePr>
          <p:nvPr>
            <p:ph sz="quarter" idx="1"/>
            <p:extLst>
              <p:ext uri="{D42A27DB-BD31-4B8C-83A1-F6EECF244321}">
                <p14:modId xmlns:p14="http://schemas.microsoft.com/office/powerpoint/2010/main" val="4005959613"/>
              </p:ext>
            </p:extLst>
          </p:nvPr>
        </p:nvGraphicFramePr>
        <p:xfrm>
          <a:off x="2483768" y="404664"/>
          <a:ext cx="4430839" cy="6310691"/>
        </p:xfrm>
        <a:graphic>
          <a:graphicData uri="http://schemas.openxmlformats.org/presentationml/2006/ole">
            <mc:AlternateContent xmlns:mc="http://schemas.openxmlformats.org/markup-compatibility/2006">
              <mc:Choice xmlns:v="urn:schemas-microsoft-com:vml" Requires="v">
                <p:oleObj spid="_x0000_s6180" name="Visio" r:id="rId3" imgW="4721304" imgH="6724765" progId="Visio.Drawing.15">
                  <p:embed/>
                </p:oleObj>
              </mc:Choice>
              <mc:Fallback>
                <p:oleObj name="Visio" r:id="rId3" imgW="4721304" imgH="6724765" progId="Visio.Drawing.15">
                  <p:embed/>
                  <p:pic>
                    <p:nvPicPr>
                      <p:cNvPr id="0" name=""/>
                      <p:cNvPicPr/>
                      <p:nvPr/>
                    </p:nvPicPr>
                    <p:blipFill>
                      <a:blip r:embed="rId4"/>
                      <a:stretch>
                        <a:fillRect/>
                      </a:stretch>
                    </p:blipFill>
                    <p:spPr>
                      <a:xfrm>
                        <a:off x="2483768" y="404664"/>
                        <a:ext cx="4430839" cy="6310691"/>
                      </a:xfrm>
                      <a:prstGeom prst="rect">
                        <a:avLst/>
                      </a:prstGeom>
                    </p:spPr>
                  </p:pic>
                </p:oleObj>
              </mc:Fallback>
            </mc:AlternateContent>
          </a:graphicData>
        </a:graphic>
      </p:graphicFrame>
    </p:spTree>
    <p:extLst>
      <p:ext uri="{BB962C8B-B14F-4D97-AF65-F5344CB8AC3E}">
        <p14:creationId xmlns:p14="http://schemas.microsoft.com/office/powerpoint/2010/main" val="289217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5069160"/>
          </a:xfrm>
        </p:spPr>
        <p:txBody>
          <a:bodyPr>
            <a:normAutofit/>
          </a:bodyPr>
          <a:lstStyle/>
          <a:p>
            <a:r>
              <a:rPr lang="en-US" altLang="zh-CN" sz="2000" dirty="0" smtClean="0"/>
              <a:t>The need for historical data</a:t>
            </a:r>
          </a:p>
          <a:p>
            <a:pPr lvl="1"/>
            <a:r>
              <a:rPr lang="en-US" altLang="zh-CN" sz="1700" dirty="0" smtClean="0">
                <a:solidFill>
                  <a:srgbClr val="7030A0"/>
                </a:solidFill>
              </a:rPr>
              <a:t>Most estimating methods need information about past project.</a:t>
            </a:r>
          </a:p>
          <a:p>
            <a:pPr lvl="1"/>
            <a:r>
              <a:rPr lang="en-US" altLang="zh-CN" sz="1600" i="1" dirty="0" smtClean="0">
                <a:solidFill>
                  <a:schemeClr val="accent2">
                    <a:lumMod val="75000"/>
                  </a:schemeClr>
                </a:solidFill>
              </a:rPr>
              <a:t>Tips: International Software Benchmarking Standard (ISBSG) currently contains data from projects</a:t>
            </a:r>
          </a:p>
          <a:p>
            <a:pPr lvl="1"/>
            <a:endParaRPr lang="en-US" altLang="zh-CN" sz="1700" i="1" dirty="0" smtClean="0">
              <a:solidFill>
                <a:schemeClr val="accent2">
                  <a:lumMod val="75000"/>
                </a:schemeClr>
              </a:solidFill>
            </a:endParaRPr>
          </a:p>
          <a:p>
            <a:pPr lvl="1"/>
            <a:endParaRPr lang="en-US" altLang="zh-CN" sz="1700" i="1" dirty="0">
              <a:solidFill>
                <a:schemeClr val="accent2">
                  <a:lumMod val="75000"/>
                </a:schemeClr>
              </a:solidFill>
            </a:endParaRPr>
          </a:p>
          <a:p>
            <a:pPr lvl="1"/>
            <a:endParaRPr lang="en-US" altLang="zh-CN" sz="1700" i="1" dirty="0" smtClean="0">
              <a:solidFill>
                <a:schemeClr val="accent2">
                  <a:lumMod val="75000"/>
                </a:schemeClr>
              </a:solidFill>
            </a:endParaRPr>
          </a:p>
          <a:p>
            <a:pPr lvl="1"/>
            <a:endParaRPr lang="en-US" altLang="zh-CN" sz="1700" i="1" dirty="0">
              <a:solidFill>
                <a:schemeClr val="accent2">
                  <a:lumMod val="75000"/>
                </a:schemeClr>
              </a:solidFill>
            </a:endParaRPr>
          </a:p>
          <a:p>
            <a:pPr lvl="1"/>
            <a:endParaRPr lang="en-US" altLang="zh-CN" sz="1700" i="1" dirty="0" smtClean="0">
              <a:solidFill>
                <a:schemeClr val="accent2">
                  <a:lumMod val="75000"/>
                </a:schemeClr>
              </a:solidFill>
            </a:endParaRPr>
          </a:p>
          <a:p>
            <a:pPr lvl="1"/>
            <a:endParaRPr lang="en-US" altLang="zh-CN" sz="1700" i="1" dirty="0" smtClean="0">
              <a:solidFill>
                <a:schemeClr val="accent2">
                  <a:lumMod val="75000"/>
                </a:schemeClr>
              </a:solidFill>
            </a:endParaRPr>
          </a:p>
          <a:p>
            <a:pPr lvl="1"/>
            <a:endParaRPr lang="en-US" altLang="zh-CN" sz="1700" i="1" dirty="0" smtClean="0">
              <a:solidFill>
                <a:schemeClr val="accent2">
                  <a:lumMod val="75000"/>
                </a:schemeClr>
              </a:solidFill>
            </a:endParaRPr>
          </a:p>
          <a:p>
            <a:r>
              <a:rPr lang="en-US" altLang="zh-CN" sz="2000" dirty="0" smtClean="0"/>
              <a:t>Measure of work (</a:t>
            </a:r>
            <a:r>
              <a:rPr lang="en-US" altLang="zh-CN" sz="2000" dirty="0" smtClean="0">
                <a:solidFill>
                  <a:schemeClr val="bg1">
                    <a:lumMod val="65000"/>
                  </a:schemeClr>
                </a:solidFill>
              </a:rPr>
              <a:t>Direct calculation of costs and time is difficult</a:t>
            </a:r>
            <a:r>
              <a:rPr lang="en-US" altLang="zh-CN" sz="2000" dirty="0" smtClean="0"/>
              <a:t>)</a:t>
            </a:r>
          </a:p>
          <a:p>
            <a:pPr lvl="1"/>
            <a:r>
              <a:rPr lang="en-US" altLang="zh-CN" sz="1700" dirty="0" smtClean="0"/>
              <a:t>Source lines of code (SLOC)</a:t>
            </a:r>
          </a:p>
          <a:p>
            <a:pPr lvl="1"/>
            <a:r>
              <a:rPr lang="en-US" altLang="zh-CN" sz="1700" dirty="0" smtClean="0"/>
              <a:t>Thousands of lines of code (KLOC)</a:t>
            </a:r>
          </a:p>
          <a:p>
            <a:pPr lvl="1"/>
            <a:r>
              <a:rPr lang="en-US" altLang="zh-CN" sz="1700" dirty="0" smtClean="0">
                <a:solidFill>
                  <a:schemeClr val="bg2">
                    <a:lumMod val="50000"/>
                  </a:schemeClr>
                </a:solidFill>
              </a:rPr>
              <a:t>Is it reasonable that using the above two metrics as measure of work??</a:t>
            </a:r>
            <a:endParaRPr lang="en-US" altLang="zh-CN" sz="1700" dirty="0">
              <a:solidFill>
                <a:schemeClr val="bg2">
                  <a:lumMod val="50000"/>
                </a:schemeClr>
              </a:solidFill>
            </a:endParaRPr>
          </a:p>
        </p:txBody>
      </p:sp>
      <p:sp>
        <p:nvSpPr>
          <p:cNvPr id="3" name="标题 2"/>
          <p:cNvSpPr>
            <a:spLocks noGrp="1"/>
          </p:cNvSpPr>
          <p:nvPr>
            <p:ph type="title"/>
          </p:nvPr>
        </p:nvSpPr>
        <p:spPr/>
        <p:txBody>
          <a:bodyPr>
            <a:normAutofit fontScale="90000"/>
          </a:bodyPr>
          <a:lstStyle/>
          <a:p>
            <a:r>
              <a:rPr lang="en-US" altLang="zh-CN" dirty="0" smtClean="0"/>
              <a:t>The basis for software estimating</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882" y="2996952"/>
            <a:ext cx="4407236" cy="21098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2388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3917031"/>
          </a:xfrm>
          <a:ln>
            <a:noFill/>
          </a:ln>
        </p:spPr>
        <p:txBody>
          <a:bodyPr>
            <a:normAutofit/>
          </a:bodyPr>
          <a:lstStyle/>
          <a:p>
            <a:r>
              <a:rPr lang="en-US" altLang="zh-CN" sz="2000" u="sng" dirty="0" smtClean="0">
                <a:solidFill>
                  <a:srgbClr val="7030A0"/>
                </a:solidFill>
              </a:rPr>
              <a:t>Algorithmic models</a:t>
            </a:r>
          </a:p>
          <a:p>
            <a:pPr lvl="1"/>
            <a:r>
              <a:rPr lang="en-US" altLang="zh-CN" sz="1700" dirty="0" smtClean="0"/>
              <a:t>Building estimation models (functions with multiple parameters)</a:t>
            </a:r>
          </a:p>
          <a:p>
            <a:r>
              <a:rPr lang="en-US" altLang="zh-CN" sz="2000" u="sng" dirty="0" smtClean="0">
                <a:solidFill>
                  <a:srgbClr val="7030A0"/>
                </a:solidFill>
              </a:rPr>
              <a:t>Expert judgement</a:t>
            </a:r>
          </a:p>
          <a:p>
            <a:pPr lvl="1"/>
            <a:r>
              <a:rPr lang="en-US" altLang="zh-CN" sz="1700" dirty="0" smtClean="0"/>
              <a:t>Based on the advice of knowledgeable staff</a:t>
            </a:r>
          </a:p>
          <a:p>
            <a:r>
              <a:rPr lang="en-US" altLang="zh-CN" sz="2000" u="sng" dirty="0" smtClean="0">
                <a:solidFill>
                  <a:srgbClr val="7030A0"/>
                </a:solidFill>
              </a:rPr>
              <a:t>Analogy</a:t>
            </a:r>
          </a:p>
          <a:p>
            <a:pPr lvl="1"/>
            <a:r>
              <a:rPr lang="en-US" altLang="zh-CN" sz="1700" dirty="0" smtClean="0"/>
              <a:t>where a similar, completed, project is identified and its actual effort is used as the basis of the estimate</a:t>
            </a:r>
          </a:p>
          <a:p>
            <a:r>
              <a:rPr lang="en-US" altLang="zh-CN" sz="2000" u="sng" dirty="0" smtClean="0">
                <a:solidFill>
                  <a:srgbClr val="7030A0"/>
                </a:solidFill>
              </a:rPr>
              <a:t>Parkinson</a:t>
            </a:r>
          </a:p>
          <a:p>
            <a:pPr lvl="1"/>
            <a:r>
              <a:rPr lang="en-US" altLang="zh-CN" sz="1700" dirty="0" smtClean="0"/>
              <a:t>Where the staff effort available to do  a project becomes the ‘estimate’</a:t>
            </a:r>
          </a:p>
          <a:p>
            <a:r>
              <a:rPr lang="en-US" altLang="zh-CN" sz="2000" u="sng" dirty="0" smtClean="0">
                <a:solidFill>
                  <a:srgbClr val="7030A0"/>
                </a:solidFill>
              </a:rPr>
              <a:t>Price to win</a:t>
            </a:r>
          </a:p>
          <a:p>
            <a:pPr lvl="1"/>
            <a:r>
              <a:rPr lang="en-US" altLang="zh-CN" sz="1700" dirty="0" smtClean="0"/>
              <a:t>where the ‘estimate’ is a figure that seems sufficiently low to win a contract.</a:t>
            </a:r>
          </a:p>
        </p:txBody>
      </p:sp>
      <p:sp>
        <p:nvSpPr>
          <p:cNvPr id="3" name="标题 2"/>
          <p:cNvSpPr>
            <a:spLocks noGrp="1"/>
          </p:cNvSpPr>
          <p:nvPr>
            <p:ph type="title"/>
          </p:nvPr>
        </p:nvSpPr>
        <p:spPr/>
        <p:txBody>
          <a:bodyPr/>
          <a:lstStyle/>
          <a:p>
            <a:r>
              <a:rPr lang="en-US" altLang="zh-CN" dirty="0" smtClean="0"/>
              <a:t>Main ways of estimation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782316"/>
            <a:ext cx="864096" cy="31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994" y="4077072"/>
            <a:ext cx="864096" cy="31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051720" y="5517231"/>
            <a:ext cx="4572000" cy="1246495"/>
          </a:xfrm>
          <a:prstGeom prst="rect">
            <a:avLst/>
          </a:prstGeom>
        </p:spPr>
        <p:txBody>
          <a:bodyPr>
            <a:spAutoFit/>
          </a:bodyPr>
          <a:lstStyle/>
          <a:p>
            <a:r>
              <a:rPr lang="en-US" altLang="zh-CN" sz="2400" dirty="0">
                <a:solidFill>
                  <a:schemeClr val="accent4">
                    <a:lumMod val="75000"/>
                  </a:schemeClr>
                </a:solidFill>
              </a:rPr>
              <a:t>Could you tell me</a:t>
            </a:r>
          </a:p>
          <a:p>
            <a:pPr lvl="1"/>
            <a:r>
              <a:rPr lang="en-US" altLang="zh-CN" sz="1700" dirty="0">
                <a:solidFill>
                  <a:schemeClr val="accent4">
                    <a:lumMod val="75000"/>
                  </a:schemeClr>
                </a:solidFill>
              </a:rPr>
              <a:t>When should we use algorithmic models ?</a:t>
            </a:r>
          </a:p>
          <a:p>
            <a:pPr lvl="1"/>
            <a:r>
              <a:rPr lang="en-US" altLang="zh-CN" sz="1700" dirty="0">
                <a:solidFill>
                  <a:schemeClr val="accent4">
                    <a:lumMod val="75000"/>
                  </a:schemeClr>
                </a:solidFill>
              </a:rPr>
              <a:t>When should we use expert models ?</a:t>
            </a:r>
          </a:p>
          <a:p>
            <a:pPr lvl="1"/>
            <a:r>
              <a:rPr lang="en-US" altLang="zh-CN" sz="1700" dirty="0">
                <a:solidFill>
                  <a:schemeClr val="accent4">
                    <a:lumMod val="75000"/>
                  </a:schemeClr>
                </a:solidFill>
              </a:rPr>
              <a:t>Which is more convincing?</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1628800"/>
            <a:ext cx="1169826" cy="3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2054" y="3120251"/>
            <a:ext cx="1169826" cy="3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420888"/>
            <a:ext cx="1219200"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1004" y="5982562"/>
            <a:ext cx="648072"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65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par>
                                <p:cTn id="11" presetID="31" presetClass="entr" presetSubtype="0" fill="hold" nodeType="with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p:cTn id="13" dur="1000" fill="hold"/>
                                        <p:tgtEl>
                                          <p:spTgt spid="4099"/>
                                        </p:tgtEl>
                                        <p:attrNameLst>
                                          <p:attrName>ppt_w</p:attrName>
                                        </p:attrNameLst>
                                      </p:cBhvr>
                                      <p:tavLst>
                                        <p:tav tm="0">
                                          <p:val>
                                            <p:fltVal val="0"/>
                                          </p:val>
                                        </p:tav>
                                        <p:tav tm="100000">
                                          <p:val>
                                            <p:strVal val="#ppt_w"/>
                                          </p:val>
                                        </p:tav>
                                      </p:tavLst>
                                    </p:anim>
                                    <p:anim calcmode="lin" valueType="num">
                                      <p:cBhvr>
                                        <p:cTn id="14" dur="1000" fill="hold"/>
                                        <p:tgtEl>
                                          <p:spTgt spid="4099"/>
                                        </p:tgtEl>
                                        <p:attrNameLst>
                                          <p:attrName>ppt_h</p:attrName>
                                        </p:attrNameLst>
                                      </p:cBhvr>
                                      <p:tavLst>
                                        <p:tav tm="0">
                                          <p:val>
                                            <p:fltVal val="0"/>
                                          </p:val>
                                        </p:tav>
                                        <p:tav tm="100000">
                                          <p:val>
                                            <p:strVal val="#ppt_h"/>
                                          </p:val>
                                        </p:tav>
                                      </p:tavLst>
                                    </p:anim>
                                    <p:anim calcmode="lin" valueType="num">
                                      <p:cBhvr>
                                        <p:cTn id="15" dur="1000" fill="hold"/>
                                        <p:tgtEl>
                                          <p:spTgt spid="4099"/>
                                        </p:tgtEl>
                                        <p:attrNameLst>
                                          <p:attrName>style.rotation</p:attrName>
                                        </p:attrNameLst>
                                      </p:cBhvr>
                                      <p:tavLst>
                                        <p:tav tm="0">
                                          <p:val>
                                            <p:fltVal val="90"/>
                                          </p:val>
                                        </p:tav>
                                        <p:tav tm="100000">
                                          <p:val>
                                            <p:fltVal val="0"/>
                                          </p:val>
                                        </p:tav>
                                      </p:tavLst>
                                    </p:anim>
                                    <p:animEffect transition="in" filter="fade">
                                      <p:cBhvr>
                                        <p:cTn id="16" dur="1000"/>
                                        <p:tgtEl>
                                          <p:spTgt spid="4099"/>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par>
                                <p:cTn id="29" presetID="31"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anim calcmode="lin" valueType="num">
                                      <p:cBhvr>
                                        <p:cTn id="31" dur="1000" fill="hold"/>
                                        <p:tgtEl>
                                          <p:spTgt spid="4098"/>
                                        </p:tgtEl>
                                        <p:attrNameLst>
                                          <p:attrName>ppt_w</p:attrName>
                                        </p:attrNameLst>
                                      </p:cBhvr>
                                      <p:tavLst>
                                        <p:tav tm="0">
                                          <p:val>
                                            <p:fltVal val="0"/>
                                          </p:val>
                                        </p:tav>
                                        <p:tav tm="100000">
                                          <p:val>
                                            <p:strVal val="#ppt_w"/>
                                          </p:val>
                                        </p:tav>
                                      </p:tavLst>
                                    </p:anim>
                                    <p:anim calcmode="lin" valueType="num">
                                      <p:cBhvr>
                                        <p:cTn id="32" dur="1000" fill="hold"/>
                                        <p:tgtEl>
                                          <p:spTgt spid="4098"/>
                                        </p:tgtEl>
                                        <p:attrNameLst>
                                          <p:attrName>ppt_h</p:attrName>
                                        </p:attrNameLst>
                                      </p:cBhvr>
                                      <p:tavLst>
                                        <p:tav tm="0">
                                          <p:val>
                                            <p:fltVal val="0"/>
                                          </p:val>
                                        </p:tav>
                                        <p:tav tm="100000">
                                          <p:val>
                                            <p:strVal val="#ppt_h"/>
                                          </p:val>
                                        </p:tav>
                                      </p:tavLst>
                                    </p:anim>
                                    <p:anim calcmode="lin" valueType="num">
                                      <p:cBhvr>
                                        <p:cTn id="33" dur="1000" fill="hold"/>
                                        <p:tgtEl>
                                          <p:spTgt spid="4098"/>
                                        </p:tgtEl>
                                        <p:attrNameLst>
                                          <p:attrName>style.rotation</p:attrName>
                                        </p:attrNameLst>
                                      </p:cBhvr>
                                      <p:tavLst>
                                        <p:tav tm="0">
                                          <p:val>
                                            <p:fltVal val="90"/>
                                          </p:val>
                                        </p:tav>
                                        <p:tav tm="100000">
                                          <p:val>
                                            <p:fltVal val="0"/>
                                          </p:val>
                                        </p:tav>
                                      </p:tavLst>
                                    </p:anim>
                                    <p:animEffect transition="in" filter="fade">
                                      <p:cBhvr>
                                        <p:cTn id="34" dur="1000"/>
                                        <p:tgtEl>
                                          <p:spTgt spid="409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101"/>
                                        </p:tgtEl>
                                        <p:attrNameLst>
                                          <p:attrName>style.visibility</p:attrName>
                                        </p:attrNameLst>
                                      </p:cBhvr>
                                      <p:to>
                                        <p:strVal val="visible"/>
                                      </p:to>
                                    </p:set>
                                    <p:animEffect transition="in" filter="fade">
                                      <p:cBhvr>
                                        <p:cTn id="39" dur="1000"/>
                                        <p:tgtEl>
                                          <p:spTgt spid="4101"/>
                                        </p:tgtEl>
                                      </p:cBhvr>
                                    </p:animEffect>
                                    <p:anim calcmode="lin" valueType="num">
                                      <p:cBhvr>
                                        <p:cTn id="40" dur="1000" fill="hold"/>
                                        <p:tgtEl>
                                          <p:spTgt spid="4101"/>
                                        </p:tgtEl>
                                        <p:attrNameLst>
                                          <p:attrName>ppt_x</p:attrName>
                                        </p:attrNameLst>
                                      </p:cBhvr>
                                      <p:tavLst>
                                        <p:tav tm="0">
                                          <p:val>
                                            <p:strVal val="#ppt_x"/>
                                          </p:val>
                                        </p:tav>
                                        <p:tav tm="100000">
                                          <p:val>
                                            <p:strVal val="#ppt_x"/>
                                          </p:val>
                                        </p:tav>
                                      </p:tavLst>
                                    </p:anim>
                                    <p:anim calcmode="lin" valueType="num">
                                      <p:cBhvr>
                                        <p:cTn id="41" dur="1000" fill="hold"/>
                                        <p:tgtEl>
                                          <p:spTgt spid="410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Two</a:t>
            </a:r>
            <a:r>
              <a:rPr lang="en-US" altLang="zh-CN" dirty="0" smtClean="0"/>
              <a:t> paradigms to estimate</a:t>
            </a:r>
            <a:endParaRPr lang="zh-CN" altLang="en-US" dirty="0"/>
          </a:p>
        </p:txBody>
      </p:sp>
      <p:sp>
        <p:nvSpPr>
          <p:cNvPr id="5" name="内容占位符 1"/>
          <p:cNvSpPr>
            <a:spLocks noGrp="1"/>
          </p:cNvSpPr>
          <p:nvPr>
            <p:ph sz="quarter" idx="1"/>
          </p:nvPr>
        </p:nvSpPr>
        <p:spPr>
          <a:ln>
            <a:noFill/>
          </a:ln>
        </p:spPr>
        <p:txBody>
          <a:bodyPr>
            <a:normAutofit/>
          </a:bodyPr>
          <a:lstStyle/>
          <a:p>
            <a:r>
              <a:rPr lang="en-US" altLang="zh-CN" sz="2400" u="sng" dirty="0" smtClean="0">
                <a:solidFill>
                  <a:srgbClr val="7030A0"/>
                </a:solidFill>
              </a:rPr>
              <a:t>Bottom-up estimating</a:t>
            </a:r>
          </a:p>
          <a:p>
            <a:pPr lvl="1"/>
            <a:r>
              <a:rPr lang="en-US" altLang="zh-CN" sz="1800" dirty="0" smtClean="0"/>
              <a:t>Component tasks are identified and sized and these individual estimates are aggregated.</a:t>
            </a:r>
          </a:p>
          <a:p>
            <a:pPr lvl="2"/>
            <a:r>
              <a:rPr lang="en-US" altLang="zh-CN" sz="1600" i="1" dirty="0" smtClean="0">
                <a:solidFill>
                  <a:srgbClr val="00B050"/>
                </a:solidFill>
              </a:rPr>
              <a:t>Suitable for a completed novel project or there is no historical data available</a:t>
            </a:r>
            <a:endParaRPr lang="en-US" altLang="zh-CN" sz="1600" i="1" dirty="0">
              <a:solidFill>
                <a:srgbClr val="00B050"/>
              </a:solidFill>
            </a:endParaRPr>
          </a:p>
          <a:p>
            <a:pPr lvl="1"/>
            <a:r>
              <a:rPr lang="en-US" altLang="zh-CN" sz="2400" u="sng" dirty="0" smtClean="0">
                <a:solidFill>
                  <a:srgbClr val="7030A0"/>
                </a:solidFill>
              </a:rPr>
              <a:t>A procedural code-oriented approach </a:t>
            </a:r>
            <a:r>
              <a:rPr lang="en-US" altLang="zh-CN" sz="1200" i="1" dirty="0" smtClean="0">
                <a:solidFill>
                  <a:srgbClr val="00B050"/>
                </a:solidFill>
              </a:rPr>
              <a:t>(</a:t>
            </a:r>
            <a:r>
              <a:rPr lang="en-US" altLang="zh-CN" sz="1200" i="1" dirty="0">
                <a:solidFill>
                  <a:srgbClr val="00B050"/>
                </a:solidFill>
              </a:rPr>
              <a:t>Bottom-up approach describe works at the level of activities. (a major activity is writing code</a:t>
            </a:r>
            <a:r>
              <a:rPr lang="en-US" altLang="zh-CN" sz="1200" i="1" dirty="0" smtClean="0">
                <a:solidFill>
                  <a:srgbClr val="00B050"/>
                </a:solidFill>
              </a:rPr>
              <a:t>)</a:t>
            </a:r>
            <a:endParaRPr lang="en-US" altLang="zh-CN" sz="1600" dirty="0" smtClean="0"/>
          </a:p>
          <a:p>
            <a:pPr lvl="2"/>
            <a:r>
              <a:rPr lang="en-US" altLang="zh-CN" sz="1600" dirty="0" smtClean="0"/>
              <a:t>Envisage the number and type of software modules in the final system</a:t>
            </a:r>
          </a:p>
          <a:p>
            <a:pPr lvl="2"/>
            <a:r>
              <a:rPr lang="en-US" altLang="zh-CN" sz="1600" dirty="0" smtClean="0"/>
              <a:t>Estimate the SLOC of each identified module</a:t>
            </a:r>
          </a:p>
          <a:p>
            <a:pPr lvl="2"/>
            <a:r>
              <a:rPr lang="en-US" altLang="zh-CN" sz="1600" dirty="0"/>
              <a:t>Estimate the work content, taking into account complexity and technical difficulty</a:t>
            </a:r>
          </a:p>
          <a:p>
            <a:pPr lvl="2"/>
            <a:r>
              <a:rPr lang="en-US" altLang="zh-CN" sz="1600" dirty="0"/>
              <a:t>Calculate the work-days </a:t>
            </a:r>
            <a:r>
              <a:rPr lang="en-US" altLang="zh-CN" sz="1600" dirty="0" smtClean="0"/>
              <a:t>effort</a:t>
            </a:r>
            <a:endParaRPr lang="en-US" altLang="zh-CN" sz="1600" dirty="0"/>
          </a:p>
        </p:txBody>
      </p:sp>
    </p:spTree>
    <p:extLst>
      <p:ext uri="{BB962C8B-B14F-4D97-AF65-F5344CB8AC3E}">
        <p14:creationId xmlns:p14="http://schemas.microsoft.com/office/powerpoint/2010/main" val="452107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10000"/>
          </a:bodyPr>
          <a:lstStyle/>
          <a:p>
            <a:r>
              <a:rPr lang="en-US" altLang="zh-CN" sz="2000" b="1" dirty="0" smtClean="0"/>
              <a:t>Exercise 5.4 </a:t>
            </a:r>
            <a:r>
              <a:rPr lang="en-US" altLang="zh-CN" sz="2000" dirty="0" smtClean="0"/>
              <a:t>The IOE annual maintenance contracts subsystem for which Amanda is responsible will have a transaction which sets up details of  new annual maintenance contract customers. </a:t>
            </a:r>
          </a:p>
          <a:p>
            <a:r>
              <a:rPr lang="en-US" altLang="zh-CN" sz="2000" dirty="0" smtClean="0"/>
              <a:t>The operator will input:</a:t>
            </a:r>
          </a:p>
          <a:p>
            <a:pPr lvl="1"/>
            <a:r>
              <a:rPr lang="en-US" altLang="zh-CN" sz="1700" dirty="0" smtClean="0"/>
              <a:t>Customer account number </a:t>
            </a:r>
          </a:p>
          <a:p>
            <a:pPr lvl="1"/>
            <a:r>
              <a:rPr lang="en-US" altLang="zh-CN" sz="1700" dirty="0" smtClean="0"/>
              <a:t>Customer name</a:t>
            </a:r>
          </a:p>
          <a:p>
            <a:pPr lvl="1"/>
            <a:r>
              <a:rPr lang="en-US" altLang="zh-CN" sz="1700" dirty="0" smtClean="0"/>
              <a:t>Address</a:t>
            </a:r>
          </a:p>
          <a:p>
            <a:pPr lvl="1"/>
            <a:r>
              <a:rPr lang="en-US" altLang="zh-CN" sz="1700" dirty="0" smtClean="0"/>
              <a:t>Postcode</a:t>
            </a:r>
          </a:p>
          <a:p>
            <a:pPr lvl="1"/>
            <a:r>
              <a:rPr lang="en-US" altLang="zh-CN" sz="1700" dirty="0" smtClean="0"/>
              <a:t>Customer type</a:t>
            </a:r>
          </a:p>
          <a:p>
            <a:pPr lvl="1"/>
            <a:r>
              <a:rPr lang="en-US" altLang="zh-CN" sz="1700" dirty="0" smtClean="0"/>
              <a:t>Renewal data</a:t>
            </a:r>
          </a:p>
          <a:p>
            <a:r>
              <a:rPr lang="en-US" altLang="zh-CN" sz="2000" dirty="0" smtClean="0"/>
              <a:t>All this information will be set up in a CUSTOMER record on the system’s database. If a CUSTOMER account already exists for the account number that has been input, an error message will be display to the operator.</a:t>
            </a:r>
          </a:p>
          <a:p>
            <a:r>
              <a:rPr lang="en-US" altLang="zh-CN" sz="2000" dirty="0" smtClean="0"/>
              <a:t>Draw up an outline program structure diagram for a program to do the processing described above. For each box on your diagram, estimate the number of line of code needed to implement the routine in a programming language that you are familiar with such as Java.</a:t>
            </a:r>
          </a:p>
        </p:txBody>
      </p:sp>
      <p:sp>
        <p:nvSpPr>
          <p:cNvPr id="3" name="标题 2"/>
          <p:cNvSpPr>
            <a:spLocks noGrp="1"/>
          </p:cNvSpPr>
          <p:nvPr>
            <p:ph type="title"/>
          </p:nvPr>
        </p:nvSpPr>
        <p:spPr/>
        <p:txBody>
          <a:bodyPr/>
          <a:lstStyle/>
          <a:p>
            <a:r>
              <a:rPr lang="en-US" altLang="zh-CN" dirty="0" smtClean="0"/>
              <a:t>Bottom-up Example</a:t>
            </a:r>
            <a:endParaRPr lang="zh-CN" altLang="en-US" dirty="0"/>
          </a:p>
        </p:txBody>
      </p:sp>
    </p:spTree>
    <p:extLst>
      <p:ext uri="{BB962C8B-B14F-4D97-AF65-F5344CB8AC3E}">
        <p14:creationId xmlns:p14="http://schemas.microsoft.com/office/powerpoint/2010/main" val="159707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Two paradigms to estimate</a:t>
            </a:r>
            <a:endParaRPr lang="zh-CN" altLang="en-US" dirty="0"/>
          </a:p>
        </p:txBody>
      </p:sp>
      <p:sp>
        <p:nvSpPr>
          <p:cNvPr id="6" name="内容占位符 1"/>
          <p:cNvSpPr>
            <a:spLocks noGrp="1"/>
          </p:cNvSpPr>
          <p:nvPr>
            <p:ph sz="quarter" idx="1"/>
          </p:nvPr>
        </p:nvSpPr>
        <p:spPr>
          <a:xfrm>
            <a:off x="762000" y="1600200"/>
            <a:ext cx="8004048" cy="4572000"/>
          </a:xfrm>
          <a:ln>
            <a:noFill/>
          </a:ln>
        </p:spPr>
        <p:txBody>
          <a:bodyPr>
            <a:normAutofit lnSpcReduction="10000"/>
          </a:bodyPr>
          <a:lstStyle/>
          <a:p>
            <a:r>
              <a:rPr lang="en-US" altLang="zh-CN" sz="2400" u="sng" dirty="0" smtClean="0">
                <a:solidFill>
                  <a:srgbClr val="7030A0"/>
                </a:solidFill>
              </a:rPr>
              <a:t>Top-down estimating</a:t>
            </a:r>
          </a:p>
          <a:p>
            <a:pPr lvl="1"/>
            <a:r>
              <a:rPr lang="en-US" altLang="zh-CN" sz="1800" dirty="0" smtClean="0"/>
              <a:t>An overall estimate for the whole project is broken down into the effort required for component tasks.</a:t>
            </a:r>
          </a:p>
          <a:p>
            <a:pPr lvl="2"/>
            <a:r>
              <a:rPr lang="en-US" altLang="zh-CN" sz="1600" i="1" dirty="0" smtClean="0">
                <a:solidFill>
                  <a:srgbClr val="00B050"/>
                </a:solidFill>
              </a:rPr>
              <a:t>The top-down approach is normally associated with parametric (or algorithmic) models. (</a:t>
            </a:r>
            <a:r>
              <a:rPr lang="en-US" altLang="zh-CN" sz="1600" i="1" dirty="0" smtClean="0">
                <a:solidFill>
                  <a:schemeClr val="bg1">
                    <a:lumMod val="50000"/>
                  </a:schemeClr>
                </a:solidFill>
              </a:rPr>
              <a:t>e.g., rebuild a house: costs=</a:t>
            </a:r>
            <a:r>
              <a:rPr lang="en-US" altLang="zh-CN" sz="1600" i="1" dirty="0" err="1" smtClean="0">
                <a:solidFill>
                  <a:schemeClr val="bg1">
                    <a:lumMod val="50000"/>
                  </a:schemeClr>
                </a:solidFill>
              </a:rPr>
              <a:t>bricklayer-hours+carpenter-hours+electrican-hours</a:t>
            </a:r>
            <a:r>
              <a:rPr lang="en-US" altLang="zh-CN" sz="1600" i="1" dirty="0" smtClean="0">
                <a:solidFill>
                  <a:srgbClr val="00B050"/>
                </a:solidFill>
              </a:rPr>
              <a:t>)</a:t>
            </a:r>
          </a:p>
          <a:p>
            <a:pPr lvl="1"/>
            <a:r>
              <a:rPr lang="en-US" altLang="zh-CN" sz="2000" dirty="0" smtClean="0"/>
              <a:t>A parametric model have one or more formulae in the form:</a:t>
            </a:r>
          </a:p>
          <a:p>
            <a:pPr lvl="1"/>
            <a:endParaRPr lang="en-US" altLang="zh-CN" sz="2000" dirty="0"/>
          </a:p>
          <a:p>
            <a:pPr lvl="1"/>
            <a:endParaRPr lang="en-US" altLang="zh-CN" sz="2000" dirty="0" smtClean="0"/>
          </a:p>
          <a:p>
            <a:pPr lvl="1"/>
            <a:r>
              <a:rPr lang="en-US" altLang="zh-CN" sz="2000" dirty="0" smtClean="0"/>
              <a:t>Given historical system sizes and efforts on the past prj., we can work out a productivity:</a:t>
            </a:r>
          </a:p>
          <a:p>
            <a:pPr lvl="1"/>
            <a:endParaRPr lang="en-US" altLang="zh-CN" sz="2000" dirty="0" smtClean="0"/>
          </a:p>
          <a:p>
            <a:pPr lvl="1"/>
            <a:r>
              <a:rPr lang="en-US" altLang="zh-CN" sz="2000" dirty="0" smtClean="0"/>
              <a:t>A more sophisticated models use the statistical technique least squares regression to derive an equation in the form:</a:t>
            </a:r>
          </a:p>
          <a:p>
            <a:pPr lvl="1"/>
            <a:endParaRPr lang="en-US" altLang="zh-CN" sz="20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3234563537"/>
              </p:ext>
            </p:extLst>
          </p:nvPr>
        </p:nvGraphicFramePr>
        <p:xfrm>
          <a:off x="2383631" y="3569295"/>
          <a:ext cx="4757737" cy="450850"/>
        </p:xfrm>
        <a:graphic>
          <a:graphicData uri="http://schemas.openxmlformats.org/presentationml/2006/ole">
            <mc:AlternateContent xmlns:mc="http://schemas.openxmlformats.org/markup-compatibility/2006">
              <mc:Choice xmlns:v="urn:schemas-microsoft-com:vml" Requires="v">
                <p:oleObj spid="_x0000_s4271" name="Equation" r:id="rId3" imgW="2006280" imgH="190440" progId="Equation.DSMT4">
                  <p:embed/>
                </p:oleObj>
              </mc:Choice>
              <mc:Fallback>
                <p:oleObj name="Equation" r:id="rId3" imgW="2006280" imgH="190440" progId="Equation.DSMT4">
                  <p:embed/>
                  <p:pic>
                    <p:nvPicPr>
                      <p:cNvPr id="0" name=""/>
                      <p:cNvPicPr/>
                      <p:nvPr/>
                    </p:nvPicPr>
                    <p:blipFill>
                      <a:blip r:embed="rId4"/>
                      <a:stretch>
                        <a:fillRect/>
                      </a:stretch>
                    </p:blipFill>
                    <p:spPr>
                      <a:xfrm>
                        <a:off x="2383631" y="3569295"/>
                        <a:ext cx="4757737" cy="450850"/>
                      </a:xfrm>
                      <a:prstGeom prst="rect">
                        <a:avLst/>
                      </a:prstGeom>
                    </p:spPr>
                  </p:pic>
                </p:oleObj>
              </mc:Fallback>
            </mc:AlternateContent>
          </a:graphicData>
        </a:graphic>
      </p:graphicFrame>
      <p:cxnSp>
        <p:nvCxnSpPr>
          <p:cNvPr id="5" name="直接箭头连接符 4"/>
          <p:cNvCxnSpPr/>
          <p:nvPr/>
        </p:nvCxnSpPr>
        <p:spPr>
          <a:xfrm flipV="1">
            <a:off x="3702561" y="3891408"/>
            <a:ext cx="223716" cy="23111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300848" y="4089305"/>
            <a:ext cx="803425" cy="369332"/>
          </a:xfrm>
          <a:prstGeom prst="rect">
            <a:avLst/>
          </a:prstGeom>
          <a:noFill/>
        </p:spPr>
        <p:txBody>
          <a:bodyPr wrap="none" rtlCol="0">
            <a:spAutoFit/>
          </a:bodyPr>
          <a:lstStyle/>
          <a:p>
            <a:r>
              <a:rPr lang="en-US" altLang="zh-CN" dirty="0" smtClean="0"/>
              <a:t>KLOC</a:t>
            </a:r>
            <a:endParaRPr lang="zh-CN" altLang="en-US" dirty="0"/>
          </a:p>
        </p:txBody>
      </p:sp>
      <p:cxnSp>
        <p:nvCxnSpPr>
          <p:cNvPr id="10" name="直接箭头连接符 9"/>
          <p:cNvCxnSpPr/>
          <p:nvPr/>
        </p:nvCxnSpPr>
        <p:spPr>
          <a:xfrm flipH="1" flipV="1">
            <a:off x="6055937" y="3880322"/>
            <a:ext cx="168698" cy="21602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669283" y="4040228"/>
            <a:ext cx="2034531" cy="369332"/>
          </a:xfrm>
          <a:prstGeom prst="rect">
            <a:avLst/>
          </a:prstGeom>
          <a:noFill/>
        </p:spPr>
        <p:txBody>
          <a:bodyPr wrap="none" rtlCol="0">
            <a:spAutoFit/>
          </a:bodyPr>
          <a:lstStyle/>
          <a:p>
            <a:r>
              <a:rPr lang="en-US" altLang="zh-CN" dirty="0" smtClean="0"/>
              <a:t>?? Days per KLOC</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971753619"/>
              </p:ext>
            </p:extLst>
          </p:nvPr>
        </p:nvGraphicFramePr>
        <p:xfrm>
          <a:off x="2627784" y="4922366"/>
          <a:ext cx="4157662" cy="450850"/>
        </p:xfrm>
        <a:graphic>
          <a:graphicData uri="http://schemas.openxmlformats.org/presentationml/2006/ole">
            <mc:AlternateContent xmlns:mc="http://schemas.openxmlformats.org/markup-compatibility/2006">
              <mc:Choice xmlns:v="urn:schemas-microsoft-com:vml" Requires="v">
                <p:oleObj spid="_x0000_s4272" name="Equation" r:id="rId5" imgW="1752480" imgH="190440" progId="Equation.DSMT4">
                  <p:embed/>
                </p:oleObj>
              </mc:Choice>
              <mc:Fallback>
                <p:oleObj name="Equation" r:id="rId5" imgW="1752480" imgH="190440" progId="Equation.DSMT4">
                  <p:embed/>
                  <p:pic>
                    <p:nvPicPr>
                      <p:cNvPr id="0" name=""/>
                      <p:cNvPicPr/>
                      <p:nvPr/>
                    </p:nvPicPr>
                    <p:blipFill>
                      <a:blip r:embed="rId6"/>
                      <a:stretch>
                        <a:fillRect/>
                      </a:stretch>
                    </p:blipFill>
                    <p:spPr>
                      <a:xfrm>
                        <a:off x="2627784" y="4922366"/>
                        <a:ext cx="4157662" cy="4508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45193156"/>
              </p:ext>
            </p:extLst>
          </p:nvPr>
        </p:nvGraphicFramePr>
        <p:xfrm>
          <a:off x="2408238" y="5975350"/>
          <a:ext cx="4549775" cy="450850"/>
        </p:xfrm>
        <a:graphic>
          <a:graphicData uri="http://schemas.openxmlformats.org/presentationml/2006/ole">
            <mc:AlternateContent xmlns:mc="http://schemas.openxmlformats.org/markup-compatibility/2006">
              <mc:Choice xmlns:v="urn:schemas-microsoft-com:vml" Requires="v">
                <p:oleObj spid="_x0000_s4273" name="Equation" r:id="rId7" imgW="1917360" imgH="190440" progId="Equation.DSMT4">
                  <p:embed/>
                </p:oleObj>
              </mc:Choice>
              <mc:Fallback>
                <p:oleObj name="Equation" r:id="rId7" imgW="1917360" imgH="190440" progId="Equation.DSMT4">
                  <p:embed/>
                  <p:pic>
                    <p:nvPicPr>
                      <p:cNvPr id="0" name=""/>
                      <p:cNvPicPr/>
                      <p:nvPr/>
                    </p:nvPicPr>
                    <p:blipFill>
                      <a:blip r:embed="rId8"/>
                      <a:stretch>
                        <a:fillRect/>
                      </a:stretch>
                    </p:blipFill>
                    <p:spPr>
                      <a:xfrm>
                        <a:off x="2408238" y="5975350"/>
                        <a:ext cx="4549775" cy="450850"/>
                      </a:xfrm>
                      <a:prstGeom prst="rect">
                        <a:avLst/>
                      </a:prstGeom>
                    </p:spPr>
                  </p:pic>
                </p:oleObj>
              </mc:Fallback>
            </mc:AlternateContent>
          </a:graphicData>
        </a:graphic>
      </p:graphicFrame>
    </p:spTree>
    <p:extLst>
      <p:ext uri="{BB962C8B-B14F-4D97-AF65-F5344CB8AC3E}">
        <p14:creationId xmlns:p14="http://schemas.microsoft.com/office/powerpoint/2010/main" val="3816899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Exercise 5.5 Students on a course are required to produce a written report on an ICT-related topic each semester. If you wanted to create a model to estimate how long it should take a student to complete such an assignment, what measure of work content would you use? Some report might be more difficult to produce than others: what factors might affect the degree of difficulty? </a:t>
            </a:r>
            <a:endParaRPr lang="zh-CN" altLang="en-US" dirty="0"/>
          </a:p>
        </p:txBody>
      </p:sp>
      <p:sp>
        <p:nvSpPr>
          <p:cNvPr id="3" name="标题 2"/>
          <p:cNvSpPr>
            <a:spLocks noGrp="1"/>
          </p:cNvSpPr>
          <p:nvPr>
            <p:ph type="title"/>
          </p:nvPr>
        </p:nvSpPr>
        <p:spPr/>
        <p:txBody>
          <a:bodyPr/>
          <a:lstStyle/>
          <a:p>
            <a:r>
              <a:rPr lang="en-US" altLang="zh-CN" dirty="0"/>
              <a:t>Top-down </a:t>
            </a:r>
            <a:r>
              <a:rPr lang="en-US" altLang="zh-CN" dirty="0" smtClean="0"/>
              <a:t>Example</a:t>
            </a:r>
            <a:endParaRPr lang="zh-CN" altLang="en-US" dirty="0"/>
          </a:p>
        </p:txBody>
      </p:sp>
    </p:spTree>
    <p:extLst>
      <p:ext uri="{BB962C8B-B14F-4D97-AF65-F5344CB8AC3E}">
        <p14:creationId xmlns:p14="http://schemas.microsoft.com/office/powerpoint/2010/main" val="36571160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EFF3F22-CF63-4FF3-BFBB-581C6E73BB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团队合作演示文稿</Template>
  <TotalTime>2037</TotalTime>
  <Words>2368</Words>
  <Application>Microsoft Office PowerPoint</Application>
  <PresentationFormat>全屏显示(4:3)</PresentationFormat>
  <Paragraphs>273</Paragraphs>
  <Slides>29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8" baseType="lpstr">
      <vt:lpstr>方正舒体</vt:lpstr>
      <vt:lpstr>宋体</vt:lpstr>
      <vt:lpstr>Calibri</vt:lpstr>
      <vt:lpstr>Georgia</vt:lpstr>
      <vt:lpstr>Wingdings</vt:lpstr>
      <vt:lpstr>Wingdings 2</vt:lpstr>
      <vt:lpstr>presentation_2</vt:lpstr>
      <vt:lpstr>Visio</vt:lpstr>
      <vt:lpstr>Equation</vt:lpstr>
      <vt:lpstr>Software Project Management</vt:lpstr>
      <vt:lpstr>Software effort estimation</vt:lpstr>
      <vt:lpstr>PowerPoint 演示文稿</vt:lpstr>
      <vt:lpstr>The basis for software estimating</vt:lpstr>
      <vt:lpstr>Main ways of estimation</vt:lpstr>
      <vt:lpstr>Two paradigms to estimate</vt:lpstr>
      <vt:lpstr>Bottom-up Example</vt:lpstr>
      <vt:lpstr>Two paradigms to estimate</vt:lpstr>
      <vt:lpstr>Top-down Example</vt:lpstr>
      <vt:lpstr>Expert judgement</vt:lpstr>
      <vt:lpstr>Estimating by analogy</vt:lpstr>
      <vt:lpstr>Albrecht function point analysis</vt:lpstr>
      <vt:lpstr>Albrecht function point analysis</vt:lpstr>
      <vt:lpstr>Function points Mark II</vt:lpstr>
      <vt:lpstr>Function point Mark II</vt:lpstr>
      <vt:lpstr>COCOMO II: a parametric productivity model</vt:lpstr>
      <vt:lpstr>COCOMO II: a parametric productivity model</vt:lpstr>
      <vt:lpstr>COCOMO II: a parametric productivity model</vt:lpstr>
      <vt:lpstr>COCOMO II: a parametric productivity model</vt:lpstr>
      <vt:lpstr>COCOMO II: a parametric productivity model</vt:lpstr>
      <vt:lpstr>COCOMO II: a parametric productivity model</vt:lpstr>
      <vt:lpstr>COCOMO II: a parametric productivity model</vt:lpstr>
      <vt:lpstr>COCOMO II: a parametric productivity model</vt:lpstr>
      <vt:lpstr>Example for COCOMO II</vt:lpstr>
      <vt:lpstr>Conclusion</vt:lpstr>
      <vt:lpstr>Homework</vt:lpstr>
      <vt:lpstr>Exercises</vt:lpstr>
      <vt:lpstr>PowerPoint 演示文稿</vt:lpstr>
      <vt:lpstr>PowerPoint 演示文稿</vt:lpstr>
    </vt:vector>
  </TitlesOfParts>
  <Company>NJUST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软件建模实践</dc:title>
  <dc:creator>jzhang</dc:creator>
  <cp:keywords/>
  <cp:lastModifiedBy>jzhang</cp:lastModifiedBy>
  <cp:revision>297</cp:revision>
  <dcterms:created xsi:type="dcterms:W3CDTF">2016-04-20T02:40:24Z</dcterms:created>
  <dcterms:modified xsi:type="dcterms:W3CDTF">2016-12-21T06:56:38Z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