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8"/>
  </p:notesMasterIdLst>
  <p:sldIdLst>
    <p:sldId id="256" r:id="rId3"/>
    <p:sldId id="258" r:id="rId4"/>
    <p:sldId id="288" r:id="rId5"/>
    <p:sldId id="289" r:id="rId6"/>
    <p:sldId id="290"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2" d="100"/>
          <a:sy n="92"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1/2/2017</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1/2/2017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1/2/2017</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1/2/2017</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1/2/2017</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1/2/2017</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1/2/2017</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1/2/2017</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1/2/2017</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1/2/2017</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smtClean="0">
                <a:ea typeface="宋体" pitchFamily="2" charset="-122"/>
              </a:rPr>
              <a:t>Software Project Management</a:t>
            </a:r>
            <a:endParaRPr lang="en-US" dirty="0">
              <a:ea typeface="宋体" pitchFamily="2" charset="-122"/>
            </a:endParaRPr>
          </a:p>
        </p:txBody>
      </p:sp>
      <p:sp>
        <p:nvSpPr>
          <p:cNvPr id="3" name="Subtitle 2"/>
          <p:cNvSpPr>
            <a:spLocks noGrp="1"/>
          </p:cNvSpPr>
          <p:nvPr>
            <p:ph type="subTitle" idx="1"/>
          </p:nvPr>
        </p:nvSpPr>
        <p:spPr/>
        <p:txBody>
          <a:bodyPr/>
          <a:lstStyle/>
          <a:p>
            <a:r>
              <a:rPr lang="en-US" altLang="zh-CN" dirty="0" smtClean="0">
                <a:ea typeface="宋体" pitchFamily="2" charset="-122"/>
              </a:rPr>
              <a:t>Jing Zhang Ph.D.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2980928"/>
          </a:xfrm>
        </p:spPr>
        <p:txBody>
          <a:bodyPr>
            <a:normAutofit fontScale="70000" lnSpcReduction="20000"/>
          </a:bodyPr>
          <a:lstStyle/>
          <a:p>
            <a:r>
              <a:rPr lang="en-US" altLang="zh-CN" dirty="0" smtClean="0"/>
              <a:t>Once the requirements for the software product have been established, the following steps are suggested:</a:t>
            </a:r>
          </a:p>
          <a:p>
            <a:pPr lvl="1"/>
            <a:r>
              <a:rPr lang="en-US" altLang="zh-CN" dirty="0" smtClean="0"/>
              <a:t>Judge the importance of each quality characteristic for the application</a:t>
            </a:r>
          </a:p>
          <a:p>
            <a:pPr lvl="1"/>
            <a:r>
              <a:rPr lang="en-US" altLang="zh-CN" dirty="0" smtClean="0"/>
              <a:t>Select the external quality measurements within the ISO 9126</a:t>
            </a:r>
          </a:p>
          <a:p>
            <a:pPr lvl="1"/>
            <a:r>
              <a:rPr lang="en-US" altLang="zh-CN" dirty="0" smtClean="0"/>
              <a:t>Map measurements onto ratings that reflect user satisfaction</a:t>
            </a:r>
          </a:p>
          <a:p>
            <a:pPr lvl="1"/>
            <a:r>
              <a:rPr lang="en-US" altLang="zh-CN" dirty="0" smtClean="0"/>
              <a:t>Identify the relevant internal measurements and the intermediate products in which they appear.</a:t>
            </a:r>
          </a:p>
          <a:p>
            <a:pPr lvl="2"/>
            <a:r>
              <a:rPr lang="en-US" altLang="zh-CN" dirty="0" smtClean="0"/>
              <a:t>E.g., response time = sum(all internal instructions)</a:t>
            </a:r>
          </a:p>
          <a:p>
            <a:pPr lvl="1"/>
            <a:r>
              <a:rPr lang="en-US" altLang="zh-CN" dirty="0" smtClean="0"/>
              <a:t>Overall assessment of product quality.</a:t>
            </a:r>
            <a:endParaRPr lang="zh-CN" altLang="en-US" dirty="0"/>
          </a:p>
        </p:txBody>
      </p:sp>
      <p:sp>
        <p:nvSpPr>
          <p:cNvPr id="3" name="标题 2"/>
          <p:cNvSpPr>
            <a:spLocks noGrp="1"/>
          </p:cNvSpPr>
          <p:nvPr>
            <p:ph type="title"/>
          </p:nvPr>
        </p:nvSpPr>
        <p:spPr/>
        <p:txBody>
          <a:bodyPr/>
          <a:lstStyle/>
          <a:p>
            <a:r>
              <a:rPr lang="en-US" altLang="zh-CN" dirty="0" smtClean="0"/>
              <a:t>ISO 9126</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56523621"/>
              </p:ext>
            </p:extLst>
          </p:nvPr>
        </p:nvGraphicFramePr>
        <p:xfrm>
          <a:off x="971600" y="4725144"/>
          <a:ext cx="7848872" cy="185420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sz="1400" dirty="0" smtClean="0"/>
                        <a:t>Response time (sec)</a:t>
                      </a:r>
                      <a:endParaRPr lang="zh-CN" altLang="en-US" sz="1400" dirty="0"/>
                    </a:p>
                  </a:txBody>
                  <a:tcPr/>
                </a:tc>
                <a:tc>
                  <a:txBody>
                    <a:bodyPr/>
                    <a:lstStyle/>
                    <a:p>
                      <a:r>
                        <a:rPr lang="en-US" altLang="zh-CN" sz="1400" dirty="0" smtClean="0"/>
                        <a:t>Description</a:t>
                      </a:r>
                      <a:endParaRPr lang="zh-CN" altLang="en-US" sz="1400" dirty="0"/>
                    </a:p>
                  </a:txBody>
                  <a:tcPr/>
                </a:tc>
              </a:tr>
              <a:tr h="370840">
                <a:tc>
                  <a:txBody>
                    <a:bodyPr/>
                    <a:lstStyle/>
                    <a:p>
                      <a:r>
                        <a:rPr lang="en-US" altLang="zh-CN" sz="1400" dirty="0" smtClean="0"/>
                        <a:t>&lt;2</a:t>
                      </a:r>
                      <a:endParaRPr lang="zh-CN" altLang="en-US" sz="1400" dirty="0"/>
                    </a:p>
                  </a:txBody>
                  <a:tcPr/>
                </a:tc>
                <a:tc>
                  <a:txBody>
                    <a:bodyPr/>
                    <a:lstStyle/>
                    <a:p>
                      <a:r>
                        <a:rPr lang="en-US" altLang="zh-CN" sz="1400" dirty="0" smtClean="0"/>
                        <a:t>Exceeds</a:t>
                      </a:r>
                      <a:r>
                        <a:rPr lang="en-US" altLang="zh-CN" sz="1400" baseline="0" dirty="0" smtClean="0"/>
                        <a:t> expectation</a:t>
                      </a:r>
                      <a:endParaRPr lang="zh-CN" altLang="en-US" sz="1400" dirty="0"/>
                    </a:p>
                  </a:txBody>
                  <a:tcPr/>
                </a:tc>
              </a:tr>
              <a:tr h="370840">
                <a:tc>
                  <a:txBody>
                    <a:bodyPr/>
                    <a:lstStyle/>
                    <a:p>
                      <a:r>
                        <a:rPr lang="en-US" altLang="zh-CN" sz="1400" dirty="0" smtClean="0"/>
                        <a:t>2-5</a:t>
                      </a:r>
                      <a:endParaRPr lang="zh-CN" altLang="en-US" sz="1400" dirty="0"/>
                    </a:p>
                  </a:txBody>
                  <a:tcPr/>
                </a:tc>
                <a:tc>
                  <a:txBody>
                    <a:bodyPr/>
                    <a:lstStyle/>
                    <a:p>
                      <a:r>
                        <a:rPr lang="en-US" altLang="zh-CN" sz="1400" dirty="0" smtClean="0"/>
                        <a:t>Within</a:t>
                      </a:r>
                      <a:r>
                        <a:rPr lang="en-US" altLang="zh-CN" sz="1400" baseline="0" dirty="0" smtClean="0"/>
                        <a:t> the target range</a:t>
                      </a:r>
                      <a:endParaRPr lang="zh-CN" altLang="en-US" sz="1400" dirty="0"/>
                    </a:p>
                  </a:txBody>
                  <a:tcPr/>
                </a:tc>
              </a:tr>
              <a:tr h="370840">
                <a:tc>
                  <a:txBody>
                    <a:bodyPr/>
                    <a:lstStyle/>
                    <a:p>
                      <a:r>
                        <a:rPr lang="en-US" altLang="zh-CN" sz="1400" dirty="0" smtClean="0"/>
                        <a:t>6-10</a:t>
                      </a:r>
                      <a:endParaRPr lang="zh-CN" altLang="en-US" sz="1400" dirty="0"/>
                    </a:p>
                  </a:txBody>
                  <a:tcPr/>
                </a:tc>
                <a:tc>
                  <a:txBody>
                    <a:bodyPr/>
                    <a:lstStyle/>
                    <a:p>
                      <a:r>
                        <a:rPr lang="en-US" altLang="zh-CN" sz="1400" dirty="0" smtClean="0"/>
                        <a:t>Minimally acceptable</a:t>
                      </a:r>
                      <a:endParaRPr lang="zh-CN" altLang="en-US" sz="1400" dirty="0"/>
                    </a:p>
                  </a:txBody>
                  <a:tcPr/>
                </a:tc>
              </a:tr>
              <a:tr h="370840">
                <a:tc>
                  <a:txBody>
                    <a:bodyPr/>
                    <a:lstStyle/>
                    <a:p>
                      <a:r>
                        <a:rPr lang="en-US" altLang="zh-CN" sz="1400" dirty="0" smtClean="0"/>
                        <a:t>&gt;10</a:t>
                      </a:r>
                      <a:endParaRPr lang="zh-CN" altLang="en-US" sz="1400" dirty="0"/>
                    </a:p>
                  </a:txBody>
                  <a:tcPr/>
                </a:tc>
                <a:tc>
                  <a:txBody>
                    <a:bodyPr/>
                    <a:lstStyle/>
                    <a:p>
                      <a:r>
                        <a:rPr lang="en-US" altLang="zh-CN" sz="1400" dirty="0" smtClean="0"/>
                        <a:t>Unacceptable</a:t>
                      </a:r>
                      <a:endParaRPr lang="zh-CN" altLang="en-US" sz="1400" dirty="0"/>
                    </a:p>
                  </a:txBody>
                  <a:tcPr/>
                </a:tc>
              </a:tr>
            </a:tbl>
          </a:graphicData>
        </a:graphic>
      </p:graphicFrame>
    </p:spTree>
    <p:extLst>
      <p:ext uri="{BB962C8B-B14F-4D97-AF65-F5344CB8AC3E}">
        <p14:creationId xmlns:p14="http://schemas.microsoft.com/office/powerpoint/2010/main" val="420196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1800" dirty="0" smtClean="0"/>
              <a:t>It is often easier to measure the product qualities in a completed application rather than during its development. Trying to use the attributes of intermediate products created at earlier stages to predict the quality of the final application is difficult. An alternative approach is to scrutinize the quality of processes used to develop products. </a:t>
            </a:r>
          </a:p>
          <a:p>
            <a:r>
              <a:rPr lang="en-US" altLang="zh-CN" sz="1800" dirty="0" smtClean="0"/>
              <a:t>Errors not removed at early stages become more expensive to correct at later stage.</a:t>
            </a:r>
          </a:p>
          <a:p>
            <a:r>
              <a:rPr lang="en-US" altLang="zh-CN" sz="1800" dirty="0" smtClean="0"/>
              <a:t>Errors should be eradicated by careful examination of the deliverable of each step before they are passed on.</a:t>
            </a:r>
          </a:p>
          <a:p>
            <a:r>
              <a:rPr lang="en-US" altLang="zh-CN" sz="1800" dirty="0" smtClean="0"/>
              <a:t>For each step, there is process requirements</a:t>
            </a:r>
          </a:p>
          <a:p>
            <a:pPr lvl="1"/>
            <a:r>
              <a:rPr lang="en-US" altLang="zh-CN" sz="1500" i="1" u="sng" dirty="0" smtClean="0">
                <a:solidFill>
                  <a:srgbClr val="7030A0"/>
                </a:solidFill>
              </a:rPr>
              <a:t>Entry requirements</a:t>
            </a:r>
            <a:r>
              <a:rPr lang="en-US" altLang="zh-CN" sz="1500" dirty="0" smtClean="0"/>
              <a:t>, have to be in place before an activity can start</a:t>
            </a:r>
          </a:p>
          <a:p>
            <a:pPr lvl="1"/>
            <a:r>
              <a:rPr lang="en-US" altLang="zh-CN" sz="1500" i="1" u="sng" dirty="0" smtClean="0">
                <a:solidFill>
                  <a:srgbClr val="7030A0"/>
                </a:solidFill>
              </a:rPr>
              <a:t>Implementation requirements</a:t>
            </a:r>
            <a:r>
              <a:rPr lang="en-US" altLang="zh-CN" sz="1500" i="1" dirty="0" smtClean="0"/>
              <a:t>, </a:t>
            </a:r>
            <a:r>
              <a:rPr lang="en-US" altLang="zh-CN" sz="1500" dirty="0"/>
              <a:t> </a:t>
            </a:r>
            <a:r>
              <a:rPr lang="en-US" altLang="zh-CN" sz="1500" dirty="0" smtClean="0"/>
              <a:t>how the process is to be conducted</a:t>
            </a:r>
          </a:p>
          <a:p>
            <a:pPr lvl="1"/>
            <a:r>
              <a:rPr lang="en-US" altLang="zh-CN" sz="1500" i="1" u="sng" dirty="0" smtClean="0">
                <a:solidFill>
                  <a:srgbClr val="7030A0"/>
                </a:solidFill>
              </a:rPr>
              <a:t>Exit requirement</a:t>
            </a:r>
            <a:r>
              <a:rPr lang="en-US" altLang="zh-CN" sz="1500" i="1" dirty="0" smtClean="0"/>
              <a:t>, </a:t>
            </a:r>
            <a:r>
              <a:rPr lang="en-US" altLang="zh-CN" sz="1500" dirty="0" smtClean="0"/>
              <a:t>which have to be fulfilled before an activity is deemed to have been completed</a:t>
            </a:r>
            <a:r>
              <a:rPr lang="en-US" altLang="zh-CN" sz="1500" i="1" dirty="0" smtClean="0"/>
              <a:t>.</a:t>
            </a:r>
            <a:endParaRPr lang="en-US" altLang="zh-CN" sz="1500" i="1" dirty="0"/>
          </a:p>
        </p:txBody>
      </p:sp>
      <p:sp>
        <p:nvSpPr>
          <p:cNvPr id="3" name="标题 2"/>
          <p:cNvSpPr>
            <a:spLocks noGrp="1"/>
          </p:cNvSpPr>
          <p:nvPr>
            <p:ph type="title"/>
          </p:nvPr>
        </p:nvSpPr>
        <p:spPr/>
        <p:txBody>
          <a:bodyPr/>
          <a:lstStyle/>
          <a:p>
            <a:r>
              <a:rPr lang="en-US" altLang="zh-CN" dirty="0" smtClean="0"/>
              <a:t>Product </a:t>
            </a:r>
            <a:r>
              <a:rPr lang="en-US" altLang="zh-CN" dirty="0" err="1" smtClean="0"/>
              <a:t>v.s</a:t>
            </a:r>
            <a:r>
              <a:rPr lang="en-US" altLang="zh-CN" dirty="0" smtClean="0"/>
              <a:t>. process quality</a:t>
            </a:r>
            <a:endParaRPr lang="zh-CN" altLang="en-US" dirty="0"/>
          </a:p>
        </p:txBody>
      </p:sp>
    </p:spTree>
    <p:extLst>
      <p:ext uri="{BB962C8B-B14F-4D97-AF65-F5344CB8AC3E}">
        <p14:creationId xmlns:p14="http://schemas.microsoft.com/office/powerpoint/2010/main" val="47406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en-US" altLang="zh-CN" dirty="0" smtClean="0"/>
              <a:t>The ISO 9000 series</a:t>
            </a:r>
          </a:p>
          <a:p>
            <a:pPr lvl="1"/>
            <a:r>
              <a:rPr lang="en-US" altLang="zh-CN" dirty="0" smtClean="0"/>
              <a:t>The ISO 9000 series try to ensure that a monitoring and control system to check quality is in place. They are concerned with the certification of the development process, not of the end-product.</a:t>
            </a:r>
          </a:p>
          <a:p>
            <a:pPr lvl="1"/>
            <a:r>
              <a:rPr lang="en-US" altLang="zh-CN" dirty="0" smtClean="0"/>
              <a:t>The ISO 9000 series relate to quality systems in general not just those in software development</a:t>
            </a:r>
          </a:p>
          <a:p>
            <a:pPr lvl="2"/>
            <a:r>
              <a:rPr lang="en-US" altLang="zh-CN" dirty="0" smtClean="0"/>
              <a:t>ISO 9000: describes the fundamental features of a quality management system (QMS)</a:t>
            </a:r>
          </a:p>
          <a:p>
            <a:pPr lvl="2"/>
            <a:r>
              <a:rPr lang="en-US" altLang="zh-CN" dirty="0" smtClean="0"/>
              <a:t>ISO 9001: describes how a QMS can be applied to the creation of products and the provision of services</a:t>
            </a:r>
          </a:p>
          <a:p>
            <a:pPr lvl="2"/>
            <a:r>
              <a:rPr lang="en-US" altLang="zh-CN" dirty="0" smtClean="0"/>
              <a:t>ISO 9004: applies to process improvement.</a:t>
            </a:r>
            <a:endParaRPr lang="zh-CN" altLang="en-US" dirty="0"/>
          </a:p>
        </p:txBody>
      </p:sp>
      <p:sp>
        <p:nvSpPr>
          <p:cNvPr id="3" name="标题 2"/>
          <p:cNvSpPr>
            <a:spLocks noGrp="1"/>
          </p:cNvSpPr>
          <p:nvPr>
            <p:ph type="title"/>
          </p:nvPr>
        </p:nvSpPr>
        <p:spPr/>
        <p:txBody>
          <a:bodyPr/>
          <a:lstStyle/>
          <a:p>
            <a:r>
              <a:rPr lang="en-US" altLang="zh-CN" dirty="0" smtClean="0"/>
              <a:t>Quality management systems</a:t>
            </a:r>
            <a:endParaRPr lang="zh-CN" altLang="en-US" dirty="0"/>
          </a:p>
        </p:txBody>
      </p:sp>
    </p:spTree>
    <p:extLst>
      <p:ext uri="{BB962C8B-B14F-4D97-AF65-F5344CB8AC3E}">
        <p14:creationId xmlns:p14="http://schemas.microsoft.com/office/powerpoint/2010/main" val="358397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Capability Maturity Model (CMM) , by the Software Engineering Institute (SEI) at Carnegie-Mellon University. (new version CMM Integration)</a:t>
            </a:r>
          </a:p>
          <a:p>
            <a:r>
              <a:rPr lang="en-US" altLang="zh-CN" dirty="0" smtClean="0"/>
              <a:t>These models place organizations at one of five levels of process maturity which indicate the sophistication and quality of their production practices.</a:t>
            </a:r>
            <a:endParaRPr lang="zh-CN" altLang="en-US" dirty="0"/>
          </a:p>
        </p:txBody>
      </p:sp>
      <p:sp>
        <p:nvSpPr>
          <p:cNvPr id="3" name="标题 2"/>
          <p:cNvSpPr>
            <a:spLocks noGrp="1"/>
          </p:cNvSpPr>
          <p:nvPr>
            <p:ph type="title"/>
          </p:nvPr>
        </p:nvSpPr>
        <p:spPr/>
        <p:txBody>
          <a:bodyPr/>
          <a:lstStyle/>
          <a:p>
            <a:r>
              <a:rPr lang="en-US" altLang="zh-CN" dirty="0" smtClean="0"/>
              <a:t>Process capability models</a:t>
            </a:r>
            <a:endParaRPr lang="zh-CN" altLang="en-US" dirty="0"/>
          </a:p>
        </p:txBody>
      </p:sp>
    </p:spTree>
    <p:extLst>
      <p:ext uri="{BB962C8B-B14F-4D97-AF65-F5344CB8AC3E}">
        <p14:creationId xmlns:p14="http://schemas.microsoft.com/office/powerpoint/2010/main" val="46693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dirty="0" smtClean="0"/>
              <a:t>Level 1: </a:t>
            </a:r>
            <a:r>
              <a:rPr lang="en-US" altLang="zh-CN" i="1" u="sng" dirty="0" smtClean="0">
                <a:solidFill>
                  <a:srgbClr val="7030A0"/>
                </a:solidFill>
              </a:rPr>
              <a:t>Initial </a:t>
            </a:r>
            <a:r>
              <a:rPr lang="en-US" altLang="zh-CN" dirty="0" smtClean="0"/>
              <a:t>The procedures followed tend to be haphazard.</a:t>
            </a:r>
            <a:endParaRPr lang="en-US" altLang="zh-CN" i="1" u="sng" dirty="0" smtClean="0"/>
          </a:p>
          <a:p>
            <a:r>
              <a:rPr lang="en-US" altLang="zh-CN" dirty="0"/>
              <a:t>Level </a:t>
            </a:r>
            <a:r>
              <a:rPr lang="en-US" altLang="zh-CN" dirty="0" smtClean="0"/>
              <a:t>2: </a:t>
            </a:r>
            <a:r>
              <a:rPr lang="en-US" altLang="zh-CN" i="1" u="sng" dirty="0" smtClean="0">
                <a:solidFill>
                  <a:srgbClr val="7030A0"/>
                </a:solidFill>
              </a:rPr>
              <a:t>Managed </a:t>
            </a:r>
            <a:r>
              <a:rPr lang="en-US" altLang="zh-CN" dirty="0" smtClean="0"/>
              <a:t>have basic project management procedures in place.</a:t>
            </a:r>
            <a:endParaRPr lang="en-US" altLang="zh-CN" i="1" u="sng" dirty="0"/>
          </a:p>
          <a:p>
            <a:r>
              <a:rPr lang="en-US" altLang="zh-CN" dirty="0"/>
              <a:t>Level </a:t>
            </a:r>
            <a:r>
              <a:rPr lang="en-US" altLang="zh-CN" dirty="0" smtClean="0"/>
              <a:t>3: </a:t>
            </a:r>
            <a:r>
              <a:rPr lang="en-US" altLang="zh-CN" i="1" u="sng" dirty="0" smtClean="0">
                <a:solidFill>
                  <a:srgbClr val="7030A0"/>
                </a:solidFill>
              </a:rPr>
              <a:t>Defined </a:t>
            </a:r>
            <a:r>
              <a:rPr lang="en-US" altLang="zh-CN" dirty="0" smtClean="0"/>
              <a:t>has defined the way that each task in the software development life cycle should be done. </a:t>
            </a:r>
            <a:endParaRPr lang="en-US" altLang="zh-CN" dirty="0"/>
          </a:p>
          <a:p>
            <a:r>
              <a:rPr lang="en-US" altLang="zh-CN" dirty="0"/>
              <a:t>Level </a:t>
            </a:r>
            <a:r>
              <a:rPr lang="en-US" altLang="zh-CN" dirty="0" smtClean="0"/>
              <a:t>4: </a:t>
            </a:r>
            <a:r>
              <a:rPr lang="en-US" altLang="zh-CN" i="1" u="sng" dirty="0" smtClean="0">
                <a:solidFill>
                  <a:srgbClr val="7030A0"/>
                </a:solidFill>
              </a:rPr>
              <a:t>Quantitatively </a:t>
            </a:r>
            <a:r>
              <a:rPr lang="en-US" altLang="zh-CN" dirty="0" smtClean="0"/>
              <a:t>The products and processes involved in software development are </a:t>
            </a:r>
            <a:r>
              <a:rPr lang="en-US" altLang="zh-CN" dirty="0"/>
              <a:t>subject to measurement and control.</a:t>
            </a:r>
            <a:endParaRPr lang="en-US" altLang="zh-CN" i="1" u="sng" dirty="0">
              <a:solidFill>
                <a:srgbClr val="7030A0"/>
              </a:solidFill>
            </a:endParaRPr>
          </a:p>
          <a:p>
            <a:r>
              <a:rPr lang="en-US" altLang="zh-CN" dirty="0"/>
              <a:t>Level </a:t>
            </a:r>
            <a:r>
              <a:rPr lang="en-US" altLang="zh-CN" dirty="0" smtClean="0"/>
              <a:t>5: </a:t>
            </a:r>
            <a:r>
              <a:rPr lang="en-US" altLang="zh-CN" i="1" u="sng" dirty="0" smtClean="0">
                <a:solidFill>
                  <a:srgbClr val="7030A0"/>
                </a:solidFill>
              </a:rPr>
              <a:t>Optimizing </a:t>
            </a:r>
            <a:r>
              <a:rPr lang="en-US" altLang="zh-CN" dirty="0" smtClean="0"/>
              <a:t>Improvement in procedures can be designed and implemented using the data gathered from the measurement process. </a:t>
            </a:r>
            <a:endParaRPr lang="en-US" altLang="zh-CN" dirty="0"/>
          </a:p>
          <a:p>
            <a:endParaRPr lang="zh-CN" altLang="en-US" i="1" u="sng" dirty="0">
              <a:solidFill>
                <a:srgbClr val="7030A0"/>
              </a:solidFill>
            </a:endParaRPr>
          </a:p>
        </p:txBody>
      </p:sp>
      <p:sp>
        <p:nvSpPr>
          <p:cNvPr id="3" name="标题 2"/>
          <p:cNvSpPr>
            <a:spLocks noGrp="1"/>
          </p:cNvSpPr>
          <p:nvPr>
            <p:ph type="title"/>
          </p:nvPr>
        </p:nvSpPr>
        <p:spPr/>
        <p:txBody>
          <a:bodyPr/>
          <a:lstStyle/>
          <a:p>
            <a:r>
              <a:rPr lang="en-US" altLang="zh-CN" dirty="0" smtClean="0"/>
              <a:t>CMMI</a:t>
            </a:r>
            <a:endParaRPr lang="zh-CN" altLang="en-US" dirty="0"/>
          </a:p>
        </p:txBody>
      </p:sp>
    </p:spTree>
    <p:extLst>
      <p:ext uri="{BB962C8B-B14F-4D97-AF65-F5344CB8AC3E}">
        <p14:creationId xmlns:p14="http://schemas.microsoft.com/office/powerpoint/2010/main" val="300184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For each of the levels, apart from the default level 1, key process areas (KPAs) have been identified as distinguishing the current level from the lower ones.</a:t>
            </a:r>
            <a:endParaRPr lang="zh-CN" altLang="en-US" sz="2000" dirty="0"/>
          </a:p>
        </p:txBody>
      </p:sp>
      <p:sp>
        <p:nvSpPr>
          <p:cNvPr id="3" name="标题 2"/>
          <p:cNvSpPr>
            <a:spLocks noGrp="1"/>
          </p:cNvSpPr>
          <p:nvPr>
            <p:ph type="title"/>
          </p:nvPr>
        </p:nvSpPr>
        <p:spPr/>
        <p:txBody>
          <a:bodyPr>
            <a:normAutofit fontScale="90000"/>
          </a:bodyPr>
          <a:lstStyle/>
          <a:p>
            <a:r>
              <a:rPr lang="en-US" altLang="zh-CN" dirty="0" smtClean="0"/>
              <a:t>CMMI-Key Process Areas (KPAs) </a:t>
            </a:r>
            <a:endParaRPr lang="zh-CN" altLang="en-US" dirty="0"/>
          </a:p>
        </p:txBody>
      </p:sp>
      <p:pic>
        <p:nvPicPr>
          <p:cNvPr id="4100" name="Picture 4" descr="D:\IMG_20170101_20352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79" y="2700799"/>
            <a:ext cx="7812003"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9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892696"/>
          </a:xfrm>
        </p:spPr>
        <p:txBody>
          <a:bodyPr>
            <a:normAutofit/>
          </a:bodyPr>
          <a:lstStyle/>
          <a:p>
            <a:r>
              <a:rPr lang="en-US" altLang="zh-CN" sz="1800" dirty="0" smtClean="0"/>
              <a:t>ISO/IEC 15504 is a standard for process assessment that shares many concepts with CMMI. The two standards should be compatible. </a:t>
            </a:r>
            <a:endParaRPr lang="zh-CN" altLang="en-US" sz="1800" dirty="0"/>
          </a:p>
        </p:txBody>
      </p:sp>
      <p:sp>
        <p:nvSpPr>
          <p:cNvPr id="3" name="标题 2"/>
          <p:cNvSpPr>
            <a:spLocks noGrp="1"/>
          </p:cNvSpPr>
          <p:nvPr>
            <p:ph type="title"/>
          </p:nvPr>
        </p:nvSpPr>
        <p:spPr/>
        <p:txBody>
          <a:bodyPr/>
          <a:lstStyle/>
          <a:p>
            <a:r>
              <a:rPr lang="en-US" altLang="zh-CN" dirty="0" smtClean="0"/>
              <a:t>ISO 15504 Process assessment</a:t>
            </a:r>
            <a:endParaRPr lang="zh-CN" altLang="en-US" dirty="0"/>
          </a:p>
        </p:txBody>
      </p:sp>
      <p:pic>
        <p:nvPicPr>
          <p:cNvPr id="5122" name="Picture 2" descr="D:\IMG_20170101_2043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52966"/>
            <a:ext cx="7628458" cy="46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2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en-US" altLang="zh-CN" i="1" u="sng" dirty="0" smtClean="0">
                <a:solidFill>
                  <a:srgbClr val="7030A0"/>
                </a:solidFill>
              </a:rPr>
              <a:t>Increasing visibility </a:t>
            </a:r>
            <a:r>
              <a:rPr lang="en-US" altLang="zh-CN" dirty="0" smtClean="0"/>
              <a:t>looking at each other’s code.</a:t>
            </a:r>
          </a:p>
          <a:p>
            <a:r>
              <a:rPr lang="en-US" altLang="zh-CN" i="1" u="sng" dirty="0" smtClean="0">
                <a:solidFill>
                  <a:srgbClr val="7030A0"/>
                </a:solidFill>
              </a:rPr>
              <a:t>Procedural structure </a:t>
            </a:r>
            <a:r>
              <a:rPr lang="en-US" altLang="zh-CN" dirty="0" smtClean="0"/>
              <a:t>There has been the growth of methodologies where every process in the software development cycle has carefully laid down steps.</a:t>
            </a:r>
          </a:p>
          <a:p>
            <a:r>
              <a:rPr lang="en-US" altLang="zh-CN" u="sng" dirty="0" smtClean="0">
                <a:solidFill>
                  <a:srgbClr val="7030A0"/>
                </a:solidFill>
              </a:rPr>
              <a:t>Checking intermediate stages </a:t>
            </a:r>
            <a:r>
              <a:rPr lang="en-US" altLang="zh-CN" dirty="0" smtClean="0"/>
              <a:t>The move towards quality practices has emphasized checking the correctness of work at its earlier, conceptual, stages.</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Techniques to help enhance software quality</a:t>
            </a:r>
            <a:endParaRPr lang="zh-CN" altLang="en-US" dirty="0"/>
          </a:p>
        </p:txBody>
      </p:sp>
    </p:spTree>
    <p:extLst>
      <p:ext uri="{BB962C8B-B14F-4D97-AF65-F5344CB8AC3E}">
        <p14:creationId xmlns:p14="http://schemas.microsoft.com/office/powerpoint/2010/main" val="394444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10000"/>
          </a:bodyPr>
          <a:lstStyle/>
          <a:p>
            <a:r>
              <a:rPr lang="en-US" altLang="zh-CN" dirty="0" smtClean="0"/>
              <a:t>Inspections can be applied to documents produced at any development stage.</a:t>
            </a:r>
          </a:p>
          <a:p>
            <a:r>
              <a:rPr lang="en-US" altLang="zh-CN" dirty="0" smtClean="0"/>
              <a:t>When a piece of work is completed, copies are distributed to co-workers who examine the work, noting defects.</a:t>
            </a:r>
          </a:p>
          <a:p>
            <a:r>
              <a:rPr lang="en-US" altLang="zh-CN" dirty="0" smtClean="0"/>
              <a:t>Experience</a:t>
            </a:r>
          </a:p>
          <a:p>
            <a:pPr lvl="1"/>
            <a:r>
              <a:rPr lang="en-US" altLang="zh-CN" dirty="0" smtClean="0"/>
              <a:t>It is a very effective way of removing superficial errors;</a:t>
            </a:r>
          </a:p>
          <a:p>
            <a:pPr lvl="1"/>
            <a:r>
              <a:rPr lang="en-US" altLang="zh-CN" dirty="0" smtClean="0"/>
              <a:t>It motivates developers to produce better structured and self-explanatory software</a:t>
            </a:r>
          </a:p>
          <a:p>
            <a:pPr lvl="1"/>
            <a:r>
              <a:rPr lang="en-US" altLang="zh-CN" dirty="0" smtClean="0"/>
              <a:t>It helps spread good programming practices as the participants discuss specific pieces of code</a:t>
            </a:r>
          </a:p>
          <a:p>
            <a:pPr lvl="1"/>
            <a:r>
              <a:rPr lang="en-US" altLang="zh-CN" dirty="0" smtClean="0"/>
              <a:t>It can enhance team spirit.</a:t>
            </a:r>
            <a:endParaRPr lang="zh-CN" altLang="en-US" dirty="0"/>
          </a:p>
        </p:txBody>
      </p:sp>
      <p:sp>
        <p:nvSpPr>
          <p:cNvPr id="3" name="标题 2"/>
          <p:cNvSpPr>
            <a:spLocks noGrp="1"/>
          </p:cNvSpPr>
          <p:nvPr>
            <p:ph type="title"/>
          </p:nvPr>
        </p:nvSpPr>
        <p:spPr/>
        <p:txBody>
          <a:bodyPr/>
          <a:lstStyle/>
          <a:p>
            <a:r>
              <a:rPr lang="en-US" altLang="zh-CN" dirty="0" smtClean="0"/>
              <a:t>Inspections</a:t>
            </a:r>
            <a:endParaRPr lang="zh-CN" altLang="en-US" dirty="0"/>
          </a:p>
        </p:txBody>
      </p:sp>
    </p:spTree>
    <p:extLst>
      <p:ext uri="{BB962C8B-B14F-4D97-AF65-F5344CB8AC3E}">
        <p14:creationId xmlns:p14="http://schemas.microsoft.com/office/powerpoint/2010/main" val="142001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sz="2000" dirty="0" smtClean="0"/>
              <a:t>IBM made the review process more structured and formal, producing statistics to show its effectiveness. A Fagan inspection is led, not by the author of the work, but by a specially trained ‘moderator’</a:t>
            </a:r>
          </a:p>
          <a:p>
            <a:r>
              <a:rPr lang="en-US" altLang="zh-CN" sz="2000" dirty="0" smtClean="0"/>
              <a:t>The general principles behind the Fagan method</a:t>
            </a:r>
          </a:p>
          <a:p>
            <a:pPr lvl="1"/>
            <a:r>
              <a:rPr lang="en-US" altLang="zh-CN" sz="1700" dirty="0" smtClean="0"/>
              <a:t>Inspections are carried out on all major deliverables</a:t>
            </a:r>
          </a:p>
          <a:p>
            <a:pPr lvl="1"/>
            <a:r>
              <a:rPr lang="en-US" altLang="zh-CN" sz="1700" dirty="0" smtClean="0"/>
              <a:t>All types of defect are noted-not just logic or function errors</a:t>
            </a:r>
          </a:p>
          <a:p>
            <a:pPr lvl="1"/>
            <a:r>
              <a:rPr lang="en-US" altLang="zh-CN" sz="1700" dirty="0" smtClean="0"/>
              <a:t>Inspections are carried out by colleagues at all levels except the very top</a:t>
            </a:r>
          </a:p>
          <a:p>
            <a:pPr lvl="1"/>
            <a:r>
              <a:rPr lang="en-US" altLang="zh-CN" sz="1700" dirty="0" smtClean="0"/>
              <a:t>Inspections are carried out using a predefined set of steps</a:t>
            </a:r>
          </a:p>
          <a:p>
            <a:pPr lvl="1"/>
            <a:r>
              <a:rPr lang="en-US" altLang="zh-CN" sz="1700" dirty="0" smtClean="0"/>
              <a:t>Inspection meetings do not last for more than two hours</a:t>
            </a:r>
          </a:p>
          <a:p>
            <a:pPr lvl="1"/>
            <a:r>
              <a:rPr lang="en-US" altLang="zh-CN" sz="1700" dirty="0" smtClean="0"/>
              <a:t>The inspection is led by a moderator who has had specific training in the technique</a:t>
            </a:r>
          </a:p>
          <a:p>
            <a:pPr lvl="1"/>
            <a:r>
              <a:rPr lang="en-US" altLang="zh-CN" sz="1700" dirty="0" smtClean="0"/>
              <a:t>The other participants have defined roles</a:t>
            </a:r>
          </a:p>
          <a:p>
            <a:pPr lvl="1"/>
            <a:r>
              <a:rPr lang="en-US" altLang="zh-CN" sz="1700" dirty="0" smtClean="0"/>
              <a:t>Checklists are used to assist the fault-finding process</a:t>
            </a:r>
          </a:p>
          <a:p>
            <a:pPr lvl="1"/>
            <a:r>
              <a:rPr lang="en-US" altLang="zh-CN" sz="1700" dirty="0" smtClean="0"/>
              <a:t>Material is inspected at an optimal rate of about 100 lines an hour</a:t>
            </a:r>
          </a:p>
          <a:p>
            <a:pPr lvl="1"/>
            <a:r>
              <a:rPr lang="en-US" altLang="zh-CN" sz="1700" dirty="0" smtClean="0"/>
              <a:t>Statistics are maintained so that the effectiveness of the inspection process can be monitored.</a:t>
            </a:r>
            <a:endParaRPr lang="zh-CN" altLang="en-US" sz="1700" dirty="0"/>
          </a:p>
        </p:txBody>
      </p:sp>
      <p:sp>
        <p:nvSpPr>
          <p:cNvPr id="3" name="标题 2"/>
          <p:cNvSpPr>
            <a:spLocks noGrp="1"/>
          </p:cNvSpPr>
          <p:nvPr>
            <p:ph type="title"/>
          </p:nvPr>
        </p:nvSpPr>
        <p:spPr/>
        <p:txBody>
          <a:bodyPr/>
          <a:lstStyle/>
          <a:p>
            <a:r>
              <a:rPr lang="en-US" altLang="zh-CN" dirty="0" smtClean="0"/>
              <a:t>Fagan inspection</a:t>
            </a:r>
            <a:endParaRPr lang="zh-CN" altLang="en-US" dirty="0"/>
          </a:p>
        </p:txBody>
      </p:sp>
    </p:spTree>
    <p:extLst>
      <p:ext uri="{BB962C8B-B14F-4D97-AF65-F5344CB8AC3E}">
        <p14:creationId xmlns:p14="http://schemas.microsoft.com/office/powerpoint/2010/main" val="83596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Software Quality</a:t>
            </a:r>
            <a:endParaRPr lang="zh-CN" altLang="en-US" dirty="0"/>
          </a:p>
        </p:txBody>
      </p:sp>
      <p:sp>
        <p:nvSpPr>
          <p:cNvPr id="4" name="文本占位符 1"/>
          <p:cNvSpPr>
            <a:spLocks noGrp="1"/>
          </p:cNvSpPr>
          <p:nvPr>
            <p:ph type="body" idx="1"/>
          </p:nvPr>
        </p:nvSpPr>
        <p:spPr>
          <a:xfrm>
            <a:off x="1371600" y="2743200"/>
            <a:ext cx="7620000" cy="2918048"/>
          </a:xfrm>
        </p:spPr>
        <p:txBody>
          <a:bodyPr>
            <a:normAutofit fontScale="70000" lnSpcReduction="20000"/>
          </a:bodyPr>
          <a:lstStyle/>
          <a:p>
            <a:r>
              <a:rPr lang="en-US" altLang="zh-CN" b="1" dirty="0" smtClean="0"/>
              <a:t>Objectives:</a:t>
            </a:r>
          </a:p>
          <a:p>
            <a:pPr marL="457200" indent="-457200">
              <a:buFont typeface="Wingdings" panose="05000000000000000000" pitchFamily="2" charset="2"/>
              <a:buChar char="p"/>
            </a:pPr>
            <a:r>
              <a:rPr lang="en-US" altLang="zh-CN" dirty="0" smtClean="0">
                <a:solidFill>
                  <a:schemeClr val="tx1"/>
                </a:solidFill>
              </a:rPr>
              <a:t>Explain the importance of software quality to software users and developers;</a:t>
            </a:r>
          </a:p>
          <a:p>
            <a:pPr marL="457200" indent="-457200">
              <a:buFont typeface="Wingdings" panose="05000000000000000000" pitchFamily="2" charset="2"/>
              <a:buChar char="p"/>
            </a:pPr>
            <a:r>
              <a:rPr lang="en-US" altLang="zh-CN" dirty="0" smtClean="0">
                <a:solidFill>
                  <a:schemeClr val="tx1"/>
                </a:solidFill>
              </a:rPr>
              <a:t>Define the qualities of good software;</a:t>
            </a:r>
          </a:p>
          <a:p>
            <a:pPr marL="457200" indent="-457200">
              <a:buFont typeface="Wingdings" panose="05000000000000000000" pitchFamily="2" charset="2"/>
              <a:buChar char="p"/>
            </a:pPr>
            <a:r>
              <a:rPr lang="en-US" altLang="zh-CN" dirty="0" smtClean="0">
                <a:solidFill>
                  <a:schemeClr val="tx1"/>
                </a:solidFill>
              </a:rPr>
              <a:t>Design methods of measuring the required qualities of software;</a:t>
            </a:r>
          </a:p>
          <a:p>
            <a:pPr marL="457200" indent="-457200">
              <a:buFont typeface="Wingdings" panose="05000000000000000000" pitchFamily="2" charset="2"/>
              <a:buChar char="p"/>
            </a:pPr>
            <a:r>
              <a:rPr lang="en-US" altLang="zh-CN" dirty="0" smtClean="0">
                <a:solidFill>
                  <a:schemeClr val="tx1"/>
                </a:solidFill>
              </a:rPr>
              <a:t>Monitor the quality of the processes in a software project; </a:t>
            </a:r>
          </a:p>
          <a:p>
            <a:pPr marL="457200" indent="-457200">
              <a:buFont typeface="Wingdings" panose="05000000000000000000" pitchFamily="2" charset="2"/>
              <a:buChar char="p"/>
            </a:pPr>
            <a:r>
              <a:rPr lang="en-US" altLang="zh-CN" dirty="0" smtClean="0">
                <a:solidFill>
                  <a:schemeClr val="tx1"/>
                </a:solidFill>
              </a:rPr>
              <a:t>Use external quality standards to ensure the quality of software acquired from an outside supplier.</a:t>
            </a:r>
          </a:p>
        </p:txBody>
      </p:sp>
    </p:spTree>
    <p:extLst>
      <p:ext uri="{BB962C8B-B14F-4D97-AF65-F5344CB8AC3E}">
        <p14:creationId xmlns:p14="http://schemas.microsoft.com/office/powerpoint/2010/main" val="528387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dirty="0" smtClean="0"/>
              <a:t>The way to deal with complex systems is to break them down into components of a size the human mind could comprehend.</a:t>
            </a:r>
          </a:p>
          <a:p>
            <a:r>
              <a:rPr lang="en-US" altLang="zh-CN" dirty="0" smtClean="0"/>
              <a:t>The ideas of structured programming have been further developed into the ideas of clean-room software development. There are three separate teams:</a:t>
            </a:r>
          </a:p>
          <a:p>
            <a:pPr lvl="1"/>
            <a:r>
              <a:rPr lang="en-US" altLang="zh-CN" dirty="0" smtClean="0"/>
              <a:t>A </a:t>
            </a:r>
            <a:r>
              <a:rPr lang="en-US" altLang="zh-CN" i="1" dirty="0" smtClean="0">
                <a:solidFill>
                  <a:srgbClr val="7030A0"/>
                </a:solidFill>
              </a:rPr>
              <a:t>specification team</a:t>
            </a:r>
            <a:r>
              <a:rPr lang="en-US" altLang="zh-CN" dirty="0" smtClean="0"/>
              <a:t>, which obtains the user requirements and also a usage profile estimating the volume of use for each feature in the system;</a:t>
            </a:r>
          </a:p>
          <a:p>
            <a:pPr lvl="1"/>
            <a:r>
              <a:rPr lang="en-US" altLang="zh-CN" dirty="0" smtClean="0"/>
              <a:t>A </a:t>
            </a:r>
            <a:r>
              <a:rPr lang="en-US" altLang="zh-CN" i="1" dirty="0" smtClean="0">
                <a:solidFill>
                  <a:srgbClr val="7030A0"/>
                </a:solidFill>
              </a:rPr>
              <a:t>development team</a:t>
            </a:r>
            <a:r>
              <a:rPr lang="en-US" altLang="zh-CN" dirty="0" smtClean="0"/>
              <a:t>, which develops the code but which does no machine testing of the program code produced;</a:t>
            </a:r>
          </a:p>
          <a:p>
            <a:pPr lvl="1"/>
            <a:r>
              <a:rPr lang="en-US" altLang="zh-CN" dirty="0" smtClean="0"/>
              <a:t>A </a:t>
            </a:r>
            <a:r>
              <a:rPr lang="en-US" altLang="zh-CN" i="1" dirty="0" smtClean="0">
                <a:solidFill>
                  <a:srgbClr val="7030A0"/>
                </a:solidFill>
              </a:rPr>
              <a:t>certification team</a:t>
            </a:r>
            <a:r>
              <a:rPr lang="en-US" altLang="zh-CN" dirty="0" smtClean="0"/>
              <a:t>, which carries out testing.</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Structured programming and clean-room software development</a:t>
            </a:r>
            <a:endParaRPr lang="zh-CN" altLang="en-US" dirty="0"/>
          </a:p>
        </p:txBody>
      </p:sp>
    </p:spTree>
    <p:extLst>
      <p:ext uri="{BB962C8B-B14F-4D97-AF65-F5344CB8AC3E}">
        <p14:creationId xmlns:p14="http://schemas.microsoft.com/office/powerpoint/2010/main" val="3386131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a:solidFill>
                  <a:srgbClr val="7030A0"/>
                </a:solidFill>
              </a:rPr>
              <a:t>formal methods </a:t>
            </a:r>
            <a:r>
              <a:rPr lang="en-US" altLang="zh-CN" sz="2000" dirty="0"/>
              <a:t>are a particular kind of mathematically based techniques for the specification, development and verification of </a:t>
            </a:r>
            <a:r>
              <a:rPr lang="en-US" altLang="zh-CN" sz="2000" dirty="0" smtClean="0"/>
              <a:t>software systems.</a:t>
            </a:r>
          </a:p>
          <a:p>
            <a:r>
              <a:rPr lang="en-US" altLang="zh-CN" sz="2000" dirty="0" smtClean="0"/>
              <a:t>Z notation,  </a:t>
            </a:r>
            <a:r>
              <a:rPr lang="en-US" altLang="zh-CN" sz="2000" dirty="0"/>
              <a:t>describing and modelling computing </a:t>
            </a:r>
            <a:r>
              <a:rPr lang="en-US" altLang="zh-CN" sz="2000" dirty="0" smtClean="0"/>
              <a:t>systems</a:t>
            </a:r>
          </a:p>
          <a:p>
            <a:r>
              <a:rPr lang="en-US" altLang="zh-CN" sz="2000" dirty="0" smtClean="0"/>
              <a:t>E.g.</a:t>
            </a:r>
          </a:p>
          <a:p>
            <a:pPr marL="0" indent="0">
              <a:buNone/>
            </a:pPr>
            <a:endParaRPr lang="en-US" altLang="zh-CN" sz="2000" dirty="0" smtClean="0"/>
          </a:p>
          <a:p>
            <a:pPr marL="0" indent="0">
              <a:buNone/>
            </a:pPr>
            <a:endParaRPr lang="zh-CN" altLang="en-US" sz="2000" dirty="0"/>
          </a:p>
        </p:txBody>
      </p:sp>
      <p:sp>
        <p:nvSpPr>
          <p:cNvPr id="3" name="标题 2"/>
          <p:cNvSpPr>
            <a:spLocks noGrp="1"/>
          </p:cNvSpPr>
          <p:nvPr>
            <p:ph type="title"/>
          </p:nvPr>
        </p:nvSpPr>
        <p:spPr/>
        <p:txBody>
          <a:bodyPr/>
          <a:lstStyle/>
          <a:p>
            <a:r>
              <a:rPr lang="en-US" altLang="zh-CN" dirty="0" smtClean="0"/>
              <a:t>Formal method</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34952526"/>
              </p:ext>
            </p:extLst>
          </p:nvPr>
        </p:nvGraphicFramePr>
        <p:xfrm>
          <a:off x="839907" y="3668712"/>
          <a:ext cx="6407150" cy="2503488"/>
        </p:xfrm>
        <a:graphic>
          <a:graphicData uri="http://schemas.openxmlformats.org/presentationml/2006/ole">
            <mc:AlternateContent xmlns:mc="http://schemas.openxmlformats.org/markup-compatibility/2006">
              <mc:Choice xmlns:v="urn:schemas-microsoft-com:vml" Requires="v">
                <p:oleObj spid="_x0000_s4107" name="Equation" r:id="rId3" imgW="3416040" imgH="1333440" progId="Equation.DSMT4">
                  <p:embed/>
                </p:oleObj>
              </mc:Choice>
              <mc:Fallback>
                <p:oleObj name="Equation" r:id="rId3" imgW="3416040" imgH="1333440" progId="Equation.DSMT4">
                  <p:embed/>
                  <p:pic>
                    <p:nvPicPr>
                      <p:cNvPr id="0" name=""/>
                      <p:cNvPicPr/>
                      <p:nvPr/>
                    </p:nvPicPr>
                    <p:blipFill>
                      <a:blip r:embed="rId4"/>
                      <a:stretch>
                        <a:fillRect/>
                      </a:stretch>
                    </p:blipFill>
                    <p:spPr>
                      <a:xfrm>
                        <a:off x="839907" y="3668712"/>
                        <a:ext cx="6407150" cy="2503488"/>
                      </a:xfrm>
                      <a:prstGeom prst="rect">
                        <a:avLst/>
                      </a:prstGeom>
                    </p:spPr>
                  </p:pic>
                </p:oleObj>
              </mc:Fallback>
            </mc:AlternateContent>
          </a:graphicData>
        </a:graphic>
      </p:graphicFrame>
      <p:sp>
        <p:nvSpPr>
          <p:cNvPr id="6" name="矩形 5"/>
          <p:cNvSpPr/>
          <p:nvPr/>
        </p:nvSpPr>
        <p:spPr>
          <a:xfrm>
            <a:off x="4860032" y="3183994"/>
            <a:ext cx="1728192" cy="8210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Unused</a:t>
            </a:r>
          </a:p>
          <a:p>
            <a:pPr algn="ctr"/>
            <a:r>
              <a:rPr lang="en-US" altLang="zh-CN" dirty="0" smtClean="0"/>
              <a:t>1 3 4 6 9</a:t>
            </a:r>
            <a:endParaRPr lang="zh-CN" altLang="en-US" dirty="0"/>
          </a:p>
        </p:txBody>
      </p:sp>
      <p:sp>
        <p:nvSpPr>
          <p:cNvPr id="8" name="矩形 7"/>
          <p:cNvSpPr/>
          <p:nvPr/>
        </p:nvSpPr>
        <p:spPr>
          <a:xfrm>
            <a:off x="6803472" y="3183994"/>
            <a:ext cx="1728968" cy="82107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used</a:t>
            </a:r>
          </a:p>
          <a:p>
            <a:pPr algn="ctr"/>
            <a:r>
              <a:rPr lang="en-US" altLang="zh-CN" dirty="0" smtClean="0"/>
              <a:t>2 5 7 8 10 11 12</a:t>
            </a:r>
            <a:endParaRPr lang="zh-CN" altLang="en-US" dirty="0"/>
          </a:p>
        </p:txBody>
      </p:sp>
      <p:sp>
        <p:nvSpPr>
          <p:cNvPr id="9" name="矩形 8"/>
          <p:cNvSpPr/>
          <p:nvPr/>
        </p:nvSpPr>
        <p:spPr>
          <a:xfrm>
            <a:off x="4860032" y="4749939"/>
            <a:ext cx="784141" cy="6522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F1</a:t>
            </a:r>
          </a:p>
          <a:p>
            <a:pPr algn="ctr"/>
            <a:r>
              <a:rPr lang="en-US" altLang="zh-CN" dirty="0" smtClean="0"/>
              <a:t>2</a:t>
            </a:r>
            <a:endParaRPr lang="zh-CN" altLang="en-US" dirty="0"/>
          </a:p>
        </p:txBody>
      </p:sp>
      <p:sp>
        <p:nvSpPr>
          <p:cNvPr id="10" name="矩形 9"/>
          <p:cNvSpPr/>
          <p:nvPr/>
        </p:nvSpPr>
        <p:spPr>
          <a:xfrm>
            <a:off x="5918957" y="4753139"/>
            <a:ext cx="1160940" cy="6757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F2</a:t>
            </a:r>
          </a:p>
          <a:p>
            <a:pPr algn="ctr"/>
            <a:r>
              <a:rPr lang="en-US" altLang="zh-CN" dirty="0" smtClean="0"/>
              <a:t>5 7 8</a:t>
            </a:r>
            <a:endParaRPr lang="zh-CN" altLang="en-US" dirty="0"/>
          </a:p>
        </p:txBody>
      </p:sp>
      <p:sp>
        <p:nvSpPr>
          <p:cNvPr id="11" name="矩形 10"/>
          <p:cNvSpPr/>
          <p:nvPr/>
        </p:nvSpPr>
        <p:spPr>
          <a:xfrm>
            <a:off x="7354681" y="4753139"/>
            <a:ext cx="660980" cy="6757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F3</a:t>
            </a:r>
          </a:p>
          <a:p>
            <a:pPr algn="ctr"/>
            <a:r>
              <a:rPr lang="en-US" altLang="zh-CN" dirty="0" smtClean="0"/>
              <a:t>9</a:t>
            </a:r>
            <a:endParaRPr lang="zh-CN" altLang="en-US" dirty="0"/>
          </a:p>
        </p:txBody>
      </p:sp>
      <p:cxnSp>
        <p:nvCxnSpPr>
          <p:cNvPr id="13" name="直接连接符 12"/>
          <p:cNvCxnSpPr/>
          <p:nvPr/>
        </p:nvCxnSpPr>
        <p:spPr>
          <a:xfrm>
            <a:off x="4860032" y="4365104"/>
            <a:ext cx="2952328"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5918957" y="4005064"/>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flipV="1">
            <a:off x="5252102" y="4365104"/>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flipV="1">
            <a:off x="6492102" y="4359188"/>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7660631" y="4389899"/>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 idx="2"/>
          </p:cNvCxnSpPr>
          <p:nvPr/>
        </p:nvCxnSpPr>
        <p:spPr>
          <a:xfrm>
            <a:off x="7667956" y="4005064"/>
            <a:ext cx="0" cy="38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椭圆形标注 21"/>
          <p:cNvSpPr/>
          <p:nvPr/>
        </p:nvSpPr>
        <p:spPr>
          <a:xfrm>
            <a:off x="7685171" y="4185084"/>
            <a:ext cx="1458829" cy="534144"/>
          </a:xfrm>
          <a:prstGeom prst="wedgeEllipseCallout">
            <a:avLst>
              <a:gd name="adj1" fmla="val -49324"/>
              <a:gd name="adj2" fmla="val -620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dirty="0" smtClean="0"/>
              <a:t>When file is deleted</a:t>
            </a:r>
            <a:endParaRPr lang="zh-CN" altLang="en-US" sz="1100" dirty="0"/>
          </a:p>
        </p:txBody>
      </p:sp>
    </p:spTree>
    <p:extLst>
      <p:ext uri="{BB962C8B-B14F-4D97-AF65-F5344CB8AC3E}">
        <p14:creationId xmlns:p14="http://schemas.microsoft.com/office/powerpoint/2010/main" val="1138037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en-US" altLang="zh-CN" dirty="0" smtClean="0"/>
              <a:t>Used-&gt;free</a:t>
            </a:r>
          </a:p>
          <a:p>
            <a:endParaRPr lang="en-US" altLang="zh-CN" dirty="0"/>
          </a:p>
          <a:p>
            <a:endParaRPr lang="en-US" altLang="zh-CN" dirty="0" smtClean="0"/>
          </a:p>
          <a:p>
            <a:endParaRPr lang="en-US" altLang="zh-CN" dirty="0"/>
          </a:p>
          <a:p>
            <a:r>
              <a:rPr lang="en-US" altLang="zh-CN" dirty="0" smtClean="0"/>
              <a:t>tail</a:t>
            </a:r>
          </a:p>
          <a:p>
            <a:pPr marL="0" indent="0">
              <a:buNone/>
            </a:pPr>
            <a:endParaRPr lang="en-US" altLang="zh-CN" dirty="0" smtClean="0"/>
          </a:p>
        </p:txBody>
      </p:sp>
      <p:sp>
        <p:nvSpPr>
          <p:cNvPr id="3" name="标题 2"/>
          <p:cNvSpPr>
            <a:spLocks noGrp="1"/>
          </p:cNvSpPr>
          <p:nvPr>
            <p:ph type="title"/>
          </p:nvPr>
        </p:nvSpPr>
        <p:spPr/>
        <p:txBody>
          <a:bodyPr/>
          <a:lstStyle/>
          <a:p>
            <a:r>
              <a:rPr lang="en-US" altLang="zh-CN" dirty="0"/>
              <a:t>Formal method</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837385321"/>
              </p:ext>
            </p:extLst>
          </p:nvPr>
        </p:nvGraphicFramePr>
        <p:xfrm>
          <a:off x="1187624" y="2132856"/>
          <a:ext cx="4185892" cy="1728192"/>
        </p:xfrm>
        <a:graphic>
          <a:graphicData uri="http://schemas.openxmlformats.org/presentationml/2006/ole">
            <mc:AlternateContent xmlns:mc="http://schemas.openxmlformats.org/markup-compatibility/2006">
              <mc:Choice xmlns:v="urn:schemas-microsoft-com:vml" Requires="v">
                <p:oleObj spid="_x0000_s5134" name="Equation" r:id="rId3" imgW="1815840" imgH="749160" progId="Equation.DSMT4">
                  <p:embed/>
                </p:oleObj>
              </mc:Choice>
              <mc:Fallback>
                <p:oleObj name="Equation" r:id="rId3" imgW="1815840" imgH="749160" progId="Equation.DSMT4">
                  <p:embed/>
                  <p:pic>
                    <p:nvPicPr>
                      <p:cNvPr id="0" name=""/>
                      <p:cNvPicPr/>
                      <p:nvPr/>
                    </p:nvPicPr>
                    <p:blipFill>
                      <a:blip r:embed="rId4"/>
                      <a:stretch>
                        <a:fillRect/>
                      </a:stretch>
                    </p:blipFill>
                    <p:spPr>
                      <a:xfrm>
                        <a:off x="1187624" y="2132856"/>
                        <a:ext cx="4185892" cy="172819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64309981"/>
              </p:ext>
            </p:extLst>
          </p:nvPr>
        </p:nvGraphicFramePr>
        <p:xfrm>
          <a:off x="1115616" y="4221088"/>
          <a:ext cx="5240338" cy="2198688"/>
        </p:xfrm>
        <a:graphic>
          <a:graphicData uri="http://schemas.openxmlformats.org/presentationml/2006/ole">
            <mc:AlternateContent xmlns:mc="http://schemas.openxmlformats.org/markup-compatibility/2006">
              <mc:Choice xmlns:v="urn:schemas-microsoft-com:vml" Requires="v">
                <p:oleObj spid="_x0000_s5135" name="Equation" r:id="rId5" imgW="2273040" imgH="952200" progId="Equation.DSMT4">
                  <p:embed/>
                </p:oleObj>
              </mc:Choice>
              <mc:Fallback>
                <p:oleObj name="Equation" r:id="rId5" imgW="2273040" imgH="952200" progId="Equation.DSMT4">
                  <p:embed/>
                  <p:pic>
                    <p:nvPicPr>
                      <p:cNvPr id="0" name=""/>
                      <p:cNvPicPr/>
                      <p:nvPr/>
                    </p:nvPicPr>
                    <p:blipFill>
                      <a:blip r:embed="rId6"/>
                      <a:stretch>
                        <a:fillRect/>
                      </a:stretch>
                    </p:blipFill>
                    <p:spPr>
                      <a:xfrm>
                        <a:off x="1115616" y="4221088"/>
                        <a:ext cx="5240338" cy="2198688"/>
                      </a:xfrm>
                      <a:prstGeom prst="rect">
                        <a:avLst/>
                      </a:prstGeom>
                    </p:spPr>
                  </p:pic>
                </p:oleObj>
              </mc:Fallback>
            </mc:AlternateContent>
          </a:graphicData>
        </a:graphic>
      </p:graphicFrame>
    </p:spTree>
    <p:extLst>
      <p:ext uri="{BB962C8B-B14F-4D97-AF65-F5344CB8AC3E}">
        <p14:creationId xmlns:p14="http://schemas.microsoft.com/office/powerpoint/2010/main" val="142132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495955"/>
          </a:xfrm>
        </p:spPr>
        <p:txBody>
          <a:bodyPr>
            <a:normAutofit lnSpcReduction="10000"/>
          </a:bodyPr>
          <a:lstStyle/>
          <a:p>
            <a:r>
              <a:rPr lang="en-US" altLang="zh-CN" dirty="0" smtClean="0"/>
              <a:t>E.g. V-process for waterfall model</a:t>
            </a:r>
            <a:endParaRPr lang="zh-CN" altLang="en-US" dirty="0"/>
          </a:p>
        </p:txBody>
      </p:sp>
      <p:sp>
        <p:nvSpPr>
          <p:cNvPr id="3" name="标题 2"/>
          <p:cNvSpPr>
            <a:spLocks noGrp="1"/>
          </p:cNvSpPr>
          <p:nvPr>
            <p:ph type="title"/>
          </p:nvPr>
        </p:nvSpPr>
        <p:spPr/>
        <p:txBody>
          <a:bodyPr/>
          <a:lstStyle/>
          <a:p>
            <a:r>
              <a:rPr lang="en-US" altLang="zh-CN" dirty="0" smtClean="0"/>
              <a:t>Testing</a:t>
            </a:r>
            <a:endParaRPr lang="zh-CN" altLang="en-US" dirty="0"/>
          </a:p>
        </p:txBody>
      </p:sp>
      <p:sp>
        <p:nvSpPr>
          <p:cNvPr id="4" name="矩形 3"/>
          <p:cNvSpPr/>
          <p:nvPr/>
        </p:nvSpPr>
        <p:spPr>
          <a:xfrm>
            <a:off x="1619672" y="234888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Feasibility Study</a:t>
            </a:r>
            <a:endParaRPr lang="zh-CN" altLang="en-US" sz="1200" dirty="0"/>
          </a:p>
        </p:txBody>
      </p:sp>
      <p:sp>
        <p:nvSpPr>
          <p:cNvPr id="5" name="矩形 4"/>
          <p:cNvSpPr/>
          <p:nvPr/>
        </p:nvSpPr>
        <p:spPr>
          <a:xfrm>
            <a:off x="1907704" y="3212976"/>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requirement</a:t>
            </a:r>
            <a:endParaRPr lang="zh-CN" altLang="en-US" sz="1200" dirty="0"/>
          </a:p>
        </p:txBody>
      </p:sp>
      <p:sp>
        <p:nvSpPr>
          <p:cNvPr id="6" name="矩形 5"/>
          <p:cNvSpPr/>
          <p:nvPr/>
        </p:nvSpPr>
        <p:spPr>
          <a:xfrm>
            <a:off x="2411372" y="414908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System design</a:t>
            </a:r>
            <a:endParaRPr lang="zh-CN" altLang="en-US" sz="1200" dirty="0"/>
          </a:p>
        </p:txBody>
      </p:sp>
      <p:sp>
        <p:nvSpPr>
          <p:cNvPr id="7" name="矩形 6"/>
          <p:cNvSpPr/>
          <p:nvPr/>
        </p:nvSpPr>
        <p:spPr>
          <a:xfrm>
            <a:off x="2987436" y="508518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Program design</a:t>
            </a:r>
            <a:endParaRPr lang="zh-CN" altLang="en-US" sz="1200" dirty="0"/>
          </a:p>
        </p:txBody>
      </p:sp>
      <p:sp>
        <p:nvSpPr>
          <p:cNvPr id="8" name="矩形 7"/>
          <p:cNvSpPr/>
          <p:nvPr/>
        </p:nvSpPr>
        <p:spPr>
          <a:xfrm>
            <a:off x="4186436" y="602128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Code</a:t>
            </a:r>
            <a:endParaRPr lang="zh-CN" altLang="en-US" sz="1200" dirty="0"/>
          </a:p>
        </p:txBody>
      </p:sp>
      <p:sp>
        <p:nvSpPr>
          <p:cNvPr id="9" name="矩形 8"/>
          <p:cNvSpPr/>
          <p:nvPr/>
        </p:nvSpPr>
        <p:spPr>
          <a:xfrm>
            <a:off x="5508104" y="5085184"/>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Program testing</a:t>
            </a:r>
            <a:endParaRPr lang="zh-CN" altLang="en-US" sz="1200" dirty="0"/>
          </a:p>
        </p:txBody>
      </p:sp>
      <p:sp>
        <p:nvSpPr>
          <p:cNvPr id="10" name="矩形 9"/>
          <p:cNvSpPr/>
          <p:nvPr/>
        </p:nvSpPr>
        <p:spPr>
          <a:xfrm>
            <a:off x="5868144" y="4152989"/>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System testing</a:t>
            </a:r>
            <a:endParaRPr lang="zh-CN" altLang="en-US" sz="1200" dirty="0"/>
          </a:p>
        </p:txBody>
      </p:sp>
      <p:sp>
        <p:nvSpPr>
          <p:cNvPr id="11" name="矩形 10"/>
          <p:cNvSpPr/>
          <p:nvPr/>
        </p:nvSpPr>
        <p:spPr>
          <a:xfrm>
            <a:off x="6300192" y="3252390"/>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User acceptance</a:t>
            </a:r>
            <a:endParaRPr lang="zh-CN" altLang="en-US" sz="1200" dirty="0"/>
          </a:p>
        </p:txBody>
      </p:sp>
      <p:sp>
        <p:nvSpPr>
          <p:cNvPr id="12" name="矩形 11"/>
          <p:cNvSpPr/>
          <p:nvPr/>
        </p:nvSpPr>
        <p:spPr>
          <a:xfrm>
            <a:off x="6660232" y="2348880"/>
            <a:ext cx="1152128"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Review</a:t>
            </a:r>
            <a:endParaRPr lang="zh-CN" altLang="en-US" sz="1200" dirty="0"/>
          </a:p>
        </p:txBody>
      </p:sp>
      <p:cxnSp>
        <p:nvCxnSpPr>
          <p:cNvPr id="17" name="直接箭头连接符 16"/>
          <p:cNvCxnSpPr/>
          <p:nvPr/>
        </p:nvCxnSpPr>
        <p:spPr>
          <a:xfrm flipH="1">
            <a:off x="2771800" y="2636912"/>
            <a:ext cx="3888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1"/>
          </p:cNvCxnSpPr>
          <p:nvPr/>
        </p:nvCxnSpPr>
        <p:spPr>
          <a:xfrm flipH="1" flipV="1">
            <a:off x="3059832" y="3501008"/>
            <a:ext cx="3240360" cy="39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0" idx="1"/>
            <a:endCxn id="6" idx="3"/>
          </p:cNvCxnSpPr>
          <p:nvPr/>
        </p:nvCxnSpPr>
        <p:spPr>
          <a:xfrm flipH="1" flipV="1">
            <a:off x="3563500" y="4437112"/>
            <a:ext cx="2304644" cy="3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9" idx="1"/>
            <a:endCxn id="7" idx="3"/>
          </p:cNvCxnSpPr>
          <p:nvPr/>
        </p:nvCxnSpPr>
        <p:spPr>
          <a:xfrm flipH="1">
            <a:off x="4139564" y="5373216"/>
            <a:ext cx="13685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endCxn id="12" idx="2"/>
          </p:cNvCxnSpPr>
          <p:nvPr/>
        </p:nvCxnSpPr>
        <p:spPr>
          <a:xfrm flipV="1">
            <a:off x="7236296" y="2924944"/>
            <a:ext cx="0" cy="32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6660232" y="3782220"/>
            <a:ext cx="0" cy="366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V="1">
            <a:off x="6156176" y="4725144"/>
            <a:ext cx="0" cy="324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3"/>
            <a:endCxn id="9" idx="2"/>
          </p:cNvCxnSpPr>
          <p:nvPr/>
        </p:nvCxnSpPr>
        <p:spPr>
          <a:xfrm flipV="1">
            <a:off x="5338564" y="5661248"/>
            <a:ext cx="745604"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4" idx="2"/>
          </p:cNvCxnSpPr>
          <p:nvPr/>
        </p:nvCxnSpPr>
        <p:spPr>
          <a:xfrm>
            <a:off x="2195736" y="2924944"/>
            <a:ext cx="0" cy="288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p:nvPr/>
        </p:nvCxnSpPr>
        <p:spPr>
          <a:xfrm>
            <a:off x="2771800" y="3816167"/>
            <a:ext cx="0" cy="31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3275856" y="4742896"/>
            <a:ext cx="1" cy="342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7" idx="2"/>
            <a:endCxn id="8" idx="1"/>
          </p:cNvCxnSpPr>
          <p:nvPr/>
        </p:nvCxnSpPr>
        <p:spPr>
          <a:xfrm>
            <a:off x="3563500" y="5661248"/>
            <a:ext cx="622936"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4030572" y="2305571"/>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58" name="文本框 57"/>
          <p:cNvSpPr txBox="1"/>
          <p:nvPr/>
        </p:nvSpPr>
        <p:spPr>
          <a:xfrm>
            <a:off x="4077056" y="3199776"/>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59" name="文本框 58"/>
          <p:cNvSpPr txBox="1"/>
          <p:nvPr/>
        </p:nvSpPr>
        <p:spPr>
          <a:xfrm>
            <a:off x="4151710" y="4082111"/>
            <a:ext cx="1370888" cy="369332"/>
          </a:xfrm>
          <a:prstGeom prst="rect">
            <a:avLst/>
          </a:prstGeom>
          <a:noFill/>
        </p:spPr>
        <p:txBody>
          <a:bodyPr wrap="none" rtlCol="0">
            <a:spAutoFit/>
          </a:bodyPr>
          <a:lstStyle/>
          <a:p>
            <a:r>
              <a:rPr lang="en-US" altLang="zh-CN" dirty="0" smtClean="0"/>
              <a:t>Corrections</a:t>
            </a:r>
            <a:endParaRPr lang="zh-CN" altLang="en-US" dirty="0"/>
          </a:p>
        </p:txBody>
      </p:sp>
      <p:sp>
        <p:nvSpPr>
          <p:cNvPr id="60" name="文本框 59"/>
          <p:cNvSpPr txBox="1"/>
          <p:nvPr/>
        </p:nvSpPr>
        <p:spPr>
          <a:xfrm>
            <a:off x="4161826" y="5074762"/>
            <a:ext cx="1370888" cy="369332"/>
          </a:xfrm>
          <a:prstGeom prst="rect">
            <a:avLst/>
          </a:prstGeom>
          <a:noFill/>
        </p:spPr>
        <p:txBody>
          <a:bodyPr wrap="none" rtlCol="0">
            <a:spAutoFit/>
          </a:bodyPr>
          <a:lstStyle/>
          <a:p>
            <a:r>
              <a:rPr lang="en-US" altLang="zh-CN" dirty="0" smtClean="0"/>
              <a:t>Corrections</a:t>
            </a:r>
            <a:endParaRPr lang="zh-CN" altLang="en-US" dirty="0"/>
          </a:p>
        </p:txBody>
      </p:sp>
    </p:spTree>
    <p:extLst>
      <p:ext uri="{BB962C8B-B14F-4D97-AF65-F5344CB8AC3E}">
        <p14:creationId xmlns:p14="http://schemas.microsoft.com/office/powerpoint/2010/main" val="2784596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62500" lnSpcReduction="20000"/>
          </a:bodyPr>
          <a:lstStyle/>
          <a:p>
            <a:r>
              <a:rPr lang="en-US" altLang="zh-CN" dirty="0" smtClean="0"/>
              <a:t>Purpose- scope of plan</a:t>
            </a:r>
          </a:p>
          <a:p>
            <a:r>
              <a:rPr lang="en-US" altLang="zh-CN" dirty="0" smtClean="0"/>
              <a:t>List of reference to other document</a:t>
            </a:r>
          </a:p>
          <a:p>
            <a:r>
              <a:rPr lang="en-US" altLang="zh-CN" dirty="0" smtClean="0"/>
              <a:t>Management arrangements, including organization, tasks and responsibilities</a:t>
            </a:r>
          </a:p>
          <a:p>
            <a:r>
              <a:rPr lang="en-US" altLang="zh-CN" dirty="0" smtClean="0"/>
              <a:t>Documentation to be produced</a:t>
            </a:r>
          </a:p>
          <a:p>
            <a:r>
              <a:rPr lang="en-US" altLang="zh-CN" dirty="0" smtClean="0"/>
              <a:t>Standards, practices and conventions</a:t>
            </a:r>
          </a:p>
          <a:p>
            <a:r>
              <a:rPr lang="en-US" altLang="zh-CN" dirty="0" smtClean="0"/>
              <a:t>Reviews and audits</a:t>
            </a:r>
          </a:p>
          <a:p>
            <a:r>
              <a:rPr lang="en-US" altLang="zh-CN" dirty="0" smtClean="0"/>
              <a:t>Testing</a:t>
            </a:r>
          </a:p>
          <a:p>
            <a:r>
              <a:rPr lang="en-US" altLang="zh-CN" dirty="0" smtClean="0"/>
              <a:t>Problem reporting and corrective action</a:t>
            </a:r>
          </a:p>
          <a:p>
            <a:r>
              <a:rPr lang="en-US" altLang="zh-CN" dirty="0" smtClean="0"/>
              <a:t>Tools, techniques and methodologies</a:t>
            </a:r>
          </a:p>
          <a:p>
            <a:r>
              <a:rPr lang="en-US" altLang="zh-CN" dirty="0" smtClean="0"/>
              <a:t>Code, media and supplier control</a:t>
            </a:r>
          </a:p>
          <a:p>
            <a:r>
              <a:rPr lang="en-US" altLang="zh-CN" dirty="0" smtClean="0"/>
              <a:t>Records collection, maintenance and retention</a:t>
            </a:r>
          </a:p>
          <a:p>
            <a:r>
              <a:rPr lang="en-US" altLang="zh-CN" dirty="0" smtClean="0"/>
              <a:t>Training;</a:t>
            </a:r>
          </a:p>
          <a:p>
            <a:r>
              <a:rPr lang="en-US" altLang="zh-CN" dirty="0" smtClean="0"/>
              <a:t>Risk management – the method of risk management that are to be used.</a:t>
            </a:r>
            <a:endParaRPr lang="zh-CN" altLang="en-US" dirty="0"/>
          </a:p>
        </p:txBody>
      </p:sp>
      <p:sp>
        <p:nvSpPr>
          <p:cNvPr id="3" name="标题 2"/>
          <p:cNvSpPr>
            <a:spLocks noGrp="1"/>
          </p:cNvSpPr>
          <p:nvPr>
            <p:ph type="title"/>
          </p:nvPr>
        </p:nvSpPr>
        <p:spPr/>
        <p:txBody>
          <a:bodyPr/>
          <a:lstStyle/>
          <a:p>
            <a:r>
              <a:rPr lang="en-US" altLang="zh-CN" dirty="0" smtClean="0"/>
              <a:t>Quality plans</a:t>
            </a:r>
            <a:endParaRPr lang="zh-CN" altLang="en-US" dirty="0"/>
          </a:p>
        </p:txBody>
      </p:sp>
    </p:spTree>
    <p:extLst>
      <p:ext uri="{BB962C8B-B14F-4D97-AF65-F5344CB8AC3E}">
        <p14:creationId xmlns:p14="http://schemas.microsoft.com/office/powerpoint/2010/main" val="382355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3629000"/>
          </a:xfrm>
        </p:spPr>
        <p:txBody>
          <a:bodyPr>
            <a:normAutofit fontScale="77500" lnSpcReduction="20000"/>
          </a:bodyPr>
          <a:lstStyle/>
          <a:p>
            <a:r>
              <a:rPr lang="en-US" altLang="zh-CN" dirty="0" smtClean="0"/>
              <a:t>Quality by itself is a vague concept and practical quality requirements have to be carefully defined.</a:t>
            </a:r>
          </a:p>
          <a:p>
            <a:r>
              <a:rPr lang="en-US" altLang="zh-CN" dirty="0" smtClean="0"/>
              <a:t>There have to be practical ways of testing for the relative presence or absence of quality</a:t>
            </a:r>
          </a:p>
          <a:p>
            <a:r>
              <a:rPr lang="en-US" altLang="zh-CN" dirty="0" smtClean="0"/>
              <a:t>Most of the qualities that are apparent to the users of software can only be tested for when the system is completed.</a:t>
            </a:r>
          </a:p>
          <a:p>
            <a:r>
              <a:rPr lang="en-US" altLang="zh-CN" dirty="0" smtClean="0"/>
              <a:t>Therefore ways are needed of checking during development what the quality of the final system is likely to be.</a:t>
            </a:r>
          </a:p>
          <a:p>
            <a:r>
              <a:rPr lang="en-US" altLang="zh-CN" dirty="0" smtClean="0"/>
              <a:t>Some quality-enhancing techniques concentrate on testing the products of the development process, while others try to evaluate the quality of the development processes used. </a:t>
            </a:r>
            <a:endParaRPr lang="zh-CN" altLang="en-US" dirty="0"/>
          </a:p>
        </p:txBody>
      </p:sp>
      <p:sp>
        <p:nvSpPr>
          <p:cNvPr id="3" name="标题 2"/>
          <p:cNvSpPr>
            <a:spLocks noGrp="1"/>
          </p:cNvSpPr>
          <p:nvPr>
            <p:ph type="title"/>
          </p:nvPr>
        </p:nvSpPr>
        <p:spPr/>
        <p:txBody>
          <a:bodyPr/>
          <a:lstStyle/>
          <a:p>
            <a:r>
              <a:rPr lang="en-US" altLang="zh-CN" dirty="0" smtClean="0"/>
              <a:t>Conclusion</a:t>
            </a:r>
            <a:endParaRPr lang="zh-CN" altLang="en-US" dirty="0"/>
          </a:p>
        </p:txBody>
      </p:sp>
    </p:spTree>
    <p:extLst>
      <p:ext uri="{BB962C8B-B14F-4D97-AF65-F5344CB8AC3E}">
        <p14:creationId xmlns:p14="http://schemas.microsoft.com/office/powerpoint/2010/main" val="264041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539552" y="404664"/>
            <a:ext cx="2297832" cy="1108720"/>
          </a:xfrm>
        </p:spPr>
        <p:txBody>
          <a:bodyPr>
            <a:normAutofit/>
          </a:bodyPr>
          <a:lstStyle/>
          <a:p>
            <a:r>
              <a:rPr lang="en-US" altLang="zh-CN" sz="1600" dirty="0" smtClean="0"/>
              <a:t>Quality is generally agreed to be ‘a good thing’.</a:t>
            </a:r>
            <a:endParaRPr lang="en-US" altLang="zh-CN" sz="1600" dirty="0" smtClean="0">
              <a:solidFill>
                <a:srgbClr val="0070C0"/>
              </a:solidFill>
            </a:endParaRPr>
          </a:p>
        </p:txBody>
      </p:sp>
      <p:graphicFrame>
        <p:nvGraphicFramePr>
          <p:cNvPr id="4" name="内容占位符 4"/>
          <p:cNvGraphicFramePr>
            <a:graphicFrameLocks noChangeAspect="1"/>
          </p:cNvGraphicFramePr>
          <p:nvPr>
            <p:extLst>
              <p:ext uri="{D42A27DB-BD31-4B8C-83A1-F6EECF244321}">
                <p14:modId xmlns:p14="http://schemas.microsoft.com/office/powerpoint/2010/main" val="1092003450"/>
              </p:ext>
            </p:extLst>
          </p:nvPr>
        </p:nvGraphicFramePr>
        <p:xfrm>
          <a:off x="3275856" y="404664"/>
          <a:ext cx="4430839" cy="6310691"/>
        </p:xfrm>
        <a:graphic>
          <a:graphicData uri="http://schemas.openxmlformats.org/presentationml/2006/ole">
            <mc:AlternateContent xmlns:mc="http://schemas.openxmlformats.org/markup-compatibility/2006">
              <mc:Choice xmlns:v="urn:schemas-microsoft-com:vml" Requires="v">
                <p:oleObj spid="_x0000_s3123" name="Visio" r:id="rId3" imgW="4721304" imgH="6724765" progId="Visio.Drawing.15">
                  <p:embed/>
                </p:oleObj>
              </mc:Choice>
              <mc:Fallback>
                <p:oleObj name="Visio" r:id="rId3" imgW="4721304" imgH="6724765" progId="Visio.Drawing.15">
                  <p:embed/>
                  <p:pic>
                    <p:nvPicPr>
                      <p:cNvPr id="0" name=""/>
                      <p:cNvPicPr/>
                      <p:nvPr/>
                    </p:nvPicPr>
                    <p:blipFill>
                      <a:blip r:embed="rId4"/>
                      <a:stretch>
                        <a:fillRect/>
                      </a:stretch>
                    </p:blipFill>
                    <p:spPr>
                      <a:xfrm>
                        <a:off x="3275856" y="404664"/>
                        <a:ext cx="4430839" cy="6310691"/>
                      </a:xfrm>
                      <a:prstGeom prst="rect">
                        <a:avLst/>
                      </a:prstGeom>
                    </p:spPr>
                  </p:pic>
                </p:oleObj>
              </mc:Fallback>
            </mc:AlternateContent>
          </a:graphicData>
        </a:graphic>
      </p:graphicFrame>
      <p:sp>
        <p:nvSpPr>
          <p:cNvPr id="6" name="矩形标注 5"/>
          <p:cNvSpPr/>
          <p:nvPr/>
        </p:nvSpPr>
        <p:spPr>
          <a:xfrm>
            <a:off x="899592" y="1513385"/>
            <a:ext cx="2304256" cy="691479"/>
          </a:xfrm>
          <a:prstGeom prst="wedgeRectCallout">
            <a:avLst>
              <a:gd name="adj1" fmla="val 67803"/>
              <a:gd name="adj2" fmla="val -75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Some objectives could relate to the qualities of application to be delivered.</a:t>
            </a:r>
            <a:endParaRPr lang="zh-CN" altLang="en-US" sz="1400" dirty="0">
              <a:solidFill>
                <a:schemeClr val="tx1"/>
              </a:solidFill>
            </a:endParaRPr>
          </a:p>
        </p:txBody>
      </p:sp>
      <p:sp>
        <p:nvSpPr>
          <p:cNvPr id="7" name="矩形标注 6"/>
          <p:cNvSpPr/>
          <p:nvPr/>
        </p:nvSpPr>
        <p:spPr>
          <a:xfrm>
            <a:off x="6554567" y="2204864"/>
            <a:ext cx="2304256" cy="691479"/>
          </a:xfrm>
          <a:prstGeom prst="wedgeRectCallout">
            <a:avLst>
              <a:gd name="adj1" fmla="val -12916"/>
              <a:gd name="adj2" fmla="val -133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Installation standards and procedures are related to quality.</a:t>
            </a:r>
            <a:endParaRPr lang="zh-CN" altLang="en-US" sz="1400" dirty="0">
              <a:solidFill>
                <a:schemeClr val="tx1"/>
              </a:solidFill>
            </a:endParaRPr>
          </a:p>
        </p:txBody>
      </p:sp>
      <p:sp>
        <p:nvSpPr>
          <p:cNvPr id="8" name="矩形标注 7"/>
          <p:cNvSpPr/>
          <p:nvPr/>
        </p:nvSpPr>
        <p:spPr>
          <a:xfrm>
            <a:off x="2267744" y="2348880"/>
            <a:ext cx="2304256" cy="691479"/>
          </a:xfrm>
          <a:prstGeom prst="wedgeRectCallout">
            <a:avLst>
              <a:gd name="adj1" fmla="val 67803"/>
              <a:gd name="adj2" fmla="val -751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Application to be implemented has special quality requirements.</a:t>
            </a:r>
            <a:endParaRPr lang="zh-CN" altLang="en-US" sz="1400" dirty="0">
              <a:solidFill>
                <a:schemeClr val="tx1"/>
              </a:solidFill>
            </a:endParaRPr>
          </a:p>
        </p:txBody>
      </p:sp>
      <p:sp>
        <p:nvSpPr>
          <p:cNvPr id="9" name="矩形标注 8"/>
          <p:cNvSpPr/>
          <p:nvPr/>
        </p:nvSpPr>
        <p:spPr>
          <a:xfrm>
            <a:off x="6521550" y="3573016"/>
            <a:ext cx="2304256" cy="1123527"/>
          </a:xfrm>
          <a:prstGeom prst="wedgeRectCallout">
            <a:avLst>
              <a:gd name="adj1" fmla="val -58912"/>
              <a:gd name="adj2" fmla="val -90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The entry, exit and process requirements are identified for each activity, which is related to process quality.</a:t>
            </a:r>
            <a:endParaRPr lang="zh-CN" altLang="en-US" sz="1400" dirty="0">
              <a:solidFill>
                <a:schemeClr val="tx1"/>
              </a:solidFill>
            </a:endParaRPr>
          </a:p>
        </p:txBody>
      </p:sp>
      <p:sp>
        <p:nvSpPr>
          <p:cNvPr id="10" name="矩形标注 9"/>
          <p:cNvSpPr/>
          <p:nvPr/>
        </p:nvSpPr>
        <p:spPr>
          <a:xfrm>
            <a:off x="6554567" y="5877272"/>
            <a:ext cx="2304256" cy="691479"/>
          </a:xfrm>
          <a:prstGeom prst="wedgeRectCallout">
            <a:avLst>
              <a:gd name="adj1" fmla="val -59814"/>
              <a:gd name="adj2" fmla="val -13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solidFill>
              </a:rPr>
              <a:t>Overall quality aspects of the project plan are reviewed.</a:t>
            </a:r>
            <a:endParaRPr lang="zh-CN" altLang="en-US" sz="1400" dirty="0">
              <a:solidFill>
                <a:schemeClr val="tx1"/>
              </a:solidFill>
            </a:endParaRPr>
          </a:p>
        </p:txBody>
      </p:sp>
    </p:spTree>
    <p:extLst>
      <p:ext uri="{BB962C8B-B14F-4D97-AF65-F5344CB8AC3E}">
        <p14:creationId xmlns:p14="http://schemas.microsoft.com/office/powerpoint/2010/main" val="3757728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85000" lnSpcReduction="20000"/>
          </a:bodyPr>
          <a:lstStyle/>
          <a:p>
            <a:r>
              <a:rPr lang="en-US" altLang="zh-CN" i="1" u="sng" dirty="0" smtClean="0">
                <a:solidFill>
                  <a:srgbClr val="7030A0"/>
                </a:solidFill>
              </a:rPr>
              <a:t>Increasing criticality of software. </a:t>
            </a:r>
            <a:r>
              <a:rPr lang="en-US" altLang="zh-CN" dirty="0" smtClean="0"/>
              <a:t>The final customer or user is naturally anxious about the general quality of software, especially its reliability.</a:t>
            </a:r>
          </a:p>
          <a:p>
            <a:r>
              <a:rPr lang="en-US" altLang="zh-CN" i="1" u="sng" dirty="0" smtClean="0">
                <a:solidFill>
                  <a:srgbClr val="7030A0"/>
                </a:solidFill>
              </a:rPr>
              <a:t>The intangibility of software </a:t>
            </a:r>
            <a:r>
              <a:rPr lang="en-US" altLang="zh-CN" dirty="0" smtClean="0"/>
              <a:t>can make it difficult to know that a  project task was completed satisfactorily. Task outcomes can be made tangible by demanding that the developer produce ‘deliverables’ that can be examined for quality.</a:t>
            </a:r>
          </a:p>
          <a:p>
            <a:r>
              <a:rPr lang="en-US" altLang="zh-CN" i="1" u="sng" dirty="0" smtClean="0">
                <a:solidFill>
                  <a:srgbClr val="7030A0"/>
                </a:solidFill>
              </a:rPr>
              <a:t>Accumulating errors during software development </a:t>
            </a:r>
            <a:r>
              <a:rPr lang="en-US" altLang="zh-CN" dirty="0" smtClean="0"/>
              <a:t>In general, the later in a project that an error is found the more expensive it will be to fix. In addition, because the number of errors is unknown, the debugging phase of a project are particularly difficult to control.</a:t>
            </a:r>
          </a:p>
        </p:txBody>
      </p:sp>
      <p:sp>
        <p:nvSpPr>
          <p:cNvPr id="3" name="标题 2"/>
          <p:cNvSpPr>
            <a:spLocks noGrp="1"/>
          </p:cNvSpPr>
          <p:nvPr>
            <p:ph type="title"/>
          </p:nvPr>
        </p:nvSpPr>
        <p:spPr/>
        <p:txBody>
          <a:bodyPr>
            <a:normAutofit/>
          </a:bodyPr>
          <a:lstStyle/>
          <a:p>
            <a:r>
              <a:rPr lang="en-US" altLang="zh-CN" sz="3600" dirty="0" smtClean="0"/>
              <a:t>The importance of software quality</a:t>
            </a:r>
            <a:endParaRPr lang="zh-CN" altLang="en-US" sz="3600" dirty="0"/>
          </a:p>
        </p:txBody>
      </p:sp>
    </p:spTree>
    <p:extLst>
      <p:ext uri="{BB962C8B-B14F-4D97-AF65-F5344CB8AC3E}">
        <p14:creationId xmlns:p14="http://schemas.microsoft.com/office/powerpoint/2010/main" val="1403975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a:bodyPr>
          <a:lstStyle/>
          <a:p>
            <a:r>
              <a:rPr lang="en-US" altLang="zh-CN" sz="2000" dirty="0" smtClean="0"/>
              <a:t>The quality requirements state how well the system is to operate.</a:t>
            </a:r>
          </a:p>
          <a:p>
            <a:r>
              <a:rPr lang="en-US" altLang="zh-CN" sz="2000" dirty="0" smtClean="0"/>
              <a:t>Some qualities of a software product reflect the external view of software held by users. These external qualities have to mapped to internal factors of which the developers would be aware.</a:t>
            </a:r>
          </a:p>
          <a:p>
            <a:r>
              <a:rPr lang="en-US" altLang="zh-CN" sz="2000" dirty="0" smtClean="0"/>
              <a:t>Measure the quality</a:t>
            </a:r>
          </a:p>
          <a:p>
            <a:pPr lvl="1"/>
            <a:r>
              <a:rPr lang="en-US" altLang="zh-CN" sz="1800" dirty="0" smtClean="0"/>
              <a:t>A good measure must relate the number of units to the maximum possible.</a:t>
            </a:r>
          </a:p>
          <a:p>
            <a:pPr lvl="1"/>
            <a:r>
              <a:rPr lang="en-US" altLang="zh-CN" sz="1800" dirty="0" smtClean="0"/>
              <a:t>Measures for a particular quality helps to clarify and communicate what that quality really is.</a:t>
            </a:r>
          </a:p>
          <a:p>
            <a:pPr lvl="1"/>
            <a:r>
              <a:rPr lang="en-US" altLang="zh-CN" sz="1800" dirty="0" smtClean="0"/>
              <a:t>The measures may be direct</a:t>
            </a:r>
          </a:p>
          <a:p>
            <a:pPr lvl="1"/>
            <a:r>
              <a:rPr lang="en-US" altLang="zh-CN" sz="1800" dirty="0" smtClean="0"/>
              <a:t>The measures may be indirect. E.g., the number of enquiries by users</a:t>
            </a:r>
            <a:endParaRPr lang="en-US" altLang="zh-CN" sz="1800" dirty="0"/>
          </a:p>
        </p:txBody>
      </p:sp>
      <p:sp>
        <p:nvSpPr>
          <p:cNvPr id="3" name="标题 2"/>
          <p:cNvSpPr>
            <a:spLocks noGrp="1"/>
          </p:cNvSpPr>
          <p:nvPr>
            <p:ph type="title"/>
          </p:nvPr>
        </p:nvSpPr>
        <p:spPr/>
        <p:txBody>
          <a:bodyPr/>
          <a:lstStyle/>
          <a:p>
            <a:r>
              <a:rPr lang="en-US" altLang="zh-CN" dirty="0" smtClean="0"/>
              <a:t>Defining software quality</a:t>
            </a:r>
            <a:endParaRPr lang="zh-CN" altLang="en-US" dirty="0"/>
          </a:p>
        </p:txBody>
      </p:sp>
    </p:spTree>
    <p:extLst>
      <p:ext uri="{BB962C8B-B14F-4D97-AF65-F5344CB8AC3E}">
        <p14:creationId xmlns:p14="http://schemas.microsoft.com/office/powerpoint/2010/main" val="206195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20000"/>
          </a:bodyPr>
          <a:lstStyle/>
          <a:p>
            <a:r>
              <a:rPr lang="en-US" altLang="zh-CN" sz="2000" dirty="0"/>
              <a:t>Quality specification</a:t>
            </a:r>
          </a:p>
          <a:p>
            <a:pPr lvl="1"/>
            <a:r>
              <a:rPr lang="en-US" altLang="zh-CN" sz="1800" dirty="0"/>
              <a:t>Definition of the quality characteristic</a:t>
            </a:r>
          </a:p>
          <a:p>
            <a:pPr lvl="1"/>
            <a:r>
              <a:rPr lang="en-US" altLang="zh-CN" sz="1800" dirty="0"/>
              <a:t>Scale: the unit of measurement</a:t>
            </a:r>
          </a:p>
          <a:p>
            <a:pPr lvl="1"/>
            <a:r>
              <a:rPr lang="en-US" altLang="zh-CN" sz="1800" dirty="0"/>
              <a:t>Test: the practical test of the extent to which the attribute quality exists;</a:t>
            </a:r>
          </a:p>
          <a:p>
            <a:pPr lvl="1"/>
            <a:r>
              <a:rPr lang="en-US" altLang="zh-CN" sz="1800" dirty="0"/>
              <a:t>Minimal acceptable: the worst value which might be acceptable if other characteristics compensated for </a:t>
            </a:r>
            <a:r>
              <a:rPr lang="en-US" altLang="zh-CN" sz="1800" dirty="0" smtClean="0"/>
              <a:t>it</a:t>
            </a:r>
            <a:endParaRPr lang="en-US" altLang="zh-CN" sz="1800" dirty="0"/>
          </a:p>
          <a:p>
            <a:pPr lvl="1"/>
            <a:r>
              <a:rPr lang="en-US" altLang="zh-CN" sz="1800" dirty="0"/>
              <a:t>Target </a:t>
            </a:r>
            <a:r>
              <a:rPr lang="en-US" altLang="zh-CN" sz="1800" dirty="0" smtClean="0"/>
              <a:t>range: the range of values within which it should lie</a:t>
            </a:r>
          </a:p>
          <a:p>
            <a:pPr lvl="1"/>
            <a:r>
              <a:rPr lang="en-US" altLang="zh-CN" sz="1800" dirty="0" smtClean="0"/>
              <a:t>Now: the value that applies currently</a:t>
            </a:r>
          </a:p>
          <a:p>
            <a:r>
              <a:rPr lang="en-US" altLang="zh-CN" sz="2000" dirty="0" smtClean="0"/>
              <a:t>There could be several measures applicable to a quality characteristic, E.g., </a:t>
            </a:r>
            <a:r>
              <a:rPr lang="en-US" altLang="zh-CN" sz="2000" i="1" dirty="0" smtClean="0"/>
              <a:t>reliability</a:t>
            </a:r>
          </a:p>
          <a:p>
            <a:pPr lvl="1"/>
            <a:r>
              <a:rPr lang="en-US" altLang="zh-CN" sz="1700" i="1" dirty="0" smtClean="0"/>
              <a:t>Availability: the percentage of a particular time interval that a system is usable;</a:t>
            </a:r>
          </a:p>
          <a:p>
            <a:pPr lvl="1"/>
            <a:r>
              <a:rPr lang="en-US" altLang="zh-CN" sz="1700" i="1" dirty="0" smtClean="0"/>
              <a:t>Mean time between failures: the total service time divided by the number of failures;</a:t>
            </a:r>
          </a:p>
          <a:p>
            <a:pPr lvl="1"/>
            <a:r>
              <a:rPr lang="en-US" altLang="zh-CN" sz="1700" i="1" dirty="0" smtClean="0"/>
              <a:t>Failure on demand: the probability that a system will not be available at the time required or the probability that a transaction will fail.</a:t>
            </a:r>
          </a:p>
          <a:p>
            <a:pPr lvl="1"/>
            <a:r>
              <a:rPr lang="en-US" altLang="zh-CN" sz="1700" i="1" dirty="0" smtClean="0"/>
              <a:t>Support activity: the number of fault reports that are generated and processed.</a:t>
            </a:r>
          </a:p>
          <a:p>
            <a:pPr lvl="1"/>
            <a:endParaRPr lang="en-US" altLang="zh-CN" sz="1700" i="1" dirty="0"/>
          </a:p>
        </p:txBody>
      </p:sp>
      <p:sp>
        <p:nvSpPr>
          <p:cNvPr id="3" name="标题 2"/>
          <p:cNvSpPr>
            <a:spLocks noGrp="1"/>
          </p:cNvSpPr>
          <p:nvPr>
            <p:ph type="title"/>
          </p:nvPr>
        </p:nvSpPr>
        <p:spPr/>
        <p:txBody>
          <a:bodyPr/>
          <a:lstStyle/>
          <a:p>
            <a:r>
              <a:rPr lang="en-US" altLang="zh-CN" dirty="0"/>
              <a:t>Defining software quality</a:t>
            </a:r>
            <a:endParaRPr lang="zh-CN" altLang="en-US" dirty="0"/>
          </a:p>
        </p:txBody>
      </p:sp>
    </p:spTree>
    <p:extLst>
      <p:ext uri="{BB962C8B-B14F-4D97-AF65-F5344CB8AC3E}">
        <p14:creationId xmlns:p14="http://schemas.microsoft.com/office/powerpoint/2010/main" val="9825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468760"/>
          </a:xfrm>
        </p:spPr>
        <p:txBody>
          <a:bodyPr/>
          <a:lstStyle/>
          <a:p>
            <a:r>
              <a:rPr lang="en-US" altLang="zh-CN" dirty="0" smtClean="0"/>
              <a:t>The ISO 9126 standard was first introduced in 1991 to tackle the question of the definition of software quality. </a:t>
            </a:r>
            <a:endParaRPr lang="zh-CN" altLang="en-US" dirty="0"/>
          </a:p>
        </p:txBody>
      </p:sp>
      <p:sp>
        <p:nvSpPr>
          <p:cNvPr id="3" name="标题 2"/>
          <p:cNvSpPr>
            <a:spLocks noGrp="1"/>
          </p:cNvSpPr>
          <p:nvPr>
            <p:ph type="title"/>
          </p:nvPr>
        </p:nvSpPr>
        <p:spPr/>
        <p:txBody>
          <a:bodyPr/>
          <a:lstStyle/>
          <a:p>
            <a:r>
              <a:rPr lang="en-US" altLang="zh-CN" dirty="0" smtClean="0"/>
              <a:t>ISO 9126</a:t>
            </a:r>
            <a:endParaRPr lang="zh-CN" altLang="en-US" dirty="0"/>
          </a:p>
        </p:txBody>
      </p:sp>
      <p:sp>
        <p:nvSpPr>
          <p:cNvPr id="4" name="内容占位符 1"/>
          <p:cNvSpPr txBox="1">
            <a:spLocks/>
          </p:cNvSpPr>
          <p:nvPr/>
        </p:nvSpPr>
        <p:spPr>
          <a:xfrm>
            <a:off x="762000" y="3068960"/>
            <a:ext cx="8004048" cy="504056"/>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sz="2400" dirty="0" smtClean="0"/>
              <a:t>Six major external software quality characteristics</a:t>
            </a: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3427200933"/>
              </p:ext>
            </p:extLst>
          </p:nvPr>
        </p:nvGraphicFramePr>
        <p:xfrm>
          <a:off x="1187624" y="3603801"/>
          <a:ext cx="7848872" cy="301244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dirty="0" smtClean="0"/>
                        <a:t>Characteristic </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sz="1600" dirty="0" smtClean="0"/>
                        <a:t>Functionality</a:t>
                      </a:r>
                      <a:r>
                        <a:rPr lang="en-US" altLang="zh-CN" sz="1600" baseline="0" dirty="0" smtClean="0"/>
                        <a:t> </a:t>
                      </a:r>
                      <a:endParaRPr lang="zh-CN" altLang="en-US" sz="1600" dirty="0"/>
                    </a:p>
                  </a:txBody>
                  <a:tcPr/>
                </a:tc>
                <a:tc>
                  <a:txBody>
                    <a:bodyPr/>
                    <a:lstStyle/>
                    <a:p>
                      <a:r>
                        <a:rPr lang="en-US" altLang="zh-CN" sz="1600" dirty="0" smtClean="0"/>
                        <a:t>To satisfy user needs</a:t>
                      </a:r>
                      <a:endParaRPr lang="zh-CN" altLang="en-US" sz="1600" dirty="0"/>
                    </a:p>
                  </a:txBody>
                  <a:tcPr/>
                </a:tc>
              </a:tr>
              <a:tr h="370840">
                <a:tc>
                  <a:txBody>
                    <a:bodyPr/>
                    <a:lstStyle/>
                    <a:p>
                      <a:r>
                        <a:rPr lang="en-US" altLang="zh-CN" sz="1600" dirty="0" smtClean="0"/>
                        <a:t>Reliability</a:t>
                      </a:r>
                      <a:endParaRPr lang="zh-CN" altLang="en-US" sz="1600" dirty="0"/>
                    </a:p>
                  </a:txBody>
                  <a:tcPr/>
                </a:tc>
                <a:tc>
                  <a:txBody>
                    <a:bodyPr/>
                    <a:lstStyle/>
                    <a:p>
                      <a:r>
                        <a:rPr lang="en-US" altLang="zh-CN" sz="1600" dirty="0" smtClean="0"/>
                        <a:t>The capability of the software to maintain tis level of performance</a:t>
                      </a:r>
                      <a:endParaRPr lang="zh-CN" altLang="en-US" sz="1600" dirty="0"/>
                    </a:p>
                  </a:txBody>
                  <a:tcPr/>
                </a:tc>
              </a:tr>
              <a:tr h="370840">
                <a:tc>
                  <a:txBody>
                    <a:bodyPr/>
                    <a:lstStyle/>
                    <a:p>
                      <a:r>
                        <a:rPr lang="en-US" altLang="zh-CN" sz="1600" dirty="0" smtClean="0"/>
                        <a:t>usability</a:t>
                      </a:r>
                      <a:endParaRPr lang="zh-CN" altLang="en-US" sz="1600" dirty="0"/>
                    </a:p>
                  </a:txBody>
                  <a:tcPr/>
                </a:tc>
                <a:tc>
                  <a:txBody>
                    <a:bodyPr/>
                    <a:lstStyle/>
                    <a:p>
                      <a:r>
                        <a:rPr lang="en-US" altLang="zh-CN" sz="1600" dirty="0" smtClean="0"/>
                        <a:t>The effort</a:t>
                      </a:r>
                      <a:r>
                        <a:rPr lang="en-US" altLang="zh-CN" sz="1600" baseline="0" dirty="0" smtClean="0"/>
                        <a:t> needed to use the software</a:t>
                      </a:r>
                      <a:endParaRPr lang="zh-CN" altLang="en-US" sz="1600" dirty="0"/>
                    </a:p>
                  </a:txBody>
                  <a:tcPr/>
                </a:tc>
              </a:tr>
              <a:tr h="370840">
                <a:tc>
                  <a:txBody>
                    <a:bodyPr/>
                    <a:lstStyle/>
                    <a:p>
                      <a:r>
                        <a:rPr lang="en-US" altLang="zh-CN" sz="1600" dirty="0" smtClean="0"/>
                        <a:t>Efficiency</a:t>
                      </a:r>
                      <a:endParaRPr lang="zh-CN" altLang="en-US" sz="1600" dirty="0"/>
                    </a:p>
                  </a:txBody>
                  <a:tcPr/>
                </a:tc>
                <a:tc>
                  <a:txBody>
                    <a:bodyPr/>
                    <a:lstStyle/>
                    <a:p>
                      <a:r>
                        <a:rPr lang="en-US" altLang="zh-CN" sz="1600" dirty="0" smtClean="0"/>
                        <a:t>The</a:t>
                      </a:r>
                      <a:r>
                        <a:rPr lang="en-US" altLang="zh-CN" sz="1600" baseline="0" dirty="0" smtClean="0"/>
                        <a:t> physical resources used when the software is executed</a:t>
                      </a:r>
                      <a:endParaRPr lang="zh-CN" altLang="en-US" sz="1600" dirty="0"/>
                    </a:p>
                  </a:txBody>
                  <a:tcPr/>
                </a:tc>
              </a:tr>
              <a:tr h="370840">
                <a:tc>
                  <a:txBody>
                    <a:bodyPr/>
                    <a:lstStyle/>
                    <a:p>
                      <a:r>
                        <a:rPr lang="en-US" altLang="zh-CN" sz="1600" dirty="0" smtClean="0"/>
                        <a:t>Maintainability</a:t>
                      </a:r>
                      <a:endParaRPr lang="zh-CN" altLang="en-US" sz="1600" dirty="0"/>
                    </a:p>
                  </a:txBody>
                  <a:tcPr/>
                </a:tc>
                <a:tc>
                  <a:txBody>
                    <a:bodyPr/>
                    <a:lstStyle/>
                    <a:p>
                      <a:r>
                        <a:rPr lang="en-US" altLang="zh-CN" sz="1600" dirty="0" smtClean="0"/>
                        <a:t>The effort needed to the make</a:t>
                      </a:r>
                      <a:r>
                        <a:rPr lang="en-US" altLang="zh-CN" sz="1600" baseline="0" dirty="0" smtClean="0"/>
                        <a:t> changes to the software</a:t>
                      </a:r>
                      <a:endParaRPr lang="zh-CN" altLang="en-US" sz="1600" dirty="0"/>
                    </a:p>
                  </a:txBody>
                  <a:tcPr/>
                </a:tc>
              </a:tr>
              <a:tr h="370840">
                <a:tc>
                  <a:txBody>
                    <a:bodyPr/>
                    <a:lstStyle/>
                    <a:p>
                      <a:r>
                        <a:rPr lang="en-US" altLang="zh-CN" sz="1600" dirty="0" smtClean="0"/>
                        <a:t>Portability</a:t>
                      </a:r>
                      <a:endParaRPr lang="zh-CN" altLang="en-US" sz="1600" dirty="0"/>
                    </a:p>
                  </a:txBody>
                  <a:tcPr/>
                </a:tc>
                <a:tc>
                  <a:txBody>
                    <a:bodyPr/>
                    <a:lstStyle/>
                    <a:p>
                      <a:r>
                        <a:rPr lang="en-US" altLang="zh-CN" sz="1600" dirty="0" smtClean="0"/>
                        <a:t>The ability of the software to be transferred to a different environment</a:t>
                      </a:r>
                      <a:r>
                        <a:rPr lang="en-US" altLang="zh-CN" sz="1600" baseline="0" dirty="0" smtClean="0"/>
                        <a:t>.</a:t>
                      </a:r>
                      <a:endParaRPr lang="zh-CN" altLang="en-US" sz="1600" dirty="0"/>
                    </a:p>
                  </a:txBody>
                  <a:tcPr/>
                </a:tc>
              </a:tr>
            </a:tbl>
          </a:graphicData>
        </a:graphic>
      </p:graphicFrame>
    </p:spTree>
    <p:extLst>
      <p:ext uri="{BB962C8B-B14F-4D97-AF65-F5344CB8AC3E}">
        <p14:creationId xmlns:p14="http://schemas.microsoft.com/office/powerpoint/2010/main" val="2902840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1108720"/>
          </a:xfrm>
        </p:spPr>
        <p:txBody>
          <a:bodyPr>
            <a:normAutofit/>
          </a:bodyPr>
          <a:lstStyle/>
          <a:p>
            <a:r>
              <a:rPr lang="en-US" altLang="zh-CN" sz="2000" dirty="0" smtClean="0"/>
              <a:t>ISO 9126 suggests sub-characteristics for each of the primary characteristics. They clarify what is meant by each of the main characteristics.</a:t>
            </a:r>
            <a:endParaRPr lang="zh-CN" altLang="en-US" sz="2000" dirty="0"/>
          </a:p>
        </p:txBody>
      </p:sp>
      <p:sp>
        <p:nvSpPr>
          <p:cNvPr id="3" name="标题 2"/>
          <p:cNvSpPr>
            <a:spLocks noGrp="1"/>
          </p:cNvSpPr>
          <p:nvPr>
            <p:ph type="title"/>
          </p:nvPr>
        </p:nvSpPr>
        <p:spPr/>
        <p:txBody>
          <a:bodyPr/>
          <a:lstStyle/>
          <a:p>
            <a:r>
              <a:rPr lang="en-US" altLang="zh-CN" dirty="0"/>
              <a:t>ISO 9126</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45665794"/>
              </p:ext>
            </p:extLst>
          </p:nvPr>
        </p:nvGraphicFramePr>
        <p:xfrm>
          <a:off x="1043608" y="2676291"/>
          <a:ext cx="7848872" cy="3708400"/>
        </p:xfrm>
        <a:graphic>
          <a:graphicData uri="http://schemas.openxmlformats.org/drawingml/2006/table">
            <a:tbl>
              <a:tblPr firstRow="1" bandRow="1">
                <a:tableStyleId>{073A0DAA-6AF3-43AB-8588-CEC1D06C72B9}</a:tableStyleId>
              </a:tblPr>
              <a:tblGrid>
                <a:gridCol w="2265654"/>
                <a:gridCol w="5583218"/>
              </a:tblGrid>
              <a:tr h="370840">
                <a:tc>
                  <a:txBody>
                    <a:bodyPr/>
                    <a:lstStyle/>
                    <a:p>
                      <a:r>
                        <a:rPr lang="en-US" altLang="zh-CN" dirty="0" smtClean="0"/>
                        <a:t>Characteristic </a:t>
                      </a:r>
                      <a:endParaRPr lang="zh-CN" altLang="en-US" dirty="0"/>
                    </a:p>
                  </a:txBody>
                  <a:tcPr/>
                </a:tc>
                <a:tc>
                  <a:txBody>
                    <a:bodyPr/>
                    <a:lstStyle/>
                    <a:p>
                      <a:r>
                        <a:rPr lang="en-US" altLang="zh-CN" dirty="0" smtClean="0"/>
                        <a:t>Sub-characteristics</a:t>
                      </a:r>
                      <a:endParaRPr lang="zh-CN" altLang="en-US" dirty="0"/>
                    </a:p>
                  </a:txBody>
                  <a:tcPr/>
                </a:tc>
              </a:tr>
              <a:tr h="370840">
                <a:tc rowSpan="5">
                  <a:txBody>
                    <a:bodyPr/>
                    <a:lstStyle/>
                    <a:p>
                      <a:r>
                        <a:rPr lang="en-US" altLang="zh-CN" sz="1600" dirty="0" smtClean="0"/>
                        <a:t>Functionality</a:t>
                      </a:r>
                      <a:r>
                        <a:rPr lang="en-US" altLang="zh-CN" sz="1600" baseline="0" dirty="0" smtClean="0"/>
                        <a:t> </a:t>
                      </a:r>
                    </a:p>
                    <a:p>
                      <a:endParaRPr lang="zh-CN" altLang="en-US" sz="1600" dirty="0" smtClean="0"/>
                    </a:p>
                  </a:txBody>
                  <a:tcPr/>
                </a:tc>
                <a:tc>
                  <a:txBody>
                    <a:bodyPr/>
                    <a:lstStyle/>
                    <a:p>
                      <a:r>
                        <a:rPr lang="en-US" altLang="zh-CN" sz="1600" dirty="0" smtClean="0"/>
                        <a:t>Suitability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Accuracy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Interoperability</a:t>
                      </a:r>
                      <a:endParaRPr lang="zh-CN" altLang="en-US" sz="1600" dirty="0"/>
                    </a:p>
                  </a:txBody>
                  <a:tcPr/>
                </a:tc>
              </a:tr>
              <a:tr h="370840">
                <a:tc vMerge="1">
                  <a:txBody>
                    <a:bodyPr/>
                    <a:lstStyle/>
                    <a:p>
                      <a:endParaRPr lang="zh-CN" altLang="en-US" sz="1600" dirty="0" smtClean="0"/>
                    </a:p>
                  </a:txBody>
                  <a:tcPr/>
                </a:tc>
                <a:tc>
                  <a:txBody>
                    <a:bodyPr/>
                    <a:lstStyle/>
                    <a:p>
                      <a:r>
                        <a:rPr lang="en-US" altLang="zh-CN" sz="1600" dirty="0" smtClean="0"/>
                        <a:t>Functionality</a:t>
                      </a:r>
                      <a:r>
                        <a:rPr lang="en-US" altLang="zh-CN" sz="1600" baseline="0" dirty="0" smtClean="0"/>
                        <a:t> compliance</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Security</a:t>
                      </a:r>
                      <a:endParaRPr lang="zh-CN" altLang="en-US" sz="1600" dirty="0"/>
                    </a:p>
                  </a:txBody>
                  <a:tcPr/>
                </a:tc>
              </a:tr>
              <a:tr h="37084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Reliability</a:t>
                      </a:r>
                      <a:endParaRPr lang="zh-CN" altLang="en-US" sz="1600" dirty="0" smtClean="0"/>
                    </a:p>
                    <a:p>
                      <a:endParaRPr lang="zh-CN" altLang="en-US" sz="1600" dirty="0"/>
                    </a:p>
                  </a:txBody>
                  <a:tcPr/>
                </a:tc>
                <a:tc>
                  <a:txBody>
                    <a:bodyPr/>
                    <a:lstStyle/>
                    <a:p>
                      <a:r>
                        <a:rPr lang="en-US" altLang="zh-CN" sz="1600" dirty="0" smtClean="0"/>
                        <a:t>Maturity</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Fault tolerance</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Recoverability</a:t>
                      </a:r>
                      <a:endParaRPr lang="zh-CN" altLang="en-US" sz="1600" dirty="0"/>
                    </a:p>
                  </a:txBody>
                  <a:tcPr/>
                </a:tc>
              </a:tr>
              <a:tr h="370840">
                <a:tc vMerge="1">
                  <a:txBody>
                    <a:bodyPr/>
                    <a:lstStyle/>
                    <a:p>
                      <a:endParaRPr lang="zh-CN" altLang="en-US" sz="1600" dirty="0"/>
                    </a:p>
                  </a:txBody>
                  <a:tcPr/>
                </a:tc>
                <a:tc>
                  <a:txBody>
                    <a:bodyPr/>
                    <a:lstStyle/>
                    <a:p>
                      <a:r>
                        <a:rPr lang="en-US" altLang="zh-CN" sz="1600" dirty="0" smtClean="0"/>
                        <a:t>Reliability compliance</a:t>
                      </a:r>
                      <a:endParaRPr lang="zh-CN" altLang="en-US" sz="1600" dirty="0"/>
                    </a:p>
                  </a:txBody>
                  <a:tcPr/>
                </a:tc>
              </a:tr>
            </a:tbl>
          </a:graphicData>
        </a:graphic>
      </p:graphicFrame>
    </p:spTree>
    <p:extLst>
      <p:ext uri="{BB962C8B-B14F-4D97-AF65-F5344CB8AC3E}">
        <p14:creationId xmlns:p14="http://schemas.microsoft.com/office/powerpoint/2010/main" val="1669652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463832136"/>
              </p:ext>
            </p:extLst>
          </p:nvPr>
        </p:nvGraphicFramePr>
        <p:xfrm>
          <a:off x="851688" y="1844824"/>
          <a:ext cx="8126424" cy="4156928"/>
        </p:xfrm>
        <a:graphic>
          <a:graphicData uri="http://schemas.openxmlformats.org/drawingml/2006/table">
            <a:tbl>
              <a:tblPr firstRow="1" bandRow="1">
                <a:tableStyleId>{073A0DAA-6AF3-43AB-8588-CEC1D06C72B9}</a:tableStyleId>
              </a:tblPr>
              <a:tblGrid>
                <a:gridCol w="1789720"/>
                <a:gridCol w="2337007"/>
                <a:gridCol w="1767449"/>
                <a:gridCol w="2232248"/>
              </a:tblGrid>
              <a:tr h="370840">
                <a:tc>
                  <a:txBody>
                    <a:bodyPr/>
                    <a:lstStyle/>
                    <a:p>
                      <a:r>
                        <a:rPr lang="en-US" altLang="zh-CN" sz="1600" dirty="0" smtClean="0"/>
                        <a:t>Characteristic </a:t>
                      </a:r>
                      <a:endParaRPr lang="zh-CN" altLang="en-US" sz="1600" dirty="0"/>
                    </a:p>
                  </a:txBody>
                  <a:tcPr/>
                </a:tc>
                <a:tc>
                  <a:txBody>
                    <a:bodyPr/>
                    <a:lstStyle/>
                    <a:p>
                      <a:r>
                        <a:rPr lang="en-US" altLang="zh-CN" sz="1600" dirty="0" smtClean="0"/>
                        <a:t>Sub-characteristics</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Characteristic </a:t>
                      </a:r>
                      <a:endParaRPr lang="zh-CN" altLang="en-US" sz="16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Sub-characteristics</a:t>
                      </a:r>
                      <a:endParaRPr lang="zh-CN" altLang="en-US" sz="1600" dirty="0" smtClean="0"/>
                    </a:p>
                  </a:txBody>
                  <a:tcPr/>
                </a:tc>
              </a:tr>
              <a:tr h="370840">
                <a:tc rowSpan="5">
                  <a:txBody>
                    <a:bodyPr/>
                    <a:lstStyle/>
                    <a:p>
                      <a:r>
                        <a:rPr lang="en-US" altLang="zh-CN" sz="1400" baseline="0" dirty="0" smtClean="0"/>
                        <a:t>Usability </a:t>
                      </a:r>
                    </a:p>
                    <a:p>
                      <a:endParaRPr lang="zh-CN" altLang="en-US" sz="1400" dirty="0" smtClean="0"/>
                    </a:p>
                  </a:txBody>
                  <a:tcPr/>
                </a:tc>
                <a:tc>
                  <a:txBody>
                    <a:bodyPr/>
                    <a:lstStyle/>
                    <a:p>
                      <a:r>
                        <a:rPr lang="en-US" altLang="zh-CN" sz="1400" dirty="0" smtClean="0"/>
                        <a:t>Understandability</a:t>
                      </a:r>
                      <a:endParaRPr lang="zh-CN" altLang="en-US" sz="1400" dirty="0"/>
                    </a:p>
                  </a:txBody>
                  <a:tcPr/>
                </a:tc>
                <a:tc rowSpan="5">
                  <a:txBody>
                    <a:bodyPr/>
                    <a:lstStyle/>
                    <a:p>
                      <a:r>
                        <a:rPr lang="en-US" altLang="zh-CN" sz="1400" dirty="0" smtClean="0"/>
                        <a:t>Maintainability </a:t>
                      </a:r>
                      <a:endParaRPr lang="zh-CN" altLang="en-US" sz="1400" dirty="0"/>
                    </a:p>
                  </a:txBody>
                  <a:tcPr/>
                </a:tc>
                <a:tc>
                  <a:txBody>
                    <a:bodyPr/>
                    <a:lstStyle/>
                    <a:p>
                      <a:r>
                        <a:rPr lang="en-US" altLang="zh-CN" sz="1400" dirty="0" smtClean="0"/>
                        <a:t>Analyzability</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Learnability</a:t>
                      </a:r>
                      <a:endParaRPr lang="zh-CN" altLang="en-US" sz="1400" dirty="0"/>
                    </a:p>
                  </a:txBody>
                  <a:tcPr/>
                </a:tc>
                <a:tc vMerge="1">
                  <a:txBody>
                    <a:bodyPr/>
                    <a:lstStyle/>
                    <a:p>
                      <a:endParaRPr lang="zh-CN" altLang="en-US" sz="1400" dirty="0"/>
                    </a:p>
                  </a:txBody>
                  <a:tcPr/>
                </a:tc>
                <a:tc>
                  <a:txBody>
                    <a:bodyPr/>
                    <a:lstStyle/>
                    <a:p>
                      <a:r>
                        <a:rPr lang="en-US" altLang="zh-CN" sz="1400" dirty="0" smtClean="0"/>
                        <a:t>Changeability </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Operability</a:t>
                      </a:r>
                      <a:endParaRPr lang="zh-CN" altLang="en-US" sz="1400" dirty="0"/>
                    </a:p>
                  </a:txBody>
                  <a:tcPr/>
                </a:tc>
                <a:tc vMerge="1">
                  <a:txBody>
                    <a:bodyPr/>
                    <a:lstStyle/>
                    <a:p>
                      <a:endParaRPr lang="zh-CN" altLang="en-US" sz="1400" dirty="0"/>
                    </a:p>
                  </a:txBody>
                  <a:tcPr/>
                </a:tc>
                <a:tc>
                  <a:txBody>
                    <a:bodyPr/>
                    <a:lstStyle/>
                    <a:p>
                      <a:r>
                        <a:rPr lang="en-US" altLang="zh-CN" sz="1400" dirty="0" smtClean="0"/>
                        <a:t>Stability </a:t>
                      </a:r>
                      <a:endParaRPr lang="zh-CN" altLang="en-US" sz="1400" dirty="0"/>
                    </a:p>
                  </a:txBody>
                  <a:tcPr/>
                </a:tc>
              </a:tr>
              <a:tr h="370840">
                <a:tc vMerge="1">
                  <a:txBody>
                    <a:bodyPr/>
                    <a:lstStyle/>
                    <a:p>
                      <a:endParaRPr lang="zh-CN" altLang="en-US" sz="1600" dirty="0" smtClean="0"/>
                    </a:p>
                  </a:txBody>
                  <a:tcPr/>
                </a:tc>
                <a:tc>
                  <a:txBody>
                    <a:bodyPr/>
                    <a:lstStyle/>
                    <a:p>
                      <a:r>
                        <a:rPr lang="en-US" altLang="zh-CN" sz="1400" dirty="0" smtClean="0"/>
                        <a:t>Attractiveness</a:t>
                      </a:r>
                      <a:endParaRPr lang="zh-CN" altLang="en-US" sz="1400" dirty="0"/>
                    </a:p>
                  </a:txBody>
                  <a:tcPr/>
                </a:tc>
                <a:tc vMerge="1">
                  <a:txBody>
                    <a:bodyPr/>
                    <a:lstStyle/>
                    <a:p>
                      <a:endParaRPr lang="zh-CN" altLang="en-US" sz="1400" dirty="0"/>
                    </a:p>
                  </a:txBody>
                  <a:tcPr/>
                </a:tc>
                <a:tc>
                  <a:txBody>
                    <a:bodyPr/>
                    <a:lstStyle/>
                    <a:p>
                      <a:r>
                        <a:rPr lang="en-US" altLang="zh-CN" sz="1400" dirty="0" smtClean="0"/>
                        <a:t>Testability</a:t>
                      </a:r>
                      <a:endParaRPr lang="zh-CN" altLang="en-US" sz="1400" dirty="0"/>
                    </a:p>
                  </a:txBody>
                  <a:tcPr/>
                </a:tc>
              </a:tr>
              <a:tr h="370840">
                <a:tc vMerge="1">
                  <a:txBody>
                    <a:bodyPr/>
                    <a:lstStyle/>
                    <a:p>
                      <a:endParaRPr lang="zh-CN" altLang="en-US" sz="1600" dirty="0"/>
                    </a:p>
                  </a:txBody>
                  <a:tcPr/>
                </a:tc>
                <a:tc>
                  <a:txBody>
                    <a:bodyPr/>
                    <a:lstStyle/>
                    <a:p>
                      <a:r>
                        <a:rPr lang="en-US" altLang="zh-CN" sz="1400" dirty="0" smtClean="0"/>
                        <a:t>Usability compliance</a:t>
                      </a:r>
                      <a:endParaRPr lang="zh-CN" altLang="en-US" sz="1400" dirty="0"/>
                    </a:p>
                  </a:txBody>
                  <a:tcPr/>
                </a:tc>
                <a:tc vMerge="1">
                  <a:txBody>
                    <a:bodyPr/>
                    <a:lstStyle/>
                    <a:p>
                      <a:endParaRPr lang="zh-CN" altLang="en-US" sz="1400" dirty="0"/>
                    </a:p>
                  </a:txBody>
                  <a:tcPr/>
                </a:tc>
                <a:tc>
                  <a:txBody>
                    <a:bodyPr/>
                    <a:lstStyle/>
                    <a:p>
                      <a:r>
                        <a:rPr lang="en-US" altLang="zh-CN" sz="1400" dirty="0" smtClean="0"/>
                        <a:t>Maintainability compliance</a:t>
                      </a:r>
                      <a:endParaRPr lang="zh-CN" altLang="en-US" sz="1400" dirty="0"/>
                    </a:p>
                  </a:txBody>
                  <a:tcPr/>
                </a:tc>
              </a:tr>
              <a:tr h="367248">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Efficiency</a:t>
                      </a:r>
                      <a:endParaRPr lang="zh-CN" altLang="en-US" sz="1400" dirty="0" smtClean="0"/>
                    </a:p>
                  </a:txBody>
                  <a:tcPr/>
                </a:tc>
                <a:tc>
                  <a:txBody>
                    <a:bodyPr/>
                    <a:lstStyle/>
                    <a:p>
                      <a:r>
                        <a:rPr lang="en-US" altLang="zh-CN" sz="1400" dirty="0" smtClean="0"/>
                        <a:t>Time behavior</a:t>
                      </a:r>
                      <a:endParaRPr lang="zh-CN" altLang="en-US" sz="1400" dirty="0"/>
                    </a:p>
                  </a:txBody>
                  <a:tcPr/>
                </a:tc>
                <a:tc rowSpan="5">
                  <a:txBody>
                    <a:bodyPr/>
                    <a:lstStyle/>
                    <a:p>
                      <a:r>
                        <a:rPr lang="en-US" altLang="zh-CN" sz="1400" dirty="0" smtClean="0"/>
                        <a:t>Portability</a:t>
                      </a:r>
                      <a:r>
                        <a:rPr lang="en-US" altLang="zh-CN" sz="1400" baseline="0" dirty="0" smtClean="0"/>
                        <a:t> </a:t>
                      </a:r>
                      <a:endParaRPr lang="zh-CN" altLang="en-US" sz="1400" dirty="0"/>
                    </a:p>
                  </a:txBody>
                  <a:tcPr/>
                </a:tc>
                <a:tc>
                  <a:txBody>
                    <a:bodyPr/>
                    <a:lstStyle/>
                    <a:p>
                      <a:r>
                        <a:rPr lang="en-US" altLang="zh-CN" sz="1400" dirty="0" smtClean="0"/>
                        <a:t>Adaptability</a:t>
                      </a:r>
                      <a:endParaRPr lang="zh-CN" altLang="en-US" sz="1400" dirty="0"/>
                    </a:p>
                  </a:txBody>
                  <a:tcPr/>
                </a:tc>
              </a:tr>
              <a:tr h="370840">
                <a:tc vMerge="1">
                  <a:txBody>
                    <a:bodyPr/>
                    <a:lstStyle/>
                    <a:p>
                      <a:endParaRPr lang="zh-CN" altLang="en-US" sz="1400" dirty="0"/>
                    </a:p>
                  </a:txBody>
                  <a:tcPr/>
                </a:tc>
                <a:tc>
                  <a:txBody>
                    <a:bodyPr/>
                    <a:lstStyle/>
                    <a:p>
                      <a:r>
                        <a:rPr lang="en-US" altLang="zh-CN" sz="1400" dirty="0" smtClean="0"/>
                        <a:t>Resource utilization</a:t>
                      </a:r>
                      <a:endParaRPr lang="zh-CN" altLang="en-US" sz="1400" dirty="0"/>
                    </a:p>
                  </a:txBody>
                  <a:tcPr/>
                </a:tc>
                <a:tc vMerge="1">
                  <a:txBody>
                    <a:bodyPr/>
                    <a:lstStyle/>
                    <a:p>
                      <a:endParaRPr lang="zh-CN" altLang="en-US" sz="1400" dirty="0"/>
                    </a:p>
                  </a:txBody>
                  <a:tcPr/>
                </a:tc>
                <a:tc>
                  <a:txBody>
                    <a:bodyPr/>
                    <a:lstStyle/>
                    <a:p>
                      <a:r>
                        <a:rPr lang="en-US" altLang="zh-CN" sz="1400" dirty="0" err="1" smtClean="0"/>
                        <a:t>Installability</a:t>
                      </a:r>
                      <a:endParaRPr lang="zh-CN" altLang="en-US" sz="1400" dirty="0"/>
                    </a:p>
                  </a:txBody>
                  <a:tcPr/>
                </a:tc>
              </a:tr>
              <a:tr h="370840">
                <a:tc vMerge="1">
                  <a:txBody>
                    <a:bodyPr/>
                    <a:lstStyle/>
                    <a:p>
                      <a:endParaRPr lang="zh-CN" altLang="en-US" sz="1400" dirty="0"/>
                    </a:p>
                  </a:txBody>
                  <a:tcPr/>
                </a:tc>
                <a:tc rowSpan="3">
                  <a:txBody>
                    <a:bodyPr/>
                    <a:lstStyle/>
                    <a:p>
                      <a:r>
                        <a:rPr lang="en-US" altLang="zh-CN" sz="1400" dirty="0" smtClean="0"/>
                        <a:t>Efficiency compliance</a:t>
                      </a:r>
                      <a:endParaRPr lang="zh-CN" altLang="en-US" sz="1400" dirty="0"/>
                    </a:p>
                  </a:txBody>
                  <a:tcPr/>
                </a:tc>
                <a:tc vMerge="1">
                  <a:txBody>
                    <a:bodyPr/>
                    <a:lstStyle/>
                    <a:p>
                      <a:endParaRPr lang="zh-CN" altLang="en-US" sz="1400" dirty="0"/>
                    </a:p>
                  </a:txBody>
                  <a:tcPr/>
                </a:tc>
                <a:tc>
                  <a:txBody>
                    <a:bodyPr/>
                    <a:lstStyle/>
                    <a:p>
                      <a:r>
                        <a:rPr lang="en-US" altLang="zh-CN" sz="1400" dirty="0" smtClean="0"/>
                        <a:t>Coexistence</a:t>
                      </a:r>
                      <a:endParaRPr lang="zh-CN" altLang="en-US" sz="1400" dirty="0"/>
                    </a:p>
                  </a:txBody>
                  <a:tcPr/>
                </a:tc>
              </a:tr>
              <a:tr h="122416">
                <a:tc vMerge="1">
                  <a:txBody>
                    <a:bodyPr/>
                    <a:lstStyle/>
                    <a:p>
                      <a:endParaRPr lang="zh-CN" altLang="en-US" sz="1400" dirty="0"/>
                    </a:p>
                  </a:txBody>
                  <a:tcPr/>
                </a:tc>
                <a:tc vMerge="1">
                  <a:txBody>
                    <a:bodyPr/>
                    <a:lstStyle/>
                    <a:p>
                      <a:endParaRPr lang="zh-CN" altLang="en-US" sz="1400" dirty="0"/>
                    </a:p>
                  </a:txBody>
                  <a:tcPr/>
                </a:tc>
                <a:tc vMerge="1">
                  <a:txBody>
                    <a:bodyPr/>
                    <a:lstStyle/>
                    <a:p>
                      <a:endParaRPr lang="zh-CN" altLang="en-US" sz="1400" dirty="0"/>
                    </a:p>
                  </a:txBody>
                  <a:tcPr/>
                </a:tc>
                <a:tc>
                  <a:txBody>
                    <a:bodyPr/>
                    <a:lstStyle/>
                    <a:p>
                      <a:r>
                        <a:rPr lang="en-US" altLang="zh-CN" sz="1400" dirty="0" err="1" smtClean="0"/>
                        <a:t>Replaceability</a:t>
                      </a:r>
                      <a:r>
                        <a:rPr lang="en-US" altLang="zh-CN" sz="1400" dirty="0" smtClean="0"/>
                        <a:t> </a:t>
                      </a:r>
                      <a:endParaRPr lang="zh-CN" altLang="en-US" sz="1400" dirty="0"/>
                    </a:p>
                  </a:txBody>
                  <a:tcPr/>
                </a:tc>
              </a:tr>
              <a:tr h="370840">
                <a:tc vMerge="1">
                  <a:txBody>
                    <a:bodyPr/>
                    <a:lstStyle/>
                    <a:p>
                      <a:endParaRPr lang="zh-CN" altLang="en-US" sz="1400" dirty="0"/>
                    </a:p>
                  </a:txBody>
                  <a:tcPr/>
                </a:tc>
                <a:tc vMerge="1">
                  <a:txBody>
                    <a:bodyPr/>
                    <a:lstStyle/>
                    <a:p>
                      <a:endParaRPr lang="zh-CN" altLang="en-US" sz="1400" dirty="0"/>
                    </a:p>
                  </a:txBody>
                  <a:tcPr/>
                </a:tc>
                <a:tc vMerge="1">
                  <a:txBody>
                    <a:bodyPr/>
                    <a:lstStyle/>
                    <a:p>
                      <a:endParaRPr lang="zh-CN" altLang="en-US" sz="1400" dirty="0"/>
                    </a:p>
                  </a:txBody>
                  <a:tcPr/>
                </a:tc>
                <a:tc>
                  <a:txBody>
                    <a:bodyPr/>
                    <a:lstStyle/>
                    <a:p>
                      <a:r>
                        <a:rPr lang="en-US" altLang="zh-CN" sz="1400" dirty="0" smtClean="0"/>
                        <a:t>Portability</a:t>
                      </a:r>
                      <a:r>
                        <a:rPr lang="en-US" altLang="zh-CN" sz="1400" baseline="0" dirty="0" smtClean="0"/>
                        <a:t> compliance</a:t>
                      </a:r>
                      <a:endParaRPr lang="zh-CN" altLang="en-US" sz="1400" dirty="0"/>
                    </a:p>
                  </a:txBody>
                  <a:tcPr/>
                </a:tc>
              </a:tr>
            </a:tbl>
          </a:graphicData>
        </a:graphic>
      </p:graphicFrame>
      <p:sp>
        <p:nvSpPr>
          <p:cNvPr id="6" name="标题 2"/>
          <p:cNvSpPr txBox="1">
            <a:spLocks/>
          </p:cNvSpPr>
          <p:nvPr/>
        </p:nvSpPr>
        <p:spPr>
          <a:xfrm>
            <a:off x="914400" y="533400"/>
            <a:ext cx="8001000" cy="1143000"/>
          </a:xfrm>
          <a:prstGeom prst="rect">
            <a:avLst/>
          </a:prstGeom>
        </p:spPr>
        <p:txBody>
          <a:bodyPr vert="horz" anchor="b" anchorCtr="0">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mtClean="0"/>
              <a:t>ISO 9126</a:t>
            </a:r>
            <a:endParaRPr lang="zh-CN" altLang="en-US" dirty="0"/>
          </a:p>
        </p:txBody>
      </p:sp>
    </p:spTree>
    <p:extLst>
      <p:ext uri="{BB962C8B-B14F-4D97-AF65-F5344CB8AC3E}">
        <p14:creationId xmlns:p14="http://schemas.microsoft.com/office/powerpoint/2010/main" val="1333420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2312</TotalTime>
  <Words>1885</Words>
  <Application>Microsoft Office PowerPoint</Application>
  <PresentationFormat>全屏显示(4:3)</PresentationFormat>
  <Paragraphs>232</Paragraphs>
  <Slides>25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4" baseType="lpstr">
      <vt:lpstr>方正舒体</vt:lpstr>
      <vt:lpstr>宋体</vt:lpstr>
      <vt:lpstr>Calibri</vt:lpstr>
      <vt:lpstr>Georgia</vt:lpstr>
      <vt:lpstr>Wingdings</vt:lpstr>
      <vt:lpstr>Wingdings 2</vt:lpstr>
      <vt:lpstr>presentation_2</vt:lpstr>
      <vt:lpstr>Visio</vt:lpstr>
      <vt:lpstr>MathType 6.0 Equation</vt:lpstr>
      <vt:lpstr>Software Project Management</vt:lpstr>
      <vt:lpstr>Software Quality</vt:lpstr>
      <vt:lpstr>PowerPoint 演示文稿</vt:lpstr>
      <vt:lpstr>The importance of software quality</vt:lpstr>
      <vt:lpstr>Defining software quality</vt:lpstr>
      <vt:lpstr>Defining software quality</vt:lpstr>
      <vt:lpstr>ISO 9126</vt:lpstr>
      <vt:lpstr>ISO 9126</vt:lpstr>
      <vt:lpstr>PowerPoint 演示文稿</vt:lpstr>
      <vt:lpstr>ISO 9126</vt:lpstr>
      <vt:lpstr>Product v.s. process quality</vt:lpstr>
      <vt:lpstr>Quality management systems</vt:lpstr>
      <vt:lpstr>Process capability models</vt:lpstr>
      <vt:lpstr>CMMI</vt:lpstr>
      <vt:lpstr>CMMI-Key Process Areas (KPAs) </vt:lpstr>
      <vt:lpstr>ISO 15504 Process assessment</vt:lpstr>
      <vt:lpstr>Techniques to help enhance software quality</vt:lpstr>
      <vt:lpstr>Inspections</vt:lpstr>
      <vt:lpstr>Fagan inspection</vt:lpstr>
      <vt:lpstr>Structured programming and clean-room software development</vt:lpstr>
      <vt:lpstr>Formal method</vt:lpstr>
      <vt:lpstr>Formal method</vt:lpstr>
      <vt:lpstr>Testing</vt:lpstr>
      <vt:lpstr>Quality plans</vt:lpstr>
      <vt:lpstr>Conclusion</vt:lpstr>
    </vt:vector>
  </TitlesOfParts>
  <Company>NJUST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jzhang</cp:lastModifiedBy>
  <cp:revision>371</cp:revision>
  <dcterms:created xsi:type="dcterms:W3CDTF">2016-04-20T02:40:24Z</dcterms:created>
  <dcterms:modified xsi:type="dcterms:W3CDTF">2017-01-02T14:52:13Z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