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78" r:id="rId7"/>
    <p:sldId id="299" r:id="rId8"/>
    <p:sldId id="300" r:id="rId9"/>
    <p:sldId id="301" r:id="rId10"/>
    <p:sldId id="303" r:id="rId11"/>
    <p:sldId id="304" r:id="rId12"/>
    <p:sldId id="302" r:id="rId13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7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2017/5/7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2017/5/7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2017/5/7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2017/5/7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2017/5/7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19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2.wmf"/><Relationship Id="rId26" Type="http://schemas.openxmlformats.org/officeDocument/2006/relationships/oleObject" Target="../embeddings/oleObject21.bin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6.bin"/><Relationship Id="rId25" Type="http://schemas.openxmlformats.org/officeDocument/2006/relationships/image" Target="../media/image25.wmf"/><Relationship Id="rId33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24" Type="http://schemas.openxmlformats.org/officeDocument/2006/relationships/oleObject" Target="../embeddings/oleObject20.bin"/><Relationship Id="rId32" Type="http://schemas.openxmlformats.org/officeDocument/2006/relationships/oleObject" Target="../embeddings/oleObject25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6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7.bin"/><Relationship Id="rId31" Type="http://schemas.openxmlformats.org/officeDocument/2006/relationships/image" Target="../media/image27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22.bin"/><Relationship Id="rId30" Type="http://schemas.openxmlformats.org/officeDocument/2006/relationships/oleObject" Target="../embeddings/oleObject24.bin"/><Relationship Id="rId8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Syntax Analysis – </a:t>
            </a:r>
            <a:r>
              <a:rPr lang="en-US" altLang="zh-CN" dirty="0" smtClean="0"/>
              <a:t>Bottom UP Method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19557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Bottom-Up Parsing – the first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01237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A bottom-up parse corresponds to the construction of a parse tree for an </a:t>
            </a:r>
            <a:r>
              <a:rPr lang="en-US" altLang="zh-CN" dirty="0" smtClean="0"/>
              <a:t>input string </a:t>
            </a:r>
            <a:r>
              <a:rPr lang="en-US" altLang="zh-CN" dirty="0"/>
              <a:t>beginning at the </a:t>
            </a:r>
            <a:r>
              <a:rPr lang="en-US" altLang="zh-CN" dirty="0" smtClean="0"/>
              <a:t>leaves </a:t>
            </a:r>
            <a:r>
              <a:rPr lang="en-US" altLang="zh-CN" dirty="0"/>
              <a:t>(the bottom) and working up towards the </a:t>
            </a:r>
            <a:r>
              <a:rPr lang="en-US" altLang="zh-CN" dirty="0" smtClean="0"/>
              <a:t>root (the </a:t>
            </a:r>
            <a:r>
              <a:rPr lang="en-US" altLang="zh-CN" dirty="0"/>
              <a:t>top) </a:t>
            </a:r>
            <a:r>
              <a:rPr lang="en-US" altLang="zh-CN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752963"/>
            <a:ext cx="6907478" cy="220116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680473"/>
              </p:ext>
            </p:extLst>
          </p:nvPr>
        </p:nvGraphicFramePr>
        <p:xfrm>
          <a:off x="980623" y="2612571"/>
          <a:ext cx="1348920" cy="98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4" imgW="660240" imgH="482400" progId="Equation.DSMT4">
                  <p:embed/>
                </p:oleObj>
              </mc:Choice>
              <mc:Fallback>
                <p:oleObj name="Equation" r:id="rId4" imgW="660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0623" y="2612571"/>
                        <a:ext cx="1348920" cy="985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0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Bottom-Up Parsing – </a:t>
            </a:r>
            <a:r>
              <a:rPr lang="en-US" altLang="zh-CN" dirty="0" smtClean="0"/>
              <a:t>Reduction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951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We can think of bottom-up parsing as the process of "reducing" a string </a:t>
            </a:r>
            <a:r>
              <a:rPr lang="en-US" altLang="zh-CN" i="1" dirty="0"/>
              <a:t>w</a:t>
            </a:r>
            <a:r>
              <a:rPr lang="en-US" altLang="zh-CN" dirty="0"/>
              <a:t> </a:t>
            </a:r>
            <a:r>
              <a:rPr lang="en-US" altLang="zh-CN" dirty="0" smtClean="0"/>
              <a:t>to the </a:t>
            </a:r>
            <a:r>
              <a:rPr lang="en-US" altLang="zh-CN" dirty="0"/>
              <a:t>start symbol of the grammar. At each reduction step, a specific </a:t>
            </a:r>
            <a:r>
              <a:rPr lang="en-US" altLang="zh-CN" dirty="0" smtClean="0"/>
              <a:t>substring matching </a:t>
            </a:r>
            <a:r>
              <a:rPr lang="en-US" altLang="zh-CN" dirty="0"/>
              <a:t>the body of a production is replaced by the nonterminal at the </a:t>
            </a:r>
            <a:r>
              <a:rPr lang="en-US" altLang="zh-CN" dirty="0" smtClean="0"/>
              <a:t>head of </a:t>
            </a:r>
            <a:r>
              <a:rPr lang="en-US" altLang="zh-CN" dirty="0"/>
              <a:t>that </a:t>
            </a:r>
            <a:r>
              <a:rPr lang="en-US" altLang="zh-CN" dirty="0" smtClean="0"/>
              <a:t>production. The </a:t>
            </a:r>
            <a:r>
              <a:rPr lang="en-US" altLang="zh-CN" dirty="0"/>
              <a:t>key decisions during bottom-up parsing are about when to reduce </a:t>
            </a:r>
            <a:r>
              <a:rPr lang="en-US" altLang="zh-CN" dirty="0" smtClean="0"/>
              <a:t>and about </a:t>
            </a:r>
            <a:r>
              <a:rPr lang="en-US" altLang="zh-CN" dirty="0"/>
              <a:t>what </a:t>
            </a:r>
            <a:r>
              <a:rPr lang="en-US" altLang="zh-CN" dirty="0" smtClean="0"/>
              <a:t>production </a:t>
            </a:r>
            <a:r>
              <a:rPr lang="en-US" altLang="zh-CN" dirty="0"/>
              <a:t>to apply, as the parse proceeds</a:t>
            </a:r>
            <a:r>
              <a:rPr lang="en-US" altLang="zh-CN" dirty="0" smtClean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err="1"/>
              <a:t>Eg</a:t>
            </a:r>
            <a:r>
              <a:rPr lang="en-US" altLang="zh-CN" dirty="0" smtClean="0"/>
              <a:t>. 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By definition, a reduction is the reverse of a step in a </a:t>
            </a:r>
            <a:r>
              <a:rPr lang="en-US" altLang="zh-CN" dirty="0" smtClean="0"/>
              <a:t>derivation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This derivation is in fact a rightmost </a:t>
            </a:r>
            <a:r>
              <a:rPr lang="en-US" altLang="zh-CN" dirty="0" smtClean="0"/>
              <a:t>derivation</a:t>
            </a:r>
            <a:r>
              <a:rPr lang="en-US" altLang="zh-CN" dirty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43" y="2852762"/>
            <a:ext cx="4285714" cy="3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67" y="3670276"/>
            <a:ext cx="4676190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4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Bottom-Up </a:t>
            </a:r>
            <a:r>
              <a:rPr lang="en-US" altLang="zh-CN" dirty="0" smtClean="0"/>
              <a:t>Parsing – Handle Pruning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2083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Bottom-up parsing during a left-to-right scan of the input constructs a </a:t>
            </a:r>
            <a:r>
              <a:rPr lang="en-US" altLang="zh-CN" dirty="0" smtClean="0"/>
              <a:t>rightmost derivation </a:t>
            </a:r>
            <a:r>
              <a:rPr lang="en-US" altLang="zh-CN" dirty="0"/>
              <a:t>in reverse. Informally, a "handle" is a substring that </a:t>
            </a:r>
            <a:r>
              <a:rPr lang="en-US" altLang="zh-CN" dirty="0" smtClean="0"/>
              <a:t>matches the </a:t>
            </a:r>
            <a:r>
              <a:rPr lang="en-US" altLang="zh-CN" dirty="0"/>
              <a:t>body of a production, and whose reduction represents </a:t>
            </a:r>
            <a:r>
              <a:rPr lang="en-US" altLang="zh-CN" b="1" dirty="0">
                <a:solidFill>
                  <a:srgbClr val="7030A0"/>
                </a:solidFill>
              </a:rPr>
              <a:t>one step </a:t>
            </a:r>
            <a:r>
              <a:rPr lang="en-US" altLang="zh-CN" dirty="0"/>
              <a:t>along </a:t>
            </a:r>
            <a:r>
              <a:rPr lang="en-US" altLang="zh-CN" dirty="0" smtClean="0"/>
              <a:t>the </a:t>
            </a:r>
            <a:r>
              <a:rPr lang="en-US" altLang="zh-CN" b="1" dirty="0" smtClean="0">
                <a:solidFill>
                  <a:srgbClr val="7030A0"/>
                </a:solidFill>
              </a:rPr>
              <a:t>reverse </a:t>
            </a:r>
            <a:r>
              <a:rPr lang="en-US" altLang="zh-CN" b="1" dirty="0">
                <a:solidFill>
                  <a:srgbClr val="7030A0"/>
                </a:solidFill>
              </a:rPr>
              <a:t>of a rightmost derivation</a:t>
            </a:r>
            <a:r>
              <a:rPr lang="en-US" altLang="zh-CN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24" y="2641847"/>
            <a:ext cx="4676190" cy="3333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2492" y="28085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8462" y="28085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33798" y="279461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74523" y="278857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2237" y="278556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50" y="3166564"/>
            <a:ext cx="7104762" cy="1685714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898912" y="5043661"/>
            <a:ext cx="7486650" cy="16945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/>
              <a:t>Formally, if                                then the </a:t>
            </a:r>
            <a:r>
              <a:rPr lang="en-US" altLang="zh-CN" dirty="0"/>
              <a:t>production           in the position </a:t>
            </a:r>
            <a:r>
              <a:rPr lang="en-US" altLang="zh-CN" dirty="0" smtClean="0"/>
              <a:t>following   is </a:t>
            </a:r>
            <a:r>
              <a:rPr lang="en-US" altLang="zh-CN" dirty="0"/>
              <a:t>a handle of </a:t>
            </a:r>
            <a:r>
              <a:rPr lang="en-US" altLang="zh-CN" dirty="0" smtClean="0"/>
              <a:t>        </a:t>
            </a:r>
            <a:r>
              <a:rPr lang="en-US" altLang="zh-CN" dirty="0"/>
              <a:t>. Notice that the string </a:t>
            </a:r>
            <a:r>
              <a:rPr lang="en-US" altLang="zh-CN" dirty="0" smtClean="0"/>
              <a:t>   to </a:t>
            </a:r>
            <a:r>
              <a:rPr lang="en-US" altLang="zh-CN" dirty="0"/>
              <a:t>the right of the handle must contain only </a:t>
            </a:r>
            <a:r>
              <a:rPr lang="en-US" altLang="zh-CN" dirty="0" smtClean="0"/>
              <a:t>terminal symbols</a:t>
            </a:r>
            <a:r>
              <a:rPr lang="en-US" altLang="zh-CN" dirty="0"/>
              <a:t>. For convenience, we refer to the body </a:t>
            </a:r>
            <a:r>
              <a:rPr lang="en-US" altLang="zh-CN" dirty="0" smtClean="0"/>
              <a:t>   rather </a:t>
            </a:r>
            <a:r>
              <a:rPr lang="en-US" altLang="zh-CN" dirty="0"/>
              <a:t>than </a:t>
            </a:r>
            <a:r>
              <a:rPr lang="en-US" altLang="zh-CN" dirty="0" smtClean="0"/>
              <a:t>           as </a:t>
            </a:r>
            <a:r>
              <a:rPr lang="en-US" altLang="zh-CN" dirty="0"/>
              <a:t>a </a:t>
            </a:r>
            <a:r>
              <a:rPr lang="en-US" altLang="zh-CN" dirty="0" smtClean="0"/>
              <a:t>handle.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A rightmost derivation in reverse can be obtained by "handle </a:t>
            </a:r>
            <a:r>
              <a:rPr lang="en-US" altLang="zh-CN" dirty="0" smtClean="0"/>
              <a:t>pruning”.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213337"/>
              </p:ext>
            </p:extLst>
          </p:nvPr>
        </p:nvGraphicFramePr>
        <p:xfrm>
          <a:off x="2121659" y="5072390"/>
          <a:ext cx="1734965" cy="32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Equation" r:id="rId5" imgW="1015920" imgH="190440" progId="Equation.DSMT4">
                  <p:embed/>
                </p:oleObj>
              </mc:Choice>
              <mc:Fallback>
                <p:oleObj name="Equation" r:id="rId5" imgW="1015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1659" y="5072390"/>
                        <a:ext cx="1734965" cy="325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231851"/>
              </p:ext>
            </p:extLst>
          </p:nvPr>
        </p:nvGraphicFramePr>
        <p:xfrm>
          <a:off x="5756914" y="5080153"/>
          <a:ext cx="60801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Equation" r:id="rId7" imgW="355320" imgH="152280" progId="Equation.DSMT4">
                  <p:embed/>
                </p:oleObj>
              </mc:Choice>
              <mc:Fallback>
                <p:oleObj name="Equation" r:id="rId7" imgW="3553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56914" y="5080153"/>
                        <a:ext cx="608012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43050"/>
              </p:ext>
            </p:extLst>
          </p:nvPr>
        </p:nvGraphicFramePr>
        <p:xfrm>
          <a:off x="1904171" y="5378549"/>
          <a:ext cx="217488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Equation" r:id="rId9" imgW="126720" imgH="114120" progId="Equation.DSMT4">
                  <p:embed/>
                </p:oleObj>
              </mc:Choice>
              <mc:Fallback>
                <p:oleObj name="Equation" r:id="rId9" imgW="1267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4171" y="5378549"/>
                        <a:ext cx="217488" cy="1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216359"/>
              </p:ext>
            </p:extLst>
          </p:nvPr>
        </p:nvGraphicFramePr>
        <p:xfrm>
          <a:off x="3360640" y="5329425"/>
          <a:ext cx="43338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Equation" r:id="rId11" imgW="253800" imgH="152280" progId="Equation.DSMT4">
                  <p:embed/>
                </p:oleObj>
              </mc:Choice>
              <mc:Fallback>
                <p:oleObj name="Equation" r:id="rId11" imgW="2538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60640" y="5329425"/>
                        <a:ext cx="433388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527594"/>
              </p:ext>
            </p:extLst>
          </p:nvPr>
        </p:nvGraphicFramePr>
        <p:xfrm>
          <a:off x="5905193" y="5372372"/>
          <a:ext cx="215900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" name="Equation" r:id="rId13" imgW="126720" imgH="114120" progId="Equation.DSMT4">
                  <p:embed/>
                </p:oleObj>
              </mc:Choice>
              <mc:Fallback>
                <p:oleObj name="Equation" r:id="rId13" imgW="1267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05193" y="5372372"/>
                        <a:ext cx="215900" cy="195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22971"/>
              </p:ext>
            </p:extLst>
          </p:nvPr>
        </p:nvGraphicFramePr>
        <p:xfrm>
          <a:off x="2828150" y="5807626"/>
          <a:ext cx="60801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Equation" r:id="rId15" imgW="355320" imgH="152280" progId="Equation.DSMT4">
                  <p:embed/>
                </p:oleObj>
              </mc:Choice>
              <mc:Fallback>
                <p:oleObj name="Equation" r:id="rId15" imgW="3553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28150" y="5807626"/>
                        <a:ext cx="608012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755280"/>
              </p:ext>
            </p:extLst>
          </p:nvPr>
        </p:nvGraphicFramePr>
        <p:xfrm>
          <a:off x="1537301" y="5782555"/>
          <a:ext cx="21748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Equation" r:id="rId17" imgW="126720" imgH="152280" progId="Equation.DSMT4">
                  <p:embed/>
                </p:oleObj>
              </mc:Choice>
              <mc:Fallback>
                <p:oleObj name="Equation" r:id="rId17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37301" y="5782555"/>
                        <a:ext cx="21748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17" y="5796877"/>
            <a:ext cx="1262489" cy="7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Bottom-Up Parsing – </a:t>
            </a:r>
            <a:r>
              <a:rPr lang="en-US" altLang="zh-CN" dirty="0" smtClean="0"/>
              <a:t>More Explanations on “Handle”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963886"/>
          </a:xfrm>
        </p:spPr>
        <p:txBody>
          <a:bodyPr/>
          <a:lstStyle/>
          <a:p>
            <a:r>
              <a:rPr lang="en-US" altLang="zh-CN" dirty="0" smtClean="0"/>
              <a:t>Right-most derivation is also called “normal derivation”, which guarantees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b="1" i="1" dirty="0" smtClean="0"/>
              <a:t>Proof</a:t>
            </a:r>
            <a:r>
              <a:rPr lang="en-US" altLang="zh-CN" sz="1400" b="1" i="1" dirty="0" smtClean="0"/>
              <a:t>.       </a:t>
            </a:r>
            <a:r>
              <a:rPr lang="en-US" altLang="zh-CN" sz="1400" dirty="0" smtClean="0"/>
              <a:t>if     has a handle     , </a:t>
            </a:r>
            <a:r>
              <a:rPr lang="en-US" altLang="zh-CN" sz="1400" dirty="0" err="1" smtClean="0"/>
              <a:t>i.e</a:t>
            </a:r>
            <a:r>
              <a:rPr lang="en-US" altLang="zh-CN" sz="1400" dirty="0" smtClean="0"/>
              <a:t>,                and                 , then under the rightmost derivation      should not be derived out before      . </a:t>
            </a:r>
            <a:endParaRPr lang="en-US" altLang="zh-CN" sz="1400" dirty="0"/>
          </a:p>
          <a:p>
            <a:pPr marL="171450" lvl="1">
              <a:lnSpc>
                <a:spcPct val="100000"/>
              </a:lnSpc>
              <a:spcBef>
                <a:spcPts val="1350"/>
              </a:spcBef>
            </a:pPr>
            <a:r>
              <a:rPr lang="en-US" altLang="zh-CN" sz="1500" dirty="0"/>
              <a:t>If      has the </a:t>
            </a:r>
            <a:r>
              <a:rPr lang="en-US" altLang="zh-CN" sz="1500" dirty="0" smtClean="0"/>
              <a:t>form              and               , we do not call      “handle”, because for right-sentential form          then last rightmost derivation is           , i.e.,   is previously derived out to    . Thus, the reverse of the last rightmost derivation should take place on      .         </a:t>
            </a:r>
            <a:endParaRPr lang="en-US" altLang="zh-CN" sz="1400" b="1" i="1" dirty="0" smtClean="0"/>
          </a:p>
          <a:p>
            <a:pPr marL="342900" lvl="1" indent="0">
              <a:lnSpc>
                <a:spcPct val="100000"/>
              </a:lnSpc>
              <a:buNone/>
            </a:pPr>
            <a:r>
              <a:rPr lang="en-US" altLang="zh-CN" sz="1600" b="1" i="1" dirty="0" smtClean="0">
                <a:solidFill>
                  <a:srgbClr val="FF0000"/>
                </a:solidFill>
              </a:rPr>
              <a:t>Thus, a handle  is at the </a:t>
            </a:r>
            <a:r>
              <a:rPr lang="en-US" altLang="zh-CN" sz="1600" b="1" i="1" dirty="0" smtClean="0">
                <a:solidFill>
                  <a:srgbClr val="7030A0"/>
                </a:solidFill>
              </a:rPr>
              <a:t>leftmost</a:t>
            </a:r>
            <a:r>
              <a:rPr lang="en-US" altLang="zh-CN" sz="1600" b="1" i="1" dirty="0" smtClean="0">
                <a:solidFill>
                  <a:srgbClr val="FF0000"/>
                </a:solidFill>
              </a:rPr>
              <a:t> position of a </a:t>
            </a:r>
            <a:r>
              <a:rPr lang="en-US" altLang="zh-CN" sz="1600" b="1" i="1" dirty="0">
                <a:solidFill>
                  <a:srgbClr val="FF0000"/>
                </a:solidFill>
              </a:rPr>
              <a:t>right-</a:t>
            </a:r>
            <a:r>
              <a:rPr lang="en-US" altLang="zh-CN" sz="1600" b="1" i="1" dirty="0" smtClean="0">
                <a:solidFill>
                  <a:srgbClr val="FF0000"/>
                </a:solidFill>
              </a:rPr>
              <a:t>sentential form. </a:t>
            </a:r>
          </a:p>
          <a:p>
            <a:r>
              <a:rPr lang="en-US" altLang="zh-CN" dirty="0"/>
              <a:t>Note we say "a handle" rather than "the handle," because the grammar </a:t>
            </a:r>
            <a:r>
              <a:rPr lang="en-US" altLang="zh-CN" dirty="0"/>
              <a:t>could be </a:t>
            </a:r>
            <a:r>
              <a:rPr lang="en-US" altLang="zh-CN" dirty="0"/>
              <a:t>ambiguous, with more than one rightmost derivation </a:t>
            </a:r>
            <a:r>
              <a:rPr lang="en-US" altLang="zh-CN" dirty="0" smtClean="0"/>
              <a:t>of        . </a:t>
            </a:r>
            <a:r>
              <a:rPr lang="en-US" altLang="zh-CN" dirty="0"/>
              <a:t>If a </a:t>
            </a:r>
            <a:r>
              <a:rPr lang="en-US" altLang="zh-CN" dirty="0"/>
              <a:t>grammar is </a:t>
            </a:r>
            <a:r>
              <a:rPr lang="en-US" altLang="zh-CN" dirty="0"/>
              <a:t>unambiguous, then every right-sentential form of the grammar has </a:t>
            </a:r>
            <a:r>
              <a:rPr lang="en-US" altLang="zh-CN" dirty="0"/>
              <a:t>exactly one </a:t>
            </a:r>
            <a:r>
              <a:rPr lang="en-US" altLang="zh-CN" dirty="0"/>
              <a:t>handle.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653715"/>
              </p:ext>
            </p:extLst>
          </p:nvPr>
        </p:nvGraphicFramePr>
        <p:xfrm>
          <a:off x="1664459" y="1904646"/>
          <a:ext cx="3601423" cy="67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3" name="Equation" r:id="rId3" imgW="1015920" imgH="190440" progId="Equation.DSMT4">
                  <p:embed/>
                </p:oleObj>
              </mc:Choice>
              <mc:Fallback>
                <p:oleObj name="Equation" r:id="rId3" imgW="1015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4459" y="1904646"/>
                        <a:ext cx="3601423" cy="675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2579914" y="2351313"/>
            <a:ext cx="381001" cy="3658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66937" y="2692306"/>
            <a:ext cx="825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handle</a:t>
            </a:r>
            <a:endParaRPr lang="zh-CN" altLang="en-US" sz="1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746826"/>
              </p:ext>
            </p:extLst>
          </p:nvPr>
        </p:nvGraphicFramePr>
        <p:xfrm>
          <a:off x="3699328" y="3070523"/>
          <a:ext cx="2047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4" name="Equation" r:id="rId5" imgW="114120" imgH="126720" progId="Equation.DSMT4">
                  <p:embed/>
                </p:oleObj>
              </mc:Choice>
              <mc:Fallback>
                <p:oleObj name="Equation" r:id="rId5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9328" y="3070523"/>
                        <a:ext cx="204788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214453"/>
              </p:ext>
            </p:extLst>
          </p:nvPr>
        </p:nvGraphicFramePr>
        <p:xfrm>
          <a:off x="2327184" y="3081590"/>
          <a:ext cx="242272" cy="21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name="Equation" r:id="rId7" imgW="126720" imgH="114120" progId="Equation.DSMT4">
                  <p:embed/>
                </p:oleObj>
              </mc:Choice>
              <mc:Fallback>
                <p:oleObj name="Equation" r:id="rId7" imgW="1267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7184" y="3081590"/>
                        <a:ext cx="242272" cy="217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048754"/>
              </p:ext>
            </p:extLst>
          </p:nvPr>
        </p:nvGraphicFramePr>
        <p:xfrm>
          <a:off x="4253570" y="3010198"/>
          <a:ext cx="780418" cy="333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6" name="Equation" r:id="rId9" imgW="355320" imgH="152280" progId="Equation.DSMT4">
                  <p:embed/>
                </p:oleObj>
              </mc:Choice>
              <mc:Fallback>
                <p:oleObj name="Equation" r:id="rId9" imgW="3553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3570" y="3010198"/>
                        <a:ext cx="780418" cy="333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77431"/>
              </p:ext>
            </p:extLst>
          </p:nvPr>
        </p:nvGraphicFramePr>
        <p:xfrm>
          <a:off x="5383442" y="3025060"/>
          <a:ext cx="788758" cy="333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7" name="Equation" r:id="rId11" imgW="419040" imgH="177480" progId="Equation.DSMT4">
                  <p:embed/>
                </p:oleObj>
              </mc:Choice>
              <mc:Fallback>
                <p:oleObj name="Equation" r:id="rId11" imgW="419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3442" y="3025060"/>
                        <a:ext cx="788758" cy="333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75109"/>
              </p:ext>
            </p:extLst>
          </p:nvPr>
        </p:nvGraphicFramePr>
        <p:xfrm>
          <a:off x="3134527" y="3273766"/>
          <a:ext cx="2524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8" name="Equation" r:id="rId13" imgW="114120" imgH="126720" progId="Equation.DSMT4">
                  <p:embed/>
                </p:oleObj>
              </mc:Choice>
              <mc:Fallback>
                <p:oleObj name="Equation" r:id="rId13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34527" y="3273766"/>
                        <a:ext cx="252413" cy="27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181591"/>
              </p:ext>
            </p:extLst>
          </p:nvPr>
        </p:nvGraphicFramePr>
        <p:xfrm>
          <a:off x="6273018" y="3273766"/>
          <a:ext cx="217469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9" name="Equation" r:id="rId15" imgW="126720" imgH="152280" progId="Equation.DSMT4">
                  <p:embed/>
                </p:oleObj>
              </mc:Choice>
              <mc:Fallback>
                <p:oleObj name="Equation" r:id="rId15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73018" y="3273766"/>
                        <a:ext cx="217469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800893"/>
              </p:ext>
            </p:extLst>
          </p:nvPr>
        </p:nvGraphicFramePr>
        <p:xfrm>
          <a:off x="6398304" y="5207682"/>
          <a:ext cx="416396" cy="24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0" name="Equation" r:id="rId17" imgW="253800" imgH="152280" progId="Equation.DSMT4">
                  <p:embed/>
                </p:oleObj>
              </mc:Choice>
              <mc:Fallback>
                <p:oleObj name="Equation" r:id="rId17" imgW="2538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98304" y="5207682"/>
                        <a:ext cx="416396" cy="249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299807"/>
              </p:ext>
            </p:extLst>
          </p:nvPr>
        </p:nvGraphicFramePr>
        <p:xfrm>
          <a:off x="1147167" y="3671464"/>
          <a:ext cx="261484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1" name="Equation" r:id="rId19" imgW="126720" imgH="114120" progId="Equation.DSMT4">
                  <p:embed/>
                </p:oleObj>
              </mc:Choice>
              <mc:Fallback>
                <p:oleObj name="Equation" r:id="rId19" imgW="1267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47167" y="3671464"/>
                        <a:ext cx="261484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611952"/>
              </p:ext>
            </p:extLst>
          </p:nvPr>
        </p:nvGraphicFramePr>
        <p:xfrm>
          <a:off x="2656690" y="3641915"/>
          <a:ext cx="7302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2" name="Equation" r:id="rId21" imgW="355320" imgH="152280" progId="Equation.DSMT4">
                  <p:embed/>
                </p:oleObj>
              </mc:Choice>
              <mc:Fallback>
                <p:oleObj name="Equation" r:id="rId21" imgW="3553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56690" y="3641915"/>
                        <a:ext cx="730250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95885"/>
              </p:ext>
            </p:extLst>
          </p:nvPr>
        </p:nvGraphicFramePr>
        <p:xfrm>
          <a:off x="3801722" y="3623142"/>
          <a:ext cx="788758" cy="333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3" name="Equation" r:id="rId23" imgW="419040" imgH="177480" progId="Equation.DSMT4">
                  <p:embed/>
                </p:oleObj>
              </mc:Choice>
              <mc:Fallback>
                <p:oleObj name="Equation" r:id="rId23" imgW="419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01722" y="3623142"/>
                        <a:ext cx="788758" cy="333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580790"/>
              </p:ext>
            </p:extLst>
          </p:nvPr>
        </p:nvGraphicFramePr>
        <p:xfrm>
          <a:off x="6089533" y="3649663"/>
          <a:ext cx="23495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4" name="Equation" r:id="rId24" imgW="114120" imgH="126720" progId="Equation.DSMT4">
                  <p:embed/>
                </p:oleObj>
              </mc:Choice>
              <mc:Fallback>
                <p:oleObj name="Equation" r:id="rId24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89533" y="3649663"/>
                        <a:ext cx="234950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689592"/>
              </p:ext>
            </p:extLst>
          </p:nvPr>
        </p:nvGraphicFramePr>
        <p:xfrm>
          <a:off x="3286445" y="3916931"/>
          <a:ext cx="416396" cy="24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5" name="Equation" r:id="rId26" imgW="253800" imgH="152280" progId="Equation.DSMT4">
                  <p:embed/>
                </p:oleObj>
              </mc:Choice>
              <mc:Fallback>
                <p:oleObj name="Equation" r:id="rId26" imgW="2538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86445" y="3916931"/>
                        <a:ext cx="416396" cy="249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79914"/>
              </p:ext>
            </p:extLst>
          </p:nvPr>
        </p:nvGraphicFramePr>
        <p:xfrm>
          <a:off x="6729758" y="3906272"/>
          <a:ext cx="60801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6" name="Equation" r:id="rId27" imgW="355320" imgH="152280" progId="Equation.DSMT4">
                  <p:embed/>
                </p:oleObj>
              </mc:Choice>
              <mc:Fallback>
                <p:oleObj name="Equation" r:id="rId27" imgW="3553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729758" y="3906272"/>
                        <a:ext cx="608012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75960"/>
              </p:ext>
            </p:extLst>
          </p:nvPr>
        </p:nvGraphicFramePr>
        <p:xfrm>
          <a:off x="7700916" y="3915232"/>
          <a:ext cx="23495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7" name="Equation" r:id="rId29" imgW="114120" imgH="126720" progId="Equation.DSMT4">
                  <p:embed/>
                </p:oleObj>
              </mc:Choice>
              <mc:Fallback>
                <p:oleObj name="Equation" r:id="rId29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700916" y="3915232"/>
                        <a:ext cx="234950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658234"/>
              </p:ext>
            </p:extLst>
          </p:nvPr>
        </p:nvGraphicFramePr>
        <p:xfrm>
          <a:off x="3294873" y="4135628"/>
          <a:ext cx="207962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8" name="Equation" r:id="rId30" imgW="126720" imgH="152280" progId="Equation.DSMT4">
                  <p:embed/>
                </p:oleObj>
              </mc:Choice>
              <mc:Fallback>
                <p:oleObj name="Equation" r:id="rId30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294873" y="4135628"/>
                        <a:ext cx="207962" cy="24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3172"/>
              </p:ext>
            </p:extLst>
          </p:nvPr>
        </p:nvGraphicFramePr>
        <p:xfrm>
          <a:off x="2959158" y="4333798"/>
          <a:ext cx="271417" cy="32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9" name="Equation" r:id="rId32" imgW="126720" imgH="152280" progId="Equation.DSMT4">
                  <p:embed/>
                </p:oleObj>
              </mc:Choice>
              <mc:Fallback>
                <p:oleObj name="Equation" r:id="rId32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959158" y="4333798"/>
                        <a:ext cx="271417" cy="32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89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Bottom-Up Parsing – More Explanations on “Handle”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199"/>
            <a:ext cx="7486650" cy="345077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Normal Reduction is a reverse of a Normal derivation (rightmost derivation).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>
                <a:solidFill>
                  <a:schemeClr val="tx2"/>
                </a:solidFill>
              </a:rPr>
              <a:t>Specifically,      is a sentence of grammar G, we call the sequence of sentential forms                                    is a </a:t>
            </a:r>
            <a:r>
              <a:rPr lang="en-US" altLang="zh-CN" b="1" dirty="0">
                <a:solidFill>
                  <a:srgbClr val="FF0000"/>
                </a:solidFill>
              </a:rPr>
              <a:t>Normal Reduction </a:t>
            </a:r>
            <a:r>
              <a:rPr lang="en-US" altLang="zh-CN" dirty="0" smtClean="0">
                <a:solidFill>
                  <a:schemeClr val="tx2"/>
                </a:solidFill>
              </a:rPr>
              <a:t>of       , if the sequence satisfies: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(1)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(2)                 (start symbol of a grammar)      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(3) For                                ,           can be obtained by replacing the handle of       with  the left part of its corresponding production.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Thus, </a:t>
            </a:r>
            <a:r>
              <a:rPr lang="en-US" altLang="zh-CN" b="1" dirty="0">
                <a:solidFill>
                  <a:srgbClr val="FF0000"/>
                </a:solidFill>
              </a:rPr>
              <a:t>Normal Reduction is </a:t>
            </a:r>
            <a:r>
              <a:rPr lang="en-US" altLang="zh-CN" b="1" dirty="0" smtClean="0">
                <a:solidFill>
                  <a:srgbClr val="FF0000"/>
                </a:solidFill>
              </a:rPr>
              <a:t>also called leftmost reduction ! </a:t>
            </a:r>
            <a:endParaRPr lang="en-US" altLang="zh-CN" dirty="0">
              <a:solidFill>
                <a:schemeClr val="tx2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896431"/>
              </p:ext>
            </p:extLst>
          </p:nvPr>
        </p:nvGraphicFramePr>
        <p:xfrm>
          <a:off x="2084613" y="2231344"/>
          <a:ext cx="375203" cy="337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3" imgW="126720" imgH="114120" progId="Equation.DSMT4">
                  <p:embed/>
                </p:oleObj>
              </mc:Choice>
              <mc:Fallback>
                <p:oleObj name="Equation" r:id="rId3" imgW="1267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4613" y="2231344"/>
                        <a:ext cx="375203" cy="337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44134"/>
              </p:ext>
            </p:extLst>
          </p:nvPr>
        </p:nvGraphicFramePr>
        <p:xfrm>
          <a:off x="1651227" y="2306295"/>
          <a:ext cx="18732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5" imgW="634680" imgH="177480" progId="Equation.DSMT4">
                  <p:embed/>
                </p:oleObj>
              </mc:Choice>
              <mc:Fallback>
                <p:oleObj name="Equation" r:id="rId5" imgW="634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1227" y="2306295"/>
                        <a:ext cx="187325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252216"/>
              </p:ext>
            </p:extLst>
          </p:nvPr>
        </p:nvGraphicFramePr>
        <p:xfrm>
          <a:off x="5970815" y="2446505"/>
          <a:ext cx="3746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7" imgW="126720" imgH="114120" progId="Equation.DSMT4">
                  <p:embed/>
                </p:oleObj>
              </mc:Choice>
              <mc:Fallback>
                <p:oleObj name="Equation" r:id="rId7" imgW="1267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0815" y="2446505"/>
                        <a:ext cx="374650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854173"/>
              </p:ext>
            </p:extLst>
          </p:nvPr>
        </p:nvGraphicFramePr>
        <p:xfrm>
          <a:off x="1410201" y="2937439"/>
          <a:ext cx="8620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9" imgW="291960" imgH="177480" progId="Equation.DSMT4">
                  <p:embed/>
                </p:oleObj>
              </mc:Choice>
              <mc:Fallback>
                <p:oleObj name="Equation" r:id="rId9" imgW="291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10201" y="2937439"/>
                        <a:ext cx="862013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737763"/>
              </p:ext>
            </p:extLst>
          </p:nvPr>
        </p:nvGraphicFramePr>
        <p:xfrm>
          <a:off x="1371600" y="3305175"/>
          <a:ext cx="8239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11" imgW="279360" imgH="177480" progId="Equation.DSMT4">
                  <p:embed/>
                </p:oleObj>
              </mc:Choice>
              <mc:Fallback>
                <p:oleObj name="Equation" r:id="rId11" imgW="2793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1600" y="3305175"/>
                        <a:ext cx="823913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147428"/>
              </p:ext>
            </p:extLst>
          </p:nvPr>
        </p:nvGraphicFramePr>
        <p:xfrm>
          <a:off x="1706563" y="3713163"/>
          <a:ext cx="17605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13" imgW="596880" imgH="177480" progId="Equation.DSMT4">
                  <p:embed/>
                </p:oleObj>
              </mc:Choice>
              <mc:Fallback>
                <p:oleObj name="Equation" r:id="rId13" imgW="596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06563" y="3713163"/>
                        <a:ext cx="1760537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86638"/>
              </p:ext>
            </p:extLst>
          </p:nvPr>
        </p:nvGraphicFramePr>
        <p:xfrm>
          <a:off x="3524477" y="3713163"/>
          <a:ext cx="5603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15" imgW="190440" imgH="177480" progId="Equation.DSMT4">
                  <p:embed/>
                </p:oleObj>
              </mc:Choice>
              <mc:Fallback>
                <p:oleObj name="Equation" r:id="rId15" imgW="1904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24477" y="3713163"/>
                        <a:ext cx="560388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959321"/>
              </p:ext>
            </p:extLst>
          </p:nvPr>
        </p:nvGraphicFramePr>
        <p:xfrm>
          <a:off x="8108606" y="3713162"/>
          <a:ext cx="4111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17" imgW="139680" imgH="177480" progId="Equation.DSMT4">
                  <p:embed/>
                </p:oleObj>
              </mc:Choice>
              <mc:Fallback>
                <p:oleObj name="Equation" r:id="rId17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08606" y="3713162"/>
                        <a:ext cx="411162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817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5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purl.org/dc/dcmitype/"/>
    <ds:schemaRef ds:uri="http://purl.org/dc/elements/1.1/"/>
    <ds:schemaRef ds:uri="4873beb7-5857-4685-be1f-d57550cc96c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535</Words>
  <Application>Microsoft Office PowerPoint</Application>
  <PresentationFormat>全屏显示(4:3)</PresentationFormat>
  <Paragraphs>45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Euphemia</vt:lpstr>
      <vt:lpstr>微软雅黑</vt:lpstr>
      <vt:lpstr>Arial</vt:lpstr>
      <vt:lpstr>Times New Roman</vt:lpstr>
      <vt:lpstr>Wingdings</vt:lpstr>
      <vt:lpstr>学术文献 16x9</vt:lpstr>
      <vt:lpstr>Equation</vt:lpstr>
      <vt:lpstr>MathType 6.0 Equation</vt:lpstr>
      <vt:lpstr>Compilers</vt:lpstr>
      <vt:lpstr>Syntax Analysis – Bottom UP Method</vt:lpstr>
      <vt:lpstr>Outlines</vt:lpstr>
      <vt:lpstr>5.1 Bottom-Up Parsing – the first example</vt:lpstr>
      <vt:lpstr>5.1 Bottom-Up Parsing – Reduction</vt:lpstr>
      <vt:lpstr>5.1 Bottom-Up Parsing – Handle Pruning</vt:lpstr>
      <vt:lpstr>5.1 Bottom-Up Parsing – More Explanations on “Handle”</vt:lpstr>
      <vt:lpstr>5.1 Bottom-Up Parsing – More Explanations on “Handle”</vt:lpstr>
      <vt:lpstr>Homework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2017-05-07T09:03:16Z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