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261" r:id="rId6"/>
    <p:sldId id="278" r:id="rId7"/>
    <p:sldId id="299" r:id="rId8"/>
    <p:sldId id="300" r:id="rId9"/>
    <p:sldId id="301" r:id="rId10"/>
    <p:sldId id="303" r:id="rId11"/>
    <p:sldId id="304" r:id="rId12"/>
    <p:sldId id="326" r:id="rId13"/>
    <p:sldId id="327" r:id="rId14"/>
    <p:sldId id="328"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02" r:id="rId37"/>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7.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 Id="rId1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2017/5/14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2017/5/14</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2017/5/14</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2017/5/14</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2017/5/14</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2017/5/14</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2017/5/14</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2017/5/14</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2017/5/14</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2017/5/14</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6.vml"/><Relationship Id="rId6" Type="http://schemas.openxmlformats.org/officeDocument/2006/relationships/image" Target="../media/image4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8.bin"/><Relationship Id="rId14" Type="http://schemas.openxmlformats.org/officeDocument/2006/relationships/image" Target="../media/image50.wmf"/></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oleObject" Target="../embeddings/oleObject42.bin"/><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3.wmf"/><Relationship Id="rId5" Type="http://schemas.openxmlformats.org/officeDocument/2006/relationships/oleObject" Target="../embeddings/oleObject43.bin"/><Relationship Id="rId4" Type="http://schemas.openxmlformats.org/officeDocument/2006/relationships/image" Target="../media/image52.wmf"/></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62.wmf"/><Relationship Id="rId3" Type="http://schemas.openxmlformats.org/officeDocument/2006/relationships/image" Target="../media/image63.png"/><Relationship Id="rId7" Type="http://schemas.openxmlformats.org/officeDocument/2006/relationships/image" Target="../media/image59.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5.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60.wmf"/><Relationship Id="rId14" Type="http://schemas.openxmlformats.org/officeDocument/2006/relationships/image" Target="../media/image6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80.wmf"/><Relationship Id="rId5" Type="http://schemas.openxmlformats.org/officeDocument/2006/relationships/oleObject" Target="../embeddings/oleObject50.bin"/><Relationship Id="rId4" Type="http://schemas.openxmlformats.org/officeDocument/2006/relationships/image" Target="../media/image79.wmf"/><Relationship Id="rId9" Type="http://schemas.openxmlformats.org/officeDocument/2006/relationships/image" Target="../media/image82.png"/></Relationships>
</file>

<file path=ppt/slides/_rels/slide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87.wmf"/><Relationship Id="rId4"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1.png"/><Relationship Id="rId5" Type="http://schemas.openxmlformats.org/officeDocument/2006/relationships/image" Target="../media/image87.wmf"/><Relationship Id="rId4" Type="http://schemas.openxmlformats.org/officeDocument/2006/relationships/oleObject" Target="../embeddings/oleObject5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18" Type="http://schemas.openxmlformats.org/officeDocument/2006/relationships/image" Target="../media/image13.wmf"/><Relationship Id="rId3" Type="http://schemas.openxmlformats.org/officeDocument/2006/relationships/image" Target="../media/image6.png"/><Relationship Id="rId7" Type="http://schemas.openxmlformats.org/officeDocument/2006/relationships/oleObject" Target="../embeddings/oleObject3.bin"/><Relationship Id="rId12" Type="http://schemas.openxmlformats.org/officeDocument/2006/relationships/image" Target="../media/image10.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9.wmf"/><Relationship Id="rId19"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14.bin"/><Relationship Id="rId18" Type="http://schemas.openxmlformats.org/officeDocument/2006/relationships/image" Target="../media/image22.wmf"/><Relationship Id="rId26" Type="http://schemas.openxmlformats.org/officeDocument/2006/relationships/oleObject" Target="../embeddings/oleObject21.bin"/><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9.wmf"/><Relationship Id="rId17" Type="http://schemas.openxmlformats.org/officeDocument/2006/relationships/oleObject" Target="../embeddings/oleObject16.bin"/><Relationship Id="rId25" Type="http://schemas.openxmlformats.org/officeDocument/2006/relationships/image" Target="../media/image25.wmf"/><Relationship Id="rId33"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image" Target="../media/image21.wmf"/><Relationship Id="rId20" Type="http://schemas.openxmlformats.org/officeDocument/2006/relationships/image" Target="../media/image23.wmf"/><Relationship Id="rId29" Type="http://schemas.openxmlformats.org/officeDocument/2006/relationships/oleObject" Target="../embeddings/oleObject23.bin"/><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3.bin"/><Relationship Id="rId24" Type="http://schemas.openxmlformats.org/officeDocument/2006/relationships/oleObject" Target="../embeddings/oleObject20.bin"/><Relationship Id="rId32" Type="http://schemas.openxmlformats.org/officeDocument/2006/relationships/oleObject" Target="../embeddings/oleObject25.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6.wmf"/><Relationship Id="rId10" Type="http://schemas.openxmlformats.org/officeDocument/2006/relationships/image" Target="../media/image18.wmf"/><Relationship Id="rId19" Type="http://schemas.openxmlformats.org/officeDocument/2006/relationships/oleObject" Target="../embeddings/oleObject17.bin"/><Relationship Id="rId31" Type="http://schemas.openxmlformats.org/officeDocument/2006/relationships/image" Target="../media/image27.wmf"/><Relationship Id="rId4" Type="http://schemas.openxmlformats.org/officeDocument/2006/relationships/image" Target="../media/image7.wmf"/><Relationship Id="rId9" Type="http://schemas.openxmlformats.org/officeDocument/2006/relationships/oleObject" Target="../embeddings/oleObject12.bin"/><Relationship Id="rId14" Type="http://schemas.openxmlformats.org/officeDocument/2006/relationships/image" Target="../media/image20.wmf"/><Relationship Id="rId22" Type="http://schemas.openxmlformats.org/officeDocument/2006/relationships/image" Target="../media/image24.wmf"/><Relationship Id="rId27" Type="http://schemas.openxmlformats.org/officeDocument/2006/relationships/oleObject" Target="../embeddings/oleObject22.bin"/><Relationship Id="rId30" Type="http://schemas.openxmlformats.org/officeDocument/2006/relationships/oleObject" Target="../embeddings/oleObject24.bin"/><Relationship Id="rId8"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1.bin"/><Relationship Id="rId1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9.bin"/><Relationship Id="rId14" Type="http://schemas.openxmlformats.org/officeDocument/2006/relationships/image" Target="../media/image34.wmf"/></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4.bin"/><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147369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(jzhang@njust.edu.cn)</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Shift-Reduce Parsing</a:t>
            </a:r>
            <a:endParaRPr lang="zh-CN" altLang="en-US" dirty="0"/>
          </a:p>
        </p:txBody>
      </p:sp>
      <p:pic>
        <p:nvPicPr>
          <p:cNvPr id="4" name="图片 3"/>
          <p:cNvPicPr>
            <a:picLocks noChangeAspect="1"/>
          </p:cNvPicPr>
          <p:nvPr/>
        </p:nvPicPr>
        <p:blipFill>
          <a:blip r:embed="rId2"/>
          <a:stretch>
            <a:fillRect/>
          </a:stretch>
        </p:blipFill>
        <p:spPr>
          <a:xfrm>
            <a:off x="428574" y="1624219"/>
            <a:ext cx="8285714" cy="3304762"/>
          </a:xfrm>
          <a:prstGeom prst="rect">
            <a:avLst/>
          </a:prstGeom>
        </p:spPr>
      </p:pic>
    </p:spTree>
    <p:extLst>
      <p:ext uri="{BB962C8B-B14F-4D97-AF65-F5344CB8AC3E}">
        <p14:creationId xmlns:p14="http://schemas.microsoft.com/office/powerpoint/2010/main" val="350901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Conflicts During Shift-Reduce Parsing</a:t>
            </a:r>
            <a:endParaRPr lang="zh-CN" altLang="en-US" dirty="0"/>
          </a:p>
        </p:txBody>
      </p:sp>
      <p:sp>
        <p:nvSpPr>
          <p:cNvPr id="3" name="内容占位符 2"/>
          <p:cNvSpPr>
            <a:spLocks noGrp="1"/>
          </p:cNvSpPr>
          <p:nvPr>
            <p:ph idx="1"/>
          </p:nvPr>
        </p:nvSpPr>
        <p:spPr>
          <a:xfrm>
            <a:off x="828675" y="1600200"/>
            <a:ext cx="7486650" cy="4452257"/>
          </a:xfrm>
        </p:spPr>
        <p:txBody>
          <a:bodyPr/>
          <a:lstStyle/>
          <a:p>
            <a:r>
              <a:rPr lang="en-US" altLang="zh-CN" dirty="0"/>
              <a:t>Shift/reduce conflict</a:t>
            </a:r>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Reduce/reduce conflict</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981075" y="1828800"/>
            <a:ext cx="5474153" cy="2074620"/>
          </a:xfrm>
          <a:prstGeom prst="rect">
            <a:avLst/>
          </a:prstGeom>
        </p:spPr>
      </p:pic>
      <p:pic>
        <p:nvPicPr>
          <p:cNvPr id="5" name="图片 4"/>
          <p:cNvPicPr>
            <a:picLocks noChangeAspect="1"/>
          </p:cNvPicPr>
          <p:nvPr/>
        </p:nvPicPr>
        <p:blipFill>
          <a:blip r:embed="rId3"/>
          <a:stretch>
            <a:fillRect/>
          </a:stretch>
        </p:blipFill>
        <p:spPr>
          <a:xfrm>
            <a:off x="828675" y="4349223"/>
            <a:ext cx="4043696" cy="1931834"/>
          </a:xfrm>
          <a:prstGeom prst="rect">
            <a:avLst/>
          </a:prstGeom>
        </p:spPr>
      </p:pic>
      <p:pic>
        <p:nvPicPr>
          <p:cNvPr id="6" name="图片 5"/>
          <p:cNvPicPr>
            <a:picLocks noChangeAspect="1"/>
          </p:cNvPicPr>
          <p:nvPr/>
        </p:nvPicPr>
        <p:blipFill>
          <a:blip r:embed="rId4"/>
          <a:stretch>
            <a:fillRect/>
          </a:stretch>
        </p:blipFill>
        <p:spPr>
          <a:xfrm>
            <a:off x="5019671" y="4330457"/>
            <a:ext cx="3806751" cy="578999"/>
          </a:xfrm>
          <a:prstGeom prst="rect">
            <a:avLst/>
          </a:prstGeom>
        </p:spPr>
      </p:pic>
      <p:sp>
        <p:nvSpPr>
          <p:cNvPr id="7" name="下箭头 6"/>
          <p:cNvSpPr/>
          <p:nvPr/>
        </p:nvSpPr>
        <p:spPr>
          <a:xfrm>
            <a:off x="6455229" y="5050972"/>
            <a:ext cx="326572" cy="468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stretch>
            <a:fillRect/>
          </a:stretch>
        </p:blipFill>
        <p:spPr>
          <a:xfrm>
            <a:off x="5019671" y="5591382"/>
            <a:ext cx="3665825" cy="485183"/>
          </a:xfrm>
          <a:prstGeom prst="rect">
            <a:avLst/>
          </a:prstGeom>
        </p:spPr>
      </p:pic>
    </p:spTree>
    <p:extLst>
      <p:ext uri="{BB962C8B-B14F-4D97-AF65-F5344CB8AC3E}">
        <p14:creationId xmlns:p14="http://schemas.microsoft.com/office/powerpoint/2010/main" val="329025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F4CE7-8568-413D-AD5B-7E96BEE8FEE5}"/>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id="{E6167C11-1F79-44FD-A7FC-CD0BF676CA52}"/>
              </a:ext>
            </a:extLst>
          </p:cNvPr>
          <p:cNvSpPr>
            <a:spLocks noGrp="1"/>
          </p:cNvSpPr>
          <p:nvPr>
            <p:ph idx="1"/>
          </p:nvPr>
        </p:nvSpPr>
        <p:spPr/>
        <p:txBody>
          <a:bodyPr/>
          <a:lstStyle/>
          <a:p>
            <a:r>
              <a:rPr lang="en-US" altLang="zh-CN" dirty="0"/>
              <a:t>The 'most prevalent type of bottom-up parser today is based on a concept called LR(k) parsing; the "L" is for left-to-right scanning of the input, the "R" for constructing a rightmost derivation in reverse, and the k for the number of input symbols of lookahead that are used in making parsing decisions. The cases k = 0 or k = 1 are of practical interest, and we shall only consider LR parsers with k ≤1 here. When (k) is omitted, k is assumed to be 1 .</a:t>
            </a:r>
          </a:p>
          <a:p>
            <a:r>
              <a:rPr lang="en-US" altLang="zh-CN" dirty="0"/>
              <a:t>LR parsing is attractive for a variety of reasons:</a:t>
            </a:r>
          </a:p>
          <a:p>
            <a:pPr lvl="1"/>
            <a:r>
              <a:rPr lang="en-US" altLang="zh-CN" sz="1400" dirty="0"/>
              <a:t>LR parsers can be constructed to recognize virtually all programming language constructs for which context-free grammars can be written. Non LR context-free grammars exist, but these can generally be avoided for typical programming-language constructs.</a:t>
            </a:r>
          </a:p>
          <a:p>
            <a:pPr lvl="1"/>
            <a:r>
              <a:rPr lang="en-US" altLang="zh-CN" sz="1400" dirty="0"/>
              <a:t>The LR-parsing method is the most general nonbacktracking shift-reduce parsing method known, yet it can be implemented as efficiently as other, more primitive shift-reduce methods</a:t>
            </a:r>
          </a:p>
          <a:p>
            <a:pPr lvl="1"/>
            <a:r>
              <a:rPr lang="en-US" altLang="zh-CN" sz="1400" dirty="0"/>
              <a:t>An LR parser can detect a syntactic error as soon as it is possible to do so on a left-to-right scan of the input.</a:t>
            </a:r>
          </a:p>
          <a:p>
            <a:pPr lvl="1"/>
            <a:r>
              <a:rPr lang="en-US" altLang="zh-CN" sz="1400" dirty="0"/>
              <a:t>The class of grammars that can be parsed using LR methods is a proper superset of the class of grammars that can be parsed with predictive or LL methods.</a:t>
            </a:r>
          </a:p>
          <a:p>
            <a:pPr lvl="1"/>
            <a:r>
              <a:rPr lang="en-US" altLang="zh-CN" sz="1400" dirty="0">
                <a:solidFill>
                  <a:srgbClr val="FF0000"/>
                </a:solidFill>
              </a:rPr>
              <a:t>The principal drawback of the LR method is that it is too much work to construct an LR parser by hand for a typical programming-language grammar.</a:t>
            </a:r>
            <a:endParaRPr lang="zh-CN" altLang="en-US" sz="1400" dirty="0">
              <a:solidFill>
                <a:srgbClr val="FF0000"/>
              </a:solidFill>
            </a:endParaRPr>
          </a:p>
        </p:txBody>
      </p:sp>
    </p:spTree>
    <p:extLst>
      <p:ext uri="{BB962C8B-B14F-4D97-AF65-F5344CB8AC3E}">
        <p14:creationId xmlns:p14="http://schemas.microsoft.com/office/powerpoint/2010/main" val="20558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FAC2-A0C5-4C1D-BC29-496A9EC0F9F4}"/>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id="{198B9A70-F613-4386-8690-3E90E1B1234E}"/>
              </a:ext>
            </a:extLst>
          </p:cNvPr>
          <p:cNvSpPr>
            <a:spLocks noGrp="1"/>
          </p:cNvSpPr>
          <p:nvPr>
            <p:ph idx="1"/>
          </p:nvPr>
        </p:nvSpPr>
        <p:spPr>
          <a:xfrm>
            <a:off x="828675" y="1600199"/>
            <a:ext cx="7486650" cy="4907133"/>
          </a:xfrm>
        </p:spPr>
        <p:txBody>
          <a:bodyPr>
            <a:normAutofit/>
          </a:bodyPr>
          <a:lstStyle/>
          <a:p>
            <a:r>
              <a:rPr lang="en-US" altLang="zh-CN" sz="1800" dirty="0">
                <a:solidFill>
                  <a:srgbClr val="7030A0"/>
                </a:solidFill>
              </a:rPr>
              <a:t>Items and the LR(0) Automaton</a:t>
            </a:r>
          </a:p>
          <a:p>
            <a:pPr lvl="1"/>
            <a:r>
              <a:rPr lang="en-US" altLang="zh-CN" sz="1400" dirty="0"/>
              <a:t>An LR parser makes shift-reduce decisions by maintaining states to keep track of where we are in a parse. States represent sets of "items." An LR(0) item (item for short) of a grammar G is a production of G with a dot at some position of the body. Thus, production                   yields the four items</a:t>
            </a:r>
          </a:p>
          <a:p>
            <a:pPr lvl="1"/>
            <a:endParaRPr lang="en-US" altLang="zh-CN" sz="1400" dirty="0"/>
          </a:p>
          <a:p>
            <a:pPr lvl="1"/>
            <a:endParaRPr lang="en-US" altLang="zh-CN" sz="1400" dirty="0"/>
          </a:p>
          <a:p>
            <a:pPr lvl="1"/>
            <a:endParaRPr lang="en-US" altLang="zh-CN" sz="1400" dirty="0"/>
          </a:p>
          <a:p>
            <a:pPr lvl="1"/>
            <a:endParaRPr lang="en-US" altLang="zh-CN" sz="1400" dirty="0"/>
          </a:p>
          <a:p>
            <a:pPr lvl="1"/>
            <a:endParaRPr lang="en-US" altLang="zh-CN" sz="1400" dirty="0"/>
          </a:p>
          <a:p>
            <a:pPr marL="342900" lvl="1" indent="0">
              <a:buNone/>
            </a:pPr>
            <a:r>
              <a:rPr lang="en-US" altLang="zh-CN" sz="1400" dirty="0"/>
              <a:t>For                 ,</a:t>
            </a:r>
            <a:r>
              <a:rPr lang="zh-CN" altLang="en-US" sz="1400" dirty="0"/>
              <a:t> </a:t>
            </a:r>
            <a:r>
              <a:rPr lang="en-US" altLang="zh-CN" sz="1400" dirty="0"/>
              <a:t>we</a:t>
            </a:r>
            <a:r>
              <a:rPr lang="zh-CN" altLang="en-US" sz="1400" dirty="0"/>
              <a:t> </a:t>
            </a:r>
            <a:r>
              <a:rPr lang="en-US" altLang="zh-CN" sz="1400" dirty="0"/>
              <a:t>only</a:t>
            </a:r>
            <a:r>
              <a:rPr lang="zh-CN" altLang="en-US" sz="1400" dirty="0"/>
              <a:t> </a:t>
            </a:r>
            <a:r>
              <a:rPr lang="en-US" altLang="zh-CN" sz="1400" dirty="0"/>
              <a:t>have              .</a:t>
            </a:r>
            <a:r>
              <a:rPr lang="zh-CN" altLang="en-US" sz="1400" dirty="0"/>
              <a:t> </a:t>
            </a:r>
            <a:r>
              <a:rPr lang="en-US" altLang="zh-CN" sz="1400" dirty="0"/>
              <a:t> </a:t>
            </a:r>
          </a:p>
          <a:p>
            <a:pPr marL="342900" lvl="1" indent="0">
              <a:buNone/>
            </a:pPr>
            <a:r>
              <a:rPr lang="en-US" altLang="zh-CN" sz="1400" dirty="0"/>
              <a:t>The item                   indicates that we hope to see a string derivable from XYZ next on the input. Item                      indicates that we have just seen on the input a string derivable from X and that we hope next to see a string derivable from YZ. Item                    indicates that we have seen the body XYZ and that it may be time to reduce XYZ to A.</a:t>
            </a:r>
          </a:p>
          <a:p>
            <a:pPr marL="342900" lvl="1" indent="0">
              <a:buNone/>
            </a:pPr>
            <a:endParaRPr lang="en-US" altLang="zh-CN" sz="1400" dirty="0"/>
          </a:p>
          <a:p>
            <a:pPr marL="342900" lvl="1" indent="0">
              <a:buNone/>
            </a:pPr>
            <a:r>
              <a:rPr lang="en-US" altLang="zh-CN" sz="1400" dirty="0"/>
              <a:t>One collection of sets of LR(0) items, called the </a:t>
            </a:r>
            <a:r>
              <a:rPr lang="en-US" altLang="zh-CN" sz="1400" b="1" dirty="0">
                <a:solidFill>
                  <a:srgbClr val="7030A0"/>
                </a:solidFill>
              </a:rPr>
              <a:t>canonical LR(0) collection</a:t>
            </a:r>
            <a:r>
              <a:rPr lang="en-US" altLang="zh-CN" sz="1400" dirty="0"/>
              <a:t>,</a:t>
            </a:r>
          </a:p>
          <a:p>
            <a:pPr marL="342900" lvl="1" indent="0">
              <a:buNone/>
            </a:pPr>
            <a:r>
              <a:rPr lang="en-US" altLang="zh-CN" sz="1400" dirty="0"/>
              <a:t>provides the basis for constructing a deterministic finite automaton that is used</a:t>
            </a:r>
          </a:p>
          <a:p>
            <a:pPr marL="342900" lvl="1" indent="0">
              <a:buNone/>
            </a:pPr>
            <a:r>
              <a:rPr lang="en-US" altLang="zh-CN" sz="1400" dirty="0"/>
              <a:t>to make parsing decisions.</a:t>
            </a:r>
          </a:p>
        </p:txBody>
      </p:sp>
      <p:graphicFrame>
        <p:nvGraphicFramePr>
          <p:cNvPr id="4" name="对象 3">
            <a:extLst>
              <a:ext uri="{FF2B5EF4-FFF2-40B4-BE49-F238E27FC236}">
                <a16:creationId xmlns:a16="http://schemas.microsoft.com/office/drawing/2014/main" id="{4CBE972E-D43D-40B7-AA5D-608ED9A76BED}"/>
              </a:ext>
            </a:extLst>
          </p:cNvPr>
          <p:cNvGraphicFramePr>
            <a:graphicFrameLocks noChangeAspect="1"/>
          </p:cNvGraphicFramePr>
          <p:nvPr>
            <p:extLst>
              <p:ext uri="{D42A27DB-BD31-4B8C-83A1-F6EECF244321}">
                <p14:modId xmlns:p14="http://schemas.microsoft.com/office/powerpoint/2010/main" val="2267114743"/>
              </p:ext>
            </p:extLst>
          </p:nvPr>
        </p:nvGraphicFramePr>
        <p:xfrm>
          <a:off x="3354033" y="2499913"/>
          <a:ext cx="912430" cy="278798"/>
        </p:xfrm>
        <a:graphic>
          <a:graphicData uri="http://schemas.openxmlformats.org/presentationml/2006/ole">
            <mc:AlternateContent xmlns:mc="http://schemas.openxmlformats.org/markup-compatibility/2006">
              <mc:Choice xmlns:v="urn:schemas-microsoft-com:vml" Requires="v">
                <p:oleObj spid="_x0000_s30023" name="Equation" r:id="rId3" imgW="457200" imgH="139680" progId="Equation.DSMT4">
                  <p:embed/>
                </p:oleObj>
              </mc:Choice>
              <mc:Fallback>
                <p:oleObj name="Equation" r:id="rId3" imgW="457200" imgH="139680" progId="Equation.DSMT4">
                  <p:embed/>
                  <p:pic>
                    <p:nvPicPr>
                      <p:cNvPr id="0" name=""/>
                      <p:cNvPicPr/>
                      <p:nvPr/>
                    </p:nvPicPr>
                    <p:blipFill>
                      <a:blip r:embed="rId4"/>
                      <a:stretch>
                        <a:fillRect/>
                      </a:stretch>
                    </p:blipFill>
                    <p:spPr>
                      <a:xfrm>
                        <a:off x="3354033" y="2499913"/>
                        <a:ext cx="912430" cy="27879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2634B35-8671-4E0A-81B2-BC39D08701EB}"/>
              </a:ext>
            </a:extLst>
          </p:cNvPr>
          <p:cNvGraphicFramePr>
            <a:graphicFrameLocks noChangeAspect="1"/>
          </p:cNvGraphicFramePr>
          <p:nvPr>
            <p:extLst>
              <p:ext uri="{D42A27DB-BD31-4B8C-83A1-F6EECF244321}">
                <p14:modId xmlns:p14="http://schemas.microsoft.com/office/powerpoint/2010/main" val="1260980025"/>
              </p:ext>
            </p:extLst>
          </p:nvPr>
        </p:nvGraphicFramePr>
        <p:xfrm>
          <a:off x="3810248" y="2778711"/>
          <a:ext cx="1012825" cy="1162050"/>
        </p:xfrm>
        <a:graphic>
          <a:graphicData uri="http://schemas.openxmlformats.org/presentationml/2006/ole">
            <mc:AlternateContent xmlns:mc="http://schemas.openxmlformats.org/markup-compatibility/2006">
              <mc:Choice xmlns:v="urn:schemas-microsoft-com:vml" Requires="v">
                <p:oleObj spid="_x0000_s30024" name="Equation" r:id="rId5" imgW="507960" imgH="583920" progId="Equation.DSMT4">
                  <p:embed/>
                </p:oleObj>
              </mc:Choice>
              <mc:Fallback>
                <p:oleObj name="Equation" r:id="rId5" imgW="507960" imgH="583920" progId="Equation.DSMT4">
                  <p:embed/>
                  <p:pic>
                    <p:nvPicPr>
                      <p:cNvPr id="4" name="对象 3">
                        <a:extLst>
                          <a:ext uri="{FF2B5EF4-FFF2-40B4-BE49-F238E27FC236}">
                            <a16:creationId xmlns:a16="http://schemas.microsoft.com/office/drawing/2014/main" id="{4CBE972E-D43D-40B7-AA5D-608ED9A76BED}"/>
                          </a:ext>
                        </a:extLst>
                      </p:cNvPr>
                      <p:cNvPicPr/>
                      <p:nvPr/>
                    </p:nvPicPr>
                    <p:blipFill>
                      <a:blip r:embed="rId6"/>
                      <a:stretch>
                        <a:fillRect/>
                      </a:stretch>
                    </p:blipFill>
                    <p:spPr>
                      <a:xfrm>
                        <a:off x="3810248" y="2778711"/>
                        <a:ext cx="1012825" cy="11620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7B4848EA-5425-4576-976C-E7149B2093F1}"/>
              </a:ext>
            </a:extLst>
          </p:cNvPr>
          <p:cNvGraphicFramePr>
            <a:graphicFrameLocks noChangeAspect="1"/>
          </p:cNvGraphicFramePr>
          <p:nvPr>
            <p:extLst>
              <p:ext uri="{D42A27DB-BD31-4B8C-83A1-F6EECF244321}">
                <p14:modId xmlns:p14="http://schemas.microsoft.com/office/powerpoint/2010/main" val="317171273"/>
              </p:ext>
            </p:extLst>
          </p:nvPr>
        </p:nvGraphicFramePr>
        <p:xfrm>
          <a:off x="1635125" y="3994150"/>
          <a:ext cx="633413" cy="279400"/>
        </p:xfrm>
        <a:graphic>
          <a:graphicData uri="http://schemas.openxmlformats.org/presentationml/2006/ole">
            <mc:AlternateContent xmlns:mc="http://schemas.openxmlformats.org/markup-compatibility/2006">
              <mc:Choice xmlns:v="urn:schemas-microsoft-com:vml" Requires="v">
                <p:oleObj spid="_x0000_s30025" name="Equation" r:id="rId7" imgW="317160" imgH="139680" progId="Equation.DSMT4">
                  <p:embed/>
                </p:oleObj>
              </mc:Choice>
              <mc:Fallback>
                <p:oleObj name="Equation" r:id="rId7" imgW="317160" imgH="139680" progId="Equation.DSMT4">
                  <p:embed/>
                  <p:pic>
                    <p:nvPicPr>
                      <p:cNvPr id="4" name="对象 3">
                        <a:extLst>
                          <a:ext uri="{FF2B5EF4-FFF2-40B4-BE49-F238E27FC236}">
                            <a16:creationId xmlns:a16="http://schemas.microsoft.com/office/drawing/2014/main" id="{4CBE972E-D43D-40B7-AA5D-608ED9A76BED}"/>
                          </a:ext>
                        </a:extLst>
                      </p:cNvPr>
                      <p:cNvPicPr/>
                      <p:nvPr/>
                    </p:nvPicPr>
                    <p:blipFill>
                      <a:blip r:embed="rId8"/>
                      <a:stretch>
                        <a:fillRect/>
                      </a:stretch>
                    </p:blipFill>
                    <p:spPr>
                      <a:xfrm>
                        <a:off x="1635125" y="3994150"/>
                        <a:ext cx="633413" cy="2794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4EF17BB-4020-4990-8EC2-085DC7141F74}"/>
              </a:ext>
            </a:extLst>
          </p:cNvPr>
          <p:cNvGraphicFramePr>
            <a:graphicFrameLocks noChangeAspect="1"/>
          </p:cNvGraphicFramePr>
          <p:nvPr>
            <p:extLst>
              <p:ext uri="{D42A27DB-BD31-4B8C-83A1-F6EECF244321}">
                <p14:modId xmlns:p14="http://schemas.microsoft.com/office/powerpoint/2010/main" val="2869167744"/>
              </p:ext>
            </p:extLst>
          </p:nvPr>
        </p:nvGraphicFramePr>
        <p:xfrm>
          <a:off x="3684588" y="3994150"/>
          <a:ext cx="531812" cy="279400"/>
        </p:xfrm>
        <a:graphic>
          <a:graphicData uri="http://schemas.openxmlformats.org/presentationml/2006/ole">
            <mc:AlternateContent xmlns:mc="http://schemas.openxmlformats.org/markup-compatibility/2006">
              <mc:Choice xmlns:v="urn:schemas-microsoft-com:vml" Requires="v">
                <p:oleObj spid="_x0000_s30026" name="Equation" r:id="rId9" imgW="266400" imgH="139680" progId="Equation.DSMT4">
                  <p:embed/>
                </p:oleObj>
              </mc:Choice>
              <mc:Fallback>
                <p:oleObj name="Equation" r:id="rId9" imgW="266400" imgH="139680" progId="Equation.DSMT4">
                  <p:embed/>
                  <p:pic>
                    <p:nvPicPr>
                      <p:cNvPr id="6" name="对象 5">
                        <a:extLst>
                          <a:ext uri="{FF2B5EF4-FFF2-40B4-BE49-F238E27FC236}">
                            <a16:creationId xmlns:a16="http://schemas.microsoft.com/office/drawing/2014/main" id="{7B4848EA-5425-4576-976C-E7149B2093F1}"/>
                          </a:ext>
                        </a:extLst>
                      </p:cNvPr>
                      <p:cNvPicPr/>
                      <p:nvPr/>
                    </p:nvPicPr>
                    <p:blipFill>
                      <a:blip r:embed="rId10"/>
                      <a:stretch>
                        <a:fillRect/>
                      </a:stretch>
                    </p:blipFill>
                    <p:spPr>
                      <a:xfrm>
                        <a:off x="3684588" y="3994150"/>
                        <a:ext cx="531812"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446063C-BB05-4836-A396-E5D8C9A5AF99}"/>
              </a:ext>
            </a:extLst>
          </p:cNvPr>
          <p:cNvGraphicFramePr>
            <a:graphicFrameLocks noChangeAspect="1"/>
          </p:cNvGraphicFramePr>
          <p:nvPr>
            <p:extLst>
              <p:ext uri="{D42A27DB-BD31-4B8C-83A1-F6EECF244321}">
                <p14:modId xmlns:p14="http://schemas.microsoft.com/office/powerpoint/2010/main" val="2586543333"/>
              </p:ext>
            </p:extLst>
          </p:nvPr>
        </p:nvGraphicFramePr>
        <p:xfrm>
          <a:off x="1951831" y="4273550"/>
          <a:ext cx="936625" cy="277812"/>
        </p:xfrm>
        <a:graphic>
          <a:graphicData uri="http://schemas.openxmlformats.org/presentationml/2006/ole">
            <mc:AlternateContent xmlns:mc="http://schemas.openxmlformats.org/markup-compatibility/2006">
              <mc:Choice xmlns:v="urn:schemas-microsoft-com:vml" Requires="v">
                <p:oleObj spid="_x0000_s30027" name="Equation" r:id="rId11" imgW="469800" imgH="139680" progId="Equation.DSMT4">
                  <p:embed/>
                </p:oleObj>
              </mc:Choice>
              <mc:Fallback>
                <p:oleObj name="Equation" r:id="rId11" imgW="469800" imgH="139680" progId="Equation.DSMT4">
                  <p:embed/>
                  <p:pic>
                    <p:nvPicPr>
                      <p:cNvPr id="5" name="对象 4">
                        <a:extLst>
                          <a:ext uri="{FF2B5EF4-FFF2-40B4-BE49-F238E27FC236}">
                            <a16:creationId xmlns:a16="http://schemas.microsoft.com/office/drawing/2014/main" id="{42634B35-8671-4E0A-81B2-BC39D08701EB}"/>
                          </a:ext>
                        </a:extLst>
                      </p:cNvPr>
                      <p:cNvPicPr/>
                      <p:nvPr/>
                    </p:nvPicPr>
                    <p:blipFill>
                      <a:blip r:embed="rId12"/>
                      <a:stretch>
                        <a:fillRect/>
                      </a:stretch>
                    </p:blipFill>
                    <p:spPr>
                      <a:xfrm>
                        <a:off x="1951831" y="4273550"/>
                        <a:ext cx="936625" cy="27781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352CDC7-0098-4ADA-9A7C-B674071312C5}"/>
              </a:ext>
            </a:extLst>
          </p:cNvPr>
          <p:cNvGraphicFramePr>
            <a:graphicFrameLocks noChangeAspect="1"/>
          </p:cNvGraphicFramePr>
          <p:nvPr>
            <p:extLst>
              <p:ext uri="{D42A27DB-BD31-4B8C-83A1-F6EECF244321}">
                <p14:modId xmlns:p14="http://schemas.microsoft.com/office/powerpoint/2010/main" val="715917741"/>
              </p:ext>
            </p:extLst>
          </p:nvPr>
        </p:nvGraphicFramePr>
        <p:xfrm>
          <a:off x="2792016" y="4444829"/>
          <a:ext cx="989013" cy="277812"/>
        </p:xfrm>
        <a:graphic>
          <a:graphicData uri="http://schemas.openxmlformats.org/presentationml/2006/ole">
            <mc:AlternateContent xmlns:mc="http://schemas.openxmlformats.org/markup-compatibility/2006">
              <mc:Choice xmlns:v="urn:schemas-microsoft-com:vml" Requires="v">
                <p:oleObj spid="_x0000_s30028" name="Equation" r:id="rId13" imgW="495000" imgH="139680" progId="Equation.DSMT4">
                  <p:embed/>
                </p:oleObj>
              </mc:Choice>
              <mc:Fallback>
                <p:oleObj name="Equation" r:id="rId13" imgW="495000" imgH="139680" progId="Equation.DSMT4">
                  <p:embed/>
                  <p:pic>
                    <p:nvPicPr>
                      <p:cNvPr id="5" name="对象 4">
                        <a:extLst>
                          <a:ext uri="{FF2B5EF4-FFF2-40B4-BE49-F238E27FC236}">
                            <a16:creationId xmlns:a16="http://schemas.microsoft.com/office/drawing/2014/main" id="{42634B35-8671-4E0A-81B2-BC39D08701EB}"/>
                          </a:ext>
                        </a:extLst>
                      </p:cNvPr>
                      <p:cNvPicPr/>
                      <p:nvPr/>
                    </p:nvPicPr>
                    <p:blipFill>
                      <a:blip r:embed="rId14"/>
                      <a:stretch>
                        <a:fillRect/>
                      </a:stretch>
                    </p:blipFill>
                    <p:spPr>
                      <a:xfrm>
                        <a:off x="2792016" y="4444829"/>
                        <a:ext cx="989013" cy="27781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8EC9BF4-E819-4AF5-9ED4-027F2BB0C3FB}"/>
              </a:ext>
            </a:extLst>
          </p:cNvPr>
          <p:cNvGraphicFramePr>
            <a:graphicFrameLocks noChangeAspect="1"/>
          </p:cNvGraphicFramePr>
          <p:nvPr>
            <p:extLst>
              <p:ext uri="{D42A27DB-BD31-4B8C-83A1-F6EECF244321}">
                <p14:modId xmlns:p14="http://schemas.microsoft.com/office/powerpoint/2010/main" val="762933183"/>
              </p:ext>
            </p:extLst>
          </p:nvPr>
        </p:nvGraphicFramePr>
        <p:xfrm>
          <a:off x="1599969" y="4839494"/>
          <a:ext cx="962025" cy="277812"/>
        </p:xfrm>
        <a:graphic>
          <a:graphicData uri="http://schemas.openxmlformats.org/presentationml/2006/ole">
            <mc:AlternateContent xmlns:mc="http://schemas.openxmlformats.org/markup-compatibility/2006">
              <mc:Choice xmlns:v="urn:schemas-microsoft-com:vml" Requires="v">
                <p:oleObj spid="_x0000_s30029" name="Equation" r:id="rId15" imgW="482400" imgH="139680" progId="Equation.DSMT4">
                  <p:embed/>
                </p:oleObj>
              </mc:Choice>
              <mc:Fallback>
                <p:oleObj name="Equation" r:id="rId15" imgW="482400" imgH="139680" progId="Equation.DSMT4">
                  <p:embed/>
                  <p:pic>
                    <p:nvPicPr>
                      <p:cNvPr id="5" name="对象 4">
                        <a:extLst>
                          <a:ext uri="{FF2B5EF4-FFF2-40B4-BE49-F238E27FC236}">
                            <a16:creationId xmlns:a16="http://schemas.microsoft.com/office/drawing/2014/main" id="{42634B35-8671-4E0A-81B2-BC39D08701EB}"/>
                          </a:ext>
                        </a:extLst>
                      </p:cNvPr>
                      <p:cNvPicPr/>
                      <p:nvPr/>
                    </p:nvPicPr>
                    <p:blipFill>
                      <a:blip r:embed="rId16"/>
                      <a:stretch>
                        <a:fillRect/>
                      </a:stretch>
                    </p:blipFill>
                    <p:spPr>
                      <a:xfrm>
                        <a:off x="1599969" y="4839494"/>
                        <a:ext cx="962025" cy="277812"/>
                      </a:xfrm>
                      <a:prstGeom prst="rect">
                        <a:avLst/>
                      </a:prstGeom>
                    </p:spPr>
                  </p:pic>
                </p:oleObj>
              </mc:Fallback>
            </mc:AlternateContent>
          </a:graphicData>
        </a:graphic>
      </p:graphicFrame>
    </p:spTree>
    <p:extLst>
      <p:ext uri="{BB962C8B-B14F-4D97-AF65-F5344CB8AC3E}">
        <p14:creationId xmlns:p14="http://schemas.microsoft.com/office/powerpoint/2010/main" val="55101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D0ED0-1643-40B2-8EAA-5F1C47194BD3}"/>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id="{9A5A14AB-5EE3-4999-A786-CBCADEF2819F}"/>
              </a:ext>
            </a:extLst>
          </p:cNvPr>
          <p:cNvSpPr>
            <a:spLocks noGrp="1"/>
          </p:cNvSpPr>
          <p:nvPr>
            <p:ph idx="1"/>
          </p:nvPr>
        </p:nvSpPr>
        <p:spPr/>
        <p:txBody>
          <a:bodyPr/>
          <a:lstStyle/>
          <a:p>
            <a:pPr>
              <a:lnSpc>
                <a:spcPct val="100000"/>
              </a:lnSpc>
            </a:pPr>
            <a:r>
              <a:rPr lang="en-US" altLang="zh-CN" dirty="0"/>
              <a:t>To construct the canonical LR(0) collection for a grammar, we define an </a:t>
            </a:r>
            <a:r>
              <a:rPr lang="en-US" altLang="zh-CN" i="1" dirty="0">
                <a:solidFill>
                  <a:srgbClr val="7030A0"/>
                </a:solidFill>
              </a:rPr>
              <a:t>augmented grammar </a:t>
            </a:r>
            <a:r>
              <a:rPr lang="en-US" altLang="zh-CN" dirty="0"/>
              <a:t>and two functions, CLOSURE and GOTO . If G is a grammar with start symbol S, then G' , the augmented grammar for G, is G with a new start symbol S' and production            . The purpose of this new starting production is to indicate to the parser when it should stop parsing and announce acceptance of the input. That is, acceptance occurs when and only when the parser is about to reduce by               . </a:t>
            </a:r>
          </a:p>
          <a:p>
            <a:pPr>
              <a:lnSpc>
                <a:spcPct val="100000"/>
              </a:lnSpc>
            </a:pPr>
            <a:r>
              <a:rPr lang="en-US" altLang="zh-CN" b="1" dirty="0">
                <a:solidFill>
                  <a:srgbClr val="7030A0"/>
                </a:solidFill>
              </a:rPr>
              <a:t>Closure of Item Sets</a:t>
            </a:r>
          </a:p>
          <a:p>
            <a:pPr>
              <a:lnSpc>
                <a:spcPct val="100000"/>
              </a:lnSpc>
            </a:pPr>
            <a:endParaRPr lang="zh-CN" altLang="en-US" b="1" dirty="0">
              <a:solidFill>
                <a:srgbClr val="7030A0"/>
              </a:solidFill>
            </a:endParaRPr>
          </a:p>
        </p:txBody>
      </p:sp>
      <p:graphicFrame>
        <p:nvGraphicFramePr>
          <p:cNvPr id="4" name="对象 3">
            <a:extLst>
              <a:ext uri="{FF2B5EF4-FFF2-40B4-BE49-F238E27FC236}">
                <a16:creationId xmlns:a16="http://schemas.microsoft.com/office/drawing/2014/main" id="{38026A92-E0F8-444C-BA6E-3324C346B54A}"/>
              </a:ext>
            </a:extLst>
          </p:cNvPr>
          <p:cNvGraphicFramePr>
            <a:graphicFrameLocks noChangeAspect="1"/>
          </p:cNvGraphicFramePr>
          <p:nvPr>
            <p:extLst>
              <p:ext uri="{D42A27DB-BD31-4B8C-83A1-F6EECF244321}">
                <p14:modId xmlns:p14="http://schemas.microsoft.com/office/powerpoint/2010/main" val="3552527947"/>
              </p:ext>
            </p:extLst>
          </p:nvPr>
        </p:nvGraphicFramePr>
        <p:xfrm>
          <a:off x="4394077" y="2271961"/>
          <a:ext cx="719462" cy="304388"/>
        </p:xfrm>
        <a:graphic>
          <a:graphicData uri="http://schemas.openxmlformats.org/presentationml/2006/ole">
            <mc:AlternateContent xmlns:mc="http://schemas.openxmlformats.org/markup-compatibility/2006">
              <mc:Choice xmlns:v="urn:schemas-microsoft-com:vml" Requires="v">
                <p:oleObj spid="_x0000_s30808" name="Equation" r:id="rId3" imgW="330120" imgH="139680" progId="Equation.DSMT4">
                  <p:embed/>
                </p:oleObj>
              </mc:Choice>
              <mc:Fallback>
                <p:oleObj name="Equation" r:id="rId3" imgW="330120" imgH="139680" progId="Equation.DSMT4">
                  <p:embed/>
                  <p:pic>
                    <p:nvPicPr>
                      <p:cNvPr id="0" name=""/>
                      <p:cNvPicPr/>
                      <p:nvPr/>
                    </p:nvPicPr>
                    <p:blipFill>
                      <a:blip r:embed="rId4"/>
                      <a:stretch>
                        <a:fillRect/>
                      </a:stretch>
                    </p:blipFill>
                    <p:spPr>
                      <a:xfrm>
                        <a:off x="4394077" y="2271961"/>
                        <a:ext cx="719462" cy="30438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C075B511-DF62-48CB-A445-963DE5BA7804}"/>
              </a:ext>
            </a:extLst>
          </p:cNvPr>
          <p:cNvGraphicFramePr>
            <a:graphicFrameLocks noChangeAspect="1"/>
          </p:cNvGraphicFramePr>
          <p:nvPr>
            <p:extLst>
              <p:ext uri="{D42A27DB-BD31-4B8C-83A1-F6EECF244321}">
                <p14:modId xmlns:p14="http://schemas.microsoft.com/office/powerpoint/2010/main" val="1431359407"/>
              </p:ext>
            </p:extLst>
          </p:nvPr>
        </p:nvGraphicFramePr>
        <p:xfrm>
          <a:off x="4531297" y="2970611"/>
          <a:ext cx="803275" cy="304800"/>
        </p:xfrm>
        <a:graphic>
          <a:graphicData uri="http://schemas.openxmlformats.org/presentationml/2006/ole">
            <mc:AlternateContent xmlns:mc="http://schemas.openxmlformats.org/markup-compatibility/2006">
              <mc:Choice xmlns:v="urn:schemas-microsoft-com:vml" Requires="v">
                <p:oleObj spid="_x0000_s30809" name="Equation" r:id="rId5" imgW="368280" imgH="139680" progId="Equation.DSMT4">
                  <p:embed/>
                </p:oleObj>
              </mc:Choice>
              <mc:Fallback>
                <p:oleObj name="Equation" r:id="rId5" imgW="368280" imgH="139680" progId="Equation.DSMT4">
                  <p:embed/>
                  <p:pic>
                    <p:nvPicPr>
                      <p:cNvPr id="4" name="对象 3">
                        <a:extLst>
                          <a:ext uri="{FF2B5EF4-FFF2-40B4-BE49-F238E27FC236}">
                            <a16:creationId xmlns:a16="http://schemas.microsoft.com/office/drawing/2014/main" id="{38026A92-E0F8-444C-BA6E-3324C346B54A}"/>
                          </a:ext>
                        </a:extLst>
                      </p:cNvPr>
                      <p:cNvPicPr/>
                      <p:nvPr/>
                    </p:nvPicPr>
                    <p:blipFill>
                      <a:blip r:embed="rId6"/>
                      <a:stretch>
                        <a:fillRect/>
                      </a:stretch>
                    </p:blipFill>
                    <p:spPr>
                      <a:xfrm>
                        <a:off x="4531297" y="2970611"/>
                        <a:ext cx="803275" cy="30480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F1DFB6EC-9C79-4BD3-933E-FC8AF99D2ABE}"/>
              </a:ext>
            </a:extLst>
          </p:cNvPr>
          <p:cNvPicPr>
            <a:picLocks noChangeAspect="1"/>
          </p:cNvPicPr>
          <p:nvPr/>
        </p:nvPicPr>
        <p:blipFill>
          <a:blip r:embed="rId7"/>
          <a:stretch>
            <a:fillRect/>
          </a:stretch>
        </p:blipFill>
        <p:spPr>
          <a:xfrm>
            <a:off x="950513" y="3702449"/>
            <a:ext cx="5805628" cy="1552072"/>
          </a:xfrm>
          <a:prstGeom prst="rect">
            <a:avLst/>
          </a:prstGeom>
        </p:spPr>
      </p:pic>
      <p:pic>
        <p:nvPicPr>
          <p:cNvPr id="7" name="图片 6">
            <a:extLst>
              <a:ext uri="{FF2B5EF4-FFF2-40B4-BE49-F238E27FC236}">
                <a16:creationId xmlns:a16="http://schemas.microsoft.com/office/drawing/2014/main" id="{14F00DBF-6723-48FF-9112-0BF49542B843}"/>
              </a:ext>
            </a:extLst>
          </p:cNvPr>
          <p:cNvPicPr>
            <a:picLocks noChangeAspect="1"/>
          </p:cNvPicPr>
          <p:nvPr/>
        </p:nvPicPr>
        <p:blipFill>
          <a:blip r:embed="rId8"/>
          <a:stretch>
            <a:fillRect/>
          </a:stretch>
        </p:blipFill>
        <p:spPr>
          <a:xfrm>
            <a:off x="950513" y="5402672"/>
            <a:ext cx="5713335" cy="1228367"/>
          </a:xfrm>
          <a:prstGeom prst="rect">
            <a:avLst/>
          </a:prstGeom>
        </p:spPr>
      </p:pic>
    </p:spTree>
    <p:extLst>
      <p:ext uri="{BB962C8B-B14F-4D97-AF65-F5344CB8AC3E}">
        <p14:creationId xmlns:p14="http://schemas.microsoft.com/office/powerpoint/2010/main" val="419148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5BDD-72D7-4CF1-B742-54DFF268F2A1}"/>
              </a:ext>
            </a:extLst>
          </p:cNvPr>
          <p:cNvSpPr>
            <a:spLocks noGrp="1"/>
          </p:cNvSpPr>
          <p:nvPr>
            <p:ph type="title"/>
          </p:nvPr>
        </p:nvSpPr>
        <p:spPr/>
        <p:txBody>
          <a:bodyPr/>
          <a:lstStyle/>
          <a:p>
            <a:r>
              <a:rPr lang="en-US" altLang="zh-CN" dirty="0"/>
              <a:t>5.2 Introduction to LR Parsing: Simple LR</a:t>
            </a:r>
            <a:endParaRPr lang="zh-CN" altLang="en-US" dirty="0"/>
          </a:p>
        </p:txBody>
      </p:sp>
      <p:pic>
        <p:nvPicPr>
          <p:cNvPr id="4" name="图片 3">
            <a:extLst>
              <a:ext uri="{FF2B5EF4-FFF2-40B4-BE49-F238E27FC236}">
                <a16:creationId xmlns:a16="http://schemas.microsoft.com/office/drawing/2014/main" id="{3B41A6C3-50B0-41BF-AF93-5C1C44B7E14A}"/>
              </a:ext>
            </a:extLst>
          </p:cNvPr>
          <p:cNvPicPr>
            <a:picLocks noChangeAspect="1"/>
          </p:cNvPicPr>
          <p:nvPr/>
        </p:nvPicPr>
        <p:blipFill>
          <a:blip r:embed="rId2"/>
          <a:stretch>
            <a:fillRect/>
          </a:stretch>
        </p:blipFill>
        <p:spPr>
          <a:xfrm>
            <a:off x="828675" y="1478040"/>
            <a:ext cx="6042642" cy="1224022"/>
          </a:xfrm>
          <a:prstGeom prst="rect">
            <a:avLst/>
          </a:prstGeom>
        </p:spPr>
      </p:pic>
      <p:pic>
        <p:nvPicPr>
          <p:cNvPr id="6" name="图片 5" descr="图片包含 文字&#10;&#10;已生成极高可信度的说明">
            <a:extLst>
              <a:ext uri="{FF2B5EF4-FFF2-40B4-BE49-F238E27FC236}">
                <a16:creationId xmlns:a16="http://schemas.microsoft.com/office/drawing/2014/main" id="{4CD90251-13F8-4CF8-88D5-7441640CD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727" y="2450237"/>
            <a:ext cx="4426104" cy="4407763"/>
          </a:xfrm>
          <a:prstGeom prst="rect">
            <a:avLst/>
          </a:prstGeom>
        </p:spPr>
      </p:pic>
    </p:spTree>
    <p:extLst>
      <p:ext uri="{BB962C8B-B14F-4D97-AF65-F5344CB8AC3E}">
        <p14:creationId xmlns:p14="http://schemas.microsoft.com/office/powerpoint/2010/main" val="424571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C78A6-8185-462B-B34E-BFBB5EC1D2B4}"/>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id="{E6355B2A-6ABB-4F3A-81D1-015D0926FAC2}"/>
              </a:ext>
            </a:extLst>
          </p:cNvPr>
          <p:cNvSpPr>
            <a:spLocks noGrp="1"/>
          </p:cNvSpPr>
          <p:nvPr>
            <p:ph idx="1"/>
          </p:nvPr>
        </p:nvSpPr>
        <p:spPr/>
        <p:txBody>
          <a:bodyPr>
            <a:normAutofit/>
          </a:bodyPr>
          <a:lstStyle/>
          <a:p>
            <a:r>
              <a:rPr lang="en-US" altLang="zh-CN" sz="1800" b="1" dirty="0">
                <a:solidFill>
                  <a:srgbClr val="7030A0"/>
                </a:solidFill>
              </a:rPr>
              <a:t>The Function GOTO</a:t>
            </a:r>
          </a:p>
          <a:p>
            <a:pPr marL="0" indent="0">
              <a:buNone/>
            </a:pPr>
            <a:endParaRPr lang="zh-CN" altLang="en-US" sz="1600" dirty="0"/>
          </a:p>
        </p:txBody>
      </p:sp>
      <p:pic>
        <p:nvPicPr>
          <p:cNvPr id="4" name="图片 3">
            <a:extLst>
              <a:ext uri="{FF2B5EF4-FFF2-40B4-BE49-F238E27FC236}">
                <a16:creationId xmlns:a16="http://schemas.microsoft.com/office/drawing/2014/main" id="{253DBB59-3C2B-4796-A3E8-0DD71FB32511}"/>
              </a:ext>
            </a:extLst>
          </p:cNvPr>
          <p:cNvPicPr>
            <a:picLocks noChangeAspect="1"/>
          </p:cNvPicPr>
          <p:nvPr/>
        </p:nvPicPr>
        <p:blipFill>
          <a:blip r:embed="rId3"/>
          <a:stretch>
            <a:fillRect/>
          </a:stretch>
        </p:blipFill>
        <p:spPr>
          <a:xfrm>
            <a:off x="828675" y="2013021"/>
            <a:ext cx="7354900" cy="1677555"/>
          </a:xfrm>
          <a:prstGeom prst="rect">
            <a:avLst/>
          </a:prstGeom>
        </p:spPr>
      </p:pic>
      <p:cxnSp>
        <p:nvCxnSpPr>
          <p:cNvPr id="6" name="直接连接符 5">
            <a:extLst>
              <a:ext uri="{FF2B5EF4-FFF2-40B4-BE49-F238E27FC236}">
                <a16:creationId xmlns:a16="http://schemas.microsoft.com/office/drawing/2014/main" id="{0B08EF83-CC21-4159-8668-568C4DD7D275}"/>
              </a:ext>
            </a:extLst>
          </p:cNvPr>
          <p:cNvCxnSpPr/>
          <p:nvPr/>
        </p:nvCxnSpPr>
        <p:spPr>
          <a:xfrm>
            <a:off x="2610035" y="2539014"/>
            <a:ext cx="545976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8" name="直接连接符 7">
            <a:extLst>
              <a:ext uri="{FF2B5EF4-FFF2-40B4-BE49-F238E27FC236}">
                <a16:creationId xmlns:a16="http://schemas.microsoft.com/office/drawing/2014/main" id="{0ACF3961-F30C-4984-A069-C805990B8A96}"/>
              </a:ext>
            </a:extLst>
          </p:cNvPr>
          <p:cNvCxnSpPr>
            <a:cxnSpLocks/>
          </p:cNvCxnSpPr>
          <p:nvPr/>
        </p:nvCxnSpPr>
        <p:spPr>
          <a:xfrm>
            <a:off x="833821" y="2789654"/>
            <a:ext cx="4204964" cy="0"/>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0" name="对象 9">
            <a:extLst>
              <a:ext uri="{FF2B5EF4-FFF2-40B4-BE49-F238E27FC236}">
                <a16:creationId xmlns:a16="http://schemas.microsoft.com/office/drawing/2014/main" id="{C524E8B0-E276-4024-A2B5-089E19C0CF86}"/>
              </a:ext>
            </a:extLst>
          </p:cNvPr>
          <p:cNvGraphicFramePr>
            <a:graphicFrameLocks noChangeAspect="1"/>
          </p:cNvGraphicFramePr>
          <p:nvPr>
            <p:extLst>
              <p:ext uri="{D42A27DB-BD31-4B8C-83A1-F6EECF244321}">
                <p14:modId xmlns:p14="http://schemas.microsoft.com/office/powerpoint/2010/main" val="2536972797"/>
              </p:ext>
            </p:extLst>
          </p:nvPr>
        </p:nvGraphicFramePr>
        <p:xfrm>
          <a:off x="964643" y="3783281"/>
          <a:ext cx="1132895" cy="639069"/>
        </p:xfrm>
        <a:graphic>
          <a:graphicData uri="http://schemas.openxmlformats.org/presentationml/2006/ole">
            <mc:AlternateContent xmlns:mc="http://schemas.openxmlformats.org/markup-compatibility/2006">
              <mc:Choice xmlns:v="urn:schemas-microsoft-com:vml" Requires="v">
                <p:oleObj spid="_x0000_s31922" name="Equation" r:id="rId4" imgW="495000" imgH="279360" progId="Equation.DSMT4">
                  <p:embed/>
                </p:oleObj>
              </mc:Choice>
              <mc:Fallback>
                <p:oleObj name="Equation" r:id="rId4" imgW="495000" imgH="279360" progId="Equation.DSMT4">
                  <p:embed/>
                  <p:pic>
                    <p:nvPicPr>
                      <p:cNvPr id="0" name=""/>
                      <p:cNvPicPr/>
                      <p:nvPr/>
                    </p:nvPicPr>
                    <p:blipFill>
                      <a:blip r:embed="rId5"/>
                      <a:stretch>
                        <a:fillRect/>
                      </a:stretch>
                    </p:blipFill>
                    <p:spPr>
                      <a:xfrm>
                        <a:off x="964643" y="3783281"/>
                        <a:ext cx="1132895" cy="639069"/>
                      </a:xfrm>
                      <a:prstGeom prst="rect">
                        <a:avLst/>
                      </a:prstGeom>
                    </p:spPr>
                  </p:pic>
                </p:oleObj>
              </mc:Fallback>
            </mc:AlternateContent>
          </a:graphicData>
        </a:graphic>
      </p:graphicFrame>
      <p:cxnSp>
        <p:nvCxnSpPr>
          <p:cNvPr id="12" name="直接箭头连接符 11">
            <a:extLst>
              <a:ext uri="{FF2B5EF4-FFF2-40B4-BE49-F238E27FC236}">
                <a16:creationId xmlns:a16="http://schemas.microsoft.com/office/drawing/2014/main" id="{B16AAF0E-3925-4EE1-BA5E-C99E91C00445}"/>
              </a:ext>
            </a:extLst>
          </p:cNvPr>
          <p:cNvCxnSpPr/>
          <p:nvPr/>
        </p:nvCxnSpPr>
        <p:spPr>
          <a:xfrm>
            <a:off x="2097538" y="4102815"/>
            <a:ext cx="92974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aphicFrame>
        <p:nvGraphicFramePr>
          <p:cNvPr id="13" name="对象 12">
            <a:extLst>
              <a:ext uri="{FF2B5EF4-FFF2-40B4-BE49-F238E27FC236}">
                <a16:creationId xmlns:a16="http://schemas.microsoft.com/office/drawing/2014/main" id="{F8CD53EC-CBC6-43BA-ABA3-28BC86F9136D}"/>
              </a:ext>
            </a:extLst>
          </p:cNvPr>
          <p:cNvGraphicFramePr>
            <a:graphicFrameLocks noChangeAspect="1"/>
          </p:cNvGraphicFramePr>
          <p:nvPr>
            <p:extLst>
              <p:ext uri="{D42A27DB-BD31-4B8C-83A1-F6EECF244321}">
                <p14:modId xmlns:p14="http://schemas.microsoft.com/office/powerpoint/2010/main" val="2115976136"/>
              </p:ext>
            </p:extLst>
          </p:nvPr>
        </p:nvGraphicFramePr>
        <p:xfrm>
          <a:off x="3295650" y="3943350"/>
          <a:ext cx="1163638" cy="319088"/>
        </p:xfrm>
        <a:graphic>
          <a:graphicData uri="http://schemas.openxmlformats.org/presentationml/2006/ole">
            <mc:AlternateContent xmlns:mc="http://schemas.openxmlformats.org/markup-compatibility/2006">
              <mc:Choice xmlns:v="urn:schemas-microsoft-com:vml" Requires="v">
                <p:oleObj spid="_x0000_s31923" name="Equation" r:id="rId6" imgW="507960" imgH="139680" progId="Equation.DSMT4">
                  <p:embed/>
                </p:oleObj>
              </mc:Choice>
              <mc:Fallback>
                <p:oleObj name="Equation" r:id="rId6" imgW="507960" imgH="139680" progId="Equation.DSMT4">
                  <p:embed/>
                  <p:pic>
                    <p:nvPicPr>
                      <p:cNvPr id="10" name="对象 9">
                        <a:extLst>
                          <a:ext uri="{FF2B5EF4-FFF2-40B4-BE49-F238E27FC236}">
                            <a16:creationId xmlns:a16="http://schemas.microsoft.com/office/drawing/2014/main" id="{C524E8B0-E276-4024-A2B5-089E19C0CF86}"/>
                          </a:ext>
                        </a:extLst>
                      </p:cNvPr>
                      <p:cNvPicPr/>
                      <p:nvPr/>
                    </p:nvPicPr>
                    <p:blipFill>
                      <a:blip r:embed="rId7"/>
                      <a:stretch>
                        <a:fillRect/>
                      </a:stretch>
                    </p:blipFill>
                    <p:spPr>
                      <a:xfrm>
                        <a:off x="3295650" y="3943350"/>
                        <a:ext cx="1163638" cy="31908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E3C7FCB4-BD61-4A32-BF69-3BA388136FF3}"/>
              </a:ext>
            </a:extLst>
          </p:cNvPr>
          <p:cNvGraphicFramePr>
            <a:graphicFrameLocks noChangeAspect="1"/>
          </p:cNvGraphicFramePr>
          <p:nvPr>
            <p:extLst>
              <p:ext uri="{D42A27DB-BD31-4B8C-83A1-F6EECF244321}">
                <p14:modId xmlns:p14="http://schemas.microsoft.com/office/powerpoint/2010/main" val="1924252620"/>
              </p:ext>
            </p:extLst>
          </p:nvPr>
        </p:nvGraphicFramePr>
        <p:xfrm>
          <a:off x="2431442" y="3765727"/>
          <a:ext cx="261938" cy="261937"/>
        </p:xfrm>
        <a:graphic>
          <a:graphicData uri="http://schemas.openxmlformats.org/presentationml/2006/ole">
            <mc:AlternateContent xmlns:mc="http://schemas.openxmlformats.org/markup-compatibility/2006">
              <mc:Choice xmlns:v="urn:schemas-microsoft-com:vml" Requires="v">
                <p:oleObj spid="_x0000_s31924" name="Equation" r:id="rId8" imgW="114120" imgH="114120" progId="Equation.DSMT4">
                  <p:embed/>
                </p:oleObj>
              </mc:Choice>
              <mc:Fallback>
                <p:oleObj name="Equation" r:id="rId8" imgW="114120" imgH="114120" progId="Equation.DSMT4">
                  <p:embed/>
                  <p:pic>
                    <p:nvPicPr>
                      <p:cNvPr id="13" name="对象 12">
                        <a:extLst>
                          <a:ext uri="{FF2B5EF4-FFF2-40B4-BE49-F238E27FC236}">
                            <a16:creationId xmlns:a16="http://schemas.microsoft.com/office/drawing/2014/main" id="{F8CD53EC-CBC6-43BA-ABA3-28BC86F9136D}"/>
                          </a:ext>
                        </a:extLst>
                      </p:cNvPr>
                      <p:cNvPicPr/>
                      <p:nvPr/>
                    </p:nvPicPr>
                    <p:blipFill>
                      <a:blip r:embed="rId9"/>
                      <a:stretch>
                        <a:fillRect/>
                      </a:stretch>
                    </p:blipFill>
                    <p:spPr>
                      <a:xfrm>
                        <a:off x="2431442" y="3765727"/>
                        <a:ext cx="261938" cy="261937"/>
                      </a:xfrm>
                      <a:prstGeom prst="rect">
                        <a:avLst/>
                      </a:prstGeom>
                    </p:spPr>
                  </p:pic>
                </p:oleObj>
              </mc:Fallback>
            </mc:AlternateContent>
          </a:graphicData>
        </a:graphic>
      </p:graphicFrame>
      <p:cxnSp>
        <p:nvCxnSpPr>
          <p:cNvPr id="15" name="直接箭头连接符 14">
            <a:extLst>
              <a:ext uri="{FF2B5EF4-FFF2-40B4-BE49-F238E27FC236}">
                <a16:creationId xmlns:a16="http://schemas.microsoft.com/office/drawing/2014/main" id="{40BCE914-60BF-41A5-BE1B-DA88F3B78AE3}"/>
              </a:ext>
            </a:extLst>
          </p:cNvPr>
          <p:cNvCxnSpPr/>
          <p:nvPr/>
        </p:nvCxnSpPr>
        <p:spPr>
          <a:xfrm>
            <a:off x="4780987" y="4149469"/>
            <a:ext cx="92974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aphicFrame>
        <p:nvGraphicFramePr>
          <p:cNvPr id="16" name="对象 15">
            <a:extLst>
              <a:ext uri="{FF2B5EF4-FFF2-40B4-BE49-F238E27FC236}">
                <a16:creationId xmlns:a16="http://schemas.microsoft.com/office/drawing/2014/main" id="{59F4FAF9-967A-44BC-A04C-2C0DAC148B0B}"/>
              </a:ext>
            </a:extLst>
          </p:cNvPr>
          <p:cNvGraphicFramePr>
            <a:graphicFrameLocks noChangeAspect="1"/>
          </p:cNvGraphicFramePr>
          <p:nvPr>
            <p:extLst>
              <p:ext uri="{D42A27DB-BD31-4B8C-83A1-F6EECF244321}">
                <p14:modId xmlns:p14="http://schemas.microsoft.com/office/powerpoint/2010/main" val="2302196315"/>
              </p:ext>
            </p:extLst>
          </p:nvPr>
        </p:nvGraphicFramePr>
        <p:xfrm>
          <a:off x="4824413" y="3783013"/>
          <a:ext cx="844550" cy="319087"/>
        </p:xfrm>
        <a:graphic>
          <a:graphicData uri="http://schemas.openxmlformats.org/presentationml/2006/ole">
            <mc:AlternateContent xmlns:mc="http://schemas.openxmlformats.org/markup-compatibility/2006">
              <mc:Choice xmlns:v="urn:schemas-microsoft-com:vml" Requires="v">
                <p:oleObj spid="_x0000_s31925" name="Equation" r:id="rId10" imgW="368280" imgH="139680" progId="Equation.DSMT4">
                  <p:embed/>
                </p:oleObj>
              </mc:Choice>
              <mc:Fallback>
                <p:oleObj name="Equation" r:id="rId10" imgW="368280" imgH="139680" progId="Equation.DSMT4">
                  <p:embed/>
                  <p:pic>
                    <p:nvPicPr>
                      <p:cNvPr id="14" name="对象 13">
                        <a:extLst>
                          <a:ext uri="{FF2B5EF4-FFF2-40B4-BE49-F238E27FC236}">
                            <a16:creationId xmlns:a16="http://schemas.microsoft.com/office/drawing/2014/main" id="{E3C7FCB4-BD61-4A32-BF69-3BA388136FF3}"/>
                          </a:ext>
                        </a:extLst>
                      </p:cNvPr>
                      <p:cNvPicPr/>
                      <p:nvPr/>
                    </p:nvPicPr>
                    <p:blipFill>
                      <a:blip r:embed="rId11"/>
                      <a:stretch>
                        <a:fillRect/>
                      </a:stretch>
                    </p:blipFill>
                    <p:spPr>
                      <a:xfrm>
                        <a:off x="4824413" y="3783013"/>
                        <a:ext cx="844550" cy="31908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395C651F-0AAB-459E-BB46-BB8421035E25}"/>
              </a:ext>
            </a:extLst>
          </p:cNvPr>
          <p:cNvGraphicFramePr>
            <a:graphicFrameLocks noChangeAspect="1"/>
          </p:cNvGraphicFramePr>
          <p:nvPr>
            <p:extLst>
              <p:ext uri="{D42A27DB-BD31-4B8C-83A1-F6EECF244321}">
                <p14:modId xmlns:p14="http://schemas.microsoft.com/office/powerpoint/2010/main" val="4240325820"/>
              </p:ext>
            </p:extLst>
          </p:nvPr>
        </p:nvGraphicFramePr>
        <p:xfrm>
          <a:off x="6008502" y="3410694"/>
          <a:ext cx="1163638" cy="1711325"/>
        </p:xfrm>
        <a:graphic>
          <a:graphicData uri="http://schemas.openxmlformats.org/presentationml/2006/ole">
            <mc:AlternateContent xmlns:mc="http://schemas.openxmlformats.org/markup-compatibility/2006">
              <mc:Choice xmlns:v="urn:schemas-microsoft-com:vml" Requires="v">
                <p:oleObj spid="_x0000_s31926" name="Equation" r:id="rId12" imgW="507960" imgH="749160" progId="Equation.DSMT4">
                  <p:embed/>
                </p:oleObj>
              </mc:Choice>
              <mc:Fallback>
                <p:oleObj name="Equation" r:id="rId12" imgW="507960" imgH="749160" progId="Equation.DSMT4">
                  <p:embed/>
                  <p:pic>
                    <p:nvPicPr>
                      <p:cNvPr id="13" name="对象 12">
                        <a:extLst>
                          <a:ext uri="{FF2B5EF4-FFF2-40B4-BE49-F238E27FC236}">
                            <a16:creationId xmlns:a16="http://schemas.microsoft.com/office/drawing/2014/main" id="{F8CD53EC-CBC6-43BA-ABA3-28BC86F9136D}"/>
                          </a:ext>
                        </a:extLst>
                      </p:cNvPr>
                      <p:cNvPicPr/>
                      <p:nvPr/>
                    </p:nvPicPr>
                    <p:blipFill>
                      <a:blip r:embed="rId13"/>
                      <a:stretch>
                        <a:fillRect/>
                      </a:stretch>
                    </p:blipFill>
                    <p:spPr>
                      <a:xfrm>
                        <a:off x="6008502" y="3410694"/>
                        <a:ext cx="1163638" cy="1711325"/>
                      </a:xfrm>
                      <a:prstGeom prst="rect">
                        <a:avLst/>
                      </a:prstGeom>
                    </p:spPr>
                  </p:pic>
                </p:oleObj>
              </mc:Fallback>
            </mc:AlternateContent>
          </a:graphicData>
        </a:graphic>
      </p:graphicFrame>
      <p:sp>
        <p:nvSpPr>
          <p:cNvPr id="18" name="矩形: 圆角 17">
            <a:extLst>
              <a:ext uri="{FF2B5EF4-FFF2-40B4-BE49-F238E27FC236}">
                <a16:creationId xmlns:a16="http://schemas.microsoft.com/office/drawing/2014/main" id="{AAAB5A61-3FCA-4CC0-ABDC-46BFD3B43E3C}"/>
              </a:ext>
            </a:extLst>
          </p:cNvPr>
          <p:cNvSpPr/>
          <p:nvPr/>
        </p:nvSpPr>
        <p:spPr>
          <a:xfrm>
            <a:off x="5885895" y="3783013"/>
            <a:ext cx="1286245" cy="14104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C41B4679-78D8-4DC3-8A9D-3BBB5E7E9B55}"/>
              </a:ext>
            </a:extLst>
          </p:cNvPr>
          <p:cNvPicPr>
            <a:picLocks noChangeAspect="1"/>
          </p:cNvPicPr>
          <p:nvPr/>
        </p:nvPicPr>
        <p:blipFill>
          <a:blip r:embed="rId14"/>
          <a:stretch>
            <a:fillRect/>
          </a:stretch>
        </p:blipFill>
        <p:spPr>
          <a:xfrm>
            <a:off x="737771" y="4866219"/>
            <a:ext cx="4931192" cy="1718220"/>
          </a:xfrm>
          <a:prstGeom prst="rect">
            <a:avLst/>
          </a:prstGeom>
        </p:spPr>
      </p:pic>
    </p:spTree>
    <p:extLst>
      <p:ext uri="{BB962C8B-B14F-4D97-AF65-F5344CB8AC3E}">
        <p14:creationId xmlns:p14="http://schemas.microsoft.com/office/powerpoint/2010/main" val="290902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1E56F-92A7-41CA-B384-28C25A3E7F51}"/>
              </a:ext>
            </a:extLst>
          </p:cNvPr>
          <p:cNvSpPr>
            <a:spLocks noGrp="1"/>
          </p:cNvSpPr>
          <p:nvPr>
            <p:ph type="title"/>
          </p:nvPr>
        </p:nvSpPr>
        <p:spPr/>
        <p:txBody>
          <a:bodyPr/>
          <a:lstStyle/>
          <a:p>
            <a:r>
              <a:rPr lang="en-US" altLang="zh-CN" dirty="0"/>
              <a:t>5.2 Introduction to LR Parsing: Simple LR</a:t>
            </a:r>
            <a:endParaRPr lang="zh-CN" altLang="en-US" dirty="0"/>
          </a:p>
        </p:txBody>
      </p:sp>
      <p:sp>
        <p:nvSpPr>
          <p:cNvPr id="3" name="内容占位符 2">
            <a:extLst>
              <a:ext uri="{FF2B5EF4-FFF2-40B4-BE49-F238E27FC236}">
                <a16:creationId xmlns:a16="http://schemas.microsoft.com/office/drawing/2014/main" id="{B86AFA2E-29C9-4A19-97F4-0BC025E05CB7}"/>
              </a:ext>
            </a:extLst>
          </p:cNvPr>
          <p:cNvSpPr>
            <a:spLocks noGrp="1"/>
          </p:cNvSpPr>
          <p:nvPr>
            <p:ph idx="1"/>
          </p:nvPr>
        </p:nvSpPr>
        <p:spPr/>
        <p:txBody>
          <a:bodyPr>
            <a:normAutofit/>
          </a:bodyPr>
          <a:lstStyle/>
          <a:p>
            <a:r>
              <a:rPr lang="en-US" altLang="zh-CN" sz="1600" b="1" dirty="0">
                <a:solidFill>
                  <a:srgbClr val="7030A0"/>
                </a:solidFill>
              </a:rPr>
              <a:t>Use of the LR(0) Automaton</a:t>
            </a:r>
          </a:p>
          <a:p>
            <a:pPr lvl="1">
              <a:lnSpc>
                <a:spcPct val="100000"/>
              </a:lnSpc>
            </a:pPr>
            <a:r>
              <a:rPr lang="en-US" altLang="zh-CN" sz="1600" dirty="0"/>
              <a:t>The central idea behind "Simple LR," or SLR, parsing is the construction from the grammar of the LR(0) automaton. The states of this automaton are the sets of items from the canonical LR(0) collection, and the transitions are given by the GOTO function.</a:t>
            </a:r>
          </a:p>
          <a:p>
            <a:pPr lvl="1">
              <a:lnSpc>
                <a:spcPct val="100000"/>
              </a:lnSpc>
            </a:pPr>
            <a:r>
              <a:rPr lang="en-US" altLang="zh-CN" sz="1600" dirty="0"/>
              <a:t>Shift-reduce decisions can be made as follows. Suppose that the string “</a:t>
            </a:r>
            <a:r>
              <a:rPr lang="el-GR" altLang="zh-CN" sz="1600" dirty="0"/>
              <a:t>γ</a:t>
            </a:r>
            <a:r>
              <a:rPr lang="en-US" altLang="zh-CN" sz="1600" dirty="0"/>
              <a:t>” of grammar symbols takes the LR(0) automaton from the start state 0 to some state j . Then, shift on next input symbol a if state j has a transition on a. Otherwise, we choose to reduce; the items in state j will tell us which production to use.</a:t>
            </a:r>
            <a:endParaRPr lang="zh-CN" altLang="en-US" sz="1600" dirty="0"/>
          </a:p>
        </p:txBody>
      </p:sp>
    </p:spTree>
    <p:extLst>
      <p:ext uri="{BB962C8B-B14F-4D97-AF65-F5344CB8AC3E}">
        <p14:creationId xmlns:p14="http://schemas.microsoft.com/office/powerpoint/2010/main" val="60941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6F376-EFA6-429E-BB77-44B98CF731E8}"/>
              </a:ext>
            </a:extLst>
          </p:cNvPr>
          <p:cNvSpPr>
            <a:spLocks noGrp="1"/>
          </p:cNvSpPr>
          <p:nvPr>
            <p:ph type="title"/>
          </p:nvPr>
        </p:nvSpPr>
        <p:spPr/>
        <p:txBody>
          <a:bodyPr/>
          <a:lstStyle/>
          <a:p>
            <a:r>
              <a:rPr lang="en-US" altLang="zh-CN" dirty="0"/>
              <a:t>5.2 Introduction to LR Parsing: Simple LR</a:t>
            </a:r>
            <a:endParaRPr lang="zh-CN" altLang="en-US" dirty="0"/>
          </a:p>
        </p:txBody>
      </p:sp>
      <p:pic>
        <p:nvPicPr>
          <p:cNvPr id="4" name="内容占位符 3" descr="图片包含 文字&#10;&#10;已生成极高可信度的说明">
            <a:extLst>
              <a:ext uri="{FF2B5EF4-FFF2-40B4-BE49-F238E27FC236}">
                <a16:creationId xmlns:a16="http://schemas.microsoft.com/office/drawing/2014/main" id="{BB80D38E-6DCE-4F39-BF01-D27B0EF0F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343" y="1484790"/>
            <a:ext cx="4591023" cy="4572000"/>
          </a:xfrm>
          <a:prstGeom prst="rect">
            <a:avLst/>
          </a:prstGeom>
        </p:spPr>
      </p:pic>
      <p:pic>
        <p:nvPicPr>
          <p:cNvPr id="5" name="图片 4">
            <a:extLst>
              <a:ext uri="{FF2B5EF4-FFF2-40B4-BE49-F238E27FC236}">
                <a16:creationId xmlns:a16="http://schemas.microsoft.com/office/drawing/2014/main" id="{A793931F-29A6-4E2D-9102-B53734355280}"/>
              </a:ext>
            </a:extLst>
          </p:cNvPr>
          <p:cNvPicPr>
            <a:picLocks noChangeAspect="1"/>
          </p:cNvPicPr>
          <p:nvPr/>
        </p:nvPicPr>
        <p:blipFill>
          <a:blip r:embed="rId3"/>
          <a:stretch>
            <a:fillRect/>
          </a:stretch>
        </p:blipFill>
        <p:spPr>
          <a:xfrm>
            <a:off x="4334799" y="4545367"/>
            <a:ext cx="4626099" cy="2233289"/>
          </a:xfrm>
          <a:prstGeom prst="rect">
            <a:avLst/>
          </a:prstGeom>
        </p:spPr>
      </p:pic>
      <p:sp>
        <p:nvSpPr>
          <p:cNvPr id="6" name="文本框 5">
            <a:extLst>
              <a:ext uri="{FF2B5EF4-FFF2-40B4-BE49-F238E27FC236}">
                <a16:creationId xmlns:a16="http://schemas.microsoft.com/office/drawing/2014/main" id="{9D8DEE67-5AF9-433B-9033-018B20B83939}"/>
              </a:ext>
            </a:extLst>
          </p:cNvPr>
          <p:cNvSpPr txBox="1"/>
          <p:nvPr/>
        </p:nvSpPr>
        <p:spPr>
          <a:xfrm>
            <a:off x="5370990" y="1447715"/>
            <a:ext cx="355107" cy="369332"/>
          </a:xfrm>
          <a:prstGeom prst="rect">
            <a:avLst/>
          </a:prstGeom>
          <a:noFill/>
        </p:spPr>
        <p:txBody>
          <a:bodyPr wrap="square" rtlCol="0">
            <a:spAutoFit/>
          </a:bodyPr>
          <a:lstStyle/>
          <a:p>
            <a:r>
              <a:rPr lang="en-US" altLang="zh-CN" dirty="0"/>
              <a:t>0</a:t>
            </a:r>
            <a:endParaRPr lang="zh-CN" altLang="en-US" dirty="0"/>
          </a:p>
        </p:txBody>
      </p:sp>
      <p:sp>
        <p:nvSpPr>
          <p:cNvPr id="7" name="文本框 6">
            <a:extLst>
              <a:ext uri="{FF2B5EF4-FFF2-40B4-BE49-F238E27FC236}">
                <a16:creationId xmlns:a16="http://schemas.microsoft.com/office/drawing/2014/main" id="{755264D4-7D23-49E7-A0E6-4DE3E0D96CF1}"/>
              </a:ext>
            </a:extLst>
          </p:cNvPr>
          <p:cNvSpPr txBox="1"/>
          <p:nvPr/>
        </p:nvSpPr>
        <p:spPr>
          <a:xfrm>
            <a:off x="7908477" y="1490993"/>
            <a:ext cx="622964" cy="369332"/>
          </a:xfrm>
          <a:prstGeom prst="rect">
            <a:avLst/>
          </a:prstGeom>
          <a:noFill/>
        </p:spPr>
        <p:txBody>
          <a:bodyPr wrap="square" rtlCol="0">
            <a:spAutoFit/>
          </a:bodyPr>
          <a:lstStyle/>
          <a:p>
            <a:r>
              <a:rPr lang="en-US" altLang="zh-CN" dirty="0"/>
              <a:t>id</a:t>
            </a:r>
            <a:endParaRPr lang="zh-CN" altLang="en-US" dirty="0"/>
          </a:p>
        </p:txBody>
      </p:sp>
      <p:sp>
        <p:nvSpPr>
          <p:cNvPr id="8" name="文本框 7">
            <a:extLst>
              <a:ext uri="{FF2B5EF4-FFF2-40B4-BE49-F238E27FC236}">
                <a16:creationId xmlns:a16="http://schemas.microsoft.com/office/drawing/2014/main" id="{4FA8F553-E37C-439F-85F1-476030C63DC5}"/>
              </a:ext>
            </a:extLst>
          </p:cNvPr>
          <p:cNvSpPr txBox="1"/>
          <p:nvPr/>
        </p:nvSpPr>
        <p:spPr>
          <a:xfrm>
            <a:off x="5370989" y="1862065"/>
            <a:ext cx="509574" cy="369332"/>
          </a:xfrm>
          <a:prstGeom prst="rect">
            <a:avLst/>
          </a:prstGeom>
          <a:noFill/>
        </p:spPr>
        <p:txBody>
          <a:bodyPr wrap="square" rtlCol="0">
            <a:spAutoFit/>
          </a:bodyPr>
          <a:lstStyle/>
          <a:p>
            <a:r>
              <a:rPr lang="en-US" altLang="zh-CN" dirty="0"/>
              <a:t>05</a:t>
            </a:r>
            <a:endParaRPr lang="zh-CN" altLang="en-US" dirty="0"/>
          </a:p>
        </p:txBody>
      </p:sp>
      <p:sp>
        <p:nvSpPr>
          <p:cNvPr id="9" name="文本框 8">
            <a:extLst>
              <a:ext uri="{FF2B5EF4-FFF2-40B4-BE49-F238E27FC236}">
                <a16:creationId xmlns:a16="http://schemas.microsoft.com/office/drawing/2014/main" id="{3A7413F6-9437-4552-B6DF-9D83B4EAEDC1}"/>
              </a:ext>
            </a:extLst>
          </p:cNvPr>
          <p:cNvSpPr txBox="1"/>
          <p:nvPr/>
        </p:nvSpPr>
        <p:spPr>
          <a:xfrm>
            <a:off x="6470294" y="1447715"/>
            <a:ext cx="355107"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955FC76F-076E-4229-8916-FE430FF2F812}"/>
              </a:ext>
            </a:extLst>
          </p:cNvPr>
          <p:cNvSpPr txBox="1"/>
          <p:nvPr/>
        </p:nvSpPr>
        <p:spPr>
          <a:xfrm>
            <a:off x="6470294" y="1817047"/>
            <a:ext cx="507556" cy="369332"/>
          </a:xfrm>
          <a:prstGeom prst="rect">
            <a:avLst/>
          </a:prstGeom>
          <a:noFill/>
        </p:spPr>
        <p:txBody>
          <a:bodyPr wrap="square" rtlCol="0">
            <a:spAutoFit/>
          </a:bodyPr>
          <a:lstStyle/>
          <a:p>
            <a:r>
              <a:rPr lang="en-US" altLang="zh-CN" dirty="0"/>
              <a:t>$id</a:t>
            </a:r>
            <a:endParaRPr lang="zh-CN" altLang="en-US" dirty="0"/>
          </a:p>
        </p:txBody>
      </p:sp>
      <p:sp>
        <p:nvSpPr>
          <p:cNvPr id="11" name="文本框 10">
            <a:extLst>
              <a:ext uri="{FF2B5EF4-FFF2-40B4-BE49-F238E27FC236}">
                <a16:creationId xmlns:a16="http://schemas.microsoft.com/office/drawing/2014/main" id="{01E6DC1F-55F7-4C41-BE34-34070C52E098}"/>
              </a:ext>
            </a:extLst>
          </p:cNvPr>
          <p:cNvSpPr txBox="1"/>
          <p:nvPr/>
        </p:nvSpPr>
        <p:spPr>
          <a:xfrm>
            <a:off x="5379866" y="2231397"/>
            <a:ext cx="509574" cy="369332"/>
          </a:xfrm>
          <a:prstGeom prst="rect">
            <a:avLst/>
          </a:prstGeom>
          <a:noFill/>
        </p:spPr>
        <p:txBody>
          <a:bodyPr wrap="square" rtlCol="0">
            <a:spAutoFit/>
          </a:bodyPr>
          <a:lstStyle/>
          <a:p>
            <a:r>
              <a:rPr lang="en-US" altLang="zh-CN" dirty="0"/>
              <a:t>05</a:t>
            </a:r>
            <a:endParaRPr lang="zh-CN" altLang="en-US" dirty="0"/>
          </a:p>
        </p:txBody>
      </p:sp>
      <p:sp>
        <p:nvSpPr>
          <p:cNvPr id="12" name="文本框 11">
            <a:extLst>
              <a:ext uri="{FF2B5EF4-FFF2-40B4-BE49-F238E27FC236}">
                <a16:creationId xmlns:a16="http://schemas.microsoft.com/office/drawing/2014/main" id="{495A0B75-02F1-4D30-B29C-A6A92F320522}"/>
              </a:ext>
            </a:extLst>
          </p:cNvPr>
          <p:cNvSpPr txBox="1"/>
          <p:nvPr/>
        </p:nvSpPr>
        <p:spPr>
          <a:xfrm>
            <a:off x="5497944" y="2247589"/>
            <a:ext cx="509574" cy="369332"/>
          </a:xfrm>
          <a:prstGeom prst="rect">
            <a:avLst/>
          </a:prstGeom>
          <a:noFill/>
        </p:spPr>
        <p:txBody>
          <a:bodyPr wrap="square" rtlCol="0">
            <a:spAutoFit/>
          </a:bodyPr>
          <a:lstStyle/>
          <a:p>
            <a:r>
              <a:rPr lang="en-US" altLang="zh-CN" dirty="0">
                <a:solidFill>
                  <a:srgbClr val="FF0000"/>
                </a:solidFill>
              </a:rPr>
              <a:t>X</a:t>
            </a:r>
            <a:endParaRPr lang="zh-CN" altLang="en-US" dirty="0">
              <a:solidFill>
                <a:srgbClr val="FF0000"/>
              </a:solidFill>
            </a:endParaRPr>
          </a:p>
        </p:txBody>
      </p:sp>
      <p:sp>
        <p:nvSpPr>
          <p:cNvPr id="13" name="文本框 12">
            <a:extLst>
              <a:ext uri="{FF2B5EF4-FFF2-40B4-BE49-F238E27FC236}">
                <a16:creationId xmlns:a16="http://schemas.microsoft.com/office/drawing/2014/main" id="{2572988E-8C09-4EF7-90F5-366615C52875}"/>
              </a:ext>
            </a:extLst>
          </p:cNvPr>
          <p:cNvSpPr txBox="1"/>
          <p:nvPr/>
        </p:nvSpPr>
        <p:spPr>
          <a:xfrm>
            <a:off x="6497937" y="2225493"/>
            <a:ext cx="507556" cy="369332"/>
          </a:xfrm>
          <a:prstGeom prst="rect">
            <a:avLst/>
          </a:prstGeom>
          <a:noFill/>
        </p:spPr>
        <p:txBody>
          <a:bodyPr wrap="square" rtlCol="0">
            <a:spAutoFit/>
          </a:bodyPr>
          <a:lstStyle/>
          <a:p>
            <a:r>
              <a:rPr lang="en-US" altLang="zh-CN" dirty="0"/>
              <a:t>$F</a:t>
            </a:r>
            <a:endParaRPr lang="zh-CN" altLang="en-US" dirty="0"/>
          </a:p>
        </p:txBody>
      </p:sp>
      <p:sp>
        <p:nvSpPr>
          <p:cNvPr id="18" name="文本框 17">
            <a:extLst>
              <a:ext uri="{FF2B5EF4-FFF2-40B4-BE49-F238E27FC236}">
                <a16:creationId xmlns:a16="http://schemas.microsoft.com/office/drawing/2014/main" id="{9D34150A-FEE9-4FCB-B192-AD5E144CA174}"/>
              </a:ext>
            </a:extLst>
          </p:cNvPr>
          <p:cNvSpPr txBox="1"/>
          <p:nvPr/>
        </p:nvSpPr>
        <p:spPr>
          <a:xfrm>
            <a:off x="5382972" y="2636982"/>
            <a:ext cx="509574" cy="369332"/>
          </a:xfrm>
          <a:prstGeom prst="rect">
            <a:avLst/>
          </a:prstGeom>
          <a:noFill/>
        </p:spPr>
        <p:txBody>
          <a:bodyPr wrap="square" rtlCol="0">
            <a:spAutoFit/>
          </a:bodyPr>
          <a:lstStyle/>
          <a:p>
            <a:r>
              <a:rPr lang="en-US" altLang="zh-CN" dirty="0"/>
              <a:t>0</a:t>
            </a:r>
            <a:endParaRPr lang="zh-CN" altLang="en-US" dirty="0"/>
          </a:p>
        </p:txBody>
      </p:sp>
      <p:sp>
        <p:nvSpPr>
          <p:cNvPr id="19" name="文本框 18">
            <a:extLst>
              <a:ext uri="{FF2B5EF4-FFF2-40B4-BE49-F238E27FC236}">
                <a16:creationId xmlns:a16="http://schemas.microsoft.com/office/drawing/2014/main" id="{EE2AA73B-B523-4F8A-9FC9-C49E1FE0865F}"/>
              </a:ext>
            </a:extLst>
          </p:cNvPr>
          <p:cNvSpPr txBox="1"/>
          <p:nvPr/>
        </p:nvSpPr>
        <p:spPr>
          <a:xfrm>
            <a:off x="6501613" y="2616921"/>
            <a:ext cx="507556" cy="369332"/>
          </a:xfrm>
          <a:prstGeom prst="rect">
            <a:avLst/>
          </a:prstGeom>
          <a:noFill/>
        </p:spPr>
        <p:txBody>
          <a:bodyPr wrap="square" rtlCol="0">
            <a:spAutoFit/>
          </a:bodyPr>
          <a:lstStyle/>
          <a:p>
            <a:r>
              <a:rPr lang="en-US" altLang="zh-CN" dirty="0"/>
              <a:t>$F</a:t>
            </a:r>
            <a:endParaRPr lang="zh-CN" altLang="en-US" dirty="0"/>
          </a:p>
        </p:txBody>
      </p:sp>
      <p:sp>
        <p:nvSpPr>
          <p:cNvPr id="20" name="文本框 19">
            <a:extLst>
              <a:ext uri="{FF2B5EF4-FFF2-40B4-BE49-F238E27FC236}">
                <a16:creationId xmlns:a16="http://schemas.microsoft.com/office/drawing/2014/main" id="{26E272F4-D330-4D9B-B5B4-1C051AFB3105}"/>
              </a:ext>
            </a:extLst>
          </p:cNvPr>
          <p:cNvSpPr txBox="1"/>
          <p:nvPr/>
        </p:nvSpPr>
        <p:spPr>
          <a:xfrm>
            <a:off x="5386697" y="3001662"/>
            <a:ext cx="509574" cy="369332"/>
          </a:xfrm>
          <a:prstGeom prst="rect">
            <a:avLst/>
          </a:prstGeom>
          <a:noFill/>
        </p:spPr>
        <p:txBody>
          <a:bodyPr wrap="square" rtlCol="0">
            <a:spAutoFit/>
          </a:bodyPr>
          <a:lstStyle/>
          <a:p>
            <a:r>
              <a:rPr lang="en-US" altLang="zh-CN" dirty="0"/>
              <a:t>03</a:t>
            </a:r>
            <a:endParaRPr lang="zh-CN" altLang="en-US" dirty="0"/>
          </a:p>
        </p:txBody>
      </p:sp>
      <p:sp>
        <p:nvSpPr>
          <p:cNvPr id="21" name="文本框 20">
            <a:extLst>
              <a:ext uri="{FF2B5EF4-FFF2-40B4-BE49-F238E27FC236}">
                <a16:creationId xmlns:a16="http://schemas.microsoft.com/office/drawing/2014/main" id="{81D5DD30-C863-4953-AA81-C101B7C64293}"/>
              </a:ext>
            </a:extLst>
          </p:cNvPr>
          <p:cNvSpPr txBox="1"/>
          <p:nvPr/>
        </p:nvSpPr>
        <p:spPr>
          <a:xfrm>
            <a:off x="6497937" y="3009315"/>
            <a:ext cx="509574" cy="369332"/>
          </a:xfrm>
          <a:prstGeom prst="rect">
            <a:avLst/>
          </a:prstGeom>
          <a:noFill/>
        </p:spPr>
        <p:txBody>
          <a:bodyPr wrap="square" rtlCol="0">
            <a:spAutoFit/>
          </a:bodyPr>
          <a:lstStyle/>
          <a:p>
            <a:r>
              <a:rPr lang="en-US" altLang="zh-CN" dirty="0"/>
              <a:t>$F</a:t>
            </a:r>
            <a:endParaRPr lang="zh-CN" altLang="en-US" dirty="0"/>
          </a:p>
        </p:txBody>
      </p:sp>
      <p:sp>
        <p:nvSpPr>
          <p:cNvPr id="22" name="文本框 21">
            <a:extLst>
              <a:ext uri="{FF2B5EF4-FFF2-40B4-BE49-F238E27FC236}">
                <a16:creationId xmlns:a16="http://schemas.microsoft.com/office/drawing/2014/main" id="{3506A7E9-FE13-4D7B-99D3-A0C6F2D82412}"/>
              </a:ext>
            </a:extLst>
          </p:cNvPr>
          <p:cNvSpPr txBox="1"/>
          <p:nvPr/>
        </p:nvSpPr>
        <p:spPr>
          <a:xfrm>
            <a:off x="5386697" y="3385430"/>
            <a:ext cx="509574" cy="369332"/>
          </a:xfrm>
          <a:prstGeom prst="rect">
            <a:avLst/>
          </a:prstGeom>
          <a:noFill/>
        </p:spPr>
        <p:txBody>
          <a:bodyPr wrap="square" rtlCol="0">
            <a:spAutoFit/>
          </a:bodyPr>
          <a:lstStyle/>
          <a:p>
            <a:r>
              <a:rPr lang="en-US" altLang="zh-CN" dirty="0"/>
              <a:t>03</a:t>
            </a:r>
            <a:endParaRPr lang="zh-CN" altLang="en-US" dirty="0"/>
          </a:p>
        </p:txBody>
      </p:sp>
      <p:sp>
        <p:nvSpPr>
          <p:cNvPr id="23" name="文本框 22">
            <a:extLst>
              <a:ext uri="{FF2B5EF4-FFF2-40B4-BE49-F238E27FC236}">
                <a16:creationId xmlns:a16="http://schemas.microsoft.com/office/drawing/2014/main" id="{064CB743-F8F0-4AA8-AD69-89789D852DC6}"/>
              </a:ext>
            </a:extLst>
          </p:cNvPr>
          <p:cNvSpPr txBox="1"/>
          <p:nvPr/>
        </p:nvSpPr>
        <p:spPr>
          <a:xfrm>
            <a:off x="6539058" y="3383274"/>
            <a:ext cx="509574" cy="369332"/>
          </a:xfrm>
          <a:prstGeom prst="rect">
            <a:avLst/>
          </a:prstGeom>
          <a:noFill/>
        </p:spPr>
        <p:txBody>
          <a:bodyPr wrap="square" rtlCol="0">
            <a:spAutoFit/>
          </a:bodyPr>
          <a:lstStyle/>
          <a:p>
            <a:r>
              <a:rPr lang="en-US" altLang="zh-CN" dirty="0"/>
              <a:t>$T</a:t>
            </a:r>
            <a:endParaRPr lang="zh-CN" altLang="en-US" dirty="0"/>
          </a:p>
        </p:txBody>
      </p:sp>
      <p:sp>
        <p:nvSpPr>
          <p:cNvPr id="25" name="矩形 24">
            <a:extLst>
              <a:ext uri="{FF2B5EF4-FFF2-40B4-BE49-F238E27FC236}">
                <a16:creationId xmlns:a16="http://schemas.microsoft.com/office/drawing/2014/main" id="{24C9FA33-2C43-490F-BEE1-0201DCE20600}"/>
              </a:ext>
            </a:extLst>
          </p:cNvPr>
          <p:cNvSpPr/>
          <p:nvPr/>
        </p:nvSpPr>
        <p:spPr>
          <a:xfrm>
            <a:off x="5512259" y="3369574"/>
            <a:ext cx="304892" cy="369332"/>
          </a:xfrm>
          <a:prstGeom prst="rect">
            <a:avLst/>
          </a:prstGeom>
        </p:spPr>
        <p:txBody>
          <a:bodyPr wrap="none">
            <a:spAutoFit/>
          </a:bodyPr>
          <a:lstStyle/>
          <a:p>
            <a:r>
              <a:rPr lang="en-US" altLang="zh-CN" dirty="0">
                <a:solidFill>
                  <a:srgbClr val="FF0000"/>
                </a:solidFill>
              </a:rPr>
              <a:t>X</a:t>
            </a:r>
            <a:endParaRPr lang="zh-CN" altLang="en-US" dirty="0">
              <a:solidFill>
                <a:srgbClr val="FF0000"/>
              </a:solidFill>
            </a:endParaRPr>
          </a:p>
        </p:txBody>
      </p:sp>
      <p:sp>
        <p:nvSpPr>
          <p:cNvPr id="26" name="文本框 25">
            <a:extLst>
              <a:ext uri="{FF2B5EF4-FFF2-40B4-BE49-F238E27FC236}">
                <a16:creationId xmlns:a16="http://schemas.microsoft.com/office/drawing/2014/main" id="{4561E25C-F032-440B-9D6E-BD139D9FD2F3}"/>
              </a:ext>
            </a:extLst>
          </p:cNvPr>
          <p:cNvSpPr txBox="1"/>
          <p:nvPr/>
        </p:nvSpPr>
        <p:spPr>
          <a:xfrm>
            <a:off x="5386697" y="3773519"/>
            <a:ext cx="509574" cy="369332"/>
          </a:xfrm>
          <a:prstGeom prst="rect">
            <a:avLst/>
          </a:prstGeom>
          <a:noFill/>
        </p:spPr>
        <p:txBody>
          <a:bodyPr wrap="square" rtlCol="0">
            <a:spAutoFit/>
          </a:bodyPr>
          <a:lstStyle/>
          <a:p>
            <a:r>
              <a:rPr lang="en-US" altLang="zh-CN" dirty="0"/>
              <a:t>0</a:t>
            </a:r>
            <a:endParaRPr lang="zh-CN" altLang="en-US" dirty="0"/>
          </a:p>
        </p:txBody>
      </p:sp>
      <p:sp>
        <p:nvSpPr>
          <p:cNvPr id="27" name="文本框 26">
            <a:extLst>
              <a:ext uri="{FF2B5EF4-FFF2-40B4-BE49-F238E27FC236}">
                <a16:creationId xmlns:a16="http://schemas.microsoft.com/office/drawing/2014/main" id="{EBDC0730-9F44-457D-B394-AFBD959C725E}"/>
              </a:ext>
            </a:extLst>
          </p:cNvPr>
          <p:cNvSpPr txBox="1"/>
          <p:nvPr/>
        </p:nvSpPr>
        <p:spPr>
          <a:xfrm>
            <a:off x="6528653" y="3769198"/>
            <a:ext cx="509574" cy="369332"/>
          </a:xfrm>
          <a:prstGeom prst="rect">
            <a:avLst/>
          </a:prstGeom>
          <a:noFill/>
        </p:spPr>
        <p:txBody>
          <a:bodyPr wrap="square" rtlCol="0">
            <a:spAutoFit/>
          </a:bodyPr>
          <a:lstStyle/>
          <a:p>
            <a:r>
              <a:rPr lang="en-US" altLang="zh-CN" dirty="0"/>
              <a:t>$T</a:t>
            </a:r>
            <a:endParaRPr lang="zh-CN" altLang="en-US" dirty="0"/>
          </a:p>
        </p:txBody>
      </p:sp>
      <p:sp>
        <p:nvSpPr>
          <p:cNvPr id="28" name="文本框 27">
            <a:extLst>
              <a:ext uri="{FF2B5EF4-FFF2-40B4-BE49-F238E27FC236}">
                <a16:creationId xmlns:a16="http://schemas.microsoft.com/office/drawing/2014/main" id="{2EB60E45-72E9-49DA-B324-3183369907B8}"/>
              </a:ext>
            </a:extLst>
          </p:cNvPr>
          <p:cNvSpPr txBox="1"/>
          <p:nvPr/>
        </p:nvSpPr>
        <p:spPr>
          <a:xfrm>
            <a:off x="5409918" y="4131017"/>
            <a:ext cx="509574" cy="369332"/>
          </a:xfrm>
          <a:prstGeom prst="rect">
            <a:avLst/>
          </a:prstGeom>
          <a:noFill/>
        </p:spPr>
        <p:txBody>
          <a:bodyPr wrap="square" rtlCol="0">
            <a:spAutoFit/>
          </a:bodyPr>
          <a:lstStyle/>
          <a:p>
            <a:r>
              <a:rPr lang="en-US" altLang="zh-CN" dirty="0"/>
              <a:t>02</a:t>
            </a:r>
            <a:endParaRPr lang="zh-CN" altLang="en-US" dirty="0"/>
          </a:p>
        </p:txBody>
      </p:sp>
      <p:sp>
        <p:nvSpPr>
          <p:cNvPr id="29" name="文本框 28">
            <a:extLst>
              <a:ext uri="{FF2B5EF4-FFF2-40B4-BE49-F238E27FC236}">
                <a16:creationId xmlns:a16="http://schemas.microsoft.com/office/drawing/2014/main" id="{6B335F7A-6CA6-4EC1-A5B3-BB6F69BEB33A}"/>
              </a:ext>
            </a:extLst>
          </p:cNvPr>
          <p:cNvSpPr txBox="1"/>
          <p:nvPr/>
        </p:nvSpPr>
        <p:spPr>
          <a:xfrm>
            <a:off x="6539058" y="4127179"/>
            <a:ext cx="509574" cy="369332"/>
          </a:xfrm>
          <a:prstGeom prst="rect">
            <a:avLst/>
          </a:prstGeom>
          <a:noFill/>
        </p:spPr>
        <p:txBody>
          <a:bodyPr wrap="square" rtlCol="0">
            <a:spAutoFit/>
          </a:bodyPr>
          <a:lstStyle/>
          <a:p>
            <a:r>
              <a:rPr lang="en-US" altLang="zh-CN" dirty="0"/>
              <a:t>$T</a:t>
            </a:r>
            <a:endParaRPr lang="zh-CN" altLang="en-US" dirty="0"/>
          </a:p>
        </p:txBody>
      </p:sp>
    </p:spTree>
    <p:extLst>
      <p:ext uri="{BB962C8B-B14F-4D97-AF65-F5344CB8AC3E}">
        <p14:creationId xmlns:p14="http://schemas.microsoft.com/office/powerpoint/2010/main" val="192553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1F991-EC7E-4280-AE95-09462FFEFAB2}"/>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id="{0422C1AD-4B5C-4AF3-A25E-954BAF04E06B}"/>
              </a:ext>
            </a:extLst>
          </p:cNvPr>
          <p:cNvPicPr>
            <a:picLocks noChangeAspect="1"/>
          </p:cNvPicPr>
          <p:nvPr/>
        </p:nvPicPr>
        <p:blipFill>
          <a:blip r:embed="rId2"/>
          <a:stretch>
            <a:fillRect/>
          </a:stretch>
        </p:blipFill>
        <p:spPr>
          <a:xfrm>
            <a:off x="93171" y="1620590"/>
            <a:ext cx="3537798" cy="1792541"/>
          </a:xfrm>
          <a:prstGeom prst="rect">
            <a:avLst/>
          </a:prstGeom>
        </p:spPr>
      </p:pic>
      <p:sp>
        <p:nvSpPr>
          <p:cNvPr id="5" name="文本框 4">
            <a:extLst>
              <a:ext uri="{FF2B5EF4-FFF2-40B4-BE49-F238E27FC236}">
                <a16:creationId xmlns:a16="http://schemas.microsoft.com/office/drawing/2014/main" id="{A881D2AE-C99C-4BB1-9014-9B1CE5A1D2FD}"/>
              </a:ext>
            </a:extLst>
          </p:cNvPr>
          <p:cNvSpPr txBox="1"/>
          <p:nvPr/>
        </p:nvSpPr>
        <p:spPr>
          <a:xfrm>
            <a:off x="828675" y="1251258"/>
            <a:ext cx="2379882" cy="369332"/>
          </a:xfrm>
          <a:prstGeom prst="rect">
            <a:avLst/>
          </a:prstGeom>
          <a:noFill/>
        </p:spPr>
        <p:txBody>
          <a:bodyPr wrap="none" rtlCol="0">
            <a:spAutoFit/>
          </a:bodyPr>
          <a:lstStyle/>
          <a:p>
            <a:r>
              <a:rPr lang="en-US" altLang="zh-CN" b="1" dirty="0">
                <a:solidFill>
                  <a:srgbClr val="7030A0"/>
                </a:solidFill>
              </a:rPr>
              <a:t>The model of LR Parser</a:t>
            </a:r>
            <a:endParaRPr lang="zh-CN" altLang="en-US" b="1" dirty="0">
              <a:solidFill>
                <a:srgbClr val="7030A0"/>
              </a:solidFill>
            </a:endParaRPr>
          </a:p>
        </p:txBody>
      </p:sp>
      <p:pic>
        <p:nvPicPr>
          <p:cNvPr id="6" name="图片 5">
            <a:extLst>
              <a:ext uri="{FF2B5EF4-FFF2-40B4-BE49-F238E27FC236}">
                <a16:creationId xmlns:a16="http://schemas.microsoft.com/office/drawing/2014/main" id="{6D9F895C-9CB8-4EF0-AECD-B9844D476B0A}"/>
              </a:ext>
            </a:extLst>
          </p:cNvPr>
          <p:cNvPicPr>
            <a:picLocks noChangeAspect="1"/>
          </p:cNvPicPr>
          <p:nvPr/>
        </p:nvPicPr>
        <p:blipFill>
          <a:blip r:embed="rId3"/>
          <a:stretch>
            <a:fillRect/>
          </a:stretch>
        </p:blipFill>
        <p:spPr>
          <a:xfrm>
            <a:off x="2636669" y="2814850"/>
            <a:ext cx="6347534" cy="3713484"/>
          </a:xfrm>
          <a:prstGeom prst="rect">
            <a:avLst/>
          </a:prstGeom>
        </p:spPr>
      </p:pic>
    </p:spTree>
    <p:extLst>
      <p:ext uri="{BB962C8B-B14F-4D97-AF65-F5344CB8AC3E}">
        <p14:creationId xmlns:p14="http://schemas.microsoft.com/office/powerpoint/2010/main" val="122673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Syntax Analysis – Bottom UP Method</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6C74D-C3F8-47CB-ACE2-1DC8347D4BCC}"/>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id="{E96396D0-75B7-4A73-A20E-C95ECE07159E}"/>
              </a:ext>
            </a:extLst>
          </p:cNvPr>
          <p:cNvSpPr>
            <a:spLocks noGrp="1"/>
          </p:cNvSpPr>
          <p:nvPr>
            <p:ph idx="1"/>
          </p:nvPr>
        </p:nvSpPr>
        <p:spPr>
          <a:xfrm>
            <a:off x="828675" y="1600200"/>
            <a:ext cx="7486650" cy="415031"/>
          </a:xfrm>
        </p:spPr>
        <p:txBody>
          <a:bodyPr>
            <a:normAutofit/>
          </a:bodyPr>
          <a:lstStyle/>
          <a:p>
            <a:r>
              <a:rPr lang="en-US" altLang="zh-CN" sz="1800" b="1" dirty="0">
                <a:solidFill>
                  <a:srgbClr val="7030A0"/>
                </a:solidFill>
              </a:rPr>
              <a:t>LR-Parser Configurations</a:t>
            </a:r>
          </a:p>
          <a:p>
            <a:pPr marL="0" indent="0">
              <a:buNone/>
            </a:pPr>
            <a:endParaRPr lang="zh-CN" altLang="en-US" sz="1800" b="1" dirty="0">
              <a:solidFill>
                <a:srgbClr val="7030A0"/>
              </a:solidFill>
            </a:endParaRPr>
          </a:p>
        </p:txBody>
      </p:sp>
      <p:pic>
        <p:nvPicPr>
          <p:cNvPr id="4" name="图片 3">
            <a:extLst>
              <a:ext uri="{FF2B5EF4-FFF2-40B4-BE49-F238E27FC236}">
                <a16:creationId xmlns:a16="http://schemas.microsoft.com/office/drawing/2014/main" id="{CF4A0A1E-75D9-477D-80F4-250CAF5AFF05}"/>
              </a:ext>
            </a:extLst>
          </p:cNvPr>
          <p:cNvPicPr>
            <a:picLocks noChangeAspect="1"/>
          </p:cNvPicPr>
          <p:nvPr/>
        </p:nvPicPr>
        <p:blipFill>
          <a:blip r:embed="rId2"/>
          <a:stretch>
            <a:fillRect/>
          </a:stretch>
        </p:blipFill>
        <p:spPr>
          <a:xfrm>
            <a:off x="1154097" y="2015231"/>
            <a:ext cx="6782540" cy="4300041"/>
          </a:xfrm>
          <a:prstGeom prst="rect">
            <a:avLst/>
          </a:prstGeom>
        </p:spPr>
      </p:pic>
      <p:cxnSp>
        <p:nvCxnSpPr>
          <p:cNvPr id="6" name="直接连接符 5">
            <a:extLst>
              <a:ext uri="{FF2B5EF4-FFF2-40B4-BE49-F238E27FC236}">
                <a16:creationId xmlns:a16="http://schemas.microsoft.com/office/drawing/2014/main" id="{C122B4EA-1F49-486B-A909-2EC2320DF43F}"/>
              </a:ext>
            </a:extLst>
          </p:cNvPr>
          <p:cNvCxnSpPr/>
          <p:nvPr/>
        </p:nvCxnSpPr>
        <p:spPr>
          <a:xfrm>
            <a:off x="3364637" y="3284738"/>
            <a:ext cx="1038687" cy="0"/>
          </a:xfrm>
          <a:prstGeom prst="line">
            <a:avLst/>
          </a:prstGeom>
          <a:ln/>
        </p:spPr>
        <p:style>
          <a:lnRef idx="2">
            <a:schemeClr val="accent3"/>
          </a:lnRef>
          <a:fillRef idx="0">
            <a:schemeClr val="accent3"/>
          </a:fillRef>
          <a:effectRef idx="1">
            <a:schemeClr val="accent3"/>
          </a:effectRef>
          <a:fontRef idx="minor">
            <a:schemeClr val="tx1"/>
          </a:fontRef>
        </p:style>
      </p:cxnSp>
      <p:sp>
        <p:nvSpPr>
          <p:cNvPr id="7" name="文本框 6">
            <a:extLst>
              <a:ext uri="{FF2B5EF4-FFF2-40B4-BE49-F238E27FC236}">
                <a16:creationId xmlns:a16="http://schemas.microsoft.com/office/drawing/2014/main" id="{A4BF3620-A904-4FC3-B3CE-7B6A9DE56E5A}"/>
              </a:ext>
            </a:extLst>
          </p:cNvPr>
          <p:cNvSpPr txBox="1"/>
          <p:nvPr/>
        </p:nvSpPr>
        <p:spPr>
          <a:xfrm>
            <a:off x="2583402" y="3100072"/>
            <a:ext cx="677173" cy="369332"/>
          </a:xfrm>
          <a:prstGeom prst="rect">
            <a:avLst/>
          </a:prstGeom>
          <a:noFill/>
        </p:spPr>
        <p:txBody>
          <a:bodyPr wrap="none" rtlCol="0">
            <a:spAutoFit/>
          </a:bodyPr>
          <a:lstStyle/>
          <a:p>
            <a:r>
              <a:rPr lang="en-US" altLang="zh-CN" dirty="0"/>
              <a:t>Stack</a:t>
            </a:r>
            <a:endParaRPr lang="zh-CN" altLang="en-US" dirty="0"/>
          </a:p>
        </p:txBody>
      </p:sp>
      <p:cxnSp>
        <p:nvCxnSpPr>
          <p:cNvPr id="9" name="直接连接符 8">
            <a:extLst>
              <a:ext uri="{FF2B5EF4-FFF2-40B4-BE49-F238E27FC236}">
                <a16:creationId xmlns:a16="http://schemas.microsoft.com/office/drawing/2014/main" id="{1890320A-0A05-489A-A76D-8717ABDD3F88}"/>
              </a:ext>
            </a:extLst>
          </p:cNvPr>
          <p:cNvCxnSpPr/>
          <p:nvPr/>
        </p:nvCxnSpPr>
        <p:spPr>
          <a:xfrm>
            <a:off x="4571431" y="3284738"/>
            <a:ext cx="1030379" cy="0"/>
          </a:xfrm>
          <a:prstGeom prst="line">
            <a:avLst/>
          </a:prstGeom>
          <a:ln/>
        </p:spPr>
        <p:style>
          <a:lnRef idx="2">
            <a:schemeClr val="accent4"/>
          </a:lnRef>
          <a:fillRef idx="0">
            <a:schemeClr val="accent4"/>
          </a:fillRef>
          <a:effectRef idx="1">
            <a:schemeClr val="accent4"/>
          </a:effectRef>
          <a:fontRef idx="minor">
            <a:schemeClr val="tx1"/>
          </a:fontRef>
        </p:style>
      </p:cxnSp>
      <p:sp>
        <p:nvSpPr>
          <p:cNvPr id="10" name="文本框 9">
            <a:extLst>
              <a:ext uri="{FF2B5EF4-FFF2-40B4-BE49-F238E27FC236}">
                <a16:creationId xmlns:a16="http://schemas.microsoft.com/office/drawing/2014/main" id="{DCDA7B10-0104-4B85-A232-A279A72F71AF}"/>
              </a:ext>
            </a:extLst>
          </p:cNvPr>
          <p:cNvSpPr txBox="1"/>
          <p:nvPr/>
        </p:nvSpPr>
        <p:spPr>
          <a:xfrm>
            <a:off x="5601810" y="3091194"/>
            <a:ext cx="684803" cy="369332"/>
          </a:xfrm>
          <a:prstGeom prst="rect">
            <a:avLst/>
          </a:prstGeom>
          <a:noFill/>
        </p:spPr>
        <p:txBody>
          <a:bodyPr wrap="none" rtlCol="0">
            <a:spAutoFit/>
          </a:bodyPr>
          <a:lstStyle/>
          <a:p>
            <a:r>
              <a:rPr lang="en-US" altLang="zh-CN" dirty="0"/>
              <a:t>Input</a:t>
            </a:r>
            <a:endParaRPr lang="zh-CN" altLang="en-US" dirty="0"/>
          </a:p>
        </p:txBody>
      </p:sp>
    </p:spTree>
    <p:extLst>
      <p:ext uri="{BB962C8B-B14F-4D97-AF65-F5344CB8AC3E}">
        <p14:creationId xmlns:p14="http://schemas.microsoft.com/office/powerpoint/2010/main" val="357606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472-E324-4A2A-BB67-022CB6E3AE6C}"/>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id="{0FFA97F3-7CD2-471D-80CD-7E2A7A5FE5E5}"/>
              </a:ext>
            </a:extLst>
          </p:cNvPr>
          <p:cNvSpPr>
            <a:spLocks noGrp="1"/>
          </p:cNvSpPr>
          <p:nvPr>
            <p:ph idx="1"/>
          </p:nvPr>
        </p:nvSpPr>
        <p:spPr>
          <a:xfrm>
            <a:off x="828675" y="1333870"/>
            <a:ext cx="7486650" cy="4572000"/>
          </a:xfrm>
        </p:spPr>
        <p:txBody>
          <a:bodyPr>
            <a:normAutofit/>
          </a:bodyPr>
          <a:lstStyle/>
          <a:p>
            <a:r>
              <a:rPr lang="en-US" altLang="zh-CN" sz="1800" b="1" dirty="0">
                <a:solidFill>
                  <a:srgbClr val="7030A0"/>
                </a:solidFill>
              </a:rPr>
              <a:t>Behavior of the LR Parser</a:t>
            </a:r>
          </a:p>
          <a:p>
            <a:pPr marL="0" indent="0">
              <a:buNone/>
            </a:pPr>
            <a:endParaRPr lang="zh-CN" altLang="en-US" sz="1800" dirty="0">
              <a:solidFill>
                <a:srgbClr val="7030A0"/>
              </a:solidFill>
            </a:endParaRPr>
          </a:p>
        </p:txBody>
      </p:sp>
      <p:pic>
        <p:nvPicPr>
          <p:cNvPr id="4" name="图片 3">
            <a:extLst>
              <a:ext uri="{FF2B5EF4-FFF2-40B4-BE49-F238E27FC236}">
                <a16:creationId xmlns:a16="http://schemas.microsoft.com/office/drawing/2014/main" id="{3BF6E2F8-CCB2-4553-B338-A46D80E08D0A}"/>
              </a:ext>
            </a:extLst>
          </p:cNvPr>
          <p:cNvPicPr>
            <a:picLocks noChangeAspect="1"/>
          </p:cNvPicPr>
          <p:nvPr/>
        </p:nvPicPr>
        <p:blipFill>
          <a:blip r:embed="rId2"/>
          <a:stretch>
            <a:fillRect/>
          </a:stretch>
        </p:blipFill>
        <p:spPr>
          <a:xfrm>
            <a:off x="828675" y="1685312"/>
            <a:ext cx="6217421" cy="2074513"/>
          </a:xfrm>
          <a:prstGeom prst="rect">
            <a:avLst/>
          </a:prstGeom>
        </p:spPr>
      </p:pic>
      <p:pic>
        <p:nvPicPr>
          <p:cNvPr id="5" name="图片 4">
            <a:extLst>
              <a:ext uri="{FF2B5EF4-FFF2-40B4-BE49-F238E27FC236}">
                <a16:creationId xmlns:a16="http://schemas.microsoft.com/office/drawing/2014/main" id="{9E878FF9-A4A9-4449-AAE8-499691AC5C30}"/>
              </a:ext>
            </a:extLst>
          </p:cNvPr>
          <p:cNvPicPr>
            <a:picLocks noChangeAspect="1"/>
          </p:cNvPicPr>
          <p:nvPr/>
        </p:nvPicPr>
        <p:blipFill>
          <a:blip r:embed="rId3"/>
          <a:stretch>
            <a:fillRect/>
          </a:stretch>
        </p:blipFill>
        <p:spPr>
          <a:xfrm>
            <a:off x="828675" y="3684233"/>
            <a:ext cx="6359740" cy="2221637"/>
          </a:xfrm>
          <a:prstGeom prst="rect">
            <a:avLst/>
          </a:prstGeom>
        </p:spPr>
      </p:pic>
      <p:pic>
        <p:nvPicPr>
          <p:cNvPr id="6" name="图片 5">
            <a:extLst>
              <a:ext uri="{FF2B5EF4-FFF2-40B4-BE49-F238E27FC236}">
                <a16:creationId xmlns:a16="http://schemas.microsoft.com/office/drawing/2014/main" id="{15F8B718-93D7-4F3D-8E26-1D6D01D6C979}"/>
              </a:ext>
            </a:extLst>
          </p:cNvPr>
          <p:cNvPicPr>
            <a:picLocks noChangeAspect="1"/>
          </p:cNvPicPr>
          <p:nvPr/>
        </p:nvPicPr>
        <p:blipFill>
          <a:blip r:embed="rId4"/>
          <a:stretch>
            <a:fillRect/>
          </a:stretch>
        </p:blipFill>
        <p:spPr>
          <a:xfrm>
            <a:off x="704329" y="5938714"/>
            <a:ext cx="6220254" cy="830997"/>
          </a:xfrm>
          <a:prstGeom prst="rect">
            <a:avLst/>
          </a:prstGeom>
        </p:spPr>
      </p:pic>
    </p:spTree>
    <p:extLst>
      <p:ext uri="{BB962C8B-B14F-4D97-AF65-F5344CB8AC3E}">
        <p14:creationId xmlns:p14="http://schemas.microsoft.com/office/powerpoint/2010/main" val="318740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FE28F-26A5-4F17-B599-4E372D225C1D}"/>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id="{8D4BAFE8-AAC5-4519-8DFA-C34B3A446C98}"/>
              </a:ext>
            </a:extLst>
          </p:cNvPr>
          <p:cNvPicPr>
            <a:picLocks noChangeAspect="1"/>
          </p:cNvPicPr>
          <p:nvPr/>
        </p:nvPicPr>
        <p:blipFill>
          <a:blip r:embed="rId2"/>
          <a:stretch>
            <a:fillRect/>
          </a:stretch>
        </p:blipFill>
        <p:spPr>
          <a:xfrm>
            <a:off x="1349406" y="1757779"/>
            <a:ext cx="7299282" cy="3973886"/>
          </a:xfrm>
          <a:prstGeom prst="rect">
            <a:avLst/>
          </a:prstGeom>
        </p:spPr>
      </p:pic>
    </p:spTree>
    <p:extLst>
      <p:ext uri="{BB962C8B-B14F-4D97-AF65-F5344CB8AC3E}">
        <p14:creationId xmlns:p14="http://schemas.microsoft.com/office/powerpoint/2010/main" val="100400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E3085-B434-427E-A47B-BEFD79E18138}"/>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id="{B50BB3C5-6730-4B2D-B799-CDEE19C4FA60}"/>
              </a:ext>
            </a:extLst>
          </p:cNvPr>
          <p:cNvPicPr>
            <a:picLocks noChangeAspect="1"/>
          </p:cNvPicPr>
          <p:nvPr/>
        </p:nvPicPr>
        <p:blipFill>
          <a:blip r:embed="rId2"/>
          <a:stretch>
            <a:fillRect/>
          </a:stretch>
        </p:blipFill>
        <p:spPr>
          <a:xfrm>
            <a:off x="828675" y="1431595"/>
            <a:ext cx="4793017" cy="1015082"/>
          </a:xfrm>
          <a:prstGeom prst="rect">
            <a:avLst/>
          </a:prstGeom>
        </p:spPr>
      </p:pic>
      <p:pic>
        <p:nvPicPr>
          <p:cNvPr id="5" name="图片 4">
            <a:extLst>
              <a:ext uri="{FF2B5EF4-FFF2-40B4-BE49-F238E27FC236}">
                <a16:creationId xmlns:a16="http://schemas.microsoft.com/office/drawing/2014/main" id="{D8F1C7C7-BD35-4976-88BB-2990373A9900}"/>
              </a:ext>
            </a:extLst>
          </p:cNvPr>
          <p:cNvPicPr>
            <a:picLocks noChangeAspect="1"/>
          </p:cNvPicPr>
          <p:nvPr/>
        </p:nvPicPr>
        <p:blipFill>
          <a:blip r:embed="rId3"/>
          <a:stretch>
            <a:fillRect/>
          </a:stretch>
        </p:blipFill>
        <p:spPr>
          <a:xfrm>
            <a:off x="1922340" y="2536434"/>
            <a:ext cx="4789180" cy="3609056"/>
          </a:xfrm>
          <a:prstGeom prst="rect">
            <a:avLst/>
          </a:prstGeom>
        </p:spPr>
      </p:pic>
    </p:spTree>
    <p:extLst>
      <p:ext uri="{BB962C8B-B14F-4D97-AF65-F5344CB8AC3E}">
        <p14:creationId xmlns:p14="http://schemas.microsoft.com/office/powerpoint/2010/main" val="282890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C9027-FBB9-45FE-BDCD-1B8BB576ECC0}"/>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id="{3969240A-2054-4A46-BACA-6422C5B06D3A}"/>
              </a:ext>
            </a:extLst>
          </p:cNvPr>
          <p:cNvSpPr>
            <a:spLocks noGrp="1"/>
          </p:cNvSpPr>
          <p:nvPr>
            <p:ph idx="1"/>
          </p:nvPr>
        </p:nvSpPr>
        <p:spPr>
          <a:xfrm>
            <a:off x="828675" y="1600200"/>
            <a:ext cx="7486650" cy="787893"/>
          </a:xfrm>
        </p:spPr>
        <p:txBody>
          <a:bodyPr>
            <a:normAutofit/>
          </a:bodyPr>
          <a:lstStyle/>
          <a:p>
            <a:r>
              <a:rPr lang="en-US" altLang="zh-CN" sz="1600" b="1" dirty="0">
                <a:solidFill>
                  <a:srgbClr val="7030A0"/>
                </a:solidFill>
              </a:rPr>
              <a:t>Constructing an SLR-parsing table</a:t>
            </a:r>
          </a:p>
          <a:p>
            <a:pPr lvl="1"/>
            <a:r>
              <a:rPr lang="en-US" altLang="zh-CN" sz="1600" dirty="0"/>
              <a:t>The SLR method begins with LR(0) items and LR(0) automata</a:t>
            </a:r>
          </a:p>
          <a:p>
            <a:pPr marL="0" indent="0">
              <a:buNone/>
            </a:pPr>
            <a:endParaRPr lang="zh-CN" altLang="en-US" sz="1600" b="1" dirty="0">
              <a:solidFill>
                <a:srgbClr val="7030A0"/>
              </a:solidFill>
            </a:endParaRPr>
          </a:p>
        </p:txBody>
      </p:sp>
      <p:pic>
        <p:nvPicPr>
          <p:cNvPr id="4" name="图片 3">
            <a:extLst>
              <a:ext uri="{FF2B5EF4-FFF2-40B4-BE49-F238E27FC236}">
                <a16:creationId xmlns:a16="http://schemas.microsoft.com/office/drawing/2014/main" id="{C3898761-2576-4AA1-8D10-049A746D05DF}"/>
              </a:ext>
            </a:extLst>
          </p:cNvPr>
          <p:cNvPicPr>
            <a:picLocks noChangeAspect="1"/>
          </p:cNvPicPr>
          <p:nvPr/>
        </p:nvPicPr>
        <p:blipFill>
          <a:blip r:embed="rId2"/>
          <a:stretch>
            <a:fillRect/>
          </a:stretch>
        </p:blipFill>
        <p:spPr>
          <a:xfrm>
            <a:off x="1123218" y="2131092"/>
            <a:ext cx="5130903" cy="3470620"/>
          </a:xfrm>
          <a:prstGeom prst="rect">
            <a:avLst/>
          </a:prstGeom>
        </p:spPr>
      </p:pic>
      <p:pic>
        <p:nvPicPr>
          <p:cNvPr id="5" name="图片 4">
            <a:extLst>
              <a:ext uri="{FF2B5EF4-FFF2-40B4-BE49-F238E27FC236}">
                <a16:creationId xmlns:a16="http://schemas.microsoft.com/office/drawing/2014/main" id="{871B4C53-BCC8-4678-BB4B-0F1572A22C72}"/>
              </a:ext>
            </a:extLst>
          </p:cNvPr>
          <p:cNvPicPr>
            <a:picLocks noChangeAspect="1"/>
          </p:cNvPicPr>
          <p:nvPr/>
        </p:nvPicPr>
        <p:blipFill>
          <a:blip r:embed="rId3"/>
          <a:stretch>
            <a:fillRect/>
          </a:stretch>
        </p:blipFill>
        <p:spPr>
          <a:xfrm>
            <a:off x="1331648" y="5601712"/>
            <a:ext cx="5086905" cy="1168141"/>
          </a:xfrm>
          <a:prstGeom prst="rect">
            <a:avLst/>
          </a:prstGeom>
        </p:spPr>
      </p:pic>
    </p:spTree>
    <p:extLst>
      <p:ext uri="{BB962C8B-B14F-4D97-AF65-F5344CB8AC3E}">
        <p14:creationId xmlns:p14="http://schemas.microsoft.com/office/powerpoint/2010/main" val="37587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222AF-A0E6-4E61-829A-24FAEB70CDA3}"/>
              </a:ext>
            </a:extLst>
          </p:cNvPr>
          <p:cNvSpPr>
            <a:spLocks noGrp="1"/>
          </p:cNvSpPr>
          <p:nvPr>
            <p:ph type="title"/>
          </p:nvPr>
        </p:nvSpPr>
        <p:spPr/>
        <p:txBody>
          <a:bodyPr/>
          <a:lstStyle/>
          <a:p>
            <a:r>
              <a:rPr lang="en-US" altLang="zh-CN" dirty="0"/>
              <a:t>5.3 The LR-Parsing Algorithm</a:t>
            </a:r>
            <a:endParaRPr lang="zh-CN" altLang="en-US" dirty="0"/>
          </a:p>
        </p:txBody>
      </p:sp>
      <p:pic>
        <p:nvPicPr>
          <p:cNvPr id="4" name="图片 3">
            <a:extLst>
              <a:ext uri="{FF2B5EF4-FFF2-40B4-BE49-F238E27FC236}">
                <a16:creationId xmlns:a16="http://schemas.microsoft.com/office/drawing/2014/main" id="{D1F46943-41E3-4D38-A935-6B8D2E731A4B}"/>
              </a:ext>
            </a:extLst>
          </p:cNvPr>
          <p:cNvPicPr>
            <a:picLocks noChangeAspect="1"/>
          </p:cNvPicPr>
          <p:nvPr/>
        </p:nvPicPr>
        <p:blipFill>
          <a:blip r:embed="rId2"/>
          <a:stretch>
            <a:fillRect/>
          </a:stretch>
        </p:blipFill>
        <p:spPr>
          <a:xfrm>
            <a:off x="828675" y="1367101"/>
            <a:ext cx="6104785" cy="2297073"/>
          </a:xfrm>
          <a:prstGeom prst="rect">
            <a:avLst/>
          </a:prstGeom>
        </p:spPr>
      </p:pic>
      <p:pic>
        <p:nvPicPr>
          <p:cNvPr id="5" name="图片 4">
            <a:extLst>
              <a:ext uri="{FF2B5EF4-FFF2-40B4-BE49-F238E27FC236}">
                <a16:creationId xmlns:a16="http://schemas.microsoft.com/office/drawing/2014/main" id="{B5C142C9-75DD-4857-93A3-BF0008F7D48D}"/>
              </a:ext>
            </a:extLst>
          </p:cNvPr>
          <p:cNvPicPr>
            <a:picLocks noChangeAspect="1"/>
          </p:cNvPicPr>
          <p:nvPr/>
        </p:nvPicPr>
        <p:blipFill>
          <a:blip r:embed="rId3"/>
          <a:stretch>
            <a:fillRect/>
          </a:stretch>
        </p:blipFill>
        <p:spPr>
          <a:xfrm>
            <a:off x="2203584" y="3578862"/>
            <a:ext cx="3922008" cy="3279138"/>
          </a:xfrm>
          <a:prstGeom prst="rect">
            <a:avLst/>
          </a:prstGeom>
        </p:spPr>
      </p:pic>
      <p:sp>
        <p:nvSpPr>
          <p:cNvPr id="6" name="椭圆 5">
            <a:extLst>
              <a:ext uri="{FF2B5EF4-FFF2-40B4-BE49-F238E27FC236}">
                <a16:creationId xmlns:a16="http://schemas.microsoft.com/office/drawing/2014/main" id="{1BC3E9B0-0D6D-49B5-A735-1F64FCFFBDF6}"/>
              </a:ext>
            </a:extLst>
          </p:cNvPr>
          <p:cNvSpPr/>
          <p:nvPr/>
        </p:nvSpPr>
        <p:spPr>
          <a:xfrm>
            <a:off x="2041864" y="5131293"/>
            <a:ext cx="1669002" cy="63031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975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031D9-972D-4DD6-A3B6-9FE71981F7F4}"/>
              </a:ext>
            </a:extLst>
          </p:cNvPr>
          <p:cNvSpPr>
            <a:spLocks noGrp="1"/>
          </p:cNvSpPr>
          <p:nvPr>
            <p:ph type="title"/>
          </p:nvPr>
        </p:nvSpPr>
        <p:spPr/>
        <p:txBody>
          <a:bodyPr/>
          <a:lstStyle/>
          <a:p>
            <a:r>
              <a:rPr lang="en-US" altLang="zh-CN" dirty="0"/>
              <a:t>5.3 The LR-Parsing Algorithm</a:t>
            </a:r>
            <a:endParaRPr lang="zh-CN" altLang="en-US" dirty="0"/>
          </a:p>
        </p:txBody>
      </p:sp>
      <p:sp>
        <p:nvSpPr>
          <p:cNvPr id="3" name="内容占位符 2">
            <a:extLst>
              <a:ext uri="{FF2B5EF4-FFF2-40B4-BE49-F238E27FC236}">
                <a16:creationId xmlns:a16="http://schemas.microsoft.com/office/drawing/2014/main" id="{D99AF049-71E0-4482-9160-48B44F3A496B}"/>
              </a:ext>
            </a:extLst>
          </p:cNvPr>
          <p:cNvSpPr>
            <a:spLocks noGrp="1"/>
          </p:cNvSpPr>
          <p:nvPr>
            <p:ph idx="1"/>
          </p:nvPr>
        </p:nvSpPr>
        <p:spPr>
          <a:xfrm>
            <a:off x="819797" y="1600200"/>
            <a:ext cx="7486650" cy="4572000"/>
          </a:xfrm>
        </p:spPr>
        <p:txBody>
          <a:bodyPr>
            <a:normAutofit/>
          </a:bodyPr>
          <a:lstStyle/>
          <a:p>
            <a:r>
              <a:rPr lang="en-US" altLang="zh-CN" sz="1600" b="1" dirty="0">
                <a:solidFill>
                  <a:srgbClr val="7030A0"/>
                </a:solidFill>
              </a:rPr>
              <a:t>Viable Prefixes</a:t>
            </a:r>
          </a:p>
          <a:p>
            <a:pPr marL="0" indent="0">
              <a:buNone/>
            </a:pPr>
            <a:r>
              <a:rPr lang="en-US" altLang="zh-CN" sz="1800" dirty="0"/>
              <a:t>The stack contents must be a prefix of a right-sentential form. If the stack holds    and the rest of the input is </a:t>
            </a:r>
            <a:r>
              <a:rPr lang="en-US" altLang="zh-CN" sz="1800" i="1" dirty="0"/>
              <a:t>x</a:t>
            </a:r>
            <a:r>
              <a:rPr lang="en-US" altLang="zh-CN" sz="1800" dirty="0"/>
              <a:t>, then a sequence of reductions will take       to S.  In terms of derivations                .</a:t>
            </a:r>
          </a:p>
          <a:p>
            <a:pPr marL="0" indent="0">
              <a:buNone/>
            </a:pPr>
            <a:r>
              <a:rPr lang="en-US" altLang="zh-CN" sz="1800" dirty="0"/>
              <a:t>Not all prefixes of right-"sentential forms can appear on the stack, however, since the parser must not shift past the handle. </a:t>
            </a:r>
          </a:p>
          <a:p>
            <a:pPr marL="0" indent="0">
              <a:buNone/>
            </a:pPr>
            <a:endParaRPr lang="en-US" altLang="zh-CN" sz="1800" dirty="0"/>
          </a:p>
          <a:p>
            <a:pPr marL="0" indent="0">
              <a:buNone/>
            </a:pPr>
            <a:r>
              <a:rPr lang="en-US" altLang="zh-CN" sz="1800" dirty="0"/>
              <a:t>The prefixes of right sentential forms that can appear on the stack of a shift-reduce parser are called </a:t>
            </a:r>
            <a:r>
              <a:rPr lang="en-US" altLang="zh-CN" sz="1800" b="1" dirty="0">
                <a:solidFill>
                  <a:srgbClr val="7030A0"/>
                </a:solidFill>
              </a:rPr>
              <a:t>viable prefixes</a:t>
            </a:r>
            <a:r>
              <a:rPr lang="en-US" altLang="zh-CN" sz="1800" dirty="0">
                <a:solidFill>
                  <a:srgbClr val="7030A0"/>
                </a:solidFill>
              </a:rPr>
              <a:t>.</a:t>
            </a:r>
            <a:endParaRPr lang="zh-CN" altLang="en-US" sz="1800" b="1" dirty="0">
              <a:solidFill>
                <a:srgbClr val="7030A0"/>
              </a:solidFill>
            </a:endParaRPr>
          </a:p>
        </p:txBody>
      </p:sp>
      <p:graphicFrame>
        <p:nvGraphicFramePr>
          <p:cNvPr id="4" name="对象 3">
            <a:extLst>
              <a:ext uri="{FF2B5EF4-FFF2-40B4-BE49-F238E27FC236}">
                <a16:creationId xmlns:a16="http://schemas.microsoft.com/office/drawing/2014/main" id="{2E930FF4-1A9F-4C99-BE9C-8C9294F4710B}"/>
              </a:ext>
            </a:extLst>
          </p:cNvPr>
          <p:cNvGraphicFramePr>
            <a:graphicFrameLocks noChangeAspect="1"/>
          </p:cNvGraphicFramePr>
          <p:nvPr>
            <p:extLst>
              <p:ext uri="{D42A27DB-BD31-4B8C-83A1-F6EECF244321}">
                <p14:modId xmlns:p14="http://schemas.microsoft.com/office/powerpoint/2010/main" val="1512182968"/>
              </p:ext>
            </p:extLst>
          </p:nvPr>
        </p:nvGraphicFramePr>
        <p:xfrm>
          <a:off x="2060666" y="2281792"/>
          <a:ext cx="247527" cy="247527"/>
        </p:xfrm>
        <a:graphic>
          <a:graphicData uri="http://schemas.openxmlformats.org/presentationml/2006/ole">
            <mc:AlternateContent xmlns:mc="http://schemas.openxmlformats.org/markup-compatibility/2006">
              <mc:Choice xmlns:v="urn:schemas-microsoft-com:vml" Requires="v">
                <p:oleObj spid="_x0000_s32821" name="Equation" r:id="rId3" imgW="114120" imgH="114120" progId="Equation.DSMT4">
                  <p:embed/>
                </p:oleObj>
              </mc:Choice>
              <mc:Fallback>
                <p:oleObj name="Equation" r:id="rId3" imgW="114120" imgH="114120" progId="Equation.DSMT4">
                  <p:embed/>
                  <p:pic>
                    <p:nvPicPr>
                      <p:cNvPr id="0" name=""/>
                      <p:cNvPicPr/>
                      <p:nvPr/>
                    </p:nvPicPr>
                    <p:blipFill>
                      <a:blip r:embed="rId4"/>
                      <a:stretch>
                        <a:fillRect/>
                      </a:stretch>
                    </p:blipFill>
                    <p:spPr>
                      <a:xfrm>
                        <a:off x="2060666" y="2281792"/>
                        <a:ext cx="247527" cy="24752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5DADAA36-B622-40AA-9C26-BB1930702959}"/>
              </a:ext>
            </a:extLst>
          </p:cNvPr>
          <p:cNvGraphicFramePr>
            <a:graphicFrameLocks noChangeAspect="1"/>
          </p:cNvGraphicFramePr>
          <p:nvPr>
            <p:extLst>
              <p:ext uri="{D42A27DB-BD31-4B8C-83A1-F6EECF244321}">
                <p14:modId xmlns:p14="http://schemas.microsoft.com/office/powerpoint/2010/main" val="1013353620"/>
              </p:ext>
            </p:extLst>
          </p:nvPr>
        </p:nvGraphicFramePr>
        <p:xfrm>
          <a:off x="2949160" y="2529319"/>
          <a:ext cx="475560" cy="329722"/>
        </p:xfrm>
        <a:graphic>
          <a:graphicData uri="http://schemas.openxmlformats.org/presentationml/2006/ole">
            <mc:AlternateContent xmlns:mc="http://schemas.openxmlformats.org/markup-compatibility/2006">
              <mc:Choice xmlns:v="urn:schemas-microsoft-com:vml" Requires="v">
                <p:oleObj spid="_x0000_s32822" name="Equation" r:id="rId5" imgW="164880" imgH="114120" progId="Equation.DSMT4">
                  <p:embed/>
                </p:oleObj>
              </mc:Choice>
              <mc:Fallback>
                <p:oleObj name="Equation" r:id="rId5" imgW="164880" imgH="114120" progId="Equation.DSMT4">
                  <p:embed/>
                  <p:pic>
                    <p:nvPicPr>
                      <p:cNvPr id="4" name="对象 3">
                        <a:extLst>
                          <a:ext uri="{FF2B5EF4-FFF2-40B4-BE49-F238E27FC236}">
                            <a16:creationId xmlns:a16="http://schemas.microsoft.com/office/drawing/2014/main" id="{2E930FF4-1A9F-4C99-BE9C-8C9294F4710B}"/>
                          </a:ext>
                        </a:extLst>
                      </p:cNvPr>
                      <p:cNvPicPr/>
                      <p:nvPr/>
                    </p:nvPicPr>
                    <p:blipFill>
                      <a:blip r:embed="rId6"/>
                      <a:stretch>
                        <a:fillRect/>
                      </a:stretch>
                    </p:blipFill>
                    <p:spPr>
                      <a:xfrm>
                        <a:off x="2949160" y="2529319"/>
                        <a:ext cx="475560" cy="329722"/>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2FC4FBA-BA17-49A3-810F-B50B4AE7F9FA}"/>
              </a:ext>
            </a:extLst>
          </p:cNvPr>
          <p:cNvGraphicFramePr>
            <a:graphicFrameLocks noChangeAspect="1"/>
          </p:cNvGraphicFramePr>
          <p:nvPr>
            <p:extLst>
              <p:ext uri="{D42A27DB-BD31-4B8C-83A1-F6EECF244321}">
                <p14:modId xmlns:p14="http://schemas.microsoft.com/office/powerpoint/2010/main" val="2479387552"/>
              </p:ext>
            </p:extLst>
          </p:nvPr>
        </p:nvGraphicFramePr>
        <p:xfrm>
          <a:off x="6497792" y="2405556"/>
          <a:ext cx="1163637" cy="485082"/>
        </p:xfrm>
        <a:graphic>
          <a:graphicData uri="http://schemas.openxmlformats.org/presentationml/2006/ole">
            <mc:AlternateContent xmlns:mc="http://schemas.openxmlformats.org/markup-compatibility/2006">
              <mc:Choice xmlns:v="urn:schemas-microsoft-com:vml" Requires="v">
                <p:oleObj spid="_x0000_s32823" name="Equation" r:id="rId7" imgW="457200" imgH="190440" progId="Equation.DSMT4">
                  <p:embed/>
                </p:oleObj>
              </mc:Choice>
              <mc:Fallback>
                <p:oleObj name="Equation" r:id="rId7" imgW="457200" imgH="190440" progId="Equation.DSMT4">
                  <p:embed/>
                  <p:pic>
                    <p:nvPicPr>
                      <p:cNvPr id="5" name="对象 4">
                        <a:extLst>
                          <a:ext uri="{FF2B5EF4-FFF2-40B4-BE49-F238E27FC236}">
                            <a16:creationId xmlns:a16="http://schemas.microsoft.com/office/drawing/2014/main" id="{5DADAA36-B622-40AA-9C26-BB1930702959}"/>
                          </a:ext>
                        </a:extLst>
                      </p:cNvPr>
                      <p:cNvPicPr/>
                      <p:nvPr/>
                    </p:nvPicPr>
                    <p:blipFill>
                      <a:blip r:embed="rId8"/>
                      <a:stretch>
                        <a:fillRect/>
                      </a:stretch>
                    </p:blipFill>
                    <p:spPr>
                      <a:xfrm>
                        <a:off x="6497792" y="2405556"/>
                        <a:ext cx="1163637" cy="485082"/>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7B2FBF7F-5482-4039-942D-098F110CDBBC}"/>
              </a:ext>
            </a:extLst>
          </p:cNvPr>
          <p:cNvPicPr>
            <a:picLocks noChangeAspect="1"/>
          </p:cNvPicPr>
          <p:nvPr/>
        </p:nvPicPr>
        <p:blipFill>
          <a:blip r:embed="rId9"/>
          <a:stretch>
            <a:fillRect/>
          </a:stretch>
        </p:blipFill>
        <p:spPr>
          <a:xfrm>
            <a:off x="696896" y="4951716"/>
            <a:ext cx="7732451" cy="1118120"/>
          </a:xfrm>
          <a:prstGeom prst="rect">
            <a:avLst/>
          </a:prstGeom>
        </p:spPr>
      </p:pic>
    </p:spTree>
    <p:extLst>
      <p:ext uri="{BB962C8B-B14F-4D97-AF65-F5344CB8AC3E}">
        <p14:creationId xmlns:p14="http://schemas.microsoft.com/office/powerpoint/2010/main" val="118737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339CA-0B81-4FF3-8C8B-079B5B9F52C3}"/>
              </a:ext>
            </a:extLst>
          </p:cNvPr>
          <p:cNvSpPr>
            <a:spLocks noGrp="1"/>
          </p:cNvSpPr>
          <p:nvPr>
            <p:ph type="title"/>
          </p:nvPr>
        </p:nvSpPr>
        <p:spPr/>
        <p:txBody>
          <a:bodyPr/>
          <a:lstStyle/>
          <a:p>
            <a:r>
              <a:rPr lang="en-US" altLang="zh-CN" dirty="0"/>
              <a:t>5.4 Canonical LR: LR(1)</a:t>
            </a:r>
            <a:endParaRPr lang="zh-CN" altLang="en-US" dirty="0"/>
          </a:p>
        </p:txBody>
      </p:sp>
      <p:sp>
        <p:nvSpPr>
          <p:cNvPr id="3" name="内容占位符 2">
            <a:extLst>
              <a:ext uri="{FF2B5EF4-FFF2-40B4-BE49-F238E27FC236}">
                <a16:creationId xmlns:a16="http://schemas.microsoft.com/office/drawing/2014/main" id="{2632029E-7136-4B43-B338-6135EA424A0B}"/>
              </a:ext>
            </a:extLst>
          </p:cNvPr>
          <p:cNvSpPr>
            <a:spLocks noGrp="1"/>
          </p:cNvSpPr>
          <p:nvPr>
            <p:ph idx="1"/>
          </p:nvPr>
        </p:nvSpPr>
        <p:spPr>
          <a:xfrm>
            <a:off x="828675" y="1600200"/>
            <a:ext cx="7486650" cy="459419"/>
          </a:xfrm>
        </p:spPr>
        <p:txBody>
          <a:bodyPr>
            <a:normAutofit/>
          </a:bodyPr>
          <a:lstStyle/>
          <a:p>
            <a:r>
              <a:rPr lang="en-US" altLang="zh-CN" sz="1600" b="1" dirty="0">
                <a:solidFill>
                  <a:srgbClr val="7030A0"/>
                </a:solidFill>
              </a:rPr>
              <a:t>Canonical LR(1) Items</a:t>
            </a:r>
          </a:p>
          <a:p>
            <a:endParaRPr lang="zh-CN" altLang="en-US" sz="1600" dirty="0">
              <a:solidFill>
                <a:schemeClr val="tx2"/>
              </a:solidFill>
            </a:endParaRPr>
          </a:p>
        </p:txBody>
      </p:sp>
      <p:pic>
        <p:nvPicPr>
          <p:cNvPr id="4" name="图片 3">
            <a:extLst>
              <a:ext uri="{FF2B5EF4-FFF2-40B4-BE49-F238E27FC236}">
                <a16:creationId xmlns:a16="http://schemas.microsoft.com/office/drawing/2014/main" id="{80156E2A-BF4A-48E3-B65F-186324D32488}"/>
              </a:ext>
            </a:extLst>
          </p:cNvPr>
          <p:cNvPicPr>
            <a:picLocks noChangeAspect="1"/>
          </p:cNvPicPr>
          <p:nvPr/>
        </p:nvPicPr>
        <p:blipFill>
          <a:blip r:embed="rId2"/>
          <a:stretch>
            <a:fillRect/>
          </a:stretch>
        </p:blipFill>
        <p:spPr>
          <a:xfrm>
            <a:off x="949910" y="2059619"/>
            <a:ext cx="6287432" cy="3489759"/>
          </a:xfrm>
          <a:prstGeom prst="rect">
            <a:avLst/>
          </a:prstGeom>
        </p:spPr>
      </p:pic>
      <p:pic>
        <p:nvPicPr>
          <p:cNvPr id="5" name="图片 4">
            <a:extLst>
              <a:ext uri="{FF2B5EF4-FFF2-40B4-BE49-F238E27FC236}">
                <a16:creationId xmlns:a16="http://schemas.microsoft.com/office/drawing/2014/main" id="{F4B8D2B4-C4D6-4EBA-B07F-56D961B525CD}"/>
              </a:ext>
            </a:extLst>
          </p:cNvPr>
          <p:cNvPicPr>
            <a:picLocks noChangeAspect="1"/>
          </p:cNvPicPr>
          <p:nvPr/>
        </p:nvPicPr>
        <p:blipFill>
          <a:blip r:embed="rId3"/>
          <a:stretch>
            <a:fillRect/>
          </a:stretch>
        </p:blipFill>
        <p:spPr>
          <a:xfrm>
            <a:off x="2976054" y="5664971"/>
            <a:ext cx="2552700" cy="819150"/>
          </a:xfrm>
          <a:prstGeom prst="rect">
            <a:avLst/>
          </a:prstGeom>
        </p:spPr>
      </p:pic>
    </p:spTree>
    <p:extLst>
      <p:ext uri="{BB962C8B-B14F-4D97-AF65-F5344CB8AC3E}">
        <p14:creationId xmlns:p14="http://schemas.microsoft.com/office/powerpoint/2010/main" val="319211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A6107-E601-4E40-AAB1-58E39373F4B5}"/>
              </a:ext>
            </a:extLst>
          </p:cNvPr>
          <p:cNvSpPr>
            <a:spLocks noGrp="1"/>
          </p:cNvSpPr>
          <p:nvPr>
            <p:ph type="title"/>
          </p:nvPr>
        </p:nvSpPr>
        <p:spPr/>
        <p:txBody>
          <a:bodyPr/>
          <a:lstStyle/>
          <a:p>
            <a:r>
              <a:rPr lang="en-US" altLang="zh-CN" dirty="0"/>
              <a:t>5.4 Canonical LR: LR(1)</a:t>
            </a:r>
            <a:endParaRPr lang="zh-CN" altLang="en-US" dirty="0"/>
          </a:p>
        </p:txBody>
      </p:sp>
      <p:pic>
        <p:nvPicPr>
          <p:cNvPr id="4" name="图片 3">
            <a:extLst>
              <a:ext uri="{FF2B5EF4-FFF2-40B4-BE49-F238E27FC236}">
                <a16:creationId xmlns:a16="http://schemas.microsoft.com/office/drawing/2014/main" id="{D13478A9-148D-4103-B165-4631DD2850AF}"/>
              </a:ext>
            </a:extLst>
          </p:cNvPr>
          <p:cNvPicPr>
            <a:picLocks noChangeAspect="1"/>
          </p:cNvPicPr>
          <p:nvPr/>
        </p:nvPicPr>
        <p:blipFill>
          <a:blip r:embed="rId2"/>
          <a:stretch>
            <a:fillRect/>
          </a:stretch>
        </p:blipFill>
        <p:spPr>
          <a:xfrm>
            <a:off x="665826" y="1569861"/>
            <a:ext cx="7648361" cy="4445566"/>
          </a:xfrm>
          <a:prstGeom prst="rect">
            <a:avLst/>
          </a:prstGeom>
        </p:spPr>
      </p:pic>
      <p:pic>
        <p:nvPicPr>
          <p:cNvPr id="6" name="图片 5" descr="图片包含 物体, 事情, 橙色, 手表&#10;&#10;已生成高可信度的说明">
            <a:extLst>
              <a:ext uri="{FF2B5EF4-FFF2-40B4-BE49-F238E27FC236}">
                <a16:creationId xmlns:a16="http://schemas.microsoft.com/office/drawing/2014/main" id="{8F41B9C0-FC46-473B-8CF2-CC2B9E2C9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082" y="6136918"/>
            <a:ext cx="1266490" cy="550415"/>
          </a:xfrm>
          <a:prstGeom prst="rect">
            <a:avLst/>
          </a:prstGeom>
        </p:spPr>
      </p:pic>
      <p:sp>
        <p:nvSpPr>
          <p:cNvPr id="7" name="文本框 6">
            <a:extLst>
              <a:ext uri="{FF2B5EF4-FFF2-40B4-BE49-F238E27FC236}">
                <a16:creationId xmlns:a16="http://schemas.microsoft.com/office/drawing/2014/main" id="{50BF15A5-59F8-4EA5-A2FE-11076BB24717}"/>
              </a:ext>
            </a:extLst>
          </p:cNvPr>
          <p:cNvSpPr txBox="1"/>
          <p:nvPr/>
        </p:nvSpPr>
        <p:spPr>
          <a:xfrm>
            <a:off x="828675" y="6136918"/>
            <a:ext cx="463588" cy="369332"/>
          </a:xfrm>
          <a:prstGeom prst="rect">
            <a:avLst/>
          </a:prstGeom>
          <a:noFill/>
        </p:spPr>
        <p:txBody>
          <a:bodyPr wrap="none" rtlCol="0">
            <a:spAutoFit/>
          </a:bodyPr>
          <a:lstStyle/>
          <a:p>
            <a:r>
              <a:rPr lang="en-US" altLang="zh-CN" dirty="0" err="1"/>
              <a:t>Eg</a:t>
            </a:r>
            <a:r>
              <a:rPr lang="en-US" altLang="zh-CN" dirty="0"/>
              <a:t>.</a:t>
            </a:r>
            <a:endParaRPr lang="zh-CN" altLang="en-US" dirty="0"/>
          </a:p>
        </p:txBody>
      </p:sp>
    </p:spTree>
    <p:extLst>
      <p:ext uri="{BB962C8B-B14F-4D97-AF65-F5344CB8AC3E}">
        <p14:creationId xmlns:p14="http://schemas.microsoft.com/office/powerpoint/2010/main" val="55767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08421-A34B-40AF-91FA-23AB24351A16}"/>
              </a:ext>
            </a:extLst>
          </p:cNvPr>
          <p:cNvSpPr>
            <a:spLocks noGrp="1"/>
          </p:cNvSpPr>
          <p:nvPr>
            <p:ph type="title"/>
          </p:nvPr>
        </p:nvSpPr>
        <p:spPr/>
        <p:txBody>
          <a:bodyPr/>
          <a:lstStyle/>
          <a:p>
            <a:r>
              <a:rPr lang="en-US" altLang="zh-CN" dirty="0"/>
              <a:t>5.4 Canonical LR: LR(1)</a:t>
            </a:r>
            <a:endParaRPr lang="zh-CN" altLang="en-US" dirty="0"/>
          </a:p>
        </p:txBody>
      </p:sp>
      <p:sp>
        <p:nvSpPr>
          <p:cNvPr id="3" name="内容占位符 2">
            <a:extLst>
              <a:ext uri="{FF2B5EF4-FFF2-40B4-BE49-F238E27FC236}">
                <a16:creationId xmlns:a16="http://schemas.microsoft.com/office/drawing/2014/main" id="{E2099D5A-6E69-464A-BFC9-42A0DFD16C45}"/>
              </a:ext>
            </a:extLst>
          </p:cNvPr>
          <p:cNvSpPr>
            <a:spLocks noGrp="1"/>
          </p:cNvSpPr>
          <p:nvPr>
            <p:ph idx="1"/>
          </p:nvPr>
        </p:nvSpPr>
        <p:spPr>
          <a:xfrm>
            <a:off x="828675" y="1286276"/>
            <a:ext cx="7486650" cy="450542"/>
          </a:xfrm>
        </p:spPr>
        <p:txBody>
          <a:bodyPr/>
          <a:lstStyle/>
          <a:p>
            <a:r>
              <a:rPr lang="en-US" altLang="zh-CN" b="1" dirty="0">
                <a:solidFill>
                  <a:srgbClr val="7030A0"/>
                </a:solidFill>
              </a:rPr>
              <a:t>Constructing LR(1) Sets of Items</a:t>
            </a:r>
          </a:p>
        </p:txBody>
      </p:sp>
      <p:pic>
        <p:nvPicPr>
          <p:cNvPr id="4" name="图片 3">
            <a:extLst>
              <a:ext uri="{FF2B5EF4-FFF2-40B4-BE49-F238E27FC236}">
                <a16:creationId xmlns:a16="http://schemas.microsoft.com/office/drawing/2014/main" id="{01ABA527-717F-4536-877C-3767F42A31F3}"/>
              </a:ext>
            </a:extLst>
          </p:cNvPr>
          <p:cNvPicPr>
            <a:picLocks noChangeAspect="1"/>
          </p:cNvPicPr>
          <p:nvPr/>
        </p:nvPicPr>
        <p:blipFill>
          <a:blip r:embed="rId3"/>
          <a:stretch>
            <a:fillRect/>
          </a:stretch>
        </p:blipFill>
        <p:spPr>
          <a:xfrm>
            <a:off x="1716238" y="1610235"/>
            <a:ext cx="5110692" cy="5008068"/>
          </a:xfrm>
          <a:prstGeom prst="rect">
            <a:avLst/>
          </a:prstGeom>
        </p:spPr>
      </p:pic>
      <p:sp>
        <p:nvSpPr>
          <p:cNvPr id="6" name="文本框 5">
            <a:extLst>
              <a:ext uri="{FF2B5EF4-FFF2-40B4-BE49-F238E27FC236}">
                <a16:creationId xmlns:a16="http://schemas.microsoft.com/office/drawing/2014/main" id="{8A9B6EDD-6EB9-48D4-BA00-1565F990EB9A}"/>
              </a:ext>
            </a:extLst>
          </p:cNvPr>
          <p:cNvSpPr txBox="1"/>
          <p:nvPr/>
        </p:nvSpPr>
        <p:spPr>
          <a:xfrm>
            <a:off x="7060800" y="2788282"/>
            <a:ext cx="463588" cy="369332"/>
          </a:xfrm>
          <a:prstGeom prst="rect">
            <a:avLst/>
          </a:prstGeom>
          <a:noFill/>
        </p:spPr>
        <p:txBody>
          <a:bodyPr wrap="none" rtlCol="0">
            <a:spAutoFit/>
          </a:bodyPr>
          <a:lstStyle/>
          <a:p>
            <a:r>
              <a:rPr lang="en-US" altLang="zh-CN" dirty="0" err="1"/>
              <a:t>Eg</a:t>
            </a:r>
            <a:r>
              <a:rPr lang="en-US" altLang="zh-CN" dirty="0"/>
              <a:t>.</a:t>
            </a:r>
            <a:endParaRPr lang="zh-CN" altLang="en-US" dirty="0"/>
          </a:p>
        </p:txBody>
      </p:sp>
      <p:graphicFrame>
        <p:nvGraphicFramePr>
          <p:cNvPr id="7" name="对象 6">
            <a:extLst>
              <a:ext uri="{FF2B5EF4-FFF2-40B4-BE49-F238E27FC236}">
                <a16:creationId xmlns:a16="http://schemas.microsoft.com/office/drawing/2014/main" id="{2B9B3202-B16F-49A3-8E96-F0416A73D33A}"/>
              </a:ext>
            </a:extLst>
          </p:cNvPr>
          <p:cNvGraphicFramePr>
            <a:graphicFrameLocks noChangeAspect="1"/>
          </p:cNvGraphicFramePr>
          <p:nvPr>
            <p:extLst>
              <p:ext uri="{D42A27DB-BD31-4B8C-83A1-F6EECF244321}">
                <p14:modId xmlns:p14="http://schemas.microsoft.com/office/powerpoint/2010/main" val="1734149022"/>
              </p:ext>
            </p:extLst>
          </p:nvPr>
        </p:nvGraphicFramePr>
        <p:xfrm>
          <a:off x="7631773" y="2788282"/>
          <a:ext cx="1121607" cy="1035330"/>
        </p:xfrm>
        <a:graphic>
          <a:graphicData uri="http://schemas.openxmlformats.org/presentationml/2006/ole">
            <mc:AlternateContent xmlns:mc="http://schemas.openxmlformats.org/markup-compatibility/2006">
              <mc:Choice xmlns:v="urn:schemas-microsoft-com:vml" Requires="v">
                <p:oleObj spid="_x0000_s33800" name="Equation" r:id="rId4" imgW="495000" imgH="457200" progId="Equation.DSMT4">
                  <p:embed/>
                </p:oleObj>
              </mc:Choice>
              <mc:Fallback>
                <p:oleObj name="Equation" r:id="rId4" imgW="495000" imgH="457200" progId="Equation.DSMT4">
                  <p:embed/>
                  <p:pic>
                    <p:nvPicPr>
                      <p:cNvPr id="0" name=""/>
                      <p:cNvPicPr/>
                      <p:nvPr/>
                    </p:nvPicPr>
                    <p:blipFill>
                      <a:blip r:embed="rId5"/>
                      <a:stretch>
                        <a:fillRect/>
                      </a:stretch>
                    </p:blipFill>
                    <p:spPr>
                      <a:xfrm>
                        <a:off x="7631773" y="2788282"/>
                        <a:ext cx="1121607" cy="1035330"/>
                      </a:xfrm>
                      <a:prstGeom prst="rect">
                        <a:avLst/>
                      </a:prstGeom>
                    </p:spPr>
                  </p:pic>
                </p:oleObj>
              </mc:Fallback>
            </mc:AlternateContent>
          </a:graphicData>
        </a:graphic>
      </p:graphicFrame>
    </p:spTree>
    <p:extLst>
      <p:ext uri="{BB962C8B-B14F-4D97-AF65-F5344CB8AC3E}">
        <p14:creationId xmlns:p14="http://schemas.microsoft.com/office/powerpoint/2010/main" val="366458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Outlines</a:t>
            </a:r>
            <a:endParaRPr lang="zh-CN" altLang="en-US" dirty="0"/>
          </a:p>
        </p:txBody>
      </p:sp>
      <p:sp>
        <p:nvSpPr>
          <p:cNvPr id="3" name="内容占位符 2"/>
          <p:cNvSpPr>
            <a:spLocks noGrp="1"/>
          </p:cNvSpPr>
          <p:nvPr>
            <p:ph idx="1"/>
          </p:nvPr>
        </p:nvSpPr>
        <p:spPr/>
        <p:txBody>
          <a:bodyPr/>
          <a:lstStyle/>
          <a:p>
            <a:r>
              <a:rPr lang="en-US" altLang="zh-CN" dirty="0"/>
              <a:t>Bottom-Up Parsing</a:t>
            </a:r>
          </a:p>
          <a:p>
            <a:r>
              <a:rPr lang="en-US" altLang="zh-CN" dirty="0"/>
              <a:t>Introduction to LR Parsing: Simple LR</a:t>
            </a:r>
          </a:p>
          <a:p>
            <a:r>
              <a:rPr lang="en-US" altLang="zh-CN" dirty="0"/>
              <a:t>The LR-Parsing Algorithm</a:t>
            </a:r>
          </a:p>
          <a:p>
            <a:r>
              <a:rPr lang="en-US" altLang="zh-CN" dirty="0"/>
              <a:t>canonical-LR: LR(1)</a:t>
            </a:r>
          </a:p>
          <a:p>
            <a:endParaRPr lang="en-US" altLang="zh-CN" dirty="0"/>
          </a:p>
        </p:txBody>
      </p:sp>
    </p:spTree>
    <p:extLst>
      <p:ext uri="{BB962C8B-B14F-4D97-AF65-F5344CB8AC3E}">
        <p14:creationId xmlns:p14="http://schemas.microsoft.com/office/powerpoint/2010/main" val="195570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B1744-0898-4FA3-B684-4F0F08E833DD}"/>
              </a:ext>
            </a:extLst>
          </p:cNvPr>
          <p:cNvSpPr>
            <a:spLocks noGrp="1"/>
          </p:cNvSpPr>
          <p:nvPr>
            <p:ph type="title"/>
          </p:nvPr>
        </p:nvSpPr>
        <p:spPr/>
        <p:txBody>
          <a:bodyPr/>
          <a:lstStyle/>
          <a:p>
            <a:r>
              <a:rPr lang="en-US" altLang="zh-CN" dirty="0"/>
              <a:t>5.4 Canonical LR: LR(1)</a:t>
            </a:r>
            <a:endParaRPr lang="zh-CN" altLang="en-US" dirty="0"/>
          </a:p>
        </p:txBody>
      </p:sp>
      <p:sp>
        <p:nvSpPr>
          <p:cNvPr id="3" name="内容占位符 2">
            <a:extLst>
              <a:ext uri="{FF2B5EF4-FFF2-40B4-BE49-F238E27FC236}">
                <a16:creationId xmlns:a16="http://schemas.microsoft.com/office/drawing/2014/main" id="{027602A5-FBE6-481B-A179-D292AAFA0DC8}"/>
              </a:ext>
            </a:extLst>
          </p:cNvPr>
          <p:cNvSpPr>
            <a:spLocks noGrp="1"/>
          </p:cNvSpPr>
          <p:nvPr>
            <p:ph idx="1"/>
          </p:nvPr>
        </p:nvSpPr>
        <p:spPr>
          <a:xfrm>
            <a:off x="828675" y="1351625"/>
            <a:ext cx="7486650" cy="352887"/>
          </a:xfrm>
        </p:spPr>
        <p:txBody>
          <a:bodyPr/>
          <a:lstStyle/>
          <a:p>
            <a:r>
              <a:rPr lang="en-US" altLang="zh-CN" dirty="0"/>
              <a:t>Canonical LR( l ) Parsing Tables</a:t>
            </a:r>
            <a:endParaRPr lang="zh-CN" altLang="en-US" dirty="0"/>
          </a:p>
        </p:txBody>
      </p:sp>
      <p:pic>
        <p:nvPicPr>
          <p:cNvPr id="4" name="图片 3">
            <a:extLst>
              <a:ext uri="{FF2B5EF4-FFF2-40B4-BE49-F238E27FC236}">
                <a16:creationId xmlns:a16="http://schemas.microsoft.com/office/drawing/2014/main" id="{EBA6BD63-7968-4A57-B936-62A37FFFE8AD}"/>
              </a:ext>
            </a:extLst>
          </p:cNvPr>
          <p:cNvPicPr>
            <a:picLocks noChangeAspect="1"/>
          </p:cNvPicPr>
          <p:nvPr/>
        </p:nvPicPr>
        <p:blipFill>
          <a:blip r:embed="rId2"/>
          <a:stretch>
            <a:fillRect/>
          </a:stretch>
        </p:blipFill>
        <p:spPr>
          <a:xfrm>
            <a:off x="1816698" y="1704512"/>
            <a:ext cx="5605033" cy="4967461"/>
          </a:xfrm>
          <a:prstGeom prst="rect">
            <a:avLst/>
          </a:prstGeom>
        </p:spPr>
      </p:pic>
    </p:spTree>
    <p:extLst>
      <p:ext uri="{BB962C8B-B14F-4D97-AF65-F5344CB8AC3E}">
        <p14:creationId xmlns:p14="http://schemas.microsoft.com/office/powerpoint/2010/main" val="199092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4E744-D6C1-4C41-9CBE-60DC3D8040D6}"/>
              </a:ext>
            </a:extLst>
          </p:cNvPr>
          <p:cNvSpPr>
            <a:spLocks noGrp="1"/>
          </p:cNvSpPr>
          <p:nvPr>
            <p:ph type="title"/>
          </p:nvPr>
        </p:nvSpPr>
        <p:spPr/>
        <p:txBody>
          <a:bodyPr/>
          <a:lstStyle/>
          <a:p>
            <a:r>
              <a:rPr lang="en-US" altLang="zh-CN" dirty="0"/>
              <a:t>5.4 Canonical LR: LR(1)</a:t>
            </a:r>
            <a:endParaRPr lang="zh-CN" altLang="en-US" dirty="0"/>
          </a:p>
        </p:txBody>
      </p:sp>
      <p:pic>
        <p:nvPicPr>
          <p:cNvPr id="4" name="图片 3">
            <a:extLst>
              <a:ext uri="{FF2B5EF4-FFF2-40B4-BE49-F238E27FC236}">
                <a16:creationId xmlns:a16="http://schemas.microsoft.com/office/drawing/2014/main" id="{CBC9C6A7-5C8E-483B-9AED-A853FE6B97DC}"/>
              </a:ext>
            </a:extLst>
          </p:cNvPr>
          <p:cNvPicPr>
            <a:picLocks noChangeAspect="1"/>
          </p:cNvPicPr>
          <p:nvPr/>
        </p:nvPicPr>
        <p:blipFill>
          <a:blip r:embed="rId3"/>
          <a:stretch>
            <a:fillRect/>
          </a:stretch>
        </p:blipFill>
        <p:spPr>
          <a:xfrm>
            <a:off x="828675" y="1491447"/>
            <a:ext cx="4439554" cy="3738267"/>
          </a:xfrm>
          <a:prstGeom prst="rect">
            <a:avLst/>
          </a:prstGeom>
        </p:spPr>
      </p:pic>
      <p:graphicFrame>
        <p:nvGraphicFramePr>
          <p:cNvPr id="5" name="对象 4">
            <a:extLst>
              <a:ext uri="{FF2B5EF4-FFF2-40B4-BE49-F238E27FC236}">
                <a16:creationId xmlns:a16="http://schemas.microsoft.com/office/drawing/2014/main" id="{D15F4104-0A68-4E88-8F58-88BC8C239C1D}"/>
              </a:ext>
            </a:extLst>
          </p:cNvPr>
          <p:cNvGraphicFramePr>
            <a:graphicFrameLocks noChangeAspect="1"/>
          </p:cNvGraphicFramePr>
          <p:nvPr>
            <p:extLst>
              <p:ext uri="{D42A27DB-BD31-4B8C-83A1-F6EECF244321}">
                <p14:modId xmlns:p14="http://schemas.microsoft.com/office/powerpoint/2010/main" val="1070024057"/>
              </p:ext>
            </p:extLst>
          </p:nvPr>
        </p:nvGraphicFramePr>
        <p:xfrm>
          <a:off x="1665979" y="5547999"/>
          <a:ext cx="1121607" cy="1035330"/>
        </p:xfrm>
        <a:graphic>
          <a:graphicData uri="http://schemas.openxmlformats.org/presentationml/2006/ole">
            <mc:AlternateContent xmlns:mc="http://schemas.openxmlformats.org/markup-compatibility/2006">
              <mc:Choice xmlns:v="urn:schemas-microsoft-com:vml" Requires="v">
                <p:oleObj spid="_x0000_s34823" name="Equation" r:id="rId4" imgW="495000" imgH="457200" progId="Equation.DSMT4">
                  <p:embed/>
                </p:oleObj>
              </mc:Choice>
              <mc:Fallback>
                <p:oleObj name="Equation" r:id="rId4" imgW="495000" imgH="457200" progId="Equation.DSMT4">
                  <p:embed/>
                  <p:pic>
                    <p:nvPicPr>
                      <p:cNvPr id="7" name="对象 6">
                        <a:extLst>
                          <a:ext uri="{FF2B5EF4-FFF2-40B4-BE49-F238E27FC236}">
                            <a16:creationId xmlns:a16="http://schemas.microsoft.com/office/drawing/2014/main" id="{2B9B3202-B16F-49A3-8E96-F0416A73D33A}"/>
                          </a:ext>
                        </a:extLst>
                      </p:cNvPr>
                      <p:cNvPicPr/>
                      <p:nvPr/>
                    </p:nvPicPr>
                    <p:blipFill>
                      <a:blip r:embed="rId5"/>
                      <a:stretch>
                        <a:fillRect/>
                      </a:stretch>
                    </p:blipFill>
                    <p:spPr>
                      <a:xfrm>
                        <a:off x="1665979" y="5547999"/>
                        <a:ext cx="1121607" cy="103533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02726118-D63E-42A1-B0A4-8EF23F4427EC}"/>
              </a:ext>
            </a:extLst>
          </p:cNvPr>
          <p:cNvPicPr>
            <a:picLocks noChangeAspect="1"/>
          </p:cNvPicPr>
          <p:nvPr/>
        </p:nvPicPr>
        <p:blipFill>
          <a:blip r:embed="rId6"/>
          <a:stretch>
            <a:fillRect/>
          </a:stretch>
        </p:blipFill>
        <p:spPr>
          <a:xfrm>
            <a:off x="5816679" y="2652148"/>
            <a:ext cx="2712955" cy="2895851"/>
          </a:xfrm>
          <a:prstGeom prst="rect">
            <a:avLst/>
          </a:prstGeom>
        </p:spPr>
      </p:pic>
    </p:spTree>
    <p:extLst>
      <p:ext uri="{BB962C8B-B14F-4D97-AF65-F5344CB8AC3E}">
        <p14:creationId xmlns:p14="http://schemas.microsoft.com/office/powerpoint/2010/main" val="400047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A481-291A-4FE6-B9F8-DE5E02293F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FDEA947-B73E-4B0B-9255-DC52F041AF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0010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5</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4565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the first example</a:t>
            </a:r>
            <a:endParaRPr lang="zh-CN" altLang="en-US" dirty="0"/>
          </a:p>
        </p:txBody>
      </p:sp>
      <p:sp>
        <p:nvSpPr>
          <p:cNvPr id="3" name="内容占位符 2"/>
          <p:cNvSpPr>
            <a:spLocks noGrp="1"/>
          </p:cNvSpPr>
          <p:nvPr>
            <p:ph idx="1"/>
          </p:nvPr>
        </p:nvSpPr>
        <p:spPr>
          <a:xfrm>
            <a:off x="828675" y="1600200"/>
            <a:ext cx="7486650" cy="1012371"/>
          </a:xfrm>
        </p:spPr>
        <p:txBody>
          <a:bodyPr/>
          <a:lstStyle/>
          <a:p>
            <a:pPr>
              <a:lnSpc>
                <a:spcPct val="100000"/>
              </a:lnSpc>
              <a:spcBef>
                <a:spcPts val="600"/>
              </a:spcBef>
            </a:pPr>
            <a:r>
              <a:rPr lang="en-US" altLang="zh-CN" dirty="0"/>
              <a:t>A bottom-up parse corresponds to the construction of a parse tree for an input string beginning at the leaves (the bottom) and working up towards the root (the top) .</a:t>
            </a:r>
          </a:p>
          <a:p>
            <a:pPr>
              <a:lnSpc>
                <a:spcPct val="100000"/>
              </a:lnSpc>
              <a:spcBef>
                <a:spcPts val="600"/>
              </a:spcBef>
            </a:pPr>
            <a:endParaRPr lang="zh-CN" altLang="en-US" dirty="0"/>
          </a:p>
        </p:txBody>
      </p:sp>
      <p:pic>
        <p:nvPicPr>
          <p:cNvPr id="4" name="图片 3"/>
          <p:cNvPicPr>
            <a:picLocks noChangeAspect="1"/>
          </p:cNvPicPr>
          <p:nvPr/>
        </p:nvPicPr>
        <p:blipFill>
          <a:blip r:embed="rId3"/>
          <a:stretch>
            <a:fillRect/>
          </a:stretch>
        </p:blipFill>
        <p:spPr>
          <a:xfrm>
            <a:off x="828675" y="2752963"/>
            <a:ext cx="6907478" cy="220116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1902680473"/>
              </p:ext>
            </p:extLst>
          </p:nvPr>
        </p:nvGraphicFramePr>
        <p:xfrm>
          <a:off x="980623" y="2612571"/>
          <a:ext cx="1348920" cy="985418"/>
        </p:xfrm>
        <a:graphic>
          <a:graphicData uri="http://schemas.openxmlformats.org/presentationml/2006/ole">
            <mc:AlternateContent xmlns:mc="http://schemas.openxmlformats.org/markup-compatibility/2006">
              <mc:Choice xmlns:v="urn:schemas-microsoft-com:vml" Requires="v">
                <p:oleObj spid="_x0000_s25672" name="Equation" r:id="rId4" imgW="660240" imgH="482400" progId="Equation.DSMT4">
                  <p:embed/>
                </p:oleObj>
              </mc:Choice>
              <mc:Fallback>
                <p:oleObj name="Equation" r:id="rId4" imgW="660240" imgH="482400" progId="Equation.DSMT4">
                  <p:embed/>
                  <p:pic>
                    <p:nvPicPr>
                      <p:cNvPr id="0" name=""/>
                      <p:cNvPicPr/>
                      <p:nvPr/>
                    </p:nvPicPr>
                    <p:blipFill>
                      <a:blip r:embed="rId5"/>
                      <a:stretch>
                        <a:fillRect/>
                      </a:stretch>
                    </p:blipFill>
                    <p:spPr>
                      <a:xfrm>
                        <a:off x="980623" y="2612571"/>
                        <a:ext cx="1348920" cy="985418"/>
                      </a:xfrm>
                      <a:prstGeom prst="rect">
                        <a:avLst/>
                      </a:prstGeom>
                    </p:spPr>
                  </p:pic>
                </p:oleObj>
              </mc:Fallback>
            </mc:AlternateContent>
          </a:graphicData>
        </a:graphic>
      </p:graphicFrame>
    </p:spTree>
    <p:extLst>
      <p:ext uri="{BB962C8B-B14F-4D97-AF65-F5344CB8AC3E}">
        <p14:creationId xmlns:p14="http://schemas.microsoft.com/office/powerpoint/2010/main" val="289701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Reduction</a:t>
            </a:r>
            <a:endParaRPr lang="zh-CN" altLang="en-US" dirty="0"/>
          </a:p>
        </p:txBody>
      </p:sp>
      <p:sp>
        <p:nvSpPr>
          <p:cNvPr id="3" name="内容占位符 2"/>
          <p:cNvSpPr>
            <a:spLocks noGrp="1"/>
          </p:cNvSpPr>
          <p:nvPr>
            <p:ph idx="1"/>
          </p:nvPr>
        </p:nvSpPr>
        <p:spPr>
          <a:xfrm>
            <a:off x="828675" y="1600200"/>
            <a:ext cx="7486650" cy="3951514"/>
          </a:xfrm>
        </p:spPr>
        <p:txBody>
          <a:bodyPr/>
          <a:lstStyle/>
          <a:p>
            <a:pPr>
              <a:lnSpc>
                <a:spcPct val="100000"/>
              </a:lnSpc>
              <a:spcBef>
                <a:spcPts val="1200"/>
              </a:spcBef>
            </a:pPr>
            <a:r>
              <a:rPr lang="en-US" altLang="zh-CN" dirty="0"/>
              <a:t>We can think of bottom-up parsing as the process of "reducing" a string </a:t>
            </a:r>
            <a:r>
              <a:rPr lang="en-US" altLang="zh-CN" i="1" dirty="0"/>
              <a:t>w</a:t>
            </a:r>
            <a:r>
              <a:rPr lang="en-US" altLang="zh-CN" dirty="0"/>
              <a:t> to the start symbol of the grammar. At each reduction step, a specific substring matching the body of a production is replaced by the nonterminal at the head of that production. The key decisions during bottom-up parsing are about when to reduce and about what production to apply, as the parse proceeds.</a:t>
            </a:r>
          </a:p>
          <a:p>
            <a:pPr>
              <a:lnSpc>
                <a:spcPct val="100000"/>
              </a:lnSpc>
              <a:spcBef>
                <a:spcPts val="1200"/>
              </a:spcBef>
            </a:pPr>
            <a:r>
              <a:rPr lang="en-US" altLang="zh-CN" dirty="0" err="1"/>
              <a:t>Eg</a:t>
            </a:r>
            <a:r>
              <a:rPr lang="en-US" altLang="zh-CN" dirty="0"/>
              <a:t>.  </a:t>
            </a:r>
          </a:p>
          <a:p>
            <a:pPr>
              <a:lnSpc>
                <a:spcPct val="100000"/>
              </a:lnSpc>
              <a:spcBef>
                <a:spcPts val="1200"/>
              </a:spcBef>
            </a:pPr>
            <a:r>
              <a:rPr lang="en-US" altLang="zh-CN" dirty="0"/>
              <a:t>By definition, a reduction is the reverse of a step in a derivation</a:t>
            </a:r>
          </a:p>
          <a:p>
            <a:pPr>
              <a:lnSpc>
                <a:spcPct val="100000"/>
              </a:lnSpc>
              <a:spcBef>
                <a:spcPts val="1200"/>
              </a:spcBef>
            </a:pPr>
            <a:endParaRPr lang="en-US" altLang="zh-CN" dirty="0"/>
          </a:p>
          <a:p>
            <a:pPr marL="0" indent="0">
              <a:lnSpc>
                <a:spcPct val="100000"/>
              </a:lnSpc>
              <a:spcBef>
                <a:spcPts val="1200"/>
              </a:spcBef>
              <a:buNone/>
            </a:pPr>
            <a:r>
              <a:rPr lang="en-US" altLang="zh-CN" dirty="0"/>
              <a:t>This derivation is in fact a rightmost derivation.</a:t>
            </a:r>
          </a:p>
        </p:txBody>
      </p:sp>
      <p:pic>
        <p:nvPicPr>
          <p:cNvPr id="4" name="图片 3"/>
          <p:cNvPicPr>
            <a:picLocks noChangeAspect="1"/>
          </p:cNvPicPr>
          <p:nvPr/>
        </p:nvPicPr>
        <p:blipFill>
          <a:blip r:embed="rId2"/>
          <a:stretch>
            <a:fillRect/>
          </a:stretch>
        </p:blipFill>
        <p:spPr>
          <a:xfrm>
            <a:off x="1362343" y="2852762"/>
            <a:ext cx="4285714" cy="390476"/>
          </a:xfrm>
          <a:prstGeom prst="rect">
            <a:avLst/>
          </a:prstGeom>
        </p:spPr>
      </p:pic>
      <p:pic>
        <p:nvPicPr>
          <p:cNvPr id="5" name="图片 4"/>
          <p:cNvPicPr>
            <a:picLocks noChangeAspect="1"/>
          </p:cNvPicPr>
          <p:nvPr/>
        </p:nvPicPr>
        <p:blipFill>
          <a:blip r:embed="rId3"/>
          <a:stretch>
            <a:fillRect/>
          </a:stretch>
        </p:blipFill>
        <p:spPr>
          <a:xfrm>
            <a:off x="971867" y="3670276"/>
            <a:ext cx="4676190" cy="333333"/>
          </a:xfrm>
          <a:prstGeom prst="rect">
            <a:avLst/>
          </a:prstGeom>
        </p:spPr>
      </p:pic>
    </p:spTree>
    <p:extLst>
      <p:ext uri="{BB962C8B-B14F-4D97-AF65-F5344CB8AC3E}">
        <p14:creationId xmlns:p14="http://schemas.microsoft.com/office/powerpoint/2010/main" val="188894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Handle Pruning</a:t>
            </a:r>
            <a:endParaRPr lang="zh-CN" altLang="en-US" dirty="0"/>
          </a:p>
        </p:txBody>
      </p:sp>
      <p:sp>
        <p:nvSpPr>
          <p:cNvPr id="3" name="内容占位符 2"/>
          <p:cNvSpPr>
            <a:spLocks noGrp="1"/>
          </p:cNvSpPr>
          <p:nvPr>
            <p:ph idx="1"/>
          </p:nvPr>
        </p:nvSpPr>
        <p:spPr>
          <a:xfrm>
            <a:off x="828675" y="1600200"/>
            <a:ext cx="7486650" cy="1208314"/>
          </a:xfrm>
        </p:spPr>
        <p:txBody>
          <a:bodyPr/>
          <a:lstStyle/>
          <a:p>
            <a:pPr>
              <a:lnSpc>
                <a:spcPct val="100000"/>
              </a:lnSpc>
              <a:spcBef>
                <a:spcPts val="1200"/>
              </a:spcBef>
            </a:pPr>
            <a:r>
              <a:rPr lang="en-US" altLang="zh-CN" dirty="0"/>
              <a:t>Bottom-up parsing during a left-to-right scan of the input constructs a rightmost derivation in reverse. Informally, a "handle" is a substring that matches the body of a production, and whose reduction represents </a:t>
            </a:r>
            <a:r>
              <a:rPr lang="en-US" altLang="zh-CN" b="1" dirty="0">
                <a:solidFill>
                  <a:srgbClr val="7030A0"/>
                </a:solidFill>
              </a:rPr>
              <a:t>one step </a:t>
            </a:r>
            <a:r>
              <a:rPr lang="en-US" altLang="zh-CN" dirty="0"/>
              <a:t>along the </a:t>
            </a:r>
            <a:r>
              <a:rPr lang="en-US" altLang="zh-CN" b="1" dirty="0">
                <a:solidFill>
                  <a:srgbClr val="7030A0"/>
                </a:solidFill>
              </a:rPr>
              <a:t>reverse of a rightmost derivation</a:t>
            </a:r>
            <a:r>
              <a:rPr lang="en-US" altLang="zh-CN" dirty="0"/>
              <a:t>.</a:t>
            </a:r>
          </a:p>
          <a:p>
            <a:pPr marL="0" indent="0">
              <a:lnSpc>
                <a:spcPct val="100000"/>
              </a:lnSpc>
              <a:spcBef>
                <a:spcPts val="1200"/>
              </a:spcBef>
              <a:buNone/>
            </a:pPr>
            <a:endParaRPr lang="zh-CN" altLang="en-US" dirty="0"/>
          </a:p>
        </p:txBody>
      </p:sp>
      <p:pic>
        <p:nvPicPr>
          <p:cNvPr id="4" name="图片 3"/>
          <p:cNvPicPr>
            <a:picLocks noChangeAspect="1"/>
          </p:cNvPicPr>
          <p:nvPr/>
        </p:nvPicPr>
        <p:blipFill>
          <a:blip r:embed="rId3"/>
          <a:stretch>
            <a:fillRect/>
          </a:stretch>
        </p:blipFill>
        <p:spPr>
          <a:xfrm>
            <a:off x="1080724" y="2641847"/>
            <a:ext cx="4676190" cy="333333"/>
          </a:xfrm>
          <a:prstGeom prst="rect">
            <a:avLst/>
          </a:prstGeom>
        </p:spPr>
      </p:pic>
      <p:sp>
        <p:nvSpPr>
          <p:cNvPr id="5" name="文本框 4"/>
          <p:cNvSpPr txBox="1"/>
          <p:nvPr/>
        </p:nvSpPr>
        <p:spPr>
          <a:xfrm>
            <a:off x="1272492" y="2808513"/>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828462" y="2808513"/>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2733798" y="2794611"/>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74523" y="2788578"/>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642237" y="2785561"/>
            <a:ext cx="364202" cy="276999"/>
          </a:xfrm>
          <a:prstGeom prst="rect">
            <a:avLst/>
          </a:prstGeom>
          <a:noFill/>
        </p:spPr>
        <p:txBody>
          <a:bodyPr wrap="none" rtlCol="0">
            <a:spAutoFit/>
          </a:bodyPr>
          <a:lstStyle/>
          <a:p>
            <a:r>
              <a:rPr lang="en-US" altLang="zh-CN" sz="1200" b="1" i="1" dirty="0" err="1">
                <a:latin typeface="Times New Roman" panose="02020603050405020304" pitchFamily="18" charset="0"/>
                <a:cs typeface="Times New Roman" panose="02020603050405020304" pitchFamily="18" charset="0"/>
              </a:rPr>
              <a:t>rm</a:t>
            </a:r>
            <a:endParaRPr lang="zh-CN" altLang="en-US" sz="1200" b="1" i="1"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4"/>
          <a:stretch>
            <a:fillRect/>
          </a:stretch>
        </p:blipFill>
        <p:spPr>
          <a:xfrm>
            <a:off x="1019050" y="3166564"/>
            <a:ext cx="7104762" cy="1685714"/>
          </a:xfrm>
          <a:prstGeom prst="rect">
            <a:avLst/>
          </a:prstGeom>
        </p:spPr>
      </p:pic>
      <p:sp>
        <p:nvSpPr>
          <p:cNvPr id="11" name="内容占位符 2"/>
          <p:cNvSpPr txBox="1">
            <a:spLocks/>
          </p:cNvSpPr>
          <p:nvPr/>
        </p:nvSpPr>
        <p:spPr>
          <a:xfrm>
            <a:off x="898912" y="5043661"/>
            <a:ext cx="7486650" cy="1694595"/>
          </a:xfrm>
          <a:prstGeom prst="rect">
            <a:avLst/>
          </a:prstGeom>
        </p:spPr>
        <p:txBody>
          <a:bodyPr vert="horz" lIns="0" tIns="45720" rIns="0" bIns="45720" rtlCol="0">
            <a:normAutofit/>
          </a:bodyPr>
          <a:lst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a:lstStyle>
          <a:p>
            <a:pPr>
              <a:lnSpc>
                <a:spcPct val="100000"/>
              </a:lnSpc>
              <a:spcBef>
                <a:spcPts val="1200"/>
              </a:spcBef>
            </a:pPr>
            <a:r>
              <a:rPr lang="en-US" altLang="zh-CN" dirty="0"/>
              <a:t>Formally, if                                then the production           in the position following   is a handle of         . Notice that the string    to the right of the handle must contain only terminal symbols. For convenience, we refer to the body    rather than            as a handle.</a:t>
            </a:r>
          </a:p>
          <a:p>
            <a:pPr>
              <a:lnSpc>
                <a:spcPct val="100000"/>
              </a:lnSpc>
              <a:spcBef>
                <a:spcPts val="1200"/>
              </a:spcBef>
            </a:pPr>
            <a:r>
              <a:rPr lang="en-US" altLang="zh-CN" dirty="0"/>
              <a:t>A rightmost derivation in reverse can be obtained by "handle pruning”.</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2784213337"/>
              </p:ext>
            </p:extLst>
          </p:nvPr>
        </p:nvGraphicFramePr>
        <p:xfrm>
          <a:off x="2121659" y="5072390"/>
          <a:ext cx="1734965" cy="325306"/>
        </p:xfrm>
        <a:graphic>
          <a:graphicData uri="http://schemas.openxmlformats.org/presentationml/2006/ole">
            <mc:AlternateContent xmlns:mc="http://schemas.openxmlformats.org/markup-compatibility/2006">
              <mc:Choice xmlns:v="urn:schemas-microsoft-com:vml" Requires="v">
                <p:oleObj spid="_x0000_s27079" name="Equation" r:id="rId5" imgW="1015920" imgH="190440" progId="Equation.DSMT4">
                  <p:embed/>
                </p:oleObj>
              </mc:Choice>
              <mc:Fallback>
                <p:oleObj name="Equation" r:id="rId5" imgW="1015920" imgH="190440" progId="Equation.DSMT4">
                  <p:embed/>
                  <p:pic>
                    <p:nvPicPr>
                      <p:cNvPr id="0" name=""/>
                      <p:cNvPicPr/>
                      <p:nvPr/>
                    </p:nvPicPr>
                    <p:blipFill>
                      <a:blip r:embed="rId6"/>
                      <a:stretch>
                        <a:fillRect/>
                      </a:stretch>
                    </p:blipFill>
                    <p:spPr>
                      <a:xfrm>
                        <a:off x="2121659" y="5072390"/>
                        <a:ext cx="1734965" cy="32530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505231851"/>
              </p:ext>
            </p:extLst>
          </p:nvPr>
        </p:nvGraphicFramePr>
        <p:xfrm>
          <a:off x="5756914" y="5080153"/>
          <a:ext cx="608012" cy="260350"/>
        </p:xfrm>
        <a:graphic>
          <a:graphicData uri="http://schemas.openxmlformats.org/presentationml/2006/ole">
            <mc:AlternateContent xmlns:mc="http://schemas.openxmlformats.org/markup-compatibility/2006">
              <mc:Choice xmlns:v="urn:schemas-microsoft-com:vml" Requires="v">
                <p:oleObj spid="_x0000_s27080" name="Equation" r:id="rId7" imgW="355320" imgH="152280" progId="Equation.DSMT4">
                  <p:embed/>
                </p:oleObj>
              </mc:Choice>
              <mc:Fallback>
                <p:oleObj name="Equation" r:id="rId7" imgW="355320" imgH="152280" progId="Equation.DSMT4">
                  <p:embed/>
                  <p:pic>
                    <p:nvPicPr>
                      <p:cNvPr id="0" name=""/>
                      <p:cNvPicPr/>
                      <p:nvPr/>
                    </p:nvPicPr>
                    <p:blipFill>
                      <a:blip r:embed="rId8"/>
                      <a:stretch>
                        <a:fillRect/>
                      </a:stretch>
                    </p:blipFill>
                    <p:spPr>
                      <a:xfrm>
                        <a:off x="5756914" y="5080153"/>
                        <a:ext cx="608012" cy="26035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143050"/>
              </p:ext>
            </p:extLst>
          </p:nvPr>
        </p:nvGraphicFramePr>
        <p:xfrm>
          <a:off x="1904171" y="5378549"/>
          <a:ext cx="217488" cy="195263"/>
        </p:xfrm>
        <a:graphic>
          <a:graphicData uri="http://schemas.openxmlformats.org/presentationml/2006/ole">
            <mc:AlternateContent xmlns:mc="http://schemas.openxmlformats.org/markup-compatibility/2006">
              <mc:Choice xmlns:v="urn:schemas-microsoft-com:vml" Requires="v">
                <p:oleObj spid="_x0000_s27081" name="Equation" r:id="rId9" imgW="126720" imgH="114120" progId="Equation.DSMT4">
                  <p:embed/>
                </p:oleObj>
              </mc:Choice>
              <mc:Fallback>
                <p:oleObj name="Equation" r:id="rId9" imgW="126720" imgH="114120" progId="Equation.DSMT4">
                  <p:embed/>
                  <p:pic>
                    <p:nvPicPr>
                      <p:cNvPr id="0" name=""/>
                      <p:cNvPicPr/>
                      <p:nvPr/>
                    </p:nvPicPr>
                    <p:blipFill>
                      <a:blip r:embed="rId10"/>
                      <a:stretch>
                        <a:fillRect/>
                      </a:stretch>
                    </p:blipFill>
                    <p:spPr>
                      <a:xfrm>
                        <a:off x="1904171" y="5378549"/>
                        <a:ext cx="217488" cy="1952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290216359"/>
              </p:ext>
            </p:extLst>
          </p:nvPr>
        </p:nvGraphicFramePr>
        <p:xfrm>
          <a:off x="3360640" y="5329425"/>
          <a:ext cx="433388" cy="260350"/>
        </p:xfrm>
        <a:graphic>
          <a:graphicData uri="http://schemas.openxmlformats.org/presentationml/2006/ole">
            <mc:AlternateContent xmlns:mc="http://schemas.openxmlformats.org/markup-compatibility/2006">
              <mc:Choice xmlns:v="urn:schemas-microsoft-com:vml" Requires="v">
                <p:oleObj spid="_x0000_s27082" name="Equation" r:id="rId11" imgW="253800" imgH="152280" progId="Equation.DSMT4">
                  <p:embed/>
                </p:oleObj>
              </mc:Choice>
              <mc:Fallback>
                <p:oleObj name="Equation" r:id="rId11" imgW="253800" imgH="152280" progId="Equation.DSMT4">
                  <p:embed/>
                  <p:pic>
                    <p:nvPicPr>
                      <p:cNvPr id="0" name=""/>
                      <p:cNvPicPr/>
                      <p:nvPr/>
                    </p:nvPicPr>
                    <p:blipFill>
                      <a:blip r:embed="rId12"/>
                      <a:stretch>
                        <a:fillRect/>
                      </a:stretch>
                    </p:blipFill>
                    <p:spPr>
                      <a:xfrm>
                        <a:off x="3360640" y="5329425"/>
                        <a:ext cx="433388" cy="2603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043527594"/>
              </p:ext>
            </p:extLst>
          </p:nvPr>
        </p:nvGraphicFramePr>
        <p:xfrm>
          <a:off x="5905193" y="5372372"/>
          <a:ext cx="215900" cy="195262"/>
        </p:xfrm>
        <a:graphic>
          <a:graphicData uri="http://schemas.openxmlformats.org/presentationml/2006/ole">
            <mc:AlternateContent xmlns:mc="http://schemas.openxmlformats.org/markup-compatibility/2006">
              <mc:Choice xmlns:v="urn:schemas-microsoft-com:vml" Requires="v">
                <p:oleObj spid="_x0000_s27083" name="Equation" r:id="rId13" imgW="126720" imgH="114120" progId="Equation.DSMT4">
                  <p:embed/>
                </p:oleObj>
              </mc:Choice>
              <mc:Fallback>
                <p:oleObj name="Equation" r:id="rId13" imgW="126720" imgH="114120" progId="Equation.DSMT4">
                  <p:embed/>
                  <p:pic>
                    <p:nvPicPr>
                      <p:cNvPr id="0" name=""/>
                      <p:cNvPicPr/>
                      <p:nvPr/>
                    </p:nvPicPr>
                    <p:blipFill>
                      <a:blip r:embed="rId14"/>
                      <a:stretch>
                        <a:fillRect/>
                      </a:stretch>
                    </p:blipFill>
                    <p:spPr>
                      <a:xfrm>
                        <a:off x="5905193" y="5372372"/>
                        <a:ext cx="215900" cy="1952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89722971"/>
              </p:ext>
            </p:extLst>
          </p:nvPr>
        </p:nvGraphicFramePr>
        <p:xfrm>
          <a:off x="2828150" y="5807626"/>
          <a:ext cx="608012" cy="260350"/>
        </p:xfrm>
        <a:graphic>
          <a:graphicData uri="http://schemas.openxmlformats.org/presentationml/2006/ole">
            <mc:AlternateContent xmlns:mc="http://schemas.openxmlformats.org/markup-compatibility/2006">
              <mc:Choice xmlns:v="urn:schemas-microsoft-com:vml" Requires="v">
                <p:oleObj spid="_x0000_s27084" name="Equation" r:id="rId15" imgW="355320" imgH="152280" progId="Equation.DSMT4">
                  <p:embed/>
                </p:oleObj>
              </mc:Choice>
              <mc:Fallback>
                <p:oleObj name="Equation" r:id="rId15" imgW="355320" imgH="152280" progId="Equation.DSMT4">
                  <p:embed/>
                  <p:pic>
                    <p:nvPicPr>
                      <p:cNvPr id="0" name=""/>
                      <p:cNvPicPr/>
                      <p:nvPr/>
                    </p:nvPicPr>
                    <p:blipFill>
                      <a:blip r:embed="rId16"/>
                      <a:stretch>
                        <a:fillRect/>
                      </a:stretch>
                    </p:blipFill>
                    <p:spPr>
                      <a:xfrm>
                        <a:off x="2828150" y="5807626"/>
                        <a:ext cx="608012" cy="26035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247755280"/>
              </p:ext>
            </p:extLst>
          </p:nvPr>
        </p:nvGraphicFramePr>
        <p:xfrm>
          <a:off x="1537301" y="5782555"/>
          <a:ext cx="217487" cy="260350"/>
        </p:xfrm>
        <a:graphic>
          <a:graphicData uri="http://schemas.openxmlformats.org/presentationml/2006/ole">
            <mc:AlternateContent xmlns:mc="http://schemas.openxmlformats.org/markup-compatibility/2006">
              <mc:Choice xmlns:v="urn:schemas-microsoft-com:vml" Requires="v">
                <p:oleObj spid="_x0000_s27085" name="Equation" r:id="rId17" imgW="126720" imgH="152280" progId="Equation.DSMT4">
                  <p:embed/>
                </p:oleObj>
              </mc:Choice>
              <mc:Fallback>
                <p:oleObj name="Equation" r:id="rId17" imgW="126720" imgH="152280" progId="Equation.DSMT4">
                  <p:embed/>
                  <p:pic>
                    <p:nvPicPr>
                      <p:cNvPr id="0" name=""/>
                      <p:cNvPicPr/>
                      <p:nvPr/>
                    </p:nvPicPr>
                    <p:blipFill>
                      <a:blip r:embed="rId18"/>
                      <a:stretch>
                        <a:fillRect/>
                      </a:stretch>
                    </p:blipFill>
                    <p:spPr>
                      <a:xfrm>
                        <a:off x="1537301" y="5782555"/>
                        <a:ext cx="217487" cy="260350"/>
                      </a:xfrm>
                      <a:prstGeom prst="rect">
                        <a:avLst/>
                      </a:prstGeom>
                    </p:spPr>
                  </p:pic>
                </p:oleObj>
              </mc:Fallback>
            </mc:AlternateContent>
          </a:graphicData>
        </a:graphic>
      </p:graphicFrame>
      <p:pic>
        <p:nvPicPr>
          <p:cNvPr id="20" name="图片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54317" y="5796877"/>
            <a:ext cx="1262489" cy="793697"/>
          </a:xfrm>
          <a:prstGeom prst="rect">
            <a:avLst/>
          </a:prstGeom>
        </p:spPr>
      </p:pic>
    </p:spTree>
    <p:extLst>
      <p:ext uri="{BB962C8B-B14F-4D97-AF65-F5344CB8AC3E}">
        <p14:creationId xmlns:p14="http://schemas.microsoft.com/office/powerpoint/2010/main" val="339551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More Explanations on “Handle”</a:t>
            </a:r>
            <a:endParaRPr lang="zh-CN" altLang="en-US" dirty="0"/>
          </a:p>
        </p:txBody>
      </p:sp>
      <p:sp>
        <p:nvSpPr>
          <p:cNvPr id="3" name="内容占位符 2"/>
          <p:cNvSpPr>
            <a:spLocks noGrp="1"/>
          </p:cNvSpPr>
          <p:nvPr>
            <p:ph idx="1"/>
          </p:nvPr>
        </p:nvSpPr>
        <p:spPr>
          <a:xfrm>
            <a:off x="828675" y="1600200"/>
            <a:ext cx="7486650" cy="4963886"/>
          </a:xfrm>
        </p:spPr>
        <p:txBody>
          <a:bodyPr/>
          <a:lstStyle/>
          <a:p>
            <a:r>
              <a:rPr lang="en-US" altLang="zh-CN" dirty="0"/>
              <a:t>Right-most derivation is also called “normal derivation”, which guarantees</a:t>
            </a:r>
          </a:p>
          <a:p>
            <a:endParaRPr lang="en-US" altLang="zh-CN" dirty="0"/>
          </a:p>
          <a:p>
            <a:endParaRPr lang="en-US" altLang="zh-CN" dirty="0"/>
          </a:p>
          <a:p>
            <a:endParaRPr lang="en-US" altLang="zh-CN" dirty="0"/>
          </a:p>
          <a:p>
            <a:pPr lvl="1">
              <a:lnSpc>
                <a:spcPct val="100000"/>
              </a:lnSpc>
            </a:pPr>
            <a:r>
              <a:rPr lang="en-US" altLang="zh-CN" b="1" i="1" dirty="0"/>
              <a:t>Proof</a:t>
            </a:r>
            <a:r>
              <a:rPr lang="en-US" altLang="zh-CN" sz="1400" b="1" i="1" dirty="0"/>
              <a:t>.       </a:t>
            </a:r>
            <a:r>
              <a:rPr lang="en-US" altLang="zh-CN" sz="1400" dirty="0"/>
              <a:t>if     has a handle     , </a:t>
            </a:r>
            <a:r>
              <a:rPr lang="en-US" altLang="zh-CN" sz="1400" dirty="0" err="1"/>
              <a:t>i.e</a:t>
            </a:r>
            <a:r>
              <a:rPr lang="en-US" altLang="zh-CN" sz="1400" dirty="0"/>
              <a:t>,                and                 , then under the rightmost derivation      should not be derived out before      . </a:t>
            </a:r>
          </a:p>
          <a:p>
            <a:pPr marL="171450" lvl="1">
              <a:lnSpc>
                <a:spcPct val="100000"/>
              </a:lnSpc>
              <a:spcBef>
                <a:spcPts val="1350"/>
              </a:spcBef>
            </a:pPr>
            <a:r>
              <a:rPr lang="en-US" altLang="zh-CN" sz="1500" dirty="0"/>
              <a:t>If      has the form              and               , we do not call      “handle”, because for right-sentential form          then last rightmost derivation is           , i.e.,   is previously derived out to    . Thus, the reverse of the last rightmost derivation should take place on      .         </a:t>
            </a:r>
            <a:endParaRPr lang="en-US" altLang="zh-CN" sz="1400" b="1" i="1" dirty="0"/>
          </a:p>
          <a:p>
            <a:pPr marL="342900" lvl="1" indent="0">
              <a:lnSpc>
                <a:spcPct val="100000"/>
              </a:lnSpc>
              <a:buNone/>
            </a:pPr>
            <a:r>
              <a:rPr lang="en-US" altLang="zh-CN" sz="1600" b="1" i="1" dirty="0">
                <a:solidFill>
                  <a:srgbClr val="FF0000"/>
                </a:solidFill>
              </a:rPr>
              <a:t>Thus, a handle  is at the </a:t>
            </a:r>
            <a:r>
              <a:rPr lang="en-US" altLang="zh-CN" sz="1600" b="1" i="1" dirty="0">
                <a:solidFill>
                  <a:srgbClr val="7030A0"/>
                </a:solidFill>
              </a:rPr>
              <a:t>leftmost</a:t>
            </a:r>
            <a:r>
              <a:rPr lang="en-US" altLang="zh-CN" sz="1600" b="1" i="1" dirty="0">
                <a:solidFill>
                  <a:srgbClr val="FF0000"/>
                </a:solidFill>
              </a:rPr>
              <a:t> position of a right-sentential form. </a:t>
            </a:r>
          </a:p>
          <a:p>
            <a:r>
              <a:rPr lang="en-US" altLang="zh-CN" dirty="0"/>
              <a:t>Note we say "a handle" rather than "the handle," because the grammar could be ambiguous, with more than one rightmost derivation of        . If a grammar is unambiguous, then every right-sentential form of the grammar has exactly one handle.</a:t>
            </a:r>
          </a:p>
        </p:txBody>
      </p:sp>
      <p:graphicFrame>
        <p:nvGraphicFramePr>
          <p:cNvPr id="5" name="对象 4"/>
          <p:cNvGraphicFramePr>
            <a:graphicFrameLocks noChangeAspect="1"/>
          </p:cNvGraphicFramePr>
          <p:nvPr>
            <p:extLst>
              <p:ext uri="{D42A27DB-BD31-4B8C-83A1-F6EECF244321}">
                <p14:modId xmlns:p14="http://schemas.microsoft.com/office/powerpoint/2010/main" val="2197653715"/>
              </p:ext>
            </p:extLst>
          </p:nvPr>
        </p:nvGraphicFramePr>
        <p:xfrm>
          <a:off x="1664459" y="1904646"/>
          <a:ext cx="3601423" cy="675267"/>
        </p:xfrm>
        <a:graphic>
          <a:graphicData uri="http://schemas.openxmlformats.org/presentationml/2006/ole">
            <mc:AlternateContent xmlns:mc="http://schemas.openxmlformats.org/markup-compatibility/2006">
              <mc:Choice xmlns:v="urn:schemas-microsoft-com:vml" Requires="v">
                <p:oleObj spid="_x0000_s35862" name="Equation" r:id="rId3" imgW="1015920" imgH="190440" progId="Equation.DSMT4">
                  <p:embed/>
                </p:oleObj>
              </mc:Choice>
              <mc:Fallback>
                <p:oleObj name="Equation" r:id="rId3" imgW="1015920" imgH="190440" progId="Equation.DSMT4">
                  <p:embed/>
                  <p:pic>
                    <p:nvPicPr>
                      <p:cNvPr id="0" name=""/>
                      <p:cNvPicPr/>
                      <p:nvPr/>
                    </p:nvPicPr>
                    <p:blipFill>
                      <a:blip r:embed="rId4"/>
                      <a:stretch>
                        <a:fillRect/>
                      </a:stretch>
                    </p:blipFill>
                    <p:spPr>
                      <a:xfrm>
                        <a:off x="1664459" y="1904646"/>
                        <a:ext cx="3601423" cy="675267"/>
                      </a:xfrm>
                      <a:prstGeom prst="rect">
                        <a:avLst/>
                      </a:prstGeom>
                    </p:spPr>
                  </p:pic>
                </p:oleObj>
              </mc:Fallback>
            </mc:AlternateContent>
          </a:graphicData>
        </a:graphic>
      </p:graphicFrame>
      <p:cxnSp>
        <p:nvCxnSpPr>
          <p:cNvPr id="7" name="直接箭头连接符 6"/>
          <p:cNvCxnSpPr/>
          <p:nvPr/>
        </p:nvCxnSpPr>
        <p:spPr>
          <a:xfrm flipV="1">
            <a:off x="2579914" y="2351313"/>
            <a:ext cx="381001" cy="3658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166937" y="2692306"/>
            <a:ext cx="825954" cy="276999"/>
          </a:xfrm>
          <a:prstGeom prst="rect">
            <a:avLst/>
          </a:prstGeom>
          <a:noFill/>
        </p:spPr>
        <p:txBody>
          <a:bodyPr wrap="square" rtlCol="0">
            <a:spAutoFit/>
          </a:bodyPr>
          <a:lstStyle/>
          <a:p>
            <a:r>
              <a:rPr lang="en-US" altLang="zh-CN" sz="1200" dirty="0">
                <a:solidFill>
                  <a:srgbClr val="7030A0"/>
                </a:solidFill>
                <a:latin typeface="Times New Roman" panose="02020603050405020304" pitchFamily="18" charset="0"/>
                <a:cs typeface="Times New Roman" panose="02020603050405020304" pitchFamily="18" charset="0"/>
              </a:rPr>
              <a:t>No handle</a:t>
            </a:r>
            <a:endParaRPr lang="zh-CN" altLang="en-US" sz="1200" dirty="0">
              <a:solidFill>
                <a:srgbClr val="7030A0"/>
              </a:solidFill>
              <a:latin typeface="Times New Roman" panose="02020603050405020304" pitchFamily="18" charset="0"/>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911746826"/>
              </p:ext>
            </p:extLst>
          </p:nvPr>
        </p:nvGraphicFramePr>
        <p:xfrm>
          <a:off x="3699328" y="3070523"/>
          <a:ext cx="204788" cy="228600"/>
        </p:xfrm>
        <a:graphic>
          <a:graphicData uri="http://schemas.openxmlformats.org/presentationml/2006/ole">
            <mc:AlternateContent xmlns:mc="http://schemas.openxmlformats.org/markup-compatibility/2006">
              <mc:Choice xmlns:v="urn:schemas-microsoft-com:vml" Requires="v">
                <p:oleObj spid="_x0000_s35863" name="Equation" r:id="rId5" imgW="114120" imgH="126720" progId="Equation.DSMT4">
                  <p:embed/>
                </p:oleObj>
              </mc:Choice>
              <mc:Fallback>
                <p:oleObj name="Equation" r:id="rId5" imgW="114120" imgH="126720" progId="Equation.DSMT4">
                  <p:embed/>
                  <p:pic>
                    <p:nvPicPr>
                      <p:cNvPr id="0" name=""/>
                      <p:cNvPicPr/>
                      <p:nvPr/>
                    </p:nvPicPr>
                    <p:blipFill>
                      <a:blip r:embed="rId6"/>
                      <a:stretch>
                        <a:fillRect/>
                      </a:stretch>
                    </p:blipFill>
                    <p:spPr>
                      <a:xfrm>
                        <a:off x="3699328" y="3070523"/>
                        <a:ext cx="204788" cy="2286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44214453"/>
              </p:ext>
            </p:extLst>
          </p:nvPr>
        </p:nvGraphicFramePr>
        <p:xfrm>
          <a:off x="2327184" y="3081590"/>
          <a:ext cx="242272" cy="217533"/>
        </p:xfrm>
        <a:graphic>
          <a:graphicData uri="http://schemas.openxmlformats.org/presentationml/2006/ole">
            <mc:AlternateContent xmlns:mc="http://schemas.openxmlformats.org/markup-compatibility/2006">
              <mc:Choice xmlns:v="urn:schemas-microsoft-com:vml" Requires="v">
                <p:oleObj spid="_x0000_s35864" name="Equation" r:id="rId7" imgW="126720" imgH="114120" progId="Equation.DSMT4">
                  <p:embed/>
                </p:oleObj>
              </mc:Choice>
              <mc:Fallback>
                <p:oleObj name="Equation" r:id="rId7" imgW="126720" imgH="114120" progId="Equation.DSMT4">
                  <p:embed/>
                  <p:pic>
                    <p:nvPicPr>
                      <p:cNvPr id="0" name=""/>
                      <p:cNvPicPr/>
                      <p:nvPr/>
                    </p:nvPicPr>
                    <p:blipFill>
                      <a:blip r:embed="rId8"/>
                      <a:stretch>
                        <a:fillRect/>
                      </a:stretch>
                    </p:blipFill>
                    <p:spPr>
                      <a:xfrm>
                        <a:off x="2327184" y="3081590"/>
                        <a:ext cx="242272" cy="21753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201048754"/>
              </p:ext>
            </p:extLst>
          </p:nvPr>
        </p:nvGraphicFramePr>
        <p:xfrm>
          <a:off x="4253570" y="3010198"/>
          <a:ext cx="780418" cy="333418"/>
        </p:xfrm>
        <a:graphic>
          <a:graphicData uri="http://schemas.openxmlformats.org/presentationml/2006/ole">
            <mc:AlternateContent xmlns:mc="http://schemas.openxmlformats.org/markup-compatibility/2006">
              <mc:Choice xmlns:v="urn:schemas-microsoft-com:vml" Requires="v">
                <p:oleObj spid="_x0000_s35865" name="Equation" r:id="rId9" imgW="355320" imgH="152280" progId="Equation.DSMT4">
                  <p:embed/>
                </p:oleObj>
              </mc:Choice>
              <mc:Fallback>
                <p:oleObj name="Equation" r:id="rId9" imgW="355320" imgH="152280" progId="Equation.DSMT4">
                  <p:embed/>
                  <p:pic>
                    <p:nvPicPr>
                      <p:cNvPr id="0" name=""/>
                      <p:cNvPicPr/>
                      <p:nvPr/>
                    </p:nvPicPr>
                    <p:blipFill>
                      <a:blip r:embed="rId10"/>
                      <a:stretch>
                        <a:fillRect/>
                      </a:stretch>
                    </p:blipFill>
                    <p:spPr>
                      <a:xfrm>
                        <a:off x="4253570" y="3010198"/>
                        <a:ext cx="780418" cy="333418"/>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628577431"/>
              </p:ext>
            </p:extLst>
          </p:nvPr>
        </p:nvGraphicFramePr>
        <p:xfrm>
          <a:off x="5383442" y="3025060"/>
          <a:ext cx="788758" cy="333182"/>
        </p:xfrm>
        <a:graphic>
          <a:graphicData uri="http://schemas.openxmlformats.org/presentationml/2006/ole">
            <mc:AlternateContent xmlns:mc="http://schemas.openxmlformats.org/markup-compatibility/2006">
              <mc:Choice xmlns:v="urn:schemas-microsoft-com:vml" Requires="v">
                <p:oleObj spid="_x0000_s35866" name="Equation" r:id="rId11" imgW="419040" imgH="177480" progId="Equation.DSMT4">
                  <p:embed/>
                </p:oleObj>
              </mc:Choice>
              <mc:Fallback>
                <p:oleObj name="Equation" r:id="rId11" imgW="419040" imgH="177480" progId="Equation.DSMT4">
                  <p:embed/>
                  <p:pic>
                    <p:nvPicPr>
                      <p:cNvPr id="0" name=""/>
                      <p:cNvPicPr/>
                      <p:nvPr/>
                    </p:nvPicPr>
                    <p:blipFill>
                      <a:blip r:embed="rId12"/>
                      <a:stretch>
                        <a:fillRect/>
                      </a:stretch>
                    </p:blipFill>
                    <p:spPr>
                      <a:xfrm>
                        <a:off x="5383442" y="3025060"/>
                        <a:ext cx="788758" cy="333182"/>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42375109"/>
              </p:ext>
            </p:extLst>
          </p:nvPr>
        </p:nvGraphicFramePr>
        <p:xfrm>
          <a:off x="3134527" y="3273766"/>
          <a:ext cx="252413" cy="277812"/>
        </p:xfrm>
        <a:graphic>
          <a:graphicData uri="http://schemas.openxmlformats.org/presentationml/2006/ole">
            <mc:AlternateContent xmlns:mc="http://schemas.openxmlformats.org/markup-compatibility/2006">
              <mc:Choice xmlns:v="urn:schemas-microsoft-com:vml" Requires="v">
                <p:oleObj spid="_x0000_s35867" name="Equation" r:id="rId13" imgW="114120" imgH="126720" progId="Equation.DSMT4">
                  <p:embed/>
                </p:oleObj>
              </mc:Choice>
              <mc:Fallback>
                <p:oleObj name="Equation" r:id="rId13" imgW="114120" imgH="126720" progId="Equation.DSMT4">
                  <p:embed/>
                  <p:pic>
                    <p:nvPicPr>
                      <p:cNvPr id="0" name=""/>
                      <p:cNvPicPr/>
                      <p:nvPr/>
                    </p:nvPicPr>
                    <p:blipFill>
                      <a:blip r:embed="rId14"/>
                      <a:stretch>
                        <a:fillRect/>
                      </a:stretch>
                    </p:blipFill>
                    <p:spPr>
                      <a:xfrm>
                        <a:off x="3134527" y="3273766"/>
                        <a:ext cx="252413" cy="27781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582181591"/>
              </p:ext>
            </p:extLst>
          </p:nvPr>
        </p:nvGraphicFramePr>
        <p:xfrm>
          <a:off x="6273018" y="3273766"/>
          <a:ext cx="217469" cy="260350"/>
        </p:xfrm>
        <a:graphic>
          <a:graphicData uri="http://schemas.openxmlformats.org/presentationml/2006/ole">
            <mc:AlternateContent xmlns:mc="http://schemas.openxmlformats.org/markup-compatibility/2006">
              <mc:Choice xmlns:v="urn:schemas-microsoft-com:vml" Requires="v">
                <p:oleObj spid="_x0000_s35868" name="Equation" r:id="rId15" imgW="126720" imgH="152280" progId="Equation.DSMT4">
                  <p:embed/>
                </p:oleObj>
              </mc:Choice>
              <mc:Fallback>
                <p:oleObj name="Equation" r:id="rId15" imgW="126720" imgH="152280" progId="Equation.DSMT4">
                  <p:embed/>
                  <p:pic>
                    <p:nvPicPr>
                      <p:cNvPr id="0" name=""/>
                      <p:cNvPicPr/>
                      <p:nvPr/>
                    </p:nvPicPr>
                    <p:blipFill>
                      <a:blip r:embed="rId16"/>
                      <a:stretch>
                        <a:fillRect/>
                      </a:stretch>
                    </p:blipFill>
                    <p:spPr>
                      <a:xfrm>
                        <a:off x="6273018" y="3273766"/>
                        <a:ext cx="217469" cy="26035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528800893"/>
              </p:ext>
            </p:extLst>
          </p:nvPr>
        </p:nvGraphicFramePr>
        <p:xfrm>
          <a:off x="6398304" y="5207682"/>
          <a:ext cx="416396" cy="249691"/>
        </p:xfrm>
        <a:graphic>
          <a:graphicData uri="http://schemas.openxmlformats.org/presentationml/2006/ole">
            <mc:AlternateContent xmlns:mc="http://schemas.openxmlformats.org/markup-compatibility/2006">
              <mc:Choice xmlns:v="urn:schemas-microsoft-com:vml" Requires="v">
                <p:oleObj spid="_x0000_s35869" name="Equation" r:id="rId17" imgW="253800" imgH="152280" progId="Equation.DSMT4">
                  <p:embed/>
                </p:oleObj>
              </mc:Choice>
              <mc:Fallback>
                <p:oleObj name="Equation" r:id="rId17" imgW="253800" imgH="152280" progId="Equation.DSMT4">
                  <p:embed/>
                  <p:pic>
                    <p:nvPicPr>
                      <p:cNvPr id="0" name=""/>
                      <p:cNvPicPr/>
                      <p:nvPr/>
                    </p:nvPicPr>
                    <p:blipFill>
                      <a:blip r:embed="rId18"/>
                      <a:stretch>
                        <a:fillRect/>
                      </a:stretch>
                    </p:blipFill>
                    <p:spPr>
                      <a:xfrm>
                        <a:off x="6398304" y="5207682"/>
                        <a:ext cx="416396" cy="249691"/>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525299807"/>
              </p:ext>
            </p:extLst>
          </p:nvPr>
        </p:nvGraphicFramePr>
        <p:xfrm>
          <a:off x="1147167" y="3671464"/>
          <a:ext cx="261484" cy="236537"/>
        </p:xfrm>
        <a:graphic>
          <a:graphicData uri="http://schemas.openxmlformats.org/presentationml/2006/ole">
            <mc:AlternateContent xmlns:mc="http://schemas.openxmlformats.org/markup-compatibility/2006">
              <mc:Choice xmlns:v="urn:schemas-microsoft-com:vml" Requires="v">
                <p:oleObj spid="_x0000_s35870" name="Equation" r:id="rId19" imgW="126720" imgH="114120" progId="Equation.DSMT4">
                  <p:embed/>
                </p:oleObj>
              </mc:Choice>
              <mc:Fallback>
                <p:oleObj name="Equation" r:id="rId19" imgW="126720" imgH="114120" progId="Equation.DSMT4">
                  <p:embed/>
                  <p:pic>
                    <p:nvPicPr>
                      <p:cNvPr id="0" name=""/>
                      <p:cNvPicPr/>
                      <p:nvPr/>
                    </p:nvPicPr>
                    <p:blipFill>
                      <a:blip r:embed="rId20"/>
                      <a:stretch>
                        <a:fillRect/>
                      </a:stretch>
                    </p:blipFill>
                    <p:spPr>
                      <a:xfrm>
                        <a:off x="1147167" y="3671464"/>
                        <a:ext cx="261484" cy="236537"/>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282611952"/>
              </p:ext>
            </p:extLst>
          </p:nvPr>
        </p:nvGraphicFramePr>
        <p:xfrm>
          <a:off x="2656690" y="3641915"/>
          <a:ext cx="730250" cy="315913"/>
        </p:xfrm>
        <a:graphic>
          <a:graphicData uri="http://schemas.openxmlformats.org/presentationml/2006/ole">
            <mc:AlternateContent xmlns:mc="http://schemas.openxmlformats.org/markup-compatibility/2006">
              <mc:Choice xmlns:v="urn:schemas-microsoft-com:vml" Requires="v">
                <p:oleObj spid="_x0000_s35871" name="Equation" r:id="rId21" imgW="355320" imgH="152280" progId="Equation.DSMT4">
                  <p:embed/>
                </p:oleObj>
              </mc:Choice>
              <mc:Fallback>
                <p:oleObj name="Equation" r:id="rId21" imgW="355320" imgH="152280" progId="Equation.DSMT4">
                  <p:embed/>
                  <p:pic>
                    <p:nvPicPr>
                      <p:cNvPr id="0" name=""/>
                      <p:cNvPicPr/>
                      <p:nvPr/>
                    </p:nvPicPr>
                    <p:blipFill>
                      <a:blip r:embed="rId22"/>
                      <a:stretch>
                        <a:fillRect/>
                      </a:stretch>
                    </p:blipFill>
                    <p:spPr>
                      <a:xfrm>
                        <a:off x="2656690" y="3641915"/>
                        <a:ext cx="730250" cy="315913"/>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355595885"/>
              </p:ext>
            </p:extLst>
          </p:nvPr>
        </p:nvGraphicFramePr>
        <p:xfrm>
          <a:off x="3801722" y="3623142"/>
          <a:ext cx="788758" cy="333182"/>
        </p:xfrm>
        <a:graphic>
          <a:graphicData uri="http://schemas.openxmlformats.org/presentationml/2006/ole">
            <mc:AlternateContent xmlns:mc="http://schemas.openxmlformats.org/markup-compatibility/2006">
              <mc:Choice xmlns:v="urn:schemas-microsoft-com:vml" Requires="v">
                <p:oleObj spid="_x0000_s35872" name="Equation" r:id="rId23" imgW="419040" imgH="177480" progId="Equation.DSMT4">
                  <p:embed/>
                </p:oleObj>
              </mc:Choice>
              <mc:Fallback>
                <p:oleObj name="Equation" r:id="rId23" imgW="419040" imgH="177480" progId="Equation.DSMT4">
                  <p:embed/>
                  <p:pic>
                    <p:nvPicPr>
                      <p:cNvPr id="0" name=""/>
                      <p:cNvPicPr/>
                      <p:nvPr/>
                    </p:nvPicPr>
                    <p:blipFill>
                      <a:blip r:embed="rId12"/>
                      <a:stretch>
                        <a:fillRect/>
                      </a:stretch>
                    </p:blipFill>
                    <p:spPr>
                      <a:xfrm>
                        <a:off x="3801722" y="3623142"/>
                        <a:ext cx="788758" cy="333182"/>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872580790"/>
              </p:ext>
            </p:extLst>
          </p:nvPr>
        </p:nvGraphicFramePr>
        <p:xfrm>
          <a:off x="6089533" y="3649663"/>
          <a:ext cx="234950" cy="261938"/>
        </p:xfrm>
        <a:graphic>
          <a:graphicData uri="http://schemas.openxmlformats.org/presentationml/2006/ole">
            <mc:AlternateContent xmlns:mc="http://schemas.openxmlformats.org/markup-compatibility/2006">
              <mc:Choice xmlns:v="urn:schemas-microsoft-com:vml" Requires="v">
                <p:oleObj spid="_x0000_s35873" name="Equation" r:id="rId24" imgW="114120" imgH="126720" progId="Equation.DSMT4">
                  <p:embed/>
                </p:oleObj>
              </mc:Choice>
              <mc:Fallback>
                <p:oleObj name="Equation" r:id="rId24" imgW="114120" imgH="126720" progId="Equation.DSMT4">
                  <p:embed/>
                  <p:pic>
                    <p:nvPicPr>
                      <p:cNvPr id="0" name=""/>
                      <p:cNvPicPr/>
                      <p:nvPr/>
                    </p:nvPicPr>
                    <p:blipFill>
                      <a:blip r:embed="rId25"/>
                      <a:stretch>
                        <a:fillRect/>
                      </a:stretch>
                    </p:blipFill>
                    <p:spPr>
                      <a:xfrm>
                        <a:off x="6089533" y="3649663"/>
                        <a:ext cx="234950" cy="261938"/>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293689592"/>
              </p:ext>
            </p:extLst>
          </p:nvPr>
        </p:nvGraphicFramePr>
        <p:xfrm>
          <a:off x="3286445" y="3916931"/>
          <a:ext cx="416396" cy="249691"/>
        </p:xfrm>
        <a:graphic>
          <a:graphicData uri="http://schemas.openxmlformats.org/presentationml/2006/ole">
            <mc:AlternateContent xmlns:mc="http://schemas.openxmlformats.org/markup-compatibility/2006">
              <mc:Choice xmlns:v="urn:schemas-microsoft-com:vml" Requires="v">
                <p:oleObj spid="_x0000_s35874" name="Equation" r:id="rId26" imgW="253800" imgH="152280" progId="Equation.DSMT4">
                  <p:embed/>
                </p:oleObj>
              </mc:Choice>
              <mc:Fallback>
                <p:oleObj name="Equation" r:id="rId26" imgW="253800" imgH="152280" progId="Equation.DSMT4">
                  <p:embed/>
                  <p:pic>
                    <p:nvPicPr>
                      <p:cNvPr id="0" name=""/>
                      <p:cNvPicPr/>
                      <p:nvPr/>
                    </p:nvPicPr>
                    <p:blipFill>
                      <a:blip r:embed="rId18"/>
                      <a:stretch>
                        <a:fillRect/>
                      </a:stretch>
                    </p:blipFill>
                    <p:spPr>
                      <a:xfrm>
                        <a:off x="3286445" y="3916931"/>
                        <a:ext cx="416396" cy="249691"/>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498479914"/>
              </p:ext>
            </p:extLst>
          </p:nvPr>
        </p:nvGraphicFramePr>
        <p:xfrm>
          <a:off x="6729758" y="3906272"/>
          <a:ext cx="608012" cy="260350"/>
        </p:xfrm>
        <a:graphic>
          <a:graphicData uri="http://schemas.openxmlformats.org/presentationml/2006/ole">
            <mc:AlternateContent xmlns:mc="http://schemas.openxmlformats.org/markup-compatibility/2006">
              <mc:Choice xmlns:v="urn:schemas-microsoft-com:vml" Requires="v">
                <p:oleObj spid="_x0000_s35875" name="Equation" r:id="rId27" imgW="355320" imgH="152280" progId="Equation.DSMT4">
                  <p:embed/>
                </p:oleObj>
              </mc:Choice>
              <mc:Fallback>
                <p:oleObj name="Equation" r:id="rId27" imgW="355320" imgH="152280" progId="Equation.DSMT4">
                  <p:embed/>
                  <p:pic>
                    <p:nvPicPr>
                      <p:cNvPr id="0" name=""/>
                      <p:cNvPicPr/>
                      <p:nvPr/>
                    </p:nvPicPr>
                    <p:blipFill>
                      <a:blip r:embed="rId28"/>
                      <a:stretch>
                        <a:fillRect/>
                      </a:stretch>
                    </p:blipFill>
                    <p:spPr>
                      <a:xfrm>
                        <a:off x="6729758" y="3906272"/>
                        <a:ext cx="608012" cy="260350"/>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990175960"/>
              </p:ext>
            </p:extLst>
          </p:nvPr>
        </p:nvGraphicFramePr>
        <p:xfrm>
          <a:off x="7700916" y="3915232"/>
          <a:ext cx="234950" cy="261938"/>
        </p:xfrm>
        <a:graphic>
          <a:graphicData uri="http://schemas.openxmlformats.org/presentationml/2006/ole">
            <mc:AlternateContent xmlns:mc="http://schemas.openxmlformats.org/markup-compatibility/2006">
              <mc:Choice xmlns:v="urn:schemas-microsoft-com:vml" Requires="v">
                <p:oleObj spid="_x0000_s35876" name="Equation" r:id="rId29" imgW="114120" imgH="126720" progId="Equation.DSMT4">
                  <p:embed/>
                </p:oleObj>
              </mc:Choice>
              <mc:Fallback>
                <p:oleObj name="Equation" r:id="rId29" imgW="114120" imgH="126720" progId="Equation.DSMT4">
                  <p:embed/>
                  <p:pic>
                    <p:nvPicPr>
                      <p:cNvPr id="0" name=""/>
                      <p:cNvPicPr/>
                      <p:nvPr/>
                    </p:nvPicPr>
                    <p:blipFill>
                      <a:blip r:embed="rId25"/>
                      <a:stretch>
                        <a:fillRect/>
                      </a:stretch>
                    </p:blipFill>
                    <p:spPr>
                      <a:xfrm>
                        <a:off x="7700916" y="3915232"/>
                        <a:ext cx="234950" cy="261938"/>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4111658234"/>
              </p:ext>
            </p:extLst>
          </p:nvPr>
        </p:nvGraphicFramePr>
        <p:xfrm>
          <a:off x="3294873" y="4135628"/>
          <a:ext cx="207962" cy="249238"/>
        </p:xfrm>
        <a:graphic>
          <a:graphicData uri="http://schemas.openxmlformats.org/presentationml/2006/ole">
            <mc:AlternateContent xmlns:mc="http://schemas.openxmlformats.org/markup-compatibility/2006">
              <mc:Choice xmlns:v="urn:schemas-microsoft-com:vml" Requires="v">
                <p:oleObj spid="_x0000_s35877" name="Equation" r:id="rId30" imgW="126720" imgH="152280" progId="Equation.DSMT4">
                  <p:embed/>
                </p:oleObj>
              </mc:Choice>
              <mc:Fallback>
                <p:oleObj name="Equation" r:id="rId30" imgW="126720" imgH="152280" progId="Equation.DSMT4">
                  <p:embed/>
                  <p:pic>
                    <p:nvPicPr>
                      <p:cNvPr id="0" name=""/>
                      <p:cNvPicPr/>
                      <p:nvPr/>
                    </p:nvPicPr>
                    <p:blipFill>
                      <a:blip r:embed="rId31"/>
                      <a:stretch>
                        <a:fillRect/>
                      </a:stretch>
                    </p:blipFill>
                    <p:spPr>
                      <a:xfrm>
                        <a:off x="3294873" y="4135628"/>
                        <a:ext cx="207962" cy="249238"/>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8763172"/>
              </p:ext>
            </p:extLst>
          </p:nvPr>
        </p:nvGraphicFramePr>
        <p:xfrm>
          <a:off x="2959158" y="4333798"/>
          <a:ext cx="271417" cy="325287"/>
        </p:xfrm>
        <a:graphic>
          <a:graphicData uri="http://schemas.openxmlformats.org/presentationml/2006/ole">
            <mc:AlternateContent xmlns:mc="http://schemas.openxmlformats.org/markup-compatibility/2006">
              <mc:Choice xmlns:v="urn:schemas-microsoft-com:vml" Requires="v">
                <p:oleObj spid="_x0000_s35878" name="Equation" r:id="rId32" imgW="126720" imgH="152280" progId="Equation.DSMT4">
                  <p:embed/>
                </p:oleObj>
              </mc:Choice>
              <mc:Fallback>
                <p:oleObj name="Equation" r:id="rId32" imgW="126720" imgH="152280" progId="Equation.DSMT4">
                  <p:embed/>
                  <p:pic>
                    <p:nvPicPr>
                      <p:cNvPr id="0" name=""/>
                      <p:cNvPicPr/>
                      <p:nvPr/>
                    </p:nvPicPr>
                    <p:blipFill>
                      <a:blip r:embed="rId33"/>
                      <a:stretch>
                        <a:fillRect/>
                      </a:stretch>
                    </p:blipFill>
                    <p:spPr>
                      <a:xfrm>
                        <a:off x="2959158" y="4333798"/>
                        <a:ext cx="271417" cy="325287"/>
                      </a:xfrm>
                      <a:prstGeom prst="rect">
                        <a:avLst/>
                      </a:prstGeom>
                    </p:spPr>
                  </p:pic>
                </p:oleObj>
              </mc:Fallback>
            </mc:AlternateContent>
          </a:graphicData>
        </a:graphic>
      </p:graphicFrame>
    </p:spTree>
    <p:extLst>
      <p:ext uri="{BB962C8B-B14F-4D97-AF65-F5344CB8AC3E}">
        <p14:creationId xmlns:p14="http://schemas.microsoft.com/office/powerpoint/2010/main" val="391789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More Explanations on “Handle”</a:t>
            </a:r>
            <a:endParaRPr lang="zh-CN" altLang="en-US" dirty="0"/>
          </a:p>
        </p:txBody>
      </p:sp>
      <p:sp>
        <p:nvSpPr>
          <p:cNvPr id="3" name="内容占位符 2"/>
          <p:cNvSpPr>
            <a:spLocks noGrp="1"/>
          </p:cNvSpPr>
          <p:nvPr>
            <p:ph idx="1"/>
          </p:nvPr>
        </p:nvSpPr>
        <p:spPr>
          <a:xfrm>
            <a:off x="828675" y="1600199"/>
            <a:ext cx="7486650" cy="3450771"/>
          </a:xfrm>
        </p:spPr>
        <p:txBody>
          <a:bodyPr/>
          <a:lstStyle/>
          <a:p>
            <a:pPr>
              <a:lnSpc>
                <a:spcPct val="100000"/>
              </a:lnSpc>
              <a:spcBef>
                <a:spcPts val="1200"/>
              </a:spcBef>
            </a:pPr>
            <a:r>
              <a:rPr lang="en-US" altLang="zh-CN" b="1" dirty="0">
                <a:solidFill>
                  <a:srgbClr val="FF0000"/>
                </a:solidFill>
              </a:rPr>
              <a:t>Normal Reduction is a reverse of a Normal derivation (rightmost derivation).</a:t>
            </a:r>
          </a:p>
          <a:p>
            <a:pPr>
              <a:lnSpc>
                <a:spcPct val="100000"/>
              </a:lnSpc>
              <a:spcBef>
                <a:spcPts val="1200"/>
              </a:spcBef>
            </a:pPr>
            <a:r>
              <a:rPr lang="en-US" altLang="zh-CN" dirty="0">
                <a:solidFill>
                  <a:schemeClr val="tx2"/>
                </a:solidFill>
              </a:rPr>
              <a:t>Specifically,      is a sentence of grammar G, we call the sequence of sentential forms                                    is a </a:t>
            </a:r>
            <a:r>
              <a:rPr lang="en-US" altLang="zh-CN" b="1" dirty="0">
                <a:solidFill>
                  <a:srgbClr val="FF0000"/>
                </a:solidFill>
              </a:rPr>
              <a:t>Normal Reduction </a:t>
            </a:r>
            <a:r>
              <a:rPr lang="en-US" altLang="zh-CN" dirty="0">
                <a:solidFill>
                  <a:schemeClr val="tx2"/>
                </a:solidFill>
              </a:rPr>
              <a:t>of       , if the sequence satisfies:</a:t>
            </a:r>
          </a:p>
          <a:p>
            <a:pPr marL="0" indent="0">
              <a:lnSpc>
                <a:spcPct val="100000"/>
              </a:lnSpc>
              <a:spcBef>
                <a:spcPts val="1200"/>
              </a:spcBef>
              <a:buNone/>
            </a:pPr>
            <a:r>
              <a:rPr lang="en-US" altLang="zh-CN" dirty="0">
                <a:solidFill>
                  <a:schemeClr val="tx2"/>
                </a:solidFill>
              </a:rPr>
              <a:t>   (1)</a:t>
            </a:r>
          </a:p>
          <a:p>
            <a:pPr marL="0" indent="0">
              <a:lnSpc>
                <a:spcPct val="100000"/>
              </a:lnSpc>
              <a:spcBef>
                <a:spcPts val="1200"/>
              </a:spcBef>
              <a:buNone/>
            </a:pPr>
            <a:r>
              <a:rPr lang="en-US" altLang="zh-CN" dirty="0">
                <a:solidFill>
                  <a:schemeClr val="tx2"/>
                </a:solidFill>
              </a:rPr>
              <a:t>   (2)                 (start symbol of a grammar)       </a:t>
            </a:r>
          </a:p>
          <a:p>
            <a:pPr marL="0" indent="0">
              <a:lnSpc>
                <a:spcPct val="100000"/>
              </a:lnSpc>
              <a:spcBef>
                <a:spcPts val="1200"/>
              </a:spcBef>
              <a:buNone/>
            </a:pPr>
            <a:r>
              <a:rPr lang="en-US" altLang="zh-CN" dirty="0">
                <a:solidFill>
                  <a:schemeClr val="tx2"/>
                </a:solidFill>
              </a:rPr>
              <a:t>   (3) For                                ,           can be obtained by replacing the handle of       with  the left part of its corresponding production.</a:t>
            </a:r>
          </a:p>
          <a:p>
            <a:pPr marL="0" indent="0">
              <a:lnSpc>
                <a:spcPct val="100000"/>
              </a:lnSpc>
              <a:spcBef>
                <a:spcPts val="1200"/>
              </a:spcBef>
              <a:buNone/>
            </a:pPr>
            <a:r>
              <a:rPr lang="en-US" altLang="zh-CN" dirty="0">
                <a:solidFill>
                  <a:schemeClr val="tx2"/>
                </a:solidFill>
              </a:rPr>
              <a:t>Thus, </a:t>
            </a:r>
            <a:r>
              <a:rPr lang="en-US" altLang="zh-CN" b="1" dirty="0">
                <a:solidFill>
                  <a:srgbClr val="FF0000"/>
                </a:solidFill>
              </a:rPr>
              <a:t>Normal Reduction is also called leftmost reduction ! </a:t>
            </a:r>
            <a:endParaRPr lang="en-US" altLang="zh-CN" dirty="0">
              <a:solidFill>
                <a:schemeClr val="tx2"/>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4896431"/>
              </p:ext>
            </p:extLst>
          </p:nvPr>
        </p:nvGraphicFramePr>
        <p:xfrm>
          <a:off x="2084613" y="2231344"/>
          <a:ext cx="375203" cy="337683"/>
        </p:xfrm>
        <a:graphic>
          <a:graphicData uri="http://schemas.openxmlformats.org/presentationml/2006/ole">
            <mc:AlternateContent xmlns:mc="http://schemas.openxmlformats.org/markup-compatibility/2006">
              <mc:Choice xmlns:v="urn:schemas-microsoft-com:vml" Requires="v">
                <p:oleObj spid="_x0000_s29130" name="Equation" r:id="rId3" imgW="126720" imgH="114120" progId="Equation.DSMT4">
                  <p:embed/>
                </p:oleObj>
              </mc:Choice>
              <mc:Fallback>
                <p:oleObj name="Equation" r:id="rId3" imgW="126720" imgH="114120" progId="Equation.DSMT4">
                  <p:embed/>
                  <p:pic>
                    <p:nvPicPr>
                      <p:cNvPr id="0" name=""/>
                      <p:cNvPicPr/>
                      <p:nvPr/>
                    </p:nvPicPr>
                    <p:blipFill>
                      <a:blip r:embed="rId4"/>
                      <a:stretch>
                        <a:fillRect/>
                      </a:stretch>
                    </p:blipFill>
                    <p:spPr>
                      <a:xfrm>
                        <a:off x="2084613" y="2231344"/>
                        <a:ext cx="375203" cy="33768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44544134"/>
              </p:ext>
            </p:extLst>
          </p:nvPr>
        </p:nvGraphicFramePr>
        <p:xfrm>
          <a:off x="1651227" y="2306295"/>
          <a:ext cx="1873250" cy="525463"/>
        </p:xfrm>
        <a:graphic>
          <a:graphicData uri="http://schemas.openxmlformats.org/presentationml/2006/ole">
            <mc:AlternateContent xmlns:mc="http://schemas.openxmlformats.org/markup-compatibility/2006">
              <mc:Choice xmlns:v="urn:schemas-microsoft-com:vml" Requires="v">
                <p:oleObj spid="_x0000_s29131" name="Equation" r:id="rId5" imgW="634680" imgH="177480" progId="Equation.DSMT4">
                  <p:embed/>
                </p:oleObj>
              </mc:Choice>
              <mc:Fallback>
                <p:oleObj name="Equation" r:id="rId5" imgW="634680" imgH="177480" progId="Equation.DSMT4">
                  <p:embed/>
                  <p:pic>
                    <p:nvPicPr>
                      <p:cNvPr id="0" name=""/>
                      <p:cNvPicPr/>
                      <p:nvPr/>
                    </p:nvPicPr>
                    <p:blipFill>
                      <a:blip r:embed="rId6"/>
                      <a:stretch>
                        <a:fillRect/>
                      </a:stretch>
                    </p:blipFill>
                    <p:spPr>
                      <a:xfrm>
                        <a:off x="1651227" y="2306295"/>
                        <a:ext cx="1873250" cy="5254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75252216"/>
              </p:ext>
            </p:extLst>
          </p:nvPr>
        </p:nvGraphicFramePr>
        <p:xfrm>
          <a:off x="5970815" y="2446505"/>
          <a:ext cx="374650" cy="338138"/>
        </p:xfrm>
        <a:graphic>
          <a:graphicData uri="http://schemas.openxmlformats.org/presentationml/2006/ole">
            <mc:AlternateContent xmlns:mc="http://schemas.openxmlformats.org/markup-compatibility/2006">
              <mc:Choice xmlns:v="urn:schemas-microsoft-com:vml" Requires="v">
                <p:oleObj spid="_x0000_s29132" name="Equation" r:id="rId7" imgW="126720" imgH="114120" progId="Equation.DSMT4">
                  <p:embed/>
                </p:oleObj>
              </mc:Choice>
              <mc:Fallback>
                <p:oleObj name="Equation" r:id="rId7" imgW="126720" imgH="114120" progId="Equation.DSMT4">
                  <p:embed/>
                  <p:pic>
                    <p:nvPicPr>
                      <p:cNvPr id="0" name=""/>
                      <p:cNvPicPr/>
                      <p:nvPr/>
                    </p:nvPicPr>
                    <p:blipFill>
                      <a:blip r:embed="rId8"/>
                      <a:stretch>
                        <a:fillRect/>
                      </a:stretch>
                    </p:blipFill>
                    <p:spPr>
                      <a:xfrm>
                        <a:off x="5970815" y="2446505"/>
                        <a:ext cx="374650" cy="33813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6854173"/>
              </p:ext>
            </p:extLst>
          </p:nvPr>
        </p:nvGraphicFramePr>
        <p:xfrm>
          <a:off x="1410201" y="2937439"/>
          <a:ext cx="862013" cy="525463"/>
        </p:xfrm>
        <a:graphic>
          <a:graphicData uri="http://schemas.openxmlformats.org/presentationml/2006/ole">
            <mc:AlternateContent xmlns:mc="http://schemas.openxmlformats.org/markup-compatibility/2006">
              <mc:Choice xmlns:v="urn:schemas-microsoft-com:vml" Requires="v">
                <p:oleObj spid="_x0000_s29133" name="Equation" r:id="rId9" imgW="291960" imgH="177480" progId="Equation.DSMT4">
                  <p:embed/>
                </p:oleObj>
              </mc:Choice>
              <mc:Fallback>
                <p:oleObj name="Equation" r:id="rId9" imgW="291960" imgH="177480" progId="Equation.DSMT4">
                  <p:embed/>
                  <p:pic>
                    <p:nvPicPr>
                      <p:cNvPr id="0" name=""/>
                      <p:cNvPicPr/>
                      <p:nvPr/>
                    </p:nvPicPr>
                    <p:blipFill>
                      <a:blip r:embed="rId10"/>
                      <a:stretch>
                        <a:fillRect/>
                      </a:stretch>
                    </p:blipFill>
                    <p:spPr>
                      <a:xfrm>
                        <a:off x="1410201" y="2937439"/>
                        <a:ext cx="862013" cy="5254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63737763"/>
              </p:ext>
            </p:extLst>
          </p:nvPr>
        </p:nvGraphicFramePr>
        <p:xfrm>
          <a:off x="1371600" y="3305175"/>
          <a:ext cx="823913" cy="525463"/>
        </p:xfrm>
        <a:graphic>
          <a:graphicData uri="http://schemas.openxmlformats.org/presentationml/2006/ole">
            <mc:AlternateContent xmlns:mc="http://schemas.openxmlformats.org/markup-compatibility/2006">
              <mc:Choice xmlns:v="urn:schemas-microsoft-com:vml" Requires="v">
                <p:oleObj spid="_x0000_s29134" name="Equation" r:id="rId11" imgW="279360" imgH="177480" progId="Equation.DSMT4">
                  <p:embed/>
                </p:oleObj>
              </mc:Choice>
              <mc:Fallback>
                <p:oleObj name="Equation" r:id="rId11" imgW="279360" imgH="177480" progId="Equation.DSMT4">
                  <p:embed/>
                  <p:pic>
                    <p:nvPicPr>
                      <p:cNvPr id="0" name=""/>
                      <p:cNvPicPr/>
                      <p:nvPr/>
                    </p:nvPicPr>
                    <p:blipFill>
                      <a:blip r:embed="rId12"/>
                      <a:stretch>
                        <a:fillRect/>
                      </a:stretch>
                    </p:blipFill>
                    <p:spPr>
                      <a:xfrm>
                        <a:off x="1371600" y="3305175"/>
                        <a:ext cx="823913" cy="5254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30147428"/>
              </p:ext>
            </p:extLst>
          </p:nvPr>
        </p:nvGraphicFramePr>
        <p:xfrm>
          <a:off x="1706563" y="3713163"/>
          <a:ext cx="1760537" cy="525462"/>
        </p:xfrm>
        <a:graphic>
          <a:graphicData uri="http://schemas.openxmlformats.org/presentationml/2006/ole">
            <mc:AlternateContent xmlns:mc="http://schemas.openxmlformats.org/markup-compatibility/2006">
              <mc:Choice xmlns:v="urn:schemas-microsoft-com:vml" Requires="v">
                <p:oleObj spid="_x0000_s29135" name="Equation" r:id="rId13" imgW="596880" imgH="177480" progId="Equation.DSMT4">
                  <p:embed/>
                </p:oleObj>
              </mc:Choice>
              <mc:Fallback>
                <p:oleObj name="Equation" r:id="rId13" imgW="596880" imgH="177480" progId="Equation.DSMT4">
                  <p:embed/>
                  <p:pic>
                    <p:nvPicPr>
                      <p:cNvPr id="0" name=""/>
                      <p:cNvPicPr/>
                      <p:nvPr/>
                    </p:nvPicPr>
                    <p:blipFill>
                      <a:blip r:embed="rId14"/>
                      <a:stretch>
                        <a:fillRect/>
                      </a:stretch>
                    </p:blipFill>
                    <p:spPr>
                      <a:xfrm>
                        <a:off x="1706563" y="3713163"/>
                        <a:ext cx="1760537" cy="5254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1686638"/>
              </p:ext>
            </p:extLst>
          </p:nvPr>
        </p:nvGraphicFramePr>
        <p:xfrm>
          <a:off x="3524477" y="3713163"/>
          <a:ext cx="560388" cy="525462"/>
        </p:xfrm>
        <a:graphic>
          <a:graphicData uri="http://schemas.openxmlformats.org/presentationml/2006/ole">
            <mc:AlternateContent xmlns:mc="http://schemas.openxmlformats.org/markup-compatibility/2006">
              <mc:Choice xmlns:v="urn:schemas-microsoft-com:vml" Requires="v">
                <p:oleObj spid="_x0000_s29136" name="Equation" r:id="rId15" imgW="190440" imgH="177480" progId="Equation.DSMT4">
                  <p:embed/>
                </p:oleObj>
              </mc:Choice>
              <mc:Fallback>
                <p:oleObj name="Equation" r:id="rId15" imgW="190440" imgH="177480" progId="Equation.DSMT4">
                  <p:embed/>
                  <p:pic>
                    <p:nvPicPr>
                      <p:cNvPr id="0" name=""/>
                      <p:cNvPicPr/>
                      <p:nvPr/>
                    </p:nvPicPr>
                    <p:blipFill>
                      <a:blip r:embed="rId16"/>
                      <a:stretch>
                        <a:fillRect/>
                      </a:stretch>
                    </p:blipFill>
                    <p:spPr>
                      <a:xfrm>
                        <a:off x="3524477" y="3713163"/>
                        <a:ext cx="560388" cy="525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13959321"/>
              </p:ext>
            </p:extLst>
          </p:nvPr>
        </p:nvGraphicFramePr>
        <p:xfrm>
          <a:off x="8108606" y="3713162"/>
          <a:ext cx="411162" cy="525463"/>
        </p:xfrm>
        <a:graphic>
          <a:graphicData uri="http://schemas.openxmlformats.org/presentationml/2006/ole">
            <mc:AlternateContent xmlns:mc="http://schemas.openxmlformats.org/markup-compatibility/2006">
              <mc:Choice xmlns:v="urn:schemas-microsoft-com:vml" Requires="v">
                <p:oleObj spid="_x0000_s29137" name="Equation" r:id="rId17" imgW="139680" imgH="177480" progId="Equation.DSMT4">
                  <p:embed/>
                </p:oleObj>
              </mc:Choice>
              <mc:Fallback>
                <p:oleObj name="Equation" r:id="rId17" imgW="139680" imgH="177480" progId="Equation.DSMT4">
                  <p:embed/>
                  <p:pic>
                    <p:nvPicPr>
                      <p:cNvPr id="0" name=""/>
                      <p:cNvPicPr/>
                      <p:nvPr/>
                    </p:nvPicPr>
                    <p:blipFill>
                      <a:blip r:embed="rId18"/>
                      <a:stretch>
                        <a:fillRect/>
                      </a:stretch>
                    </p:blipFill>
                    <p:spPr>
                      <a:xfrm>
                        <a:off x="8108606" y="3713162"/>
                        <a:ext cx="411162" cy="525463"/>
                      </a:xfrm>
                      <a:prstGeom prst="rect">
                        <a:avLst/>
                      </a:prstGeom>
                    </p:spPr>
                  </p:pic>
                </p:oleObj>
              </mc:Fallback>
            </mc:AlternateContent>
          </a:graphicData>
        </a:graphic>
      </p:graphicFrame>
    </p:spTree>
    <p:extLst>
      <p:ext uri="{BB962C8B-B14F-4D97-AF65-F5344CB8AC3E}">
        <p14:creationId xmlns:p14="http://schemas.microsoft.com/office/powerpoint/2010/main" val="238817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Bottom-Up Parsing – Shift-Reduce Parsing</a:t>
            </a:r>
            <a:endParaRPr lang="zh-CN" altLang="en-US" dirty="0"/>
          </a:p>
        </p:txBody>
      </p:sp>
      <p:sp>
        <p:nvSpPr>
          <p:cNvPr id="3" name="内容占位符 2"/>
          <p:cNvSpPr>
            <a:spLocks noGrp="1"/>
          </p:cNvSpPr>
          <p:nvPr>
            <p:ph idx="1"/>
          </p:nvPr>
        </p:nvSpPr>
        <p:spPr/>
        <p:txBody>
          <a:bodyPr/>
          <a:lstStyle/>
          <a:p>
            <a:r>
              <a:rPr lang="en-US" altLang="zh-CN" dirty="0"/>
              <a:t>Shift-reduce parsing is a form of bottom-up parsing in which a stack holds grammar symbols and an input buffer holds the rest of the string to be parsed.</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848" y="2329543"/>
            <a:ext cx="2393154" cy="457200"/>
          </a:xfrm>
          <a:prstGeom prst="rect">
            <a:avLst/>
          </a:prstGeom>
        </p:spPr>
      </p:pic>
      <p:sp>
        <p:nvSpPr>
          <p:cNvPr id="5" name="右箭头 4"/>
          <p:cNvSpPr/>
          <p:nvPr/>
        </p:nvSpPr>
        <p:spPr>
          <a:xfrm>
            <a:off x="3886200" y="2481943"/>
            <a:ext cx="696686" cy="206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4841084" y="2329543"/>
            <a:ext cx="2651374" cy="523010"/>
          </a:xfrm>
          <a:prstGeom prst="rect">
            <a:avLst/>
          </a:prstGeom>
        </p:spPr>
      </p:pic>
      <p:pic>
        <p:nvPicPr>
          <p:cNvPr id="7" name="图片 6"/>
          <p:cNvPicPr>
            <a:picLocks noChangeAspect="1"/>
          </p:cNvPicPr>
          <p:nvPr/>
        </p:nvPicPr>
        <p:blipFill>
          <a:blip r:embed="rId5"/>
          <a:stretch>
            <a:fillRect/>
          </a:stretch>
        </p:blipFill>
        <p:spPr>
          <a:xfrm>
            <a:off x="3521529" y="3212647"/>
            <a:ext cx="5105400" cy="3219450"/>
          </a:xfrm>
          <a:prstGeom prst="rect">
            <a:avLst/>
          </a:prstGeom>
        </p:spPr>
      </p:pic>
      <p:graphicFrame>
        <p:nvGraphicFramePr>
          <p:cNvPr id="8" name="对象 7"/>
          <p:cNvGraphicFramePr>
            <a:graphicFrameLocks noChangeAspect="1"/>
          </p:cNvGraphicFramePr>
          <p:nvPr>
            <p:extLst/>
          </p:nvPr>
        </p:nvGraphicFramePr>
        <p:xfrm>
          <a:off x="1234847" y="3637270"/>
          <a:ext cx="1711671" cy="1250416"/>
        </p:xfrm>
        <a:graphic>
          <a:graphicData uri="http://schemas.openxmlformats.org/presentationml/2006/ole">
            <mc:AlternateContent xmlns:mc="http://schemas.openxmlformats.org/markup-compatibility/2006">
              <mc:Choice xmlns:v="urn:schemas-microsoft-com:vml" Requires="v">
                <p:oleObj spid="_x0000_s36867" name="Equation" r:id="rId6" imgW="660240" imgH="482400" progId="Equation.DSMT4">
                  <p:embed/>
                </p:oleObj>
              </mc:Choice>
              <mc:Fallback>
                <p:oleObj name="Equation" r:id="rId6" imgW="660240" imgH="482400" progId="Equation.DSMT4">
                  <p:embed/>
                  <p:pic>
                    <p:nvPicPr>
                      <p:cNvPr id="0" name=""/>
                      <p:cNvPicPr/>
                      <p:nvPr/>
                    </p:nvPicPr>
                    <p:blipFill>
                      <a:blip r:embed="rId7"/>
                      <a:stretch>
                        <a:fillRect/>
                      </a:stretch>
                    </p:blipFill>
                    <p:spPr>
                      <a:xfrm>
                        <a:off x="1234847" y="3637270"/>
                        <a:ext cx="1711671" cy="1250416"/>
                      </a:xfrm>
                      <a:prstGeom prst="rect">
                        <a:avLst/>
                      </a:prstGeom>
                    </p:spPr>
                  </p:pic>
                </p:oleObj>
              </mc:Fallback>
            </mc:AlternateContent>
          </a:graphicData>
        </a:graphic>
      </p:graphicFrame>
    </p:spTree>
    <p:extLst>
      <p:ext uri="{BB962C8B-B14F-4D97-AF65-F5344CB8AC3E}">
        <p14:creationId xmlns:p14="http://schemas.microsoft.com/office/powerpoint/2010/main" val="146342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1604</Words>
  <Application>Microsoft Office PowerPoint</Application>
  <PresentationFormat>全屏显示(4:3)</PresentationFormat>
  <Paragraphs>141</Paragraphs>
  <Slides>33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微软雅黑</vt:lpstr>
      <vt:lpstr>Arial</vt:lpstr>
      <vt:lpstr>Euphemia</vt:lpstr>
      <vt:lpstr>Times New Roman</vt:lpstr>
      <vt:lpstr>Wingdings</vt:lpstr>
      <vt:lpstr>学术文献 16x9</vt:lpstr>
      <vt:lpstr>Equation</vt:lpstr>
      <vt:lpstr>Compilers</vt:lpstr>
      <vt:lpstr>Syntax Analysis – Bottom UP Method</vt:lpstr>
      <vt:lpstr>Outlines</vt:lpstr>
      <vt:lpstr>5.1 Bottom-Up Parsing – the first example</vt:lpstr>
      <vt:lpstr>5.1 Bottom-Up Parsing – Reduction</vt:lpstr>
      <vt:lpstr>5.1 Bottom-Up Parsing – Handle Pruning</vt:lpstr>
      <vt:lpstr>5.1 Bottom-Up Parsing – More Explanations on “Handle”</vt:lpstr>
      <vt:lpstr>5.1 Bottom-Up Parsing – More Explanations on “Handle”</vt:lpstr>
      <vt:lpstr>5.1 Bottom-Up Parsing – Shift-Reduce Parsing</vt:lpstr>
      <vt:lpstr>5.1 Bottom-Up Parsing – Shift-Reduce Parsing</vt:lpstr>
      <vt:lpstr>5.1 Bottom-Up Parsing – Conflicts During Shift-Reduce Parsing</vt:lpstr>
      <vt:lpstr>5.2 Introduction to LR Parsing: Simple LR</vt:lpstr>
      <vt:lpstr>5.2 Introduction to LR Parsing: Simple LR</vt:lpstr>
      <vt:lpstr>5.2 Introduction to LR Parsing: Simple LR</vt:lpstr>
      <vt:lpstr>5.2 Introduction to LR Parsing: Simple LR</vt:lpstr>
      <vt:lpstr>5.2 Introduction to LR Parsing: Simple LR</vt:lpstr>
      <vt:lpstr>5.2 Introduction to LR Parsing: Simple LR</vt:lpstr>
      <vt:lpstr>5.2 Introduction to LR Parsing: Simple LR</vt:lpstr>
      <vt:lpstr>5.3 The LR-Parsing Algorithm</vt:lpstr>
      <vt:lpstr>5.3 The LR-Parsing Algorithm</vt:lpstr>
      <vt:lpstr>5.3 The LR-Parsing Algorithm</vt:lpstr>
      <vt:lpstr>5.3 The LR-Parsing Algorithm</vt:lpstr>
      <vt:lpstr>5.3 The LR-Parsing Algorithm</vt:lpstr>
      <vt:lpstr>5.3 The LR-Parsing Algorithm</vt:lpstr>
      <vt:lpstr>5.3 The LR-Parsing Algorithm</vt:lpstr>
      <vt:lpstr>5.3 The LR-Parsing Algorithm</vt:lpstr>
      <vt:lpstr>5.4 Canonical LR: LR(1)</vt:lpstr>
      <vt:lpstr>5.4 Canonical LR: LR(1)</vt:lpstr>
      <vt:lpstr>5.4 Canonical LR: LR(1)</vt:lpstr>
      <vt:lpstr>5.4 Canonical LR: LR(1)</vt:lpstr>
      <vt:lpstr>5.4 Canonical LR: LR(1)</vt:lpstr>
      <vt:lpstr>PowerPoint 演示文稿</vt:lpstr>
      <vt:lpstr>Homework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2017-05-14T13:13:54Z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