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2017/4/11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2017/4/11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2017/4/11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8.wmf"/><Relationship Id="rId3" Type="http://schemas.openxmlformats.org/officeDocument/2006/relationships/image" Target="../media/image51.png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47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We consider </a:t>
            </a:r>
            <a:r>
              <a:rPr lang="en-US" altLang="zh-CN" sz="2000" dirty="0"/>
              <a:t>derivations in which </a:t>
            </a:r>
            <a:r>
              <a:rPr lang="en-US" altLang="zh-CN" sz="2000" dirty="0" smtClean="0"/>
              <a:t>the nonterminal </a:t>
            </a:r>
            <a:r>
              <a:rPr lang="en-US" altLang="zh-CN" sz="2000" dirty="0"/>
              <a:t>to be replaced at each step is chosen as </a:t>
            </a:r>
            <a:r>
              <a:rPr lang="en-US" altLang="zh-CN" sz="2000" dirty="0" smtClean="0"/>
              <a:t>follows:</a:t>
            </a:r>
          </a:p>
          <a:p>
            <a:r>
              <a:rPr lang="en-US" altLang="zh-CN" sz="1600" dirty="0" smtClean="0"/>
              <a:t>1</a:t>
            </a:r>
            <a:r>
              <a:rPr lang="en-US" altLang="zh-CN" sz="1600" dirty="0"/>
              <a:t>. In </a:t>
            </a:r>
            <a:r>
              <a:rPr lang="en-US" altLang="zh-CN" sz="1600" i="1" dirty="0">
                <a:solidFill>
                  <a:srgbClr val="7030A0"/>
                </a:solidFill>
              </a:rPr>
              <a:t>leftmost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derivations, the leftmost nonterminal in each sentential is </a:t>
            </a:r>
            <a:r>
              <a:rPr lang="en-US" altLang="zh-CN" sz="1600" dirty="0" smtClean="0"/>
              <a:t>always chosen</a:t>
            </a:r>
            <a:r>
              <a:rPr lang="en-US" altLang="zh-CN" sz="1600" dirty="0"/>
              <a:t>. If </a:t>
            </a:r>
            <a:r>
              <a:rPr lang="en-US" altLang="zh-CN" sz="1600" dirty="0" smtClean="0"/>
              <a:t>           is </a:t>
            </a:r>
            <a:r>
              <a:rPr lang="en-US" altLang="zh-CN" sz="1600" dirty="0"/>
              <a:t>a step in which the </a:t>
            </a:r>
            <a:r>
              <a:rPr lang="en-US" altLang="zh-CN" sz="1600" b="1" dirty="0">
                <a:solidFill>
                  <a:srgbClr val="7030A0"/>
                </a:solidFill>
              </a:rPr>
              <a:t>leftmost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nonterminal </a:t>
            </a:r>
            <a:r>
              <a:rPr lang="en-US" altLang="zh-CN" sz="1600" dirty="0" smtClean="0"/>
              <a:t>in    is replaced</a:t>
            </a:r>
            <a:r>
              <a:rPr lang="en-US" altLang="zh-CN" sz="1600" dirty="0"/>
              <a:t>, we write </a:t>
            </a:r>
            <a:endParaRPr lang="en-US" altLang="zh-CN" sz="1600" dirty="0" smtClean="0"/>
          </a:p>
          <a:p>
            <a:r>
              <a:rPr lang="en-US" altLang="zh-CN" sz="1600" dirty="0"/>
              <a:t>2. In </a:t>
            </a:r>
            <a:r>
              <a:rPr lang="en-US" altLang="zh-CN" sz="1600" i="1" dirty="0">
                <a:solidFill>
                  <a:srgbClr val="7030A0"/>
                </a:solidFill>
              </a:rPr>
              <a:t>rightmost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derivations, the rightmost nonterminal is always chosen; </a:t>
            </a:r>
            <a:r>
              <a:rPr lang="en-US" altLang="zh-CN" sz="1600" dirty="0" smtClean="0"/>
              <a:t>we write                 in </a:t>
            </a:r>
            <a:r>
              <a:rPr lang="en-US" altLang="zh-CN" sz="1600" dirty="0"/>
              <a:t>this case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Rightmost derivations are sometimes called </a:t>
            </a:r>
            <a:r>
              <a:rPr lang="en-US" altLang="zh-CN" sz="1600" i="1" dirty="0" smtClean="0">
                <a:solidFill>
                  <a:srgbClr val="00B050"/>
                </a:solidFill>
              </a:rPr>
              <a:t>canonical</a:t>
            </a:r>
            <a:r>
              <a:rPr lang="en-US" altLang="zh-CN" sz="1600" dirty="0" smtClean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/>
              <a:t>derivations.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48700"/>
              </p:ext>
            </p:extLst>
          </p:nvPr>
        </p:nvGraphicFramePr>
        <p:xfrm>
          <a:off x="2668299" y="2553712"/>
          <a:ext cx="677573" cy="29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299" y="2553712"/>
                        <a:ext cx="677573" cy="292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66737"/>
              </p:ext>
            </p:extLst>
          </p:nvPr>
        </p:nvGraphicFramePr>
        <p:xfrm>
          <a:off x="7819015" y="2589336"/>
          <a:ext cx="219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9015" y="2589336"/>
                        <a:ext cx="2190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07499"/>
              </p:ext>
            </p:extLst>
          </p:nvPr>
        </p:nvGraphicFramePr>
        <p:xfrm>
          <a:off x="2828060" y="2761384"/>
          <a:ext cx="8429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8060" y="2761384"/>
                        <a:ext cx="842963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54569"/>
              </p:ext>
            </p:extLst>
          </p:nvPr>
        </p:nvGraphicFramePr>
        <p:xfrm>
          <a:off x="1620838" y="3370263"/>
          <a:ext cx="8620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0838" y="3370263"/>
                        <a:ext cx="862012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3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overview of formal languages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Chomsky </a:t>
            </a:r>
            <a:r>
              <a:rPr lang="en-US" altLang="zh-CN" sz="2000" dirty="0" smtClean="0"/>
              <a:t>Hierarchy</a:t>
            </a:r>
          </a:p>
          <a:p>
            <a:r>
              <a:rPr lang="en-US" altLang="zh-CN" sz="1600" dirty="0"/>
              <a:t>Type-0 grammar (Recursively </a:t>
            </a:r>
            <a:r>
              <a:rPr lang="en-US" altLang="zh-CN" sz="1600" dirty="0" smtClean="0"/>
              <a:t>enumerable) &gt; </a:t>
            </a:r>
            <a:r>
              <a:rPr lang="en-US" altLang="zh-CN" sz="1600" dirty="0"/>
              <a:t>Type-1 grammar </a:t>
            </a:r>
            <a:r>
              <a:rPr lang="en-US" altLang="zh-CN" sz="1600" dirty="0" smtClean="0"/>
              <a:t>(Context-sensitive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&gt; </a:t>
            </a:r>
            <a:r>
              <a:rPr lang="en-US" altLang="zh-CN" sz="1600" dirty="0"/>
              <a:t>Type-2 grammar(Context-free) </a:t>
            </a:r>
            <a:r>
              <a:rPr lang="en-US" altLang="zh-CN" sz="1600" dirty="0" smtClean="0"/>
              <a:t>&gt; Type-3 </a:t>
            </a:r>
            <a:r>
              <a:rPr lang="en-US" altLang="zh-CN" sz="1600" dirty="0"/>
              <a:t>grammar (</a:t>
            </a:r>
            <a:r>
              <a:rPr lang="en-US" altLang="zh-CN" sz="1600" dirty="0" smtClean="0"/>
              <a:t>Regular)</a:t>
            </a:r>
          </a:p>
          <a:p>
            <a:r>
              <a:rPr lang="en-US" altLang="zh-CN" sz="1600" dirty="0" smtClean="0"/>
              <a:t>                         is a type-0 grammar, if each production has  the form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,                          and at least has one nonterminal, </a:t>
            </a:r>
          </a:p>
          <a:p>
            <a:pPr marL="0" indent="0">
              <a:buNone/>
            </a:pPr>
            <a:r>
              <a:rPr lang="en-US" altLang="zh-CN" sz="1600" dirty="0" smtClean="0"/>
              <a:t>If we applied the following </a:t>
            </a:r>
            <a:r>
              <a:rPr lang="en-US" altLang="zh-CN" sz="1600" dirty="0" err="1" smtClean="0"/>
              <a:t>i-th</a:t>
            </a:r>
            <a:r>
              <a:rPr lang="en-US" altLang="zh-CN" sz="1600" dirty="0" smtClean="0"/>
              <a:t> constraint to G we have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-type grammar</a:t>
            </a:r>
          </a:p>
          <a:p>
            <a:pPr marL="342900" indent="-342900">
              <a:buAutoNum type="arabicParenBoth"/>
            </a:pPr>
            <a:r>
              <a:rPr lang="en-US" altLang="zh-CN" sz="1600" dirty="0" smtClean="0"/>
              <a:t>Any production           satisfies             with an exception </a:t>
            </a:r>
          </a:p>
          <a:p>
            <a:pPr marL="342900" indent="-342900">
              <a:buAutoNum type="arabicParenBoth"/>
            </a:pPr>
            <a:r>
              <a:rPr lang="en-US" altLang="zh-CN" sz="1600" dirty="0" smtClean="0"/>
              <a:t>Any production has the form</a:t>
            </a:r>
          </a:p>
          <a:p>
            <a:pPr marL="342900" indent="-342900">
              <a:buFont typeface="Wingdings" panose="05000000000000000000" pitchFamily="2" charset="2"/>
              <a:buAutoNum type="arabicParenBoth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Any production has the </a:t>
            </a:r>
            <a:r>
              <a:rPr lang="en-US" altLang="zh-CN" sz="1600" dirty="0" smtClean="0"/>
              <a:t>form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(right linear grammar)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 (left linear grammar)</a:t>
            </a:r>
            <a:endParaRPr lang="en-US" altLang="zh-CN" sz="1600" dirty="0"/>
          </a:p>
          <a:p>
            <a:pPr marL="342900" indent="-342900">
              <a:buAutoNum type="arabicParenBoth"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92" y="4364830"/>
            <a:ext cx="2152650" cy="200977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98860"/>
              </p:ext>
            </p:extLst>
          </p:nvPr>
        </p:nvGraphicFramePr>
        <p:xfrm>
          <a:off x="997528" y="2652710"/>
          <a:ext cx="1458390" cy="29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1117440" imgH="228600" progId="Equation.DSMT4">
                  <p:embed/>
                </p:oleObj>
              </mc:Choice>
              <mc:Fallback>
                <p:oleObj name="Equation" r:id="rId4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7528" y="2652710"/>
                        <a:ext cx="1458390" cy="298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05814"/>
              </p:ext>
            </p:extLst>
          </p:nvPr>
        </p:nvGraphicFramePr>
        <p:xfrm>
          <a:off x="1042755" y="3076528"/>
          <a:ext cx="6127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755" y="3076528"/>
                        <a:ext cx="612775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63528"/>
              </p:ext>
            </p:extLst>
          </p:nvPr>
        </p:nvGraphicFramePr>
        <p:xfrm>
          <a:off x="1869610" y="2991480"/>
          <a:ext cx="1464913" cy="3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914400" imgH="241200" progId="Equation.DSMT4">
                  <p:embed/>
                </p:oleObj>
              </mc:Choice>
              <mc:Fallback>
                <p:oleObj name="Equation" r:id="rId8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9610" y="2991480"/>
                        <a:ext cx="1464913" cy="3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15273"/>
              </p:ext>
            </p:extLst>
          </p:nvPr>
        </p:nvGraphicFramePr>
        <p:xfrm>
          <a:off x="6645964" y="3015796"/>
          <a:ext cx="1464913" cy="3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914400" imgH="241200" progId="Equation.DSMT4">
                  <p:embed/>
                </p:oleObj>
              </mc:Choice>
              <mc:Fallback>
                <p:oleObj name="Equation" r:id="rId10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5964" y="3015796"/>
                        <a:ext cx="1464913" cy="3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22749"/>
              </p:ext>
            </p:extLst>
          </p:nvPr>
        </p:nvGraphicFramePr>
        <p:xfrm>
          <a:off x="2656042" y="3886200"/>
          <a:ext cx="6127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2" imgW="469800" imgH="203040" progId="Equation.DSMT4">
                  <p:embed/>
                </p:oleObj>
              </mc:Choice>
              <mc:Fallback>
                <p:oleObj name="Equation" r:id="rId12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6042" y="3886200"/>
                        <a:ext cx="612775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9296"/>
              </p:ext>
            </p:extLst>
          </p:nvPr>
        </p:nvGraphicFramePr>
        <p:xfrm>
          <a:off x="4090988" y="3852863"/>
          <a:ext cx="7286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0988" y="3852863"/>
                        <a:ext cx="728662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35923"/>
              </p:ext>
            </p:extLst>
          </p:nvPr>
        </p:nvGraphicFramePr>
        <p:xfrm>
          <a:off x="6645964" y="3877503"/>
          <a:ext cx="665769" cy="27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5" imgW="431640" imgH="177480" progId="Equation.DSMT4">
                  <p:embed/>
                </p:oleObj>
              </mc:Choice>
              <mc:Fallback>
                <p:oleObj name="Equation" r:id="rId15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45964" y="3877503"/>
                        <a:ext cx="665769" cy="273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29096"/>
              </p:ext>
            </p:extLst>
          </p:nvPr>
        </p:nvGraphicFramePr>
        <p:xfrm>
          <a:off x="4090988" y="4218925"/>
          <a:ext cx="2566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7" imgW="1866600" imgH="241200" progId="Equation.DSMT4">
                  <p:embed/>
                </p:oleObj>
              </mc:Choice>
              <mc:Fallback>
                <p:oleObj name="Equation" r:id="rId17" imgW="1866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90988" y="4218925"/>
                        <a:ext cx="256698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12847"/>
              </p:ext>
            </p:extLst>
          </p:nvPr>
        </p:nvGraphicFramePr>
        <p:xfrm>
          <a:off x="1232478" y="5036992"/>
          <a:ext cx="30908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9" imgW="2247840" imgH="241200" progId="Equation.DSMT4">
                  <p:embed/>
                </p:oleObj>
              </mc:Choice>
              <mc:Fallback>
                <p:oleObj name="Equation" r:id="rId19" imgW="2247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32478" y="5036992"/>
                        <a:ext cx="30908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99981"/>
              </p:ext>
            </p:extLst>
          </p:nvPr>
        </p:nvGraphicFramePr>
        <p:xfrm>
          <a:off x="1232478" y="5461610"/>
          <a:ext cx="30908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21" imgW="2247840" imgH="241200" progId="Equation.DSMT4">
                  <p:embed/>
                </p:oleObj>
              </mc:Choice>
              <mc:Fallback>
                <p:oleObj name="Equation" r:id="rId21" imgW="2247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32478" y="5461610"/>
                        <a:ext cx="30908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8081" y="6364920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Context-free grammar can describe the syntax structures of most modern programming languages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Grammar Description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Some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51850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L</a:t>
            </a:r>
            <a:r>
              <a:rPr lang="en-US" altLang="zh-CN" sz="2000" dirty="0" smtClean="0"/>
              <a:t>et      be an </a:t>
            </a:r>
            <a:r>
              <a:rPr lang="en-US" altLang="zh-CN" sz="2000" i="1" dirty="0" smtClean="0"/>
              <a:t>alphabet</a:t>
            </a:r>
            <a:r>
              <a:rPr lang="zh-CN" altLang="en-US" sz="2000" i="1" dirty="0" smtClean="0"/>
              <a:t>，</a:t>
            </a:r>
            <a:r>
              <a:rPr lang="en-US" altLang="zh-CN" sz="2000" dirty="0" smtClean="0"/>
              <a:t>where each element is called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symbol</a:t>
            </a:r>
            <a:r>
              <a:rPr lang="en-US" altLang="zh-CN" sz="2000" dirty="0" smtClean="0"/>
              <a:t>.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string</a:t>
            </a:r>
            <a:r>
              <a:rPr lang="en-US" altLang="zh-CN" sz="2000" dirty="0" smtClean="0"/>
              <a:t> on      is a </a:t>
            </a:r>
            <a:r>
              <a:rPr lang="en-US" altLang="zh-CN" sz="2000" dirty="0"/>
              <a:t>finite </a:t>
            </a:r>
            <a:r>
              <a:rPr lang="en-US" altLang="zh-CN" sz="2000" dirty="0" smtClean="0"/>
              <a:t>sequence which is composed of symbols in     . The string that contains NO symbol is called an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-string (or 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). 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Let        be the full set of all strings on     , including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 .</a:t>
            </a:r>
            <a:endParaRPr lang="en-US" altLang="zh-CN" sz="1700" dirty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Let </a:t>
            </a:r>
            <a:r>
              <a:rPr lang="el-GR" altLang="zh-CN" sz="2000" i="1" dirty="0" smtClean="0"/>
              <a:t>φ</a:t>
            </a:r>
            <a:r>
              <a:rPr lang="en-US" altLang="zh-CN" sz="2000" dirty="0" smtClean="0"/>
              <a:t> be an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empty set </a:t>
            </a:r>
            <a:r>
              <a:rPr lang="en-US" altLang="zh-CN" sz="2000" dirty="0" smtClean="0"/>
              <a:t>{}.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en-US" altLang="zh-CN" sz="2000" dirty="0" smtClean="0"/>
              <a:t>Concatenation of U and V is defined as </a:t>
            </a:r>
          </a:p>
          <a:p>
            <a:endParaRPr lang="en-US" altLang="zh-CN" dirty="0" smtClean="0"/>
          </a:p>
          <a:p>
            <a:r>
              <a:rPr lang="en-US" altLang="zh-CN" sz="2000" dirty="0" smtClean="0"/>
              <a:t>Self-concatenation:                             ,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i="1" dirty="0" smtClean="0"/>
              <a:t>closure</a:t>
            </a:r>
            <a:r>
              <a:rPr lang="en-US" altLang="zh-CN" sz="2000" dirty="0" smtClean="0"/>
              <a:t> of V is denoted by</a:t>
            </a:r>
          </a:p>
          <a:p>
            <a:r>
              <a:rPr lang="en-US" altLang="zh-CN" sz="2000" dirty="0" smtClean="0"/>
              <a:t> The regular closure: 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15877"/>
              </p:ext>
            </p:extLst>
          </p:nvPr>
        </p:nvGraphicFramePr>
        <p:xfrm>
          <a:off x="1424774" y="1550299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774" y="1550299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35331"/>
              </p:ext>
            </p:extLst>
          </p:nvPr>
        </p:nvGraphicFramePr>
        <p:xfrm>
          <a:off x="3414890" y="1851422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4890" y="1851422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98054"/>
              </p:ext>
            </p:extLst>
          </p:nvPr>
        </p:nvGraphicFramePr>
        <p:xfrm>
          <a:off x="3935044" y="2128791"/>
          <a:ext cx="400050" cy="42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5044" y="2128791"/>
                        <a:ext cx="400050" cy="42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29011"/>
              </p:ext>
            </p:extLst>
          </p:nvPr>
        </p:nvGraphicFramePr>
        <p:xfrm>
          <a:off x="1334287" y="2809652"/>
          <a:ext cx="581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" name="Equation" r:id="rId8" imgW="203040" imgH="164880" progId="Equation.DSMT4">
                  <p:embed/>
                </p:oleObj>
              </mc:Choice>
              <mc:Fallback>
                <p:oleObj name="Equation" r:id="rId8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4287" y="2809652"/>
                        <a:ext cx="581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95481"/>
              </p:ext>
            </p:extLst>
          </p:nvPr>
        </p:nvGraphicFramePr>
        <p:xfrm>
          <a:off x="5587273" y="2846309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7273" y="2846309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3585"/>
              </p:ext>
            </p:extLst>
          </p:nvPr>
        </p:nvGraphicFramePr>
        <p:xfrm>
          <a:off x="2668705" y="4488511"/>
          <a:ext cx="3642119" cy="44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12" imgW="1676160" imgH="203040" progId="Equation.DSMT4">
                  <p:embed/>
                </p:oleObj>
              </mc:Choice>
              <mc:Fallback>
                <p:oleObj name="Equation" r:id="rId12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8705" y="4488511"/>
                        <a:ext cx="3642119" cy="441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06844"/>
              </p:ext>
            </p:extLst>
          </p:nvPr>
        </p:nvGraphicFramePr>
        <p:xfrm>
          <a:off x="3547402" y="4911586"/>
          <a:ext cx="1849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Equation" r:id="rId14" imgW="850680" imgH="393480" progId="Equation.DSMT4">
                  <p:embed/>
                </p:oleObj>
              </mc:Choice>
              <mc:Fallback>
                <p:oleObj name="Equation" r:id="rId14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47402" y="4911586"/>
                        <a:ext cx="184943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28117"/>
              </p:ext>
            </p:extLst>
          </p:nvPr>
        </p:nvGraphicFramePr>
        <p:xfrm>
          <a:off x="5787298" y="4922910"/>
          <a:ext cx="1212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16" imgW="558720" imgH="228600" progId="Equation.DSMT4">
                  <p:embed/>
                </p:oleObj>
              </mc:Choice>
              <mc:Fallback>
                <p:oleObj name="Equation" r:id="rId16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87298" y="4922910"/>
                        <a:ext cx="121285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29878"/>
              </p:ext>
            </p:extLst>
          </p:nvPr>
        </p:nvGraphicFramePr>
        <p:xfrm>
          <a:off x="4951379" y="5661205"/>
          <a:ext cx="3559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18" imgW="1638000" imgH="203040" progId="Equation.DSMT4">
                  <p:embed/>
                </p:oleObj>
              </mc:Choice>
              <mc:Fallback>
                <p:oleObj name="Equation" r:id="rId18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1379" y="5661205"/>
                        <a:ext cx="35591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1522"/>
              </p:ext>
            </p:extLst>
          </p:nvPr>
        </p:nvGraphicFramePr>
        <p:xfrm>
          <a:off x="3627404" y="6088242"/>
          <a:ext cx="1323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20" imgW="609480" imgH="203040" progId="Equation.DSMT4">
                  <p:embed/>
                </p:oleObj>
              </mc:Choice>
              <mc:Fallback>
                <p:oleObj name="Equation" r:id="rId20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27404" y="6088242"/>
                        <a:ext cx="1323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9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Context-free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grammar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a set of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 smtClean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</a:t>
            </a:r>
            <a:r>
              <a:rPr lang="en-US" altLang="zh-CN" sz="2000" dirty="0" smtClean="0"/>
              <a:t>components</a:t>
            </a:r>
          </a:p>
          <a:p>
            <a:pPr lvl="1"/>
            <a:r>
              <a:rPr lang="en-US" altLang="zh-CN" sz="1700" dirty="0"/>
              <a:t>(</a:t>
            </a:r>
            <a:r>
              <a:rPr lang="en-US" altLang="zh-CN" sz="1700" dirty="0" smtClean="0"/>
              <a:t>1) A </a:t>
            </a:r>
            <a:r>
              <a:rPr lang="en-US" altLang="zh-CN" sz="1700" dirty="0"/>
              <a:t>set of terminal symbols, sometimes referred to as "tokens." The </a:t>
            </a:r>
            <a:r>
              <a:rPr lang="en-US" altLang="zh-CN" sz="1700" b="1" dirty="0" smtClean="0">
                <a:solidFill>
                  <a:srgbClr val="7030A0"/>
                </a:solidFill>
              </a:rPr>
              <a:t>terminals</a:t>
            </a:r>
            <a:r>
              <a:rPr lang="en-US" altLang="zh-CN" sz="1700" dirty="0" smtClean="0"/>
              <a:t> are </a:t>
            </a:r>
            <a:r>
              <a:rPr lang="en-US" altLang="zh-CN" sz="1700" dirty="0"/>
              <a:t>the elementary symbols of the language defined by the </a:t>
            </a:r>
            <a:r>
              <a:rPr lang="en-US" altLang="zh-CN" sz="1700" dirty="0" smtClean="0"/>
              <a:t>grammar.</a:t>
            </a:r>
          </a:p>
          <a:p>
            <a:pPr lvl="1"/>
            <a:r>
              <a:rPr lang="en-US" altLang="zh-CN" sz="1700" dirty="0" smtClean="0"/>
              <a:t>(2</a:t>
            </a:r>
            <a:r>
              <a:rPr lang="en-US" altLang="zh-CN" sz="1700" dirty="0"/>
              <a:t>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</a:t>
            </a:r>
            <a:r>
              <a:rPr lang="en-US" altLang="zh-CN" sz="1700" dirty="0" smtClean="0"/>
              <a:t>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</a:t>
            </a:r>
            <a:r>
              <a:rPr lang="en-US" altLang="zh-CN" sz="1700" i="1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1700" dirty="0" smtClean="0"/>
              <a:t>.</a:t>
            </a:r>
          </a:p>
          <a:p>
            <a:pPr lvl="1"/>
            <a:r>
              <a:rPr lang="en-US" altLang="zh-CN" sz="1700" dirty="0" smtClean="0"/>
              <a:t>(3</a:t>
            </a:r>
            <a:r>
              <a:rPr lang="en-US" altLang="zh-CN" sz="1700" dirty="0"/>
              <a:t>) A set of productions, where each production consists of a </a:t>
            </a:r>
            <a:r>
              <a:rPr lang="en-US" altLang="zh-CN" sz="1700" dirty="0" smtClean="0"/>
              <a:t>nonterminal, called </a:t>
            </a:r>
            <a:r>
              <a:rPr lang="en-US" altLang="zh-CN" sz="1700" dirty="0"/>
              <a:t>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</a:t>
            </a:r>
            <a:r>
              <a:rPr lang="en-US" altLang="zh-CN" sz="1700" dirty="0" smtClean="0"/>
              <a:t>of terminals </a:t>
            </a:r>
            <a:r>
              <a:rPr lang="en-US" altLang="zh-CN" sz="1700" dirty="0"/>
              <a:t>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</a:t>
            </a:r>
            <a:r>
              <a:rPr lang="en-US" altLang="zh-CN" sz="1700" dirty="0" smtClean="0"/>
              <a:t>production. The </a:t>
            </a:r>
            <a:r>
              <a:rPr lang="en-US" altLang="zh-CN" sz="1700" dirty="0"/>
              <a:t>intuitive intent of a production is to specify one of the </a:t>
            </a:r>
            <a:r>
              <a:rPr lang="en-US" altLang="zh-CN" sz="1700" dirty="0" smtClean="0"/>
              <a:t>written forms </a:t>
            </a:r>
            <a:r>
              <a:rPr lang="en-US" altLang="zh-CN" sz="1700" dirty="0"/>
              <a:t>of a construct; if the head nonterminal represents a construct, </a:t>
            </a:r>
            <a:r>
              <a:rPr lang="en-US" altLang="zh-CN" sz="1700" dirty="0" smtClean="0"/>
              <a:t>then the </a:t>
            </a:r>
            <a:r>
              <a:rPr lang="en-US" altLang="zh-CN" sz="1700" dirty="0"/>
              <a:t>body represents a written form of the construct </a:t>
            </a:r>
            <a:r>
              <a:rPr lang="en-US" altLang="zh-CN" sz="1700" dirty="0" smtClean="0"/>
              <a:t>.</a:t>
            </a:r>
          </a:p>
          <a:p>
            <a:pPr lvl="1"/>
            <a:endParaRPr lang="en-US" altLang="zh-CN" sz="1700" dirty="0" smtClean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</a:t>
            </a:r>
            <a:r>
              <a:rPr lang="en-US" altLang="zh-CN" dirty="0" smtClean="0"/>
              <a:t>Grammar – Formal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The context-free grammar G is a 4-tuple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T </a:t>
            </a:r>
            <a:r>
              <a:rPr lang="en-US" altLang="zh-CN" sz="1700" dirty="0" smtClean="0"/>
              <a:t>is a non-empty finite set, where each element is a terminal.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N </a:t>
            </a:r>
            <a:r>
              <a:rPr lang="en-US" altLang="zh-CN" sz="1700" dirty="0" smtClean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is a nonterminal, called start symbol</a:t>
            </a:r>
          </a:p>
          <a:p>
            <a:pPr lvl="1"/>
            <a:r>
              <a:rPr lang="en-US" altLang="zh-CN" sz="1700" dirty="0" smtClean="0"/>
              <a:t>     is as finite set of productions, where each production has the form             .                                  . </a:t>
            </a:r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Notational Conventions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8" y="1570326"/>
            <a:ext cx="72866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Notational Conventions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6" y="1619682"/>
            <a:ext cx="7410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grammar derives strings by beginning with the start symbol and repeatedly replacing a nonterminal by the body of a production for that nonterminal. </a:t>
            </a:r>
          </a:p>
          <a:p>
            <a:r>
              <a:rPr lang="en-US" altLang="zh-CN" sz="2000" dirty="0" smtClean="0"/>
              <a:t>Strictly, we call that          derives        in one step, i.e.,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if and only if            is a production, and                           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means “derives in one step”. When a sequence of derivation steps                               rewrites             , we say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. We use symbol”    and symbol </a:t>
            </a:r>
            <a:r>
              <a:rPr lang="en-US" altLang="zh-CN" sz="2000" dirty="0"/>
              <a:t>to represent “derives in zero or more </a:t>
            </a:r>
            <a:r>
              <a:rPr lang="en-US" altLang="zh-CN" sz="2000" dirty="0" smtClean="0"/>
              <a:t>steps” and symbol        to </a:t>
            </a:r>
            <a:r>
              <a:rPr lang="en-US" altLang="zh-CN" sz="2000" dirty="0"/>
              <a:t>represent “derives in </a:t>
            </a:r>
            <a:r>
              <a:rPr lang="en-US" altLang="zh-CN" sz="2000" dirty="0" smtClean="0"/>
              <a:t>one or </a:t>
            </a:r>
            <a:r>
              <a:rPr lang="en-US" altLang="zh-CN" sz="2000" dirty="0"/>
              <a:t>more </a:t>
            </a:r>
            <a:r>
              <a:rPr lang="en-US" altLang="zh-CN" sz="2000" dirty="0" smtClean="0"/>
              <a:t>steps”.</a:t>
            </a:r>
          </a:p>
          <a:p>
            <a:pPr marL="0" indent="0">
              <a:buNone/>
            </a:pPr>
            <a:r>
              <a:rPr lang="en-US" altLang="zh-CN" sz="2000" dirty="0" smtClean="0"/>
              <a:t>If            , where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is the start symbol of a grammar </a:t>
            </a:r>
            <a:r>
              <a:rPr lang="en-US" altLang="zh-CN" sz="2000" i="1" dirty="0" smtClean="0"/>
              <a:t>G</a:t>
            </a:r>
            <a:r>
              <a:rPr lang="en-US" altLang="zh-CN" sz="2000" dirty="0" smtClean="0"/>
              <a:t>, we say that    is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sentential form </a:t>
            </a:r>
            <a:r>
              <a:rPr lang="en-US" altLang="zh-CN" sz="2000" dirty="0" smtClean="0"/>
              <a:t>of G.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50697"/>
              </p:ext>
            </p:extLst>
          </p:nvPr>
        </p:nvGraphicFramePr>
        <p:xfrm>
          <a:off x="2623053" y="3039555"/>
          <a:ext cx="780403" cy="35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3053" y="3039555"/>
                        <a:ext cx="780403" cy="356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28891"/>
              </p:ext>
            </p:extLst>
          </p:nvPr>
        </p:nvGraphicFramePr>
        <p:xfrm>
          <a:off x="3403456" y="2591304"/>
          <a:ext cx="6254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3456" y="2591304"/>
                        <a:ext cx="62547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69456"/>
              </p:ext>
            </p:extLst>
          </p:nvPr>
        </p:nvGraphicFramePr>
        <p:xfrm>
          <a:off x="5023716" y="2586827"/>
          <a:ext cx="5365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3716" y="2586827"/>
                        <a:ext cx="536575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20360"/>
              </p:ext>
            </p:extLst>
          </p:nvPr>
        </p:nvGraphicFramePr>
        <p:xfrm>
          <a:off x="7497690" y="2586827"/>
          <a:ext cx="14525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9" imgW="825480" imgH="203040" progId="Equation.DSMT4">
                  <p:embed/>
                </p:oleObj>
              </mc:Choice>
              <mc:Fallback>
                <p:oleObj name="Equation" r:id="rId9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97690" y="2586827"/>
                        <a:ext cx="1452563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02015"/>
              </p:ext>
            </p:extLst>
          </p:nvPr>
        </p:nvGraphicFramePr>
        <p:xfrm>
          <a:off x="5990936" y="3006001"/>
          <a:ext cx="19002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11" imgW="1079280" imgH="241200" progId="Equation.DSMT4">
                  <p:embed/>
                </p:oleObj>
              </mc:Choice>
              <mc:Fallback>
                <p:oleObj name="Equation" r:id="rId11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0936" y="3006001"/>
                        <a:ext cx="1900238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29948"/>
              </p:ext>
            </p:extLst>
          </p:nvPr>
        </p:nvGraphicFramePr>
        <p:xfrm>
          <a:off x="986558" y="3503613"/>
          <a:ext cx="3349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6558" y="3503613"/>
                        <a:ext cx="334963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92188"/>
              </p:ext>
            </p:extLst>
          </p:nvPr>
        </p:nvGraphicFramePr>
        <p:xfrm>
          <a:off x="2810741" y="3771900"/>
          <a:ext cx="2212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15" imgW="1257120" imgH="228600" progId="Equation.DSMT4">
                  <p:embed/>
                </p:oleObj>
              </mc:Choice>
              <mc:Fallback>
                <p:oleObj name="Equation" r:id="rId15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0741" y="3771900"/>
                        <a:ext cx="22129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2133"/>
              </p:ext>
            </p:extLst>
          </p:nvPr>
        </p:nvGraphicFramePr>
        <p:xfrm>
          <a:off x="6031923" y="3771899"/>
          <a:ext cx="9620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31923" y="3771899"/>
                        <a:ext cx="9620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40264"/>
              </p:ext>
            </p:extLst>
          </p:nvPr>
        </p:nvGraphicFramePr>
        <p:xfrm>
          <a:off x="828675" y="4173537"/>
          <a:ext cx="15224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8675" y="4173537"/>
                        <a:ext cx="15224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69446"/>
              </p:ext>
            </p:extLst>
          </p:nvPr>
        </p:nvGraphicFramePr>
        <p:xfrm>
          <a:off x="4495800" y="4195763"/>
          <a:ext cx="4238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21" imgW="241200" imgH="203040" progId="Equation.DSMT4">
                  <p:embed/>
                </p:oleObj>
              </mc:Choice>
              <mc:Fallback>
                <p:oleObj name="Equation" r:id="rId21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95800" y="4195763"/>
                        <a:ext cx="423863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807"/>
              </p:ext>
            </p:extLst>
          </p:nvPr>
        </p:nvGraphicFramePr>
        <p:xfrm>
          <a:off x="6447559" y="4478478"/>
          <a:ext cx="4460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23" imgW="253800" imgH="203040" progId="Equation.DSMT4">
                  <p:embed/>
                </p:oleObj>
              </mc:Choice>
              <mc:Fallback>
                <p:oleObj name="Equation" r:id="rId23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47559" y="4478478"/>
                        <a:ext cx="446088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1627"/>
              </p:ext>
            </p:extLst>
          </p:nvPr>
        </p:nvGraphicFramePr>
        <p:xfrm>
          <a:off x="1030864" y="5195093"/>
          <a:ext cx="893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0864" y="5195093"/>
                        <a:ext cx="893762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7484"/>
              </p:ext>
            </p:extLst>
          </p:nvPr>
        </p:nvGraphicFramePr>
        <p:xfrm>
          <a:off x="1353413" y="5573857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27" imgW="152280" imgH="139680" progId="Equation.DSMT4">
                  <p:embed/>
                </p:oleObj>
              </mc:Choice>
              <mc:Fallback>
                <p:oleObj name="Equation" r:id="rId2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53413" y="5573857"/>
                        <a:ext cx="266700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2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Note that a </a:t>
            </a:r>
            <a:r>
              <a:rPr lang="en-US" altLang="zh-CN" sz="2000" i="1" dirty="0">
                <a:solidFill>
                  <a:srgbClr val="FF0000"/>
                </a:solidFill>
              </a:rPr>
              <a:t>sentential form </a:t>
            </a:r>
            <a:r>
              <a:rPr lang="en-US" altLang="zh-CN" sz="2000" dirty="0"/>
              <a:t>may contain both </a:t>
            </a:r>
            <a:r>
              <a:rPr lang="en-US" altLang="zh-CN" sz="2000" dirty="0" smtClean="0">
                <a:solidFill>
                  <a:srgbClr val="7030A0"/>
                </a:solidFill>
              </a:rPr>
              <a:t>terminals</a:t>
            </a:r>
            <a:r>
              <a:rPr lang="en-US" altLang="zh-CN" sz="2000" dirty="0" smtClean="0"/>
              <a:t> and </a:t>
            </a:r>
            <a:r>
              <a:rPr lang="en-US" altLang="zh-CN" sz="2000" dirty="0" err="1">
                <a:solidFill>
                  <a:srgbClr val="7030A0"/>
                </a:solidFill>
              </a:rPr>
              <a:t>nonterminals</a:t>
            </a:r>
            <a:r>
              <a:rPr lang="en-US" altLang="zh-CN" sz="2000" dirty="0"/>
              <a:t>, and may be empty. A </a:t>
            </a:r>
            <a:r>
              <a:rPr lang="en-US" altLang="zh-CN" sz="2000" i="1" dirty="0">
                <a:solidFill>
                  <a:srgbClr val="FF0000"/>
                </a:solidFill>
              </a:rPr>
              <a:t>sentence</a:t>
            </a:r>
            <a:r>
              <a:rPr lang="en-US" altLang="zh-CN" sz="2000" dirty="0"/>
              <a:t> of </a:t>
            </a:r>
            <a:r>
              <a:rPr lang="en-US" altLang="zh-CN" sz="2000" i="1" dirty="0"/>
              <a:t>G</a:t>
            </a:r>
            <a:r>
              <a:rPr lang="en-US" altLang="zh-CN" sz="2000" dirty="0"/>
              <a:t> is a sentential form </a:t>
            </a:r>
            <a:r>
              <a:rPr lang="en-US" altLang="zh-CN" sz="2000" dirty="0" smtClean="0"/>
              <a:t>with no </a:t>
            </a:r>
            <a:r>
              <a:rPr lang="en-US" altLang="zh-CN" sz="2000" dirty="0" err="1"/>
              <a:t>nonterminals</a:t>
            </a:r>
            <a:r>
              <a:rPr lang="en-US" altLang="zh-CN" sz="2000" dirty="0"/>
              <a:t>. The language generated by a grammar </a:t>
            </a:r>
            <a:r>
              <a:rPr lang="en-US" altLang="zh-CN" sz="2000" i="1" dirty="0" smtClean="0"/>
              <a:t>G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its set of </a:t>
            </a:r>
            <a:r>
              <a:rPr lang="en-US" altLang="zh-CN" sz="2000" dirty="0" smtClean="0"/>
              <a:t>sentences, denoted by </a:t>
            </a:r>
            <a:r>
              <a:rPr lang="en-US" altLang="zh-CN" sz="2000" i="1" dirty="0"/>
              <a:t>L(G) 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Thus</a:t>
            </a:r>
            <a:r>
              <a:rPr lang="en-US" altLang="zh-CN" sz="2000" dirty="0"/>
              <a:t>, a string of terminals </a:t>
            </a:r>
            <a:r>
              <a:rPr lang="en-US" altLang="zh-CN" sz="2000" i="1" dirty="0"/>
              <a:t>w</a:t>
            </a:r>
            <a:r>
              <a:rPr lang="en-US" altLang="zh-CN" sz="2000" dirty="0"/>
              <a:t> is in </a:t>
            </a:r>
            <a:r>
              <a:rPr lang="en-US" altLang="zh-CN" sz="2000" i="1" dirty="0"/>
              <a:t>L(G) 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if </a:t>
            </a:r>
            <a:r>
              <a:rPr lang="en-US" altLang="zh-CN" sz="2000" dirty="0" smtClean="0"/>
              <a:t>and only </a:t>
            </a:r>
            <a:r>
              <a:rPr lang="en-US" altLang="zh-CN" sz="2000" dirty="0"/>
              <a:t>if </a:t>
            </a:r>
            <a:r>
              <a:rPr lang="en-US" altLang="zh-CN" sz="2000" i="1" dirty="0"/>
              <a:t>w</a:t>
            </a:r>
            <a:r>
              <a:rPr lang="en-US" altLang="zh-CN" sz="2000" dirty="0"/>
              <a:t> is a sentence of </a:t>
            </a:r>
            <a:r>
              <a:rPr lang="en-US" altLang="zh-CN" sz="2000" i="1" dirty="0"/>
              <a:t>G</a:t>
            </a:r>
            <a:r>
              <a:rPr lang="en-US" altLang="zh-CN" sz="2000" dirty="0"/>
              <a:t> (</a:t>
            </a:r>
            <a:r>
              <a:rPr lang="en-US" altLang="zh-CN" sz="2000" dirty="0" smtClean="0"/>
              <a:t>or             ). </a:t>
            </a:r>
            <a:r>
              <a:rPr lang="en-US" altLang="zh-CN" sz="2000" dirty="0"/>
              <a:t>If two grammars generate </a:t>
            </a:r>
            <a:r>
              <a:rPr lang="en-US" altLang="zh-CN" sz="2000" dirty="0" smtClean="0"/>
              <a:t>the same </a:t>
            </a:r>
            <a:r>
              <a:rPr lang="en-US" altLang="zh-CN" sz="2000" dirty="0"/>
              <a:t>language, the grammars are said to be equivalent.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93482"/>
              </p:ext>
            </p:extLst>
          </p:nvPr>
        </p:nvGraphicFramePr>
        <p:xfrm>
          <a:off x="3168587" y="3864480"/>
          <a:ext cx="893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587" y="3864480"/>
                        <a:ext cx="893762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23461"/>
              </p:ext>
            </p:extLst>
          </p:nvPr>
        </p:nvGraphicFramePr>
        <p:xfrm>
          <a:off x="2459616" y="3049443"/>
          <a:ext cx="4121057" cy="56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1752480" imgH="241200" progId="Equation.DSMT4">
                  <p:embed/>
                </p:oleObj>
              </mc:Choice>
              <mc:Fallback>
                <p:oleObj name="Equation" r:id="rId5" imgW="1752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9616" y="3049443"/>
                        <a:ext cx="4121057" cy="566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777</Words>
  <Application>Microsoft Office PowerPoint</Application>
  <PresentationFormat>全屏显示(4:3)</PresentationFormat>
  <Paragraphs>64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Euphemia</vt:lpstr>
      <vt:lpstr>微软雅黑</vt:lpstr>
      <vt:lpstr>Arial</vt:lpstr>
      <vt:lpstr>Wingdings</vt:lpstr>
      <vt:lpstr>学术文献 16x9</vt:lpstr>
      <vt:lpstr>Equation</vt:lpstr>
      <vt:lpstr>Compilers</vt:lpstr>
      <vt:lpstr>Grammar Description</vt:lpstr>
      <vt:lpstr>2.1 Some Concepts</vt:lpstr>
      <vt:lpstr>2.2 Context-free Grammar</vt:lpstr>
      <vt:lpstr>2.2 Context-free Grammar – Formal Definition</vt:lpstr>
      <vt:lpstr>2.2 Context-free Grammar – Notational Conventions</vt:lpstr>
      <vt:lpstr>2.2 Context-free Grammar – Notational Conventions</vt:lpstr>
      <vt:lpstr>2.2 Context-free Grammar – Derivations</vt:lpstr>
      <vt:lpstr>2.2 Context-free Grammar – Derivations</vt:lpstr>
      <vt:lpstr>2.2 Context-free Grammar – Derivations</vt:lpstr>
      <vt:lpstr>An overview of formal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2017-04-11T07:43:30Z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