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sldIdLst>
    <p:sldId id="256" r:id="rId3"/>
    <p:sldId id="258" r:id="rId4"/>
    <p:sldId id="276" r:id="rId5"/>
    <p:sldId id="302" r:id="rId6"/>
    <p:sldId id="303" r:id="rId7"/>
    <p:sldId id="304" r:id="rId8"/>
    <p:sldId id="305" r:id="rId9"/>
    <p:sldId id="330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Software Project Management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Jing Zhang Ph.D.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waterfall approach may be favored by some managements, because it creates natural milestones at the end of each phase.</a:t>
            </a:r>
          </a:p>
          <a:p>
            <a:r>
              <a:rPr lang="en-US" altLang="zh-CN" dirty="0" smtClean="0"/>
              <a:t>Where the requirements are well defined and the development methods are well understood, the waterfall approach allows project completion times to be forecast with some confidence.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waterfall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5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 prototype is a working model of one or more aspects of the projected system. It is constructed and tested quickly and inexpensively in order to test out assumptions</a:t>
            </a:r>
          </a:p>
          <a:p>
            <a:r>
              <a:rPr lang="en-US" altLang="zh-CN" i="1" u="sng" dirty="0" smtClean="0">
                <a:solidFill>
                  <a:srgbClr val="7030A0"/>
                </a:solidFill>
              </a:rPr>
              <a:t>Throw-away prototypes</a:t>
            </a:r>
            <a:r>
              <a:rPr lang="en-US" altLang="zh-CN" u="sng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The prototype test out some ideas and is then discarded when true development of the operational system is commenced.</a:t>
            </a:r>
          </a:p>
          <a:p>
            <a:r>
              <a:rPr lang="en-US" altLang="zh-CN" i="1" u="sng" dirty="0" smtClean="0">
                <a:solidFill>
                  <a:srgbClr val="7030A0"/>
                </a:solidFill>
              </a:rPr>
              <a:t>Evolutionary prototypes </a:t>
            </a:r>
            <a:r>
              <a:rPr lang="en-US" altLang="zh-CN" dirty="0" smtClean="0"/>
              <a:t>The prototype is developed and modified until it is finally in a state where it can become the operational system</a:t>
            </a:r>
            <a:r>
              <a:rPr lang="en-US" altLang="zh-CN" dirty="0" smtClean="0">
                <a:solidFill>
                  <a:srgbClr val="7030A0"/>
                </a:solidFill>
              </a:rPr>
              <a:t>.</a:t>
            </a:r>
            <a:endParaRPr lang="en-US" altLang="zh-CN" i="1" u="sng" dirty="0" smtClean="0">
              <a:solidFill>
                <a:srgbClr val="7030A0"/>
              </a:solidFill>
            </a:endParaRPr>
          </a:p>
          <a:p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Prototyping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04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What is being prototyped?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The human-computer interface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The functionality of the system</a:t>
            </a:r>
          </a:p>
          <a:p>
            <a:pPr lvl="2"/>
            <a:r>
              <a:rPr lang="en-US" altLang="zh-CN" i="1" dirty="0" smtClean="0">
                <a:solidFill>
                  <a:srgbClr val="00B050"/>
                </a:solidFill>
              </a:rPr>
              <a:t>Here the precise way the system should function internally is not known. For example, a computer model of some real-world phenomenon is being developed.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Prototyping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3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Some of the reasons why we need prototyping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Learning by doing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Improved communication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Improved user involvement </a:t>
            </a:r>
            <a:r>
              <a:rPr lang="en-US" altLang="zh-CN" dirty="0" smtClean="0"/>
              <a:t>The users can be more actively involved in design decisions.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Clarification of partially known requirements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Demonstration of the consistency and completeness of a specification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Reduced need for documentation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Reduced maintenance costs</a:t>
            </a:r>
          </a:p>
          <a:p>
            <a:pPr lvl="1"/>
            <a:r>
              <a:rPr lang="en-US" altLang="zh-CN" i="1" dirty="0" smtClean="0">
                <a:solidFill>
                  <a:srgbClr val="7030A0"/>
                </a:solidFill>
              </a:rPr>
              <a:t>Production of expected results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Prototyping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01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To what extent is the prototyping to be done</a:t>
            </a:r>
          </a:p>
          <a:p>
            <a:pPr lvl="1"/>
            <a:r>
              <a:rPr lang="en-US" altLang="zh-CN" u="sng" dirty="0" smtClean="0">
                <a:solidFill>
                  <a:srgbClr val="7030A0"/>
                </a:solidFill>
              </a:rPr>
              <a:t>Mock-ups </a:t>
            </a:r>
            <a:r>
              <a:rPr lang="en-US" altLang="zh-CN" dirty="0" smtClean="0"/>
              <a:t>As when copies of input screens are shown to the users on a terminal, but the screens cannot actually be used.</a:t>
            </a:r>
          </a:p>
          <a:p>
            <a:pPr lvl="1"/>
            <a:r>
              <a:rPr lang="en-US" altLang="zh-CN" u="sng" dirty="0" smtClean="0">
                <a:solidFill>
                  <a:srgbClr val="7030A0"/>
                </a:solidFill>
              </a:rPr>
              <a:t>Simulated interaction </a:t>
            </a:r>
            <a:r>
              <a:rPr lang="en-US" altLang="zh-CN" dirty="0" smtClean="0"/>
              <a:t>E.g., the user can type in a request to access a record and the system will show the details of a record, but the details shown are always the same and no access is made to a database.</a:t>
            </a:r>
          </a:p>
          <a:p>
            <a:pPr lvl="1"/>
            <a:r>
              <a:rPr lang="en-US" altLang="zh-CN" u="sng" dirty="0" smtClean="0">
                <a:solidFill>
                  <a:srgbClr val="7030A0"/>
                </a:solidFill>
              </a:rPr>
              <a:t>Partial working model</a:t>
            </a:r>
          </a:p>
          <a:p>
            <a:pPr lvl="2"/>
            <a:r>
              <a:rPr lang="en-US" altLang="zh-CN" i="1" dirty="0" smtClean="0">
                <a:solidFill>
                  <a:srgbClr val="00B050"/>
                </a:solidFill>
              </a:rPr>
              <a:t>Vertical</a:t>
            </a:r>
            <a:r>
              <a:rPr lang="en-US" altLang="zh-CN" dirty="0" smtClean="0"/>
              <a:t> Some, but not all, features are prototyped fully.</a:t>
            </a:r>
          </a:p>
          <a:p>
            <a:pPr lvl="2"/>
            <a:r>
              <a:rPr lang="en-US" altLang="zh-CN" i="1" u="sng" dirty="0" smtClean="0">
                <a:solidFill>
                  <a:srgbClr val="00B050"/>
                </a:solidFill>
              </a:rPr>
              <a:t>Horizontal </a:t>
            </a:r>
            <a:r>
              <a:rPr lang="en-US" altLang="zh-CN" dirty="0" smtClean="0"/>
              <a:t>All features are prototyped but not in detail.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Prototyping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95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Drawbacks and dangers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Users can misunderstand the role of the prototypes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Lack of project standards possible 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Lack of control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Additional expense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Machine efficiency </a:t>
            </a:r>
            <a:r>
              <a:rPr lang="en-US" altLang="zh-CN" dirty="0" smtClean="0"/>
              <a:t>might not be efficient in machine terms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Close proximity of developers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Prototyping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3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This approach breaks the application down into small components which are then implemented and delivered in sequence.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Incremental Delivery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6299461" cy="27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The feedback from early increments improves the later stages</a:t>
            </a:r>
          </a:p>
          <a:p>
            <a:pPr lvl="1"/>
            <a:r>
              <a:rPr lang="en-US" altLang="zh-CN" dirty="0" smtClean="0"/>
              <a:t>The possible of changes in requirements is reduced because of the shorter time span between the design of a component and its delivery</a:t>
            </a:r>
          </a:p>
          <a:p>
            <a:pPr lvl="1"/>
            <a:r>
              <a:rPr lang="en-US" altLang="zh-CN" dirty="0" smtClean="0"/>
              <a:t>User get benefits earlier</a:t>
            </a:r>
          </a:p>
          <a:p>
            <a:pPr lvl="1"/>
            <a:r>
              <a:rPr lang="en-US" altLang="zh-CN" dirty="0" smtClean="0"/>
              <a:t>Early delivery of some useful components improves cash flow</a:t>
            </a:r>
          </a:p>
          <a:p>
            <a:pPr lvl="1"/>
            <a:r>
              <a:rPr lang="en-US" altLang="zh-CN" dirty="0" smtClean="0"/>
              <a:t>Smaller sub-projects are easier to control and manage</a:t>
            </a:r>
          </a:p>
          <a:p>
            <a:pPr lvl="1"/>
            <a:r>
              <a:rPr lang="en-US" altLang="zh-CN" dirty="0" smtClean="0"/>
              <a:t>The project can be temporarily abandoned if more urgent work emerges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Delivery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14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Disadvantages</a:t>
            </a:r>
            <a:endParaRPr lang="en-US" altLang="zh-CN" dirty="0"/>
          </a:p>
          <a:p>
            <a:pPr lvl="1"/>
            <a:r>
              <a:rPr lang="en-US" altLang="zh-CN" dirty="0" smtClean="0"/>
              <a:t>Later increments might require modifications to earlier increments.</a:t>
            </a:r>
          </a:p>
          <a:p>
            <a:pPr lvl="1"/>
            <a:r>
              <a:rPr lang="en-US" altLang="zh-CN" dirty="0" smtClean="0"/>
              <a:t>Software developers may be more productive working on one large system than on a series of smaller ones</a:t>
            </a:r>
          </a:p>
          <a:p>
            <a:pPr lvl="1"/>
            <a:r>
              <a:rPr lang="en-US" altLang="zh-CN" dirty="0" smtClean="0"/>
              <a:t>A large number of  discrete functions with little common infrastructure.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Delivery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63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Agile methods are designed to overcome the disadvantages we have noted with heavyweight implementation methodologies. There are various agile approaches</a:t>
            </a:r>
          </a:p>
          <a:p>
            <a:pPr lvl="1"/>
            <a:r>
              <a:rPr lang="en-US" altLang="zh-CN" dirty="0" smtClean="0"/>
              <a:t>Crystal technologies</a:t>
            </a:r>
          </a:p>
          <a:p>
            <a:pPr lvl="1"/>
            <a:r>
              <a:rPr lang="en-US" altLang="zh-CN" dirty="0" err="1" smtClean="0"/>
              <a:t>Atern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Feature-driven development</a:t>
            </a:r>
          </a:p>
          <a:p>
            <a:pPr lvl="1"/>
            <a:r>
              <a:rPr lang="en-US" altLang="zh-CN" dirty="0" smtClean="0"/>
              <a:t>Scrum</a:t>
            </a:r>
          </a:p>
          <a:p>
            <a:pPr lvl="1"/>
            <a:r>
              <a:rPr lang="en-US" altLang="zh-CN" dirty="0" smtClean="0"/>
              <a:t>Extreme Programming (XP)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Agile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4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Project Approach Selection</a:t>
            </a:r>
            <a:endParaRPr lang="zh-CN" altLang="en-US" dirty="0"/>
          </a:p>
        </p:txBody>
      </p:sp>
      <p:sp>
        <p:nvSpPr>
          <p:cNvPr id="4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9180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Objectives: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Take account of the characteristics of the system to be developed when planning a project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Select an appropriate process model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Make best use of the “waterfall” process model where appropriate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Reduce risks by the creation of appropriate prototypes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Reduce other risks by implementing the project in increments</a:t>
            </a:r>
          </a:p>
        </p:txBody>
      </p:sp>
    </p:spTree>
    <p:extLst>
      <p:ext uri="{BB962C8B-B14F-4D97-AF65-F5344CB8AC3E}">
        <p14:creationId xmlns:p14="http://schemas.microsoft.com/office/powerpoint/2010/main" val="528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Some of the leading proponents of these approaches came together in 2001 to issue an Agile Manifesto which stated that their various methods shared four core values:</a:t>
            </a:r>
          </a:p>
          <a:p>
            <a:pPr lvl="1"/>
            <a:r>
              <a:rPr lang="en-US" altLang="zh-CN" dirty="0" smtClean="0"/>
              <a:t>Individual and interaction over process and tools</a:t>
            </a:r>
          </a:p>
          <a:p>
            <a:pPr lvl="1"/>
            <a:r>
              <a:rPr lang="en-US" altLang="zh-CN" dirty="0" smtClean="0"/>
              <a:t>Working together over comprehensive documentation</a:t>
            </a:r>
          </a:p>
          <a:p>
            <a:pPr lvl="1"/>
            <a:r>
              <a:rPr lang="en-US" altLang="zh-CN" dirty="0" smtClean="0"/>
              <a:t>Customer collaboration over contract negotiation</a:t>
            </a:r>
          </a:p>
          <a:p>
            <a:pPr lvl="1"/>
            <a:r>
              <a:rPr lang="en-US" altLang="zh-CN" dirty="0" smtClean="0"/>
              <a:t>Responding to change over following a 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Agile Manifesto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85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277072"/>
          </a:xfrm>
        </p:spPr>
        <p:txBody>
          <a:bodyPr>
            <a:normAutofit/>
          </a:bodyPr>
          <a:lstStyle/>
          <a:p>
            <a:r>
              <a:rPr lang="en-US" altLang="zh-CN" dirty="0"/>
              <a:t>Previously:</a:t>
            </a:r>
          </a:p>
          <a:p>
            <a:pPr lvl="1"/>
            <a:r>
              <a:rPr lang="en-US" altLang="zh-CN" dirty="0"/>
              <a:t>Get all the requirements before starting design</a:t>
            </a:r>
          </a:p>
          <a:p>
            <a:pPr lvl="1"/>
            <a:r>
              <a:rPr lang="en-US" altLang="zh-CN" dirty="0"/>
              <a:t>Freeze the requirements before starting development</a:t>
            </a:r>
          </a:p>
          <a:p>
            <a:pPr lvl="1"/>
            <a:r>
              <a:rPr lang="en-US" altLang="zh-CN" dirty="0"/>
              <a:t>Resist changes: they will lengthen schedule</a:t>
            </a:r>
          </a:p>
          <a:p>
            <a:pPr lvl="1"/>
            <a:r>
              <a:rPr lang="en-US" altLang="zh-CN" dirty="0"/>
              <a:t>Build a change control process to ensure that proposed changes are looked at carefully and no change is made without intense scrutiny</a:t>
            </a:r>
          </a:p>
          <a:p>
            <a:pPr lvl="1"/>
            <a:r>
              <a:rPr lang="en-US" altLang="zh-CN" dirty="0"/>
              <a:t>Deliver a product that is obsolete on release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treme</a:t>
            </a:r>
            <a:r>
              <a:rPr lang="en-US" altLang="zh-CN" dirty="0" smtClean="0"/>
              <a:t> Programming (XP)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7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Recognize that:</a:t>
            </a:r>
          </a:p>
          <a:p>
            <a:pPr lvl="1"/>
            <a:r>
              <a:rPr lang="en-US" altLang="zh-CN" dirty="0"/>
              <a:t>All requirements will not be known at the beginning</a:t>
            </a:r>
          </a:p>
          <a:p>
            <a:pPr lvl="1"/>
            <a:r>
              <a:rPr lang="en-US" altLang="zh-CN" dirty="0"/>
              <a:t>Requirements will change</a:t>
            </a:r>
          </a:p>
          <a:p>
            <a:r>
              <a:rPr lang="en-US" altLang="zh-CN" dirty="0"/>
              <a:t>Use tools to accommodate change as a natural process</a:t>
            </a:r>
          </a:p>
          <a:p>
            <a:r>
              <a:rPr lang="en-US" altLang="zh-CN" dirty="0"/>
              <a:t>Do the simplest thing that could possibly work and refactor mercilessly</a:t>
            </a:r>
          </a:p>
          <a:p>
            <a:r>
              <a:rPr lang="en-US" altLang="zh-CN" dirty="0"/>
              <a:t>Emphasize values and principles rather than process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XP: Embrace 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0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</a:p>
          <a:p>
            <a:r>
              <a:rPr lang="en-US" altLang="zh-CN" dirty="0"/>
              <a:t>Simplicity</a:t>
            </a:r>
          </a:p>
          <a:p>
            <a:r>
              <a:rPr lang="en-US" altLang="zh-CN" dirty="0"/>
              <a:t>Feedback</a:t>
            </a:r>
          </a:p>
          <a:p>
            <a:r>
              <a:rPr lang="en-US" altLang="zh-CN" dirty="0"/>
              <a:t>Courage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XP: </a:t>
            </a:r>
            <a:r>
              <a:rPr lang="en-US" altLang="zh-CN" dirty="0"/>
              <a:t>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11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Poor communication in software teams is one of the root causes of failure of a project</a:t>
            </a:r>
          </a:p>
          <a:p>
            <a:r>
              <a:rPr lang="en-US" altLang="zh-CN" dirty="0"/>
              <a:t>Stress on good communication between all stakeholders--customers, team members, project managers</a:t>
            </a:r>
          </a:p>
          <a:p>
            <a:r>
              <a:rPr lang="en-US" altLang="zh-CN" dirty="0"/>
              <a:t>Customer representative always on site</a:t>
            </a:r>
          </a:p>
          <a:p>
            <a:r>
              <a:rPr lang="en-US" altLang="zh-CN" dirty="0"/>
              <a:t>Paired </a:t>
            </a:r>
            <a:r>
              <a:rPr lang="en-US" altLang="zh-CN" dirty="0" smtClean="0"/>
              <a:t>programming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Values: 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29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‘Do the Simplest Thing That Could Possibly Work’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Implement a new capability in the simplest possible way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Refactor the system to be the simplest possible code with the current feature set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‘You Aren’t Going to Need It’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Never implement a feature you don’t need now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Values: Simplicity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804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Always a running system that delivers information about itself in a reliable way</a:t>
            </a:r>
          </a:p>
          <a:p>
            <a:r>
              <a:rPr lang="en-US" altLang="zh-CN" dirty="0"/>
              <a:t>The system and the code provides feedback on the state of development</a:t>
            </a:r>
          </a:p>
          <a:p>
            <a:r>
              <a:rPr lang="en-US" altLang="zh-CN" dirty="0"/>
              <a:t>Catalyst for change and an indicator of progress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Values: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02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Projects are people-centric</a:t>
            </a:r>
          </a:p>
          <a:p>
            <a:r>
              <a:rPr lang="en-US" altLang="zh-CN" dirty="0"/>
              <a:t>Ingenuity of people and not any process that causes a project to succeed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Values: Courage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63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Practices</a:t>
            </a:r>
            <a:endParaRPr lang="zh-CN" altLang="en-US" dirty="0"/>
          </a:p>
        </p:txBody>
      </p:sp>
      <p:pic>
        <p:nvPicPr>
          <p:cNvPr id="4" name="Picture 8" descr="cir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484813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6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All production software is built by two programmers, sitting side by side, at the same machine</a:t>
            </a:r>
          </a:p>
          <a:p>
            <a:r>
              <a:rPr lang="en-US" altLang="zh-CN" dirty="0"/>
              <a:t>All production code is therefore reviewed by at least one other programmer</a:t>
            </a:r>
          </a:p>
          <a:p>
            <a:r>
              <a:rPr lang="en-US" altLang="zh-CN" dirty="0"/>
              <a:t>Research into pair programming shows that pairing produces better code in the same time as programmers working singly</a:t>
            </a:r>
          </a:p>
          <a:p>
            <a:r>
              <a:rPr lang="en-US" altLang="zh-CN" dirty="0"/>
              <a:t>Pairing also communicates knowledge throughout the team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XP Practices: Pair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95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3186083"/>
              </p:ext>
            </p:extLst>
          </p:nvPr>
        </p:nvGraphicFramePr>
        <p:xfrm>
          <a:off x="645217" y="404664"/>
          <a:ext cx="4430839" cy="631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Visio" r:id="rId3" imgW="4721304" imgH="6724765" progId="Visio.Drawing.15">
                  <p:embed/>
                </p:oleObj>
              </mc:Choice>
              <mc:Fallback>
                <p:oleObj name="Visio" r:id="rId3" imgW="4721304" imgH="67247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217" y="404664"/>
                        <a:ext cx="4430839" cy="6310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>
          <a:xfrm>
            <a:off x="5220072" y="620688"/>
            <a:ext cx="3737148" cy="54465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tx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tx2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tx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tx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tx2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/>
              <a:t>Selecting appropriate project approach is based on the analysis of project characteristics.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Projects with different characteristics requires different develop processes.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23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/>
              <a:t>Continuous design improvement process called ‘refactoring’:</a:t>
            </a:r>
          </a:p>
          <a:p>
            <a:pPr lvl="1"/>
            <a:r>
              <a:rPr lang="en-US" altLang="zh-CN" sz="2400" dirty="0"/>
              <a:t>Removal of duplication</a:t>
            </a:r>
          </a:p>
          <a:p>
            <a:pPr lvl="1"/>
            <a:r>
              <a:rPr lang="en-US" altLang="zh-CN" sz="2400" dirty="0"/>
              <a:t>Increase cohesion</a:t>
            </a:r>
          </a:p>
          <a:p>
            <a:pPr lvl="1"/>
            <a:r>
              <a:rPr lang="en-US" altLang="zh-CN" sz="2400" dirty="0"/>
              <a:t>Reduce coupling</a:t>
            </a:r>
          </a:p>
          <a:p>
            <a:r>
              <a:rPr lang="en-US" altLang="zh-CN" sz="2800" dirty="0"/>
              <a:t>Refactoring is supported by comprehensive testing--customer tests and programmer tests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XP Practices: </a:t>
            </a:r>
            <a:r>
              <a:rPr lang="en-US" altLang="zh-CN" sz="3600" dirty="0" smtClean="0"/>
              <a:t>Design Improvement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14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/>
              <a:t>The Customer defines one or more automated acceptance tests for a feature</a:t>
            </a:r>
          </a:p>
          <a:p>
            <a:r>
              <a:rPr lang="en-US" altLang="zh-CN" sz="3200" dirty="0"/>
              <a:t>Team builds these tests to verify that a feature is implemented correctly</a:t>
            </a:r>
          </a:p>
          <a:p>
            <a:r>
              <a:rPr lang="en-US" altLang="zh-CN" sz="3200" dirty="0"/>
              <a:t>Once the test runs, the team ensures that it keeps running correctly thereafter</a:t>
            </a:r>
          </a:p>
          <a:p>
            <a:r>
              <a:rPr lang="en-US" altLang="zh-CN" sz="3200" dirty="0"/>
              <a:t>System always improves, never backslides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Practices: Customer Tests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5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/>
              <a:t>Unrealistic--programmer centric, not business focused</a:t>
            </a:r>
          </a:p>
          <a:p>
            <a:r>
              <a:rPr lang="en-US" altLang="zh-CN" sz="3200" dirty="0"/>
              <a:t>Detailed specifications are not written</a:t>
            </a:r>
          </a:p>
          <a:p>
            <a:r>
              <a:rPr lang="en-US" altLang="zh-CN" sz="3200" dirty="0"/>
              <a:t>Design after testing</a:t>
            </a:r>
          </a:p>
          <a:p>
            <a:r>
              <a:rPr lang="en-US" altLang="zh-CN" sz="3200" dirty="0"/>
              <a:t>Constant refactoring</a:t>
            </a:r>
          </a:p>
          <a:p>
            <a:r>
              <a:rPr lang="en-US" altLang="zh-CN" sz="3200" dirty="0"/>
              <a:t>Customer availability</a:t>
            </a:r>
          </a:p>
          <a:p>
            <a:r>
              <a:rPr lang="en-US" altLang="zh-CN" sz="3200" dirty="0"/>
              <a:t>12 practices are too </a:t>
            </a:r>
            <a:r>
              <a:rPr lang="en-US" altLang="zh-CN" sz="3200" dirty="0" smtClean="0"/>
              <a:t>interdependent</a:t>
            </a:r>
            <a:endParaRPr lang="en-US" altLang="zh-CN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XP Criticism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90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We need to examine each project carefully to see if it has characteristics which suggest a particular approach or process model.</a:t>
            </a:r>
          </a:p>
          <a:p>
            <a:r>
              <a:rPr lang="en-US" altLang="zh-CN" dirty="0"/>
              <a:t>The classic waterfall process model, which attempts to minimize iteration, should lead to projects that are easy to control. Unfortunately, many projects do not lend themselves to this structure. </a:t>
            </a:r>
            <a:endParaRPr lang="en-US" altLang="zh-CN" dirty="0" smtClean="0"/>
          </a:p>
          <a:p>
            <a:r>
              <a:rPr lang="en-US" altLang="zh-CN" dirty="0" smtClean="0"/>
              <a:t>Prototyping </a:t>
            </a:r>
            <a:r>
              <a:rPr lang="en-US" altLang="zh-CN" dirty="0"/>
              <a:t>may be able to reduce project uncertainties by allowing knowledge to be bought through experimentation.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incremental approach encourages the execution of a series of small, manageable, ‘mini-projects’ but does have some cost.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Buy</a:t>
            </a:r>
          </a:p>
          <a:p>
            <a:pPr lvl="1"/>
            <a:r>
              <a:rPr lang="en-US" altLang="zh-CN" dirty="0" smtClean="0"/>
              <a:t>Reduce the cost</a:t>
            </a:r>
          </a:p>
          <a:p>
            <a:pPr lvl="1"/>
            <a:r>
              <a:rPr lang="en-US" altLang="zh-CN" dirty="0" smtClean="0"/>
              <a:t>Can be examined before acquisition, no delay</a:t>
            </a:r>
          </a:p>
          <a:p>
            <a:pPr lvl="1"/>
            <a:r>
              <a:rPr lang="en-US" altLang="zh-CN" dirty="0" smtClean="0"/>
              <a:t>Most of the bugs are likely to been reported and removed</a:t>
            </a:r>
          </a:p>
          <a:p>
            <a:r>
              <a:rPr lang="en-US" altLang="zh-CN" dirty="0" smtClean="0"/>
              <a:t>Not buy</a:t>
            </a:r>
          </a:p>
          <a:p>
            <a:pPr lvl="1"/>
            <a:r>
              <a:rPr lang="en-US" altLang="zh-CN" dirty="0" smtClean="0"/>
              <a:t>You have the same app as everyone else</a:t>
            </a:r>
          </a:p>
          <a:p>
            <a:pPr lvl="1"/>
            <a:r>
              <a:rPr lang="en-US" altLang="zh-CN" dirty="0" smtClean="0"/>
              <a:t>Flexibility has limits and you may end up having to change your office procedures in order to fit in with the computer system</a:t>
            </a:r>
          </a:p>
          <a:p>
            <a:pPr lvl="1"/>
            <a:r>
              <a:rPr lang="en-US" altLang="zh-CN" dirty="0" smtClean="0"/>
              <a:t>You will not own the software code</a:t>
            </a:r>
          </a:p>
          <a:p>
            <a:pPr lvl="1"/>
            <a:r>
              <a:rPr lang="en-US" altLang="zh-CN" dirty="0" smtClean="0"/>
              <a:t>Once you have, your organization may come to be very reliant upon it.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first decision: Build or Buy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1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124744"/>
            <a:ext cx="8004048" cy="50474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 chosen methods and technologies</a:t>
            </a:r>
          </a:p>
          <a:p>
            <a:pPr lvl="1"/>
            <a:r>
              <a:rPr lang="en-US" altLang="zh-CN" dirty="0" smtClean="0"/>
              <a:t>The training requirements for development staff</a:t>
            </a:r>
          </a:p>
          <a:p>
            <a:pPr lvl="1"/>
            <a:r>
              <a:rPr lang="en-US" altLang="zh-CN" dirty="0" smtClean="0"/>
              <a:t>The types of staff to be recruited</a:t>
            </a:r>
          </a:p>
          <a:p>
            <a:pPr lvl="1"/>
            <a:r>
              <a:rPr lang="en-US" altLang="zh-CN" dirty="0" smtClean="0"/>
              <a:t>The development environment</a:t>
            </a:r>
          </a:p>
          <a:p>
            <a:pPr lvl="1"/>
            <a:r>
              <a:rPr lang="en-US" altLang="zh-CN" dirty="0" smtClean="0"/>
              <a:t>System maintenance arrangement</a:t>
            </a:r>
          </a:p>
          <a:p>
            <a:r>
              <a:rPr lang="en-US" altLang="zh-CN" dirty="0" smtClean="0"/>
              <a:t>Identify project as either objective-driven or product-driven</a:t>
            </a:r>
          </a:p>
          <a:p>
            <a:pPr lvl="1"/>
            <a:r>
              <a:rPr lang="en-US" altLang="zh-CN" dirty="0" smtClean="0"/>
              <a:t>A product-driven project creates products defined before the start of the project.</a:t>
            </a:r>
          </a:p>
          <a:p>
            <a:pPr lvl="1"/>
            <a:r>
              <a:rPr lang="en-US" altLang="zh-CN" dirty="0" smtClean="0"/>
              <a:t>An objective-driven project will often have come first which will have defined the general software solution that is to be implemented.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67173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Choosing methodologies and technologies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36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124744"/>
            <a:ext cx="8004048" cy="50474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Other project characteristics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Is a data-oriented or process-oriented system?</a:t>
            </a:r>
          </a:p>
          <a:p>
            <a:pPr lvl="2"/>
            <a:r>
              <a:rPr lang="en-US" altLang="zh-CN" dirty="0" smtClean="0"/>
              <a:t>Data-oriented (information system with DB)</a:t>
            </a:r>
          </a:p>
          <a:p>
            <a:pPr lvl="2"/>
            <a:r>
              <a:rPr lang="en-US" altLang="zh-CN" dirty="0" smtClean="0"/>
              <a:t>Process-oriented (embedded control system)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Will the software be a general tool or application specific?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Are there specific tools available for implementing the particular type of application?</a:t>
            </a:r>
          </a:p>
          <a:p>
            <a:pPr lvl="2"/>
            <a:r>
              <a:rPr lang="en-US" altLang="zh-CN" dirty="0" smtClean="0"/>
              <a:t>Does it involve concurrent processing</a:t>
            </a:r>
          </a:p>
          <a:p>
            <a:pPr lvl="2"/>
            <a:r>
              <a:rPr lang="en-US" altLang="zh-CN" dirty="0" smtClean="0"/>
              <a:t>Will the system to be created be knowledge-based</a:t>
            </a:r>
          </a:p>
          <a:p>
            <a:pPr lvl="2"/>
            <a:r>
              <a:rPr lang="en-US" altLang="zh-CN" dirty="0" smtClean="0"/>
              <a:t>Will the system to be produced make heavy use of computer graphics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Is the system to be created safety critical?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Is the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system designed primarily to carry out predefined services or to be engaging and entertaining?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What is the nature of the hardware/software environment in which the system will operate?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67173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Choosing methodologies and technologies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71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124744"/>
            <a:ext cx="8004048" cy="50474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Identify high-level project risks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Product uncertainty</a:t>
            </a:r>
          </a:p>
          <a:p>
            <a:pPr lvl="2"/>
            <a:r>
              <a:rPr lang="en-US" altLang="zh-CN" dirty="0" smtClean="0"/>
              <a:t>Data-oriented (information system with DB)</a:t>
            </a:r>
          </a:p>
          <a:p>
            <a:pPr lvl="2"/>
            <a:r>
              <a:rPr lang="en-US" altLang="zh-CN" dirty="0" smtClean="0"/>
              <a:t>Process-oriented (embedded control system)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Process uncertainty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Resource uncertainty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67173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Choosing methodologies and technologies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13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 software engineering, a </a:t>
            </a:r>
            <a:r>
              <a:rPr lang="en-US" altLang="zh-CN" i="1" dirty="0">
                <a:solidFill>
                  <a:srgbClr val="7030A0"/>
                </a:solidFill>
              </a:rPr>
              <a:t>software process </a:t>
            </a:r>
            <a:r>
              <a:rPr lang="en-US" altLang="zh-CN" dirty="0" smtClean="0"/>
              <a:t>(</a:t>
            </a:r>
            <a:r>
              <a:rPr lang="en-US" altLang="zh-CN" dirty="0"/>
              <a:t>also known as </a:t>
            </a:r>
            <a:r>
              <a:rPr lang="en-US" altLang="zh-CN" i="1" dirty="0" smtClean="0"/>
              <a:t>a software </a:t>
            </a:r>
            <a:r>
              <a:rPr lang="en-US" altLang="zh-CN" i="1" dirty="0"/>
              <a:t>development </a:t>
            </a:r>
            <a:r>
              <a:rPr lang="en-US" altLang="zh-CN" i="1" dirty="0" smtClean="0"/>
              <a:t>methodology,</a:t>
            </a:r>
            <a:r>
              <a:rPr lang="en-US" altLang="zh-CN" i="1" dirty="0"/>
              <a:t> </a:t>
            </a:r>
            <a:r>
              <a:rPr lang="en-US" altLang="zh-CN" i="1" dirty="0" smtClean="0"/>
              <a:t>system </a:t>
            </a:r>
            <a:r>
              <a:rPr lang="en-US" altLang="zh-CN" i="1" dirty="0"/>
              <a:t>development </a:t>
            </a:r>
            <a:r>
              <a:rPr lang="en-US" altLang="zh-CN" i="1" dirty="0" smtClean="0"/>
              <a:t>methodology, software </a:t>
            </a:r>
            <a:r>
              <a:rPr lang="en-US" altLang="zh-CN" i="1" dirty="0"/>
              <a:t>development life cycle, software development </a:t>
            </a:r>
            <a:r>
              <a:rPr lang="en-US" altLang="zh-CN" i="1" dirty="0" smtClean="0"/>
              <a:t>process</a:t>
            </a:r>
            <a:r>
              <a:rPr lang="en-US" altLang="zh-CN" dirty="0" smtClean="0"/>
              <a:t>) </a:t>
            </a:r>
            <a:r>
              <a:rPr lang="en-US" altLang="zh-CN" dirty="0">
                <a:solidFill>
                  <a:srgbClr val="7030A0"/>
                </a:solidFill>
              </a:rPr>
              <a:t>is a splitting of software development work into distinct phases (or stages) containing activities with the intent of better planning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8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2441848" cy="457200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This is the classic model of system development that is also known as the </a:t>
            </a:r>
            <a:r>
              <a:rPr lang="en-US" altLang="zh-CN" sz="1800" i="1" dirty="0" smtClean="0"/>
              <a:t>one-shot</a:t>
            </a:r>
            <a:r>
              <a:rPr lang="en-US" altLang="zh-CN" sz="1800" dirty="0" smtClean="0"/>
              <a:t> or </a:t>
            </a:r>
            <a:r>
              <a:rPr lang="en-US" altLang="zh-CN" sz="1800" i="1" dirty="0" smtClean="0"/>
              <a:t>once-through</a:t>
            </a:r>
            <a:r>
              <a:rPr lang="en-US" altLang="zh-CN" sz="1800" dirty="0" smtClean="0"/>
              <a:t> model. </a:t>
            </a:r>
          </a:p>
          <a:p>
            <a:r>
              <a:rPr lang="en-US" altLang="zh-CN" sz="1800" dirty="0" smtClean="0"/>
              <a:t>A later stage may reveal the need for some extra work at an earlier stage, but this should definitely be the exception rather than the rule.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waterfall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710120"/>
            <a:ext cx="3707911" cy="44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2630</TotalTime>
  <Words>1598</Words>
  <Application>Microsoft Office PowerPoint</Application>
  <PresentationFormat>全屏显示(4:3)</PresentationFormat>
  <Paragraphs>187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方正舒体</vt:lpstr>
      <vt:lpstr>宋体</vt:lpstr>
      <vt:lpstr>Calibri</vt:lpstr>
      <vt:lpstr>Georgia</vt:lpstr>
      <vt:lpstr>Wingdings</vt:lpstr>
      <vt:lpstr>Wingdings 2</vt:lpstr>
      <vt:lpstr>presentation_2</vt:lpstr>
      <vt:lpstr>Visio</vt:lpstr>
      <vt:lpstr>Software Project Management</vt:lpstr>
      <vt:lpstr>Project Approach Selection</vt:lpstr>
      <vt:lpstr>PowerPoint 演示文稿</vt:lpstr>
      <vt:lpstr>The first decision: Build or Buy</vt:lpstr>
      <vt:lpstr>Choosing methodologies and technologies</vt:lpstr>
      <vt:lpstr>Choosing methodologies and technologies</vt:lpstr>
      <vt:lpstr>Choosing methodologies and technologies</vt:lpstr>
      <vt:lpstr>Software Process</vt:lpstr>
      <vt:lpstr>The waterfall model</vt:lpstr>
      <vt:lpstr>The waterfall model</vt:lpstr>
      <vt:lpstr>Software Prototyping</vt:lpstr>
      <vt:lpstr>Software Prototyping</vt:lpstr>
      <vt:lpstr>Software Prototyping</vt:lpstr>
      <vt:lpstr>Software Prototyping</vt:lpstr>
      <vt:lpstr>Software Prototyping</vt:lpstr>
      <vt:lpstr>Incremental Delivery</vt:lpstr>
      <vt:lpstr>Incremental Delivery</vt:lpstr>
      <vt:lpstr>Incremental Delivery</vt:lpstr>
      <vt:lpstr>Agile methods</vt:lpstr>
      <vt:lpstr>Agile Manifesto</vt:lpstr>
      <vt:lpstr>eXtreme Programming (XP)</vt:lpstr>
      <vt:lpstr>XP: Embrace Change</vt:lpstr>
      <vt:lpstr>XP: Values</vt:lpstr>
      <vt:lpstr>XP Values: Communication</vt:lpstr>
      <vt:lpstr>XP Values: Simplicity</vt:lpstr>
      <vt:lpstr>XP Values: Feedback</vt:lpstr>
      <vt:lpstr>XP Values: Courage</vt:lpstr>
      <vt:lpstr>XP Practices</vt:lpstr>
      <vt:lpstr>XP Practices: Pair Programming</vt:lpstr>
      <vt:lpstr>XP Practices: Design Improvement</vt:lpstr>
      <vt:lpstr>XP Practices: Customer Tests</vt:lpstr>
      <vt:lpstr>XP Criticism</vt:lpstr>
      <vt:lpstr>Conclusion</vt:lpstr>
    </vt:vector>
  </TitlesOfParts>
  <Company>NJUST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jzhang</cp:lastModifiedBy>
  <cp:revision>346</cp:revision>
  <dcterms:created xsi:type="dcterms:W3CDTF">2016-04-20T02:40:24Z</dcterms:created>
  <dcterms:modified xsi:type="dcterms:W3CDTF">2016-12-12T15:01:18Z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