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8"/>
  </p:notesMasterIdLst>
  <p:sldIdLst>
    <p:sldId id="256" r:id="rId3"/>
    <p:sldId id="300" r:id="rId4"/>
    <p:sldId id="258" r:id="rId5"/>
    <p:sldId id="290" r:id="rId6"/>
    <p:sldId id="291" r:id="rId7"/>
    <p:sldId id="292" r:id="rId8"/>
    <p:sldId id="293" r:id="rId9"/>
    <p:sldId id="294" r:id="rId10"/>
    <p:sldId id="295" r:id="rId11"/>
    <p:sldId id="296" r:id="rId12"/>
    <p:sldId id="298" r:id="rId13"/>
    <p:sldId id="297" r:id="rId14"/>
    <p:sldId id="301" r:id="rId15"/>
    <p:sldId id="305" r:id="rId16"/>
    <p:sldId id="299" r:id="rId17"/>
    <p:sldId id="276" r:id="rId18"/>
    <p:sldId id="277" r:id="rId19"/>
    <p:sldId id="286" r:id="rId20"/>
    <p:sldId id="278" r:id="rId21"/>
    <p:sldId id="279" r:id="rId22"/>
    <p:sldId id="280" r:id="rId23"/>
    <p:sldId id="281" r:id="rId24"/>
    <p:sldId id="257" r:id="rId25"/>
    <p:sldId id="282" r:id="rId26"/>
    <p:sldId id="302" r:id="rId27"/>
    <p:sldId id="303" r:id="rId28"/>
    <p:sldId id="283" r:id="rId29"/>
    <p:sldId id="284" r:id="rId30"/>
    <p:sldId id="285" r:id="rId31"/>
    <p:sldId id="287" r:id="rId32"/>
    <p:sldId id="288" r:id="rId33"/>
    <p:sldId id="289" r:id="rId34"/>
    <p:sldId id="274" r:id="rId35"/>
    <p:sldId id="304" r:id="rId36"/>
    <p:sldId id="27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9" autoAdjust="0"/>
    <p:restoredTop sz="94660"/>
  </p:normalViewPr>
  <p:slideViewPr>
    <p:cSldViewPr>
      <p:cViewPr varScale="1">
        <p:scale>
          <a:sx n="92" d="100"/>
          <a:sy n="92" d="100"/>
        </p:scale>
        <p:origin x="14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DB960-2B76-49A4-B4DC-4E752D1B98C4}" type="datetimeFigureOut">
              <a:rPr lang="en-US" smtClean="0"/>
              <a:pPr/>
              <a:t>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0730A-D9D0-4B64-B15A-CC5DED520116}" type="slidenum">
              <a:rPr lang="en-US" smtClean="0"/>
              <a:pPr/>
              <a:t>‹#›</a:t>
            </a:fld>
            <a:endParaRPr lang="en-US"/>
          </a:p>
        </p:txBody>
      </p:sp>
    </p:spTree>
    <p:extLst>
      <p:ext uri="{BB962C8B-B14F-4D97-AF65-F5344CB8AC3E}">
        <p14:creationId xmlns:p14="http://schemas.microsoft.com/office/powerpoint/2010/main" val="3324266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4038599"/>
            <a:ext cx="9144000" cy="1930879"/>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4111751"/>
            <a:ext cx="1371600" cy="1776953"/>
          </a:xfrm>
          <a:prstGeom prst="rect">
            <a:avLst/>
          </a:prstGeom>
          <a:gradFill flip="none" rotWithShape="1">
            <a:gsLst>
              <a:gs pos="0">
                <a:schemeClr val="accent4">
                  <a:lumMod val="60000"/>
                  <a:lumOff val="40000"/>
                </a:schemeClr>
              </a:gs>
              <a:gs pos="50000">
                <a:schemeClr val="accent4">
                  <a:lumMod val="20000"/>
                  <a:lumOff val="80000"/>
                </a:schemeClr>
              </a:gs>
              <a:gs pos="100000">
                <a:schemeClr val="tx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1371600" y="4111751"/>
            <a:ext cx="7772400" cy="177695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1371600" y="4191000"/>
            <a:ext cx="7467600" cy="1066800"/>
          </a:xfrm>
        </p:spPr>
        <p:txBody>
          <a:bodyPr anchor="b">
            <a:normAutofit/>
          </a:bodyPr>
          <a:lstStyle>
            <a:lvl1pPr>
              <a:defRPr sz="4400" cap="none" baseline="0">
                <a:solidFill>
                  <a:schemeClr val="tx1"/>
                </a:solidFill>
              </a:defRPr>
            </a:lvl1pPr>
          </a:lstStyle>
          <a:p>
            <a:r>
              <a:rPr kumimoji="0" lang="zh-CN" altLang="en-US" smtClean="0"/>
              <a:t>单击此处编辑母版标题样式</a:t>
            </a:r>
            <a:endParaRPr kumimoji="0" lang="en-US"/>
          </a:p>
        </p:txBody>
      </p:sp>
      <p:sp>
        <p:nvSpPr>
          <p:cNvPr id="9" name="Subtitle 8"/>
          <p:cNvSpPr>
            <a:spLocks noGrp="1"/>
          </p:cNvSpPr>
          <p:nvPr>
            <p:ph type="subTitle" idx="1"/>
          </p:nvPr>
        </p:nvSpPr>
        <p:spPr>
          <a:xfrm>
            <a:off x="1371600" y="5257800"/>
            <a:ext cx="7467600" cy="609600"/>
          </a:xfrm>
        </p:spPr>
        <p:txBody>
          <a:bodyPr anchor="t" anchorCtr="0">
            <a:normAutofit/>
          </a:bodyPr>
          <a:lstStyle>
            <a:lvl1pPr marL="0" indent="0" algn="l">
              <a:buNone/>
              <a:defRPr sz="2400">
                <a:solidFill>
                  <a:schemeClr val="accent3">
                    <a:lumMod val="60000"/>
                    <a:lumOff val="4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Date Placeholder 27"/>
          <p:cNvSpPr>
            <a:spLocks noGrp="1"/>
          </p:cNvSpPr>
          <p:nvPr>
            <p:ph type="dt" sz="half" idx="10"/>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12/6/2016</a:t>
            </a:fld>
            <a:endParaRPr lang="en-US"/>
          </a:p>
        </p:txBody>
      </p:sp>
      <p:sp>
        <p:nvSpPr>
          <p:cNvPr id="17" name="Footer Placeholder 16"/>
          <p:cNvSpPr>
            <a:spLocks noGrp="1"/>
          </p:cNvSpPr>
          <p:nvPr>
            <p:ph type="ftr" sz="quarter" idx="11"/>
          </p:nvPr>
        </p:nvSpPr>
        <p:spPr>
          <a:xfrm>
            <a:off x="3200399" y="6233160"/>
            <a:ext cx="4752393" cy="320040"/>
          </a:xfrm>
          <a:prstGeom prst="rect">
            <a:avLst/>
          </a:prstGeom>
        </p:spPr>
        <p:txBody>
          <a:bodyPr anchor="b" anchorCtr="0"/>
          <a:lstStyle>
            <a:lvl1pPr algn="r">
              <a:defRPr>
                <a:solidFill>
                  <a:schemeClr val="bg2"/>
                </a:solidFill>
              </a:defRPr>
            </a:lvl1pPr>
          </a:lstStyle>
          <a:p>
            <a:endParaRPr lang="en-US"/>
          </a:p>
        </p:txBody>
      </p:sp>
      <p:sp>
        <p:nvSpPr>
          <p:cNvPr id="29" name="Slide Number Placeholder 28"/>
          <p:cNvSpPr>
            <a:spLocks noGrp="1"/>
          </p:cNvSpPr>
          <p:nvPr>
            <p:ph type="sldNum" sz="quarter" idx="12"/>
          </p:nvPr>
        </p:nvSpPr>
        <p:spPr>
          <a:xfrm>
            <a:off x="8001000" y="6233160"/>
            <a:ext cx="838200" cy="320040"/>
          </a:xfrm>
          <a:prstGeom prst="rect">
            <a:avLst/>
          </a:prstGeom>
        </p:spPr>
        <p:txBody>
          <a:bodyPr anchor="b" anchorCtr="0"/>
          <a:lstStyle>
            <a:lvl1pPr>
              <a:defRPr>
                <a:solidFill>
                  <a:schemeClr val="bg2"/>
                </a:solidFill>
              </a:defRPr>
            </a:lvl1pPr>
          </a:lstStyle>
          <a:p>
            <a:fld id="{4024F9E6-8BD1-4849-86DE-3CD23B63DC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DA480A42-1B47-4A74-9A1D-F67E9D003F15}" type="datetimeFigureOut">
              <a:rPr lang="en-US" smtClean="0"/>
              <a:pPr/>
              <a:t>12/6/2016</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gradFill flip="none" rotWithShape="1">
          <a:gsLst>
            <a:gs pos="0">
              <a:schemeClr val="accent3">
                <a:lumMod val="60000"/>
                <a:lumOff val="40000"/>
              </a:schemeClr>
            </a:gs>
            <a:gs pos="50000">
              <a:schemeClr val="accent3">
                <a:lumMod val="20000"/>
                <a:lumOff val="80000"/>
              </a:schemeClr>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609600"/>
            <a:ext cx="60198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Rectangle 6"/>
          <p:cNvSpPr/>
          <p:nvPr/>
        </p:nvSpPr>
        <p:spPr bwMode="white">
          <a:xfrm>
            <a:off x="8823960"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915400" y="533400"/>
            <a:ext cx="228600" cy="6324600"/>
          </a:xfrm>
          <a:prstGeom prst="rect">
            <a:avLst/>
          </a:prstGeom>
          <a:solidFill>
            <a:schemeClr val="tx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0" y="0"/>
            <a:ext cx="9144000" cy="533400"/>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12/6/2016</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762000" y="1600200"/>
            <a:ext cx="8004048"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Title 10"/>
          <p:cNvSpPr>
            <a:spLocks noGrp="1"/>
          </p:cNvSpPr>
          <p:nvPr>
            <p:ph type="title"/>
          </p:nvPr>
        </p:nvSpPr>
        <p:spPr/>
        <p:txBody>
          <a:bodyPr/>
          <a:lstStyle/>
          <a:p>
            <a:r>
              <a:rPr lang="zh-CN" altLang="en-US" smtClean="0"/>
              <a:t>单击此处编辑母版标题样式</a:t>
            </a:r>
            <a:endParaRPr lang="en-US"/>
          </a:p>
        </p:txBody>
      </p:sp>
      <p:sp>
        <p:nvSpPr>
          <p:cNvPr id="12" name="Date Placeholder 11"/>
          <p:cNvSpPr>
            <a:spLocks noGrp="1"/>
          </p:cNvSpPr>
          <p:nvPr>
            <p:ph type="dt" sz="half" idx="10"/>
          </p:nvPr>
        </p:nvSpPr>
        <p:spPr/>
        <p:txBody>
          <a:bodyPr/>
          <a:lstStyle/>
          <a:p>
            <a:fld id="{DA480A42-1B47-4A74-9A1D-F67E9D003F15}" type="datetimeFigureOut">
              <a:rPr lang="en-US" smtClean="0"/>
              <a:pPr/>
              <a:t>12/6/2016</a:t>
            </a:fld>
            <a:endParaRPr lang="en-US"/>
          </a:p>
        </p:txBody>
      </p:sp>
      <p:sp>
        <p:nvSpPr>
          <p:cNvPr id="13" name="Slide Number Placeholder 12"/>
          <p:cNvSpPr>
            <a:spLocks noGrp="1"/>
          </p:cNvSpPr>
          <p:nvPr>
            <p:ph type="sldNum" sz="quarter" idx="11"/>
          </p:nvPr>
        </p:nvSpPr>
        <p:spPr/>
        <p:txBody>
          <a:bodyPr/>
          <a:lstStyle/>
          <a:p>
            <a:fld id="{4024F9E6-8BD1-4849-86DE-3CD23B63DC4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620000"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371600" cy="9906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nchor="ctr" anchorCtr="0"/>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12/6/2016</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7620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Content Placeholder 10"/>
          <p:cNvSpPr>
            <a:spLocks noGrp="1"/>
          </p:cNvSpPr>
          <p:nvPr>
            <p:ph sz="quarter" idx="2"/>
          </p:nvPr>
        </p:nvSpPr>
        <p:spPr>
          <a:xfrm>
            <a:off x="48768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Title 12"/>
          <p:cNvSpPr>
            <a:spLocks noGrp="1"/>
          </p:cNvSpPr>
          <p:nvPr>
            <p:ph type="title"/>
          </p:nvPr>
        </p:nvSpPr>
        <p:spPr/>
        <p:txBody>
          <a:bodyPr/>
          <a:lstStyle/>
          <a:p>
            <a:r>
              <a:rPr lang="zh-CN" altLang="en-US" smtClean="0"/>
              <a:t>单击此处编辑母版标题样式</a:t>
            </a:r>
            <a:endParaRPr lang="en-US"/>
          </a:p>
        </p:txBody>
      </p:sp>
      <p:sp>
        <p:nvSpPr>
          <p:cNvPr id="14" name="Date Placeholder 13"/>
          <p:cNvSpPr>
            <a:spLocks noGrp="1"/>
          </p:cNvSpPr>
          <p:nvPr>
            <p:ph type="dt" sz="half" idx="10"/>
          </p:nvPr>
        </p:nvSpPr>
        <p:spPr/>
        <p:txBody>
          <a:bodyPr/>
          <a:lstStyle/>
          <a:p>
            <a:fld id="{DA480A42-1B47-4A74-9A1D-F67E9D003F15}" type="datetimeFigureOut">
              <a:rPr lang="en-US" smtClean="0"/>
              <a:pPr/>
              <a:t>12/6/2016</a:t>
            </a:fld>
            <a:endParaRPr lang="en-US"/>
          </a:p>
        </p:txBody>
      </p:sp>
      <p:sp>
        <p:nvSpPr>
          <p:cNvPr id="15" name="Slide Number Placeholder 14"/>
          <p:cNvSpPr>
            <a:spLocks noGrp="1"/>
          </p:cNvSpPr>
          <p:nvPr>
            <p:ph type="sldNum" sz="quarter" idx="11"/>
          </p:nvPr>
        </p:nvSpPr>
        <p:spPr/>
        <p:txBody>
          <a:bodyPr/>
          <a:lstStyle/>
          <a:p>
            <a:fld id="{4024F9E6-8BD1-4849-86DE-3CD23B63DC4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7620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Content Placeholder 12"/>
          <p:cNvSpPr>
            <a:spLocks noGrp="1"/>
          </p:cNvSpPr>
          <p:nvPr>
            <p:ph sz="quarter" idx="4"/>
          </p:nvPr>
        </p:nvSpPr>
        <p:spPr>
          <a:xfrm>
            <a:off x="48768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6" name="Text Placeholder 15"/>
          <p:cNvSpPr>
            <a:spLocks noGrp="1"/>
          </p:cNvSpPr>
          <p:nvPr>
            <p:ph type="body" sz="quarter" idx="1"/>
          </p:nvPr>
        </p:nvSpPr>
        <p:spPr>
          <a:xfrm>
            <a:off x="7620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zh-CN" altLang="en-US" smtClean="0"/>
              <a:t>单击此处编辑母版文本样式</a:t>
            </a:r>
          </a:p>
        </p:txBody>
      </p:sp>
      <p:sp>
        <p:nvSpPr>
          <p:cNvPr id="15" name="Text Placeholder 14"/>
          <p:cNvSpPr>
            <a:spLocks noGrp="1"/>
          </p:cNvSpPr>
          <p:nvPr>
            <p:ph type="body" sz="quarter" idx="3"/>
          </p:nvPr>
        </p:nvSpPr>
        <p:spPr>
          <a:xfrm>
            <a:off x="48768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zh-CN" altLang="en-US" smtClean="0"/>
              <a:t>单击此处编辑母版文本样式</a:t>
            </a:r>
          </a:p>
        </p:txBody>
      </p:sp>
      <p:sp>
        <p:nvSpPr>
          <p:cNvPr id="17" name="Title 16"/>
          <p:cNvSpPr>
            <a:spLocks noGrp="1"/>
          </p:cNvSpPr>
          <p:nvPr>
            <p:ph type="title"/>
          </p:nvPr>
        </p:nvSpPr>
        <p:spPr/>
        <p:txBody>
          <a:bodyPr/>
          <a:lstStyle/>
          <a:p>
            <a:r>
              <a:rPr lang="zh-CN" altLang="en-US" smtClean="0"/>
              <a:t>单击此处编辑母版标题样式</a:t>
            </a:r>
            <a:endParaRPr lang="en-US"/>
          </a:p>
        </p:txBody>
      </p:sp>
      <p:sp>
        <p:nvSpPr>
          <p:cNvPr id="18" name="Date Placeholder 17"/>
          <p:cNvSpPr>
            <a:spLocks noGrp="1"/>
          </p:cNvSpPr>
          <p:nvPr>
            <p:ph type="dt" sz="half" idx="10"/>
          </p:nvPr>
        </p:nvSpPr>
        <p:spPr/>
        <p:txBody>
          <a:bodyPr/>
          <a:lstStyle/>
          <a:p>
            <a:fld id="{DA480A42-1B47-4A74-9A1D-F67E9D003F15}" type="datetimeFigureOut">
              <a:rPr lang="en-US" smtClean="0"/>
              <a:pPr/>
              <a:t>12/6/2016</a:t>
            </a:fld>
            <a:endParaRPr lang="en-US"/>
          </a:p>
        </p:txBody>
      </p:sp>
      <p:sp>
        <p:nvSpPr>
          <p:cNvPr id="19" name="Slide Number Placeholder 18"/>
          <p:cNvSpPr>
            <a:spLocks noGrp="1"/>
          </p:cNvSpPr>
          <p:nvPr>
            <p:ph type="sldNum" sz="quarter" idx="11"/>
          </p:nvPr>
        </p:nvSpPr>
        <p:spPr/>
        <p:txBody>
          <a:bodyPr/>
          <a:lstStyle/>
          <a:p>
            <a:fld id="{4024F9E6-8BD1-4849-86DE-3CD23B63DC4B}" type="slidenum">
              <a:rPr lang="en-US" smtClean="0"/>
              <a:pPr/>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a:p>
        </p:txBody>
      </p:sp>
      <p:sp>
        <p:nvSpPr>
          <p:cNvPr id="7" name="Date Placeholder 6"/>
          <p:cNvSpPr>
            <a:spLocks noGrp="1"/>
          </p:cNvSpPr>
          <p:nvPr>
            <p:ph type="dt" sz="half" idx="10"/>
          </p:nvPr>
        </p:nvSpPr>
        <p:spPr/>
        <p:txBody>
          <a:bodyPr/>
          <a:lstStyle/>
          <a:p>
            <a:fld id="{DA480A42-1B47-4A74-9A1D-F67E9D003F15}" type="datetimeFigureOut">
              <a:rPr lang="en-US" smtClean="0"/>
              <a:pPr/>
              <a:t>12/6/2016</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A480A42-1B47-4A74-9A1D-F67E9D003F15}" type="datetimeFigureOut">
              <a:rPr lang="en-US" smtClean="0"/>
              <a:pPr/>
              <a:t>12/6/2016</a:t>
            </a:fld>
            <a:endParaRPr lang="en-US"/>
          </a:p>
        </p:txBody>
      </p:sp>
      <p:sp>
        <p:nvSpPr>
          <p:cNvPr id="6" name="Slide Number Placeholder 5"/>
          <p:cNvSpPr>
            <a:spLocks noGrp="1"/>
          </p:cNvSpPr>
          <p:nvPr>
            <p:ph type="sldNum" sz="quarter" idx="11"/>
          </p:nvPr>
        </p:nvSpPr>
        <p:spPr/>
        <p:txBody>
          <a:bodyPr/>
          <a:lstStyle/>
          <a:p>
            <a:fld id="{4024F9E6-8BD1-4849-86DE-3CD23B63DC4B}"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762000" y="1600200"/>
            <a:ext cx="1600200" cy="4495800"/>
          </a:xfrm>
          <a:solidFill>
            <a:schemeClr val="accent3"/>
          </a:solidFill>
          <a:ln w="50800" cap="sq" cmpd="dbl" algn="ctr">
            <a:no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Content Placeholder 8"/>
          <p:cNvSpPr>
            <a:spLocks noGrp="1"/>
          </p:cNvSpPr>
          <p:nvPr>
            <p:ph sz="quarter" idx="1"/>
          </p:nvPr>
        </p:nvSpPr>
        <p:spPr>
          <a:xfrm>
            <a:off x="2438400" y="1600200"/>
            <a:ext cx="6324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Date Placeholder 9"/>
          <p:cNvSpPr>
            <a:spLocks noGrp="1"/>
          </p:cNvSpPr>
          <p:nvPr>
            <p:ph type="dt" sz="half" idx="10"/>
          </p:nvPr>
        </p:nvSpPr>
        <p:spPr/>
        <p:txBody>
          <a:bodyPr/>
          <a:lstStyle/>
          <a:p>
            <a:fld id="{DA480A42-1B47-4A74-9A1D-F67E9D003F15}" type="datetimeFigureOut">
              <a:rPr lang="en-US" smtClean="0"/>
              <a:pPr/>
              <a:t>12/6/2016</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371600" y="5486400"/>
            <a:ext cx="7543800" cy="685800"/>
          </a:xfrm>
        </p:spPr>
        <p:txBody>
          <a:bodyPr/>
          <a:lstStyle>
            <a:lvl1pPr marL="0" indent="0">
              <a:buFontTx/>
              <a:buNone/>
              <a:defRPr sz="1700">
                <a:solidFill>
                  <a:schemeClr val="tx2"/>
                </a:solidFill>
              </a:defRPr>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Rectangle 7"/>
          <p:cNvSpPr/>
          <p:nvPr/>
        </p:nvSpPr>
        <p:spPr bwMode="white">
          <a:xfrm>
            <a:off x="0"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0" y="4658868"/>
            <a:ext cx="1371600" cy="713232"/>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371600" y="4658868"/>
            <a:ext cx="7772400" cy="713232"/>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4675516"/>
            <a:ext cx="7543800" cy="658483"/>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3" name="Picture Placeholder 2"/>
          <p:cNvSpPr>
            <a:spLocks noGrp="1"/>
          </p:cNvSpPr>
          <p:nvPr>
            <p:ph type="pic" idx="1"/>
          </p:nvPr>
        </p:nvSpPr>
        <p:spPr>
          <a:xfrm>
            <a:off x="1371600" y="0"/>
            <a:ext cx="7772400" cy="4568952"/>
          </a:xfrm>
          <a:solidFill>
            <a:schemeClr val="accent3">
              <a:lumMod val="20000"/>
              <a:lumOff val="80000"/>
            </a:schemeClr>
          </a:solidFill>
          <a:ln>
            <a:noFill/>
          </a:ln>
        </p:spPr>
        <p:txBody>
          <a:bodyPr>
            <a:normAutofit/>
          </a:bodyPr>
          <a:lstStyle>
            <a:lvl1pPr marL="0" indent="0">
              <a:buNone/>
              <a:defRPr sz="2400">
                <a:solidFill>
                  <a:schemeClr val="tx2"/>
                </a:solidFill>
              </a:defRPr>
            </a:lvl1pPr>
          </a:lstStyle>
          <a:p>
            <a:r>
              <a:rPr kumimoji="0" lang="zh-CN" altLang="en-US" smtClean="0"/>
              <a:t>单击图标添加图片</a:t>
            </a:r>
            <a:endParaRPr kumimoji="0" lang="en-US"/>
          </a:p>
        </p:txBody>
      </p:sp>
      <p:sp>
        <p:nvSpPr>
          <p:cNvPr id="15" name="Date Placeholder 14"/>
          <p:cNvSpPr>
            <a:spLocks noGrp="1"/>
          </p:cNvSpPr>
          <p:nvPr>
            <p:ph type="dt" sz="half" idx="10"/>
          </p:nvPr>
        </p:nvSpPr>
        <p:spPr/>
        <p:txBody>
          <a:bodyPr/>
          <a:lstStyle/>
          <a:p>
            <a:fld id="{DA480A42-1B47-4A74-9A1D-F67E9D003F15}" type="datetimeFigureOut">
              <a:rPr lang="en-US" smtClean="0"/>
              <a:pPr/>
              <a:t>12/6/2016</a:t>
            </a:fld>
            <a:endParaRPr lang="en-US"/>
          </a:p>
        </p:txBody>
      </p:sp>
      <p:sp>
        <p:nvSpPr>
          <p:cNvPr id="16" name="Slide Number Placeholder 15"/>
          <p:cNvSpPr>
            <a:spLocks noGrp="1"/>
          </p:cNvSpPr>
          <p:nvPr>
            <p:ph type="sldNum" sz="quarter" idx="11"/>
          </p:nvPr>
        </p:nvSpPr>
        <p:spPr/>
        <p:txBody>
          <a:bodyPr/>
          <a:lstStyle/>
          <a:p>
            <a:fld id="{4024F9E6-8BD1-4849-86DE-3CD23B63DC4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60000"/>
                <a:lumOff val="40000"/>
              </a:schemeClr>
            </a:gs>
            <a:gs pos="50000">
              <a:schemeClr val="accent3">
                <a:lumMod val="20000"/>
                <a:lumOff val="80000"/>
              </a:schemeClr>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762000" y="381000"/>
            <a:ext cx="8001000" cy="11430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Text Placeholder 12"/>
          <p:cNvSpPr>
            <a:spLocks noGrp="1"/>
          </p:cNvSpPr>
          <p:nvPr>
            <p:ph type="body" idx="1"/>
          </p:nvPr>
        </p:nvSpPr>
        <p:spPr>
          <a:xfrm>
            <a:off x="765048" y="1600200"/>
            <a:ext cx="80010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7" name="Rectangle 6"/>
          <p:cNvSpPr/>
          <p:nvPr/>
        </p:nvSpPr>
        <p:spPr bwMode="white">
          <a:xfrm>
            <a:off x="0" y="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0"/>
            <a:ext cx="533400" cy="68580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54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33400" y="0"/>
            <a:ext cx="8610600" cy="228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Date Placeholder 27"/>
          <p:cNvSpPr>
            <a:spLocks noGrp="1"/>
          </p:cNvSpPr>
          <p:nvPr>
            <p:ph type="dt" sz="half" idx="2"/>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12/6/2016</a:t>
            </a:fld>
            <a:endParaRPr lang="en-US"/>
          </a:p>
        </p:txBody>
      </p:sp>
      <p:sp>
        <p:nvSpPr>
          <p:cNvPr id="24" name="Footer Placeholder 16"/>
          <p:cNvSpPr>
            <a:spLocks noGrp="1"/>
          </p:cNvSpPr>
          <p:nvPr>
            <p:ph type="ftr" sz="quarter" idx="3"/>
          </p:nvPr>
        </p:nvSpPr>
        <p:spPr>
          <a:xfrm>
            <a:off x="3200399" y="6233160"/>
            <a:ext cx="4752393" cy="320040"/>
          </a:xfrm>
          <a:prstGeom prst="rect">
            <a:avLst/>
          </a:prstGeom>
        </p:spPr>
        <p:txBody>
          <a:bodyPr anchor="b" anchorCtr="0">
            <a:noAutofit/>
          </a:bodyPr>
          <a:lstStyle>
            <a:lvl1pPr algn="r">
              <a:defRPr sz="1400">
                <a:solidFill>
                  <a:schemeClr val="bg2"/>
                </a:solidFill>
              </a:defRPr>
            </a:lvl1pPr>
          </a:lstStyle>
          <a:p>
            <a:endParaRPr lang="en-US"/>
          </a:p>
        </p:txBody>
      </p:sp>
      <p:sp>
        <p:nvSpPr>
          <p:cNvPr id="25" name="Slide Number Placeholder 28"/>
          <p:cNvSpPr>
            <a:spLocks noGrp="1"/>
          </p:cNvSpPr>
          <p:nvPr>
            <p:ph type="sldNum" sz="quarter" idx="4"/>
          </p:nvPr>
        </p:nvSpPr>
        <p:spPr>
          <a:xfrm>
            <a:off x="8001000" y="6233160"/>
            <a:ext cx="838200" cy="320040"/>
          </a:xfrm>
          <a:prstGeom prst="rect">
            <a:avLst/>
          </a:prstGeom>
        </p:spPr>
        <p:txBody>
          <a:bodyPr anchor="b" anchorCtr="0">
            <a:noAutofit/>
          </a:bodyPr>
          <a:lstStyle>
            <a:lvl1pPr>
              <a:defRPr sz="1400">
                <a:solidFill>
                  <a:schemeClr val="bg2"/>
                </a:solidFill>
              </a:defRPr>
            </a:lvl1pPr>
          </a:lstStyle>
          <a:p>
            <a:fld id="{4024F9E6-8BD1-4849-86DE-3CD23B63DC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smtClean="0">
                <a:ea typeface="宋体" pitchFamily="2" charset="-122"/>
              </a:rPr>
              <a:t>Software Project Management</a:t>
            </a:r>
            <a:endParaRPr lang="en-US" dirty="0">
              <a:ea typeface="宋体" pitchFamily="2" charset="-122"/>
            </a:endParaRPr>
          </a:p>
        </p:txBody>
      </p:sp>
      <p:sp>
        <p:nvSpPr>
          <p:cNvPr id="3" name="Subtitle 2"/>
          <p:cNvSpPr>
            <a:spLocks noGrp="1"/>
          </p:cNvSpPr>
          <p:nvPr>
            <p:ph type="subTitle" idx="1"/>
          </p:nvPr>
        </p:nvSpPr>
        <p:spPr/>
        <p:txBody>
          <a:bodyPr/>
          <a:lstStyle/>
          <a:p>
            <a:r>
              <a:rPr lang="en-US" altLang="zh-CN" dirty="0" smtClean="0">
                <a:ea typeface="宋体" pitchFamily="2" charset="-122"/>
              </a:rPr>
              <a:t>Jing Zhang Ph.D.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10000"/>
          </a:bodyPr>
          <a:lstStyle/>
          <a:p>
            <a:r>
              <a:rPr lang="en-US" altLang="zh-CN" u="sng" dirty="0" smtClean="0">
                <a:solidFill>
                  <a:srgbClr val="7030A0"/>
                </a:solidFill>
              </a:rPr>
              <a:t>Matrix organizational structure</a:t>
            </a:r>
          </a:p>
          <a:p>
            <a:pPr lvl="1"/>
            <a:r>
              <a:rPr lang="en-US" altLang="zh-CN" dirty="0" smtClean="0"/>
              <a:t>It represents the middle ground between functional and project structures. Personnel often report both to a functional manager and one or more project managers. For example, IT personnel at many companies often split their time between two or more projects, but they report to their manager in the IT department. Project manager in matrix organizations have staff from various functional areas working on their projects. Matrix organizational structures can be strong, weak, or balanced, based on the amount of control exerted by the PM.</a:t>
            </a:r>
            <a:endParaRPr lang="zh-CN" altLang="en-US" dirty="0"/>
          </a:p>
        </p:txBody>
      </p:sp>
      <p:sp>
        <p:nvSpPr>
          <p:cNvPr id="3" name="标题 2"/>
          <p:cNvSpPr>
            <a:spLocks noGrp="1"/>
          </p:cNvSpPr>
          <p:nvPr>
            <p:ph type="title"/>
          </p:nvPr>
        </p:nvSpPr>
        <p:spPr/>
        <p:txBody>
          <a:bodyPr/>
          <a:lstStyle/>
          <a:p>
            <a:r>
              <a:rPr lang="en-US" altLang="zh-CN" dirty="0"/>
              <a:t>Organizational Structures</a:t>
            </a:r>
            <a:endParaRPr lang="zh-CN" altLang="en-US" dirty="0"/>
          </a:p>
        </p:txBody>
      </p:sp>
    </p:spTree>
    <p:extLst>
      <p:ext uri="{BB962C8B-B14F-4D97-AF65-F5344CB8AC3E}">
        <p14:creationId xmlns:p14="http://schemas.microsoft.com/office/powerpoint/2010/main" val="228371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quarter" idx="1"/>
          </p:nvPr>
        </p:nvPicPr>
        <p:blipFill>
          <a:blip r:embed="rId2"/>
          <a:stretch>
            <a:fillRect/>
          </a:stretch>
        </p:blipFill>
        <p:spPr>
          <a:xfrm>
            <a:off x="2026196" y="1484784"/>
            <a:ext cx="5472608" cy="5304994"/>
          </a:xfrm>
          <a:prstGeom prst="rect">
            <a:avLst/>
          </a:prstGeom>
        </p:spPr>
      </p:pic>
      <p:sp>
        <p:nvSpPr>
          <p:cNvPr id="3" name="标题 2"/>
          <p:cNvSpPr>
            <a:spLocks noGrp="1"/>
          </p:cNvSpPr>
          <p:nvPr>
            <p:ph type="title"/>
          </p:nvPr>
        </p:nvSpPr>
        <p:spPr/>
        <p:txBody>
          <a:bodyPr/>
          <a:lstStyle/>
          <a:p>
            <a:r>
              <a:rPr lang="en-US" altLang="zh-CN" dirty="0" smtClean="0"/>
              <a:t>Organizational Chart</a:t>
            </a:r>
            <a:endParaRPr lang="zh-CN" altLang="en-US" dirty="0"/>
          </a:p>
        </p:txBody>
      </p:sp>
    </p:spTree>
    <p:extLst>
      <p:ext uri="{BB962C8B-B14F-4D97-AF65-F5344CB8AC3E}">
        <p14:creationId xmlns:p14="http://schemas.microsoft.com/office/powerpoint/2010/main" val="86622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Influence on projects</a:t>
            </a:r>
            <a:endParaRPr lang="zh-CN" altLang="en-US" dirty="0"/>
          </a:p>
        </p:txBody>
      </p:sp>
      <p:pic>
        <p:nvPicPr>
          <p:cNvPr id="4" name="图片 3"/>
          <p:cNvPicPr>
            <a:picLocks noChangeAspect="1"/>
          </p:cNvPicPr>
          <p:nvPr/>
        </p:nvPicPr>
        <p:blipFill>
          <a:blip r:embed="rId2"/>
          <a:stretch>
            <a:fillRect/>
          </a:stretch>
        </p:blipFill>
        <p:spPr>
          <a:xfrm>
            <a:off x="1043608" y="1700808"/>
            <a:ext cx="7257143" cy="5057143"/>
          </a:xfrm>
          <a:prstGeom prst="rect">
            <a:avLst/>
          </a:prstGeom>
        </p:spPr>
      </p:pic>
    </p:spTree>
    <p:extLst>
      <p:ext uri="{BB962C8B-B14F-4D97-AF65-F5344CB8AC3E}">
        <p14:creationId xmlns:p14="http://schemas.microsoft.com/office/powerpoint/2010/main" val="4162317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Searching the Internet, describe the advantages and disadvantages of the three organizational structures. </a:t>
            </a:r>
            <a:endParaRPr lang="zh-CN" altLang="en-US" dirty="0"/>
          </a:p>
        </p:txBody>
      </p:sp>
      <p:sp>
        <p:nvSpPr>
          <p:cNvPr id="3" name="标题 2"/>
          <p:cNvSpPr>
            <a:spLocks noGrp="1"/>
          </p:cNvSpPr>
          <p:nvPr>
            <p:ph type="title"/>
          </p:nvPr>
        </p:nvSpPr>
        <p:spPr/>
        <p:txBody>
          <a:bodyPr/>
          <a:lstStyle/>
          <a:p>
            <a:r>
              <a:rPr lang="en-US" altLang="zh-CN" dirty="0" smtClean="0"/>
              <a:t>Homework</a:t>
            </a:r>
            <a:endParaRPr lang="zh-CN" altLang="en-US" dirty="0"/>
          </a:p>
        </p:txBody>
      </p:sp>
    </p:spTree>
    <p:extLst>
      <p:ext uri="{BB962C8B-B14F-4D97-AF65-F5344CB8AC3E}">
        <p14:creationId xmlns:p14="http://schemas.microsoft.com/office/powerpoint/2010/main" val="2114895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sz="quarter" idx="1"/>
            <p:extLst>
              <p:ext uri="{D42A27DB-BD31-4B8C-83A1-F6EECF244321}">
                <p14:modId xmlns:p14="http://schemas.microsoft.com/office/powerpoint/2010/main" val="723361460"/>
              </p:ext>
            </p:extLst>
          </p:nvPr>
        </p:nvGraphicFramePr>
        <p:xfrm>
          <a:off x="539553" y="710014"/>
          <a:ext cx="8604447" cy="5425440"/>
        </p:xfrm>
        <a:graphic>
          <a:graphicData uri="http://schemas.openxmlformats.org/drawingml/2006/table">
            <a:tbl>
              <a:tblPr firstRow="1" bandRow="1">
                <a:tableStyleId>{5C22544A-7EE6-4342-B048-85BDC9FD1C3A}</a:tableStyleId>
              </a:tblPr>
              <a:tblGrid>
                <a:gridCol w="1861521"/>
                <a:gridCol w="3323054"/>
                <a:gridCol w="3419872"/>
              </a:tblGrid>
              <a:tr h="370840">
                <a:tc>
                  <a:txBody>
                    <a:bodyPr/>
                    <a:lstStyle/>
                    <a:p>
                      <a:r>
                        <a:rPr lang="en-US" altLang="zh-CN" sz="1600" dirty="0" smtClean="0"/>
                        <a:t>Organizational Structure</a:t>
                      </a:r>
                      <a:endParaRPr lang="zh-CN" altLang="en-US" sz="1600" dirty="0"/>
                    </a:p>
                  </a:txBody>
                  <a:tcPr/>
                </a:tc>
                <a:tc>
                  <a:txBody>
                    <a:bodyPr/>
                    <a:lstStyle/>
                    <a:p>
                      <a:r>
                        <a:rPr lang="en-US" altLang="zh-CN" sz="1600" dirty="0" smtClean="0"/>
                        <a:t>Advantage</a:t>
                      </a:r>
                      <a:endParaRPr lang="zh-CN" altLang="en-US" sz="1600" dirty="0"/>
                    </a:p>
                  </a:txBody>
                  <a:tcPr/>
                </a:tc>
                <a:tc>
                  <a:txBody>
                    <a:bodyPr/>
                    <a:lstStyle/>
                    <a:p>
                      <a:r>
                        <a:rPr lang="en-US" altLang="zh-CN" sz="1600" dirty="0" smtClean="0"/>
                        <a:t>Disadvantages</a:t>
                      </a:r>
                      <a:endParaRPr lang="zh-CN" altLang="en-US" sz="1600" dirty="0"/>
                    </a:p>
                  </a:txBody>
                  <a:tcPr/>
                </a:tc>
              </a:tr>
              <a:tr h="370840">
                <a:tc>
                  <a:txBody>
                    <a:bodyPr/>
                    <a:lstStyle/>
                    <a:p>
                      <a:r>
                        <a:rPr lang="en-US" altLang="zh-CN" dirty="0" smtClean="0"/>
                        <a:t>Functional</a:t>
                      </a:r>
                      <a:endParaRPr lang="zh-CN" altLang="en-US" dirty="0"/>
                    </a:p>
                  </a:txBody>
                  <a:tcPr/>
                </a:tc>
                <a:tc>
                  <a:txBody>
                    <a:bodyPr/>
                    <a:lstStyle/>
                    <a:p>
                      <a:pPr marL="342900" indent="-342900">
                        <a:buAutoNum type="arabicPeriod"/>
                      </a:pPr>
                      <a:r>
                        <a:rPr lang="en-US" altLang="zh-CN" sz="1200" baseline="0" dirty="0" smtClean="0"/>
                        <a:t>flexibility of personnel usage. Experts can be shared among multiple projects.</a:t>
                      </a:r>
                    </a:p>
                    <a:p>
                      <a:pPr marL="342900" indent="-342900">
                        <a:buAutoNum type="arabicPeriod"/>
                      </a:pPr>
                      <a:r>
                        <a:rPr lang="en-US" altLang="zh-CN" sz="1200" baseline="0" dirty="0" smtClean="0"/>
                        <a:t>Professionals from the same department are able to share knowledge and experience.</a:t>
                      </a:r>
                    </a:p>
                    <a:p>
                      <a:pPr marL="342900" indent="-342900">
                        <a:buAutoNum type="arabicPeriod"/>
                      </a:pPr>
                      <a:r>
                        <a:rPr lang="en-US" altLang="zh-CN" sz="1200" baseline="0" dirty="0" smtClean="0"/>
                        <a:t>Functional departments can provide the normal promotion path for professionals in this sector.</a:t>
                      </a:r>
                    </a:p>
                  </a:txBody>
                  <a:tcPr/>
                </a:tc>
                <a:tc>
                  <a:txBody>
                    <a:bodyPr/>
                    <a:lstStyle/>
                    <a:p>
                      <a:pPr marL="342900" indent="-342900">
                        <a:buAutoNum type="arabicPeriod"/>
                      </a:pPr>
                      <a:r>
                        <a:rPr lang="en-US" altLang="zh-CN" sz="1200" dirty="0" smtClean="0"/>
                        <a:t>Customer is not the focus of activity and concern.</a:t>
                      </a:r>
                    </a:p>
                    <a:p>
                      <a:pPr marL="342900" indent="-342900">
                        <a:buAutoNum type="arabicPeriod"/>
                      </a:pPr>
                      <a:r>
                        <a:rPr lang="en-US" altLang="zh-CN" sz="1200" dirty="0" smtClean="0"/>
                        <a:t>No one takes full responsibility.</a:t>
                      </a:r>
                    </a:p>
                    <a:p>
                      <a:pPr marL="342900" indent="-342900">
                        <a:buAutoNum type="arabicPeriod"/>
                      </a:pPr>
                      <a:r>
                        <a:rPr lang="en-US" altLang="zh-CN" sz="1200" dirty="0" smtClean="0"/>
                        <a:t>The enthusiasm of the staff assigned to the project is often not very high.</a:t>
                      </a:r>
                    </a:p>
                    <a:p>
                      <a:pPr marL="342900" indent="-342900">
                        <a:buAutoNum type="arabicPeriod"/>
                      </a:pPr>
                      <a:r>
                        <a:rPr lang="en-US" altLang="zh-CN" sz="1200" dirty="0" smtClean="0"/>
                        <a:t>Professionals tend to focus more on the field than on the overall goal of the project.</a:t>
                      </a:r>
                      <a:endParaRPr lang="zh-CN" altLang="en-US" sz="1200" dirty="0"/>
                    </a:p>
                  </a:txBody>
                  <a:tcPr/>
                </a:tc>
              </a:tr>
              <a:tr h="370840">
                <a:tc>
                  <a:txBody>
                    <a:bodyPr/>
                    <a:lstStyle/>
                    <a:p>
                      <a:r>
                        <a:rPr lang="en-US" altLang="zh-CN" dirty="0" smtClean="0"/>
                        <a:t>Project</a:t>
                      </a:r>
                      <a:endParaRPr lang="zh-CN" altLang="en-US" dirty="0"/>
                    </a:p>
                  </a:txBody>
                  <a:tcPr/>
                </a:tc>
                <a:tc>
                  <a:txBody>
                    <a:bodyPr/>
                    <a:lstStyle/>
                    <a:p>
                      <a:pPr marL="342900" indent="-342900" algn="l" rtl="0" eaLnBrk="1" latinLnBrk="0" hangingPunct="1">
                        <a:buAutoNum type="arabicPeriod"/>
                      </a:pPr>
                      <a:r>
                        <a:rPr kumimoji="0" lang="en-US" altLang="zh-CN" sz="1200" kern="1200" baseline="0" dirty="0" smtClean="0">
                          <a:solidFill>
                            <a:schemeClr val="dk1"/>
                          </a:solidFill>
                          <a:latin typeface="+mn-lt"/>
                          <a:ea typeface="+mn-ea"/>
                          <a:cs typeface="+mn-cs"/>
                        </a:rPr>
                        <a:t>The project manager has full power to arrange resources.</a:t>
                      </a:r>
                    </a:p>
                    <a:p>
                      <a:pPr marL="342900" indent="-342900" algn="l" rtl="0" eaLnBrk="1" latinLnBrk="0" hangingPunct="1">
                        <a:buAutoNum type="arabicPeriod"/>
                      </a:pPr>
                      <a:r>
                        <a:rPr kumimoji="0" lang="en-US" altLang="zh-CN" sz="1200" kern="1200" baseline="0" dirty="0" smtClean="0">
                          <a:solidFill>
                            <a:schemeClr val="dk1"/>
                          </a:solidFill>
                          <a:latin typeface="+mn-lt"/>
                          <a:ea typeface="+mn-ea"/>
                          <a:cs typeface="+mn-cs"/>
                        </a:rPr>
                        <a:t>Focusing on the objectives of project and accelerating decision-making</a:t>
                      </a:r>
                    </a:p>
                    <a:p>
                      <a:pPr marL="342900" indent="-342900" algn="l" rtl="0" eaLnBrk="1" latinLnBrk="0" hangingPunct="1">
                        <a:buAutoNum type="arabicPeriod"/>
                      </a:pPr>
                      <a:r>
                        <a:rPr kumimoji="0" lang="en-US" altLang="zh-CN" sz="1200" kern="1200" baseline="0" dirty="0" smtClean="0">
                          <a:solidFill>
                            <a:schemeClr val="dk1"/>
                          </a:solidFill>
                          <a:latin typeface="+mn-lt"/>
                          <a:ea typeface="+mn-ea"/>
                          <a:cs typeface="+mn-cs"/>
                        </a:rPr>
                        <a:t>Members in the team only has one leader.</a:t>
                      </a:r>
                    </a:p>
                    <a:p>
                      <a:pPr marL="342900" indent="-342900" algn="l" rtl="0" eaLnBrk="1" latinLnBrk="0" hangingPunct="1">
                        <a:buAutoNum type="arabicPeriod"/>
                      </a:pPr>
                      <a:r>
                        <a:rPr kumimoji="0" lang="en-US" altLang="zh-CN" sz="1200" kern="1200" baseline="0" dirty="0" smtClean="0">
                          <a:solidFill>
                            <a:schemeClr val="dk1"/>
                          </a:solidFill>
                          <a:latin typeface="+mn-lt"/>
                          <a:ea typeface="+mn-ea"/>
                          <a:cs typeface="+mn-cs"/>
                        </a:rPr>
                        <a:t>Communication within the project team more smoothly and quickly. </a:t>
                      </a:r>
                      <a:endParaRPr kumimoji="0" lang="zh-CN" altLang="en-US" sz="1200" kern="1200" baseline="0" dirty="0">
                        <a:solidFill>
                          <a:schemeClr val="dk1"/>
                        </a:solidFill>
                        <a:latin typeface="+mn-lt"/>
                        <a:ea typeface="+mn-ea"/>
                        <a:cs typeface="+mn-cs"/>
                      </a:endParaRPr>
                    </a:p>
                  </a:txBody>
                  <a:tcPr/>
                </a:tc>
                <a:tc>
                  <a:txBody>
                    <a:bodyPr/>
                    <a:lstStyle/>
                    <a:p>
                      <a:pPr marL="342900" indent="-342900">
                        <a:buAutoNum type="arabicPeriod"/>
                      </a:pPr>
                      <a:r>
                        <a:rPr lang="en-US" altLang="zh-CN" sz="1200" dirty="0" smtClean="0"/>
                        <a:t>Due to the inability to fully utilize the resources, there is a problem of resource sharing among the projects.</a:t>
                      </a:r>
                    </a:p>
                    <a:p>
                      <a:pPr marL="342900" indent="-342900">
                        <a:buAutoNum type="arabicPeriod"/>
                      </a:pPr>
                      <a:r>
                        <a:rPr lang="en-US" altLang="zh-CN" sz="1200" dirty="0" smtClean="0"/>
                        <a:t>Project members have difficulties in communicating with departments outside the project.</a:t>
                      </a:r>
                    </a:p>
                    <a:p>
                      <a:pPr marL="342900" indent="-342900">
                        <a:buAutoNum type="arabicPeriod"/>
                      </a:pPr>
                      <a:r>
                        <a:rPr lang="en-US" altLang="zh-CN" sz="1200" dirty="0" smtClean="0"/>
                        <a:t>Project members lack a sense of belonging and have no career planning.</a:t>
                      </a:r>
                      <a:endParaRPr lang="zh-CN" altLang="en-US" sz="1200" dirty="0"/>
                    </a:p>
                  </a:txBody>
                  <a:tcPr/>
                </a:tc>
              </a:tr>
              <a:tr h="370840">
                <a:tc>
                  <a:txBody>
                    <a:bodyPr/>
                    <a:lstStyle/>
                    <a:p>
                      <a:r>
                        <a:rPr lang="en-US" altLang="zh-CN" dirty="0" smtClean="0"/>
                        <a:t>Matrix</a:t>
                      </a:r>
                      <a:endParaRPr lang="zh-CN" altLang="en-US" dirty="0"/>
                    </a:p>
                  </a:txBody>
                  <a:tcPr/>
                </a:tc>
                <a:tc>
                  <a:txBody>
                    <a:bodyPr/>
                    <a:lstStyle/>
                    <a:p>
                      <a:pPr marL="342900" indent="-342900">
                        <a:buAutoNum type="arabicPeriod"/>
                      </a:pPr>
                      <a:r>
                        <a:rPr lang="en-US" altLang="zh-CN" sz="1200" dirty="0" smtClean="0"/>
                        <a:t>Project</a:t>
                      </a:r>
                      <a:r>
                        <a:rPr lang="en-US" altLang="zh-CN" sz="1200" baseline="0" dirty="0" smtClean="0"/>
                        <a:t> manager is responsible for the project.</a:t>
                      </a:r>
                    </a:p>
                    <a:p>
                      <a:pPr marL="342900" indent="-342900">
                        <a:buAutoNum type="arabicPeriod"/>
                      </a:pPr>
                      <a:r>
                        <a:rPr lang="en-US" altLang="zh-CN" sz="1200" dirty="0" smtClean="0"/>
                        <a:t>The technologies, talents and equipment in each department can be more effectively shared.</a:t>
                      </a:r>
                    </a:p>
                    <a:p>
                      <a:pPr marL="342900" indent="-342900">
                        <a:buAutoNum type="arabicPeriod"/>
                      </a:pPr>
                      <a:r>
                        <a:rPr lang="en-US" altLang="zh-CN" sz="1200" dirty="0" smtClean="0"/>
                        <a:t>This structure places greater emphasis on customer needs and facilitates learning and communication among program members.</a:t>
                      </a:r>
                    </a:p>
                  </a:txBody>
                  <a:tcPr/>
                </a:tc>
                <a:tc>
                  <a:txBody>
                    <a:bodyPr/>
                    <a:lstStyle/>
                    <a:p>
                      <a:pPr marL="342900" indent="-342900">
                        <a:buAutoNum type="arabicPeriod"/>
                      </a:pPr>
                      <a:r>
                        <a:rPr lang="en-US" altLang="zh-CN" sz="1200" dirty="0" smtClean="0"/>
                        <a:t>Dual leadership situation</a:t>
                      </a:r>
                    </a:p>
                    <a:p>
                      <a:pPr marL="342900" indent="-342900">
                        <a:buAutoNum type="arabicPeriod"/>
                      </a:pPr>
                      <a:r>
                        <a:rPr lang="en-US" altLang="zh-CN" sz="1200" dirty="0" smtClean="0"/>
                        <a:t>The flow of resources between project managers can easily lead to a struggle between them.</a:t>
                      </a:r>
                    </a:p>
                    <a:p>
                      <a:pPr marL="342900" indent="-342900">
                        <a:buAutoNum type="arabicPeriod"/>
                      </a:pPr>
                      <a:r>
                        <a:rPr lang="en-US" altLang="zh-CN" sz="1200" dirty="0" smtClean="0"/>
                        <a:t>A number of factors make matrix project teams very difficult to manage.</a:t>
                      </a:r>
                      <a:endParaRPr lang="zh-CN" altLang="en-US" sz="1200" dirty="0"/>
                    </a:p>
                  </a:txBody>
                  <a:tcPr/>
                </a:tc>
              </a:tr>
            </a:tbl>
          </a:graphicData>
        </a:graphic>
      </p:graphicFrame>
      <p:sp>
        <p:nvSpPr>
          <p:cNvPr id="3" name="标题 2"/>
          <p:cNvSpPr>
            <a:spLocks noGrp="1"/>
          </p:cNvSpPr>
          <p:nvPr>
            <p:ph type="title"/>
          </p:nvPr>
        </p:nvSpPr>
        <p:spPr>
          <a:xfrm>
            <a:off x="827584" y="404664"/>
            <a:ext cx="8001000" cy="327248"/>
          </a:xfrm>
        </p:spPr>
        <p:txBody>
          <a:bodyPr>
            <a:normAutofit fontScale="90000"/>
          </a:bodyPr>
          <a:lstStyle/>
          <a:p>
            <a:r>
              <a:rPr lang="en-US" altLang="zh-CN" sz="2000" dirty="0" smtClean="0"/>
              <a:t>Answer</a:t>
            </a:r>
            <a:endParaRPr lang="zh-CN" altLang="en-US" sz="2000" dirty="0"/>
          </a:p>
        </p:txBody>
      </p:sp>
    </p:spTree>
    <p:extLst>
      <p:ext uri="{BB962C8B-B14F-4D97-AF65-F5344CB8AC3E}">
        <p14:creationId xmlns:p14="http://schemas.microsoft.com/office/powerpoint/2010/main" val="591551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Project Life Cycle</a:t>
            </a:r>
            <a:endParaRPr lang="zh-CN" altLang="en-US" dirty="0"/>
          </a:p>
        </p:txBody>
      </p:sp>
      <p:pic>
        <p:nvPicPr>
          <p:cNvPr id="5" name="图片 4"/>
          <p:cNvPicPr>
            <a:picLocks noChangeAspect="1"/>
          </p:cNvPicPr>
          <p:nvPr/>
        </p:nvPicPr>
        <p:blipFill>
          <a:blip r:embed="rId2"/>
          <a:stretch>
            <a:fillRect/>
          </a:stretch>
        </p:blipFill>
        <p:spPr>
          <a:xfrm>
            <a:off x="1064557" y="1844824"/>
            <a:ext cx="7395886" cy="3187200"/>
          </a:xfrm>
          <a:prstGeom prst="rect">
            <a:avLst/>
          </a:prstGeom>
        </p:spPr>
      </p:pic>
      <p:sp>
        <p:nvSpPr>
          <p:cNvPr id="2" name="文本框 1"/>
          <p:cNvSpPr txBox="1"/>
          <p:nvPr/>
        </p:nvSpPr>
        <p:spPr>
          <a:xfrm>
            <a:off x="1485000" y="5445224"/>
            <a:ext cx="6555000" cy="369332"/>
          </a:xfrm>
          <a:prstGeom prst="rect">
            <a:avLst/>
          </a:prstGeom>
          <a:noFill/>
        </p:spPr>
        <p:txBody>
          <a:bodyPr wrap="none" rtlCol="0">
            <a:spAutoFit/>
          </a:bodyPr>
          <a:lstStyle/>
          <a:p>
            <a:r>
              <a:rPr lang="en-US" altLang="zh-CN" dirty="0" smtClean="0"/>
              <a:t>Four phases model: Each phase is also called a process groups </a:t>
            </a:r>
            <a:endParaRPr lang="zh-CN" altLang="en-US" dirty="0"/>
          </a:p>
        </p:txBody>
      </p:sp>
      <p:sp>
        <p:nvSpPr>
          <p:cNvPr id="6" name="文本框 5"/>
          <p:cNvSpPr txBox="1"/>
          <p:nvPr/>
        </p:nvSpPr>
        <p:spPr>
          <a:xfrm>
            <a:off x="1499420" y="5949280"/>
            <a:ext cx="6785832" cy="369332"/>
          </a:xfrm>
          <a:prstGeom prst="rect">
            <a:avLst/>
          </a:prstGeom>
          <a:noFill/>
        </p:spPr>
        <p:txBody>
          <a:bodyPr wrap="none" rtlCol="0">
            <a:spAutoFit/>
          </a:bodyPr>
          <a:lstStyle/>
          <a:p>
            <a:r>
              <a:rPr lang="en-US" altLang="zh-CN" dirty="0" smtClean="0"/>
              <a:t>A </a:t>
            </a:r>
            <a:r>
              <a:rPr lang="en-US" altLang="zh-CN" dirty="0" smtClean="0">
                <a:solidFill>
                  <a:srgbClr val="7030A0"/>
                </a:solidFill>
              </a:rPr>
              <a:t>process</a:t>
            </a:r>
            <a:r>
              <a:rPr lang="en-US" altLang="zh-CN" dirty="0" smtClean="0"/>
              <a:t> is a series of actions directed toward a particular result.</a:t>
            </a:r>
            <a:endParaRPr lang="zh-CN" altLang="en-US" dirty="0"/>
          </a:p>
        </p:txBody>
      </p:sp>
    </p:spTree>
    <p:extLst>
      <p:ext uri="{BB962C8B-B14F-4D97-AF65-F5344CB8AC3E}">
        <p14:creationId xmlns:p14="http://schemas.microsoft.com/office/powerpoint/2010/main" val="2405269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5069160"/>
          </a:xfrm>
        </p:spPr>
        <p:txBody>
          <a:bodyPr>
            <a:normAutofit lnSpcReduction="10000"/>
          </a:bodyPr>
          <a:lstStyle/>
          <a:p>
            <a:r>
              <a:rPr lang="en-US" altLang="zh-CN" sz="2000" dirty="0" smtClean="0"/>
              <a:t>Also known as a </a:t>
            </a:r>
            <a:r>
              <a:rPr lang="en-US" altLang="zh-CN" sz="2000" dirty="0" smtClean="0">
                <a:solidFill>
                  <a:srgbClr val="7030A0"/>
                </a:solidFill>
              </a:rPr>
              <a:t>feasibility study </a:t>
            </a:r>
            <a:r>
              <a:rPr lang="en-US" altLang="zh-CN" sz="2000" dirty="0" smtClean="0"/>
              <a:t>or a </a:t>
            </a:r>
            <a:r>
              <a:rPr lang="en-US" altLang="zh-CN" sz="2000" dirty="0" smtClean="0">
                <a:solidFill>
                  <a:srgbClr val="7030A0"/>
                </a:solidFill>
              </a:rPr>
              <a:t>project justification</a:t>
            </a:r>
          </a:p>
          <a:p>
            <a:r>
              <a:rPr lang="en-US" altLang="zh-CN" sz="2000" dirty="0" smtClean="0">
                <a:solidFill>
                  <a:schemeClr val="accent2">
                    <a:lumMod val="75000"/>
                  </a:schemeClr>
                </a:solidFill>
              </a:rPr>
              <a:t>Objectives: </a:t>
            </a:r>
            <a:r>
              <a:rPr lang="en-US" altLang="zh-CN" sz="2000" dirty="0" smtClean="0"/>
              <a:t>Provide a rationale for the project by showing that the benefits of the project outcomes will EXCEED its costs. </a:t>
            </a:r>
          </a:p>
          <a:p>
            <a:r>
              <a:rPr lang="en-US" altLang="zh-CN" sz="2000" dirty="0" smtClean="0"/>
              <a:t>Document Structure</a:t>
            </a:r>
          </a:p>
          <a:p>
            <a:pPr lvl="1"/>
            <a:r>
              <a:rPr lang="en-US" altLang="zh-CN" sz="1700" dirty="0" smtClean="0"/>
              <a:t>1. Introduction and background to the proposal</a:t>
            </a:r>
          </a:p>
          <a:p>
            <a:pPr lvl="1"/>
            <a:r>
              <a:rPr lang="en-US" altLang="zh-CN" sz="1700" dirty="0" smtClean="0"/>
              <a:t>2. The proposed project</a:t>
            </a:r>
          </a:p>
          <a:p>
            <a:pPr lvl="1"/>
            <a:r>
              <a:rPr lang="en-US" altLang="zh-CN" sz="1700" dirty="0" smtClean="0"/>
              <a:t>3. The market (needed when creating new product or a new service)</a:t>
            </a:r>
          </a:p>
          <a:p>
            <a:pPr lvl="1"/>
            <a:r>
              <a:rPr lang="en-US" altLang="zh-CN" sz="1700" dirty="0" smtClean="0"/>
              <a:t>4. Organizational and operational infrastructure</a:t>
            </a:r>
          </a:p>
          <a:p>
            <a:pPr lvl="2"/>
            <a:r>
              <a:rPr lang="en-US" altLang="zh-CN" sz="1400" dirty="0" smtClean="0"/>
              <a:t>How the structure of the organization will be affected by the implementation of the project</a:t>
            </a:r>
          </a:p>
          <a:p>
            <a:pPr lvl="1"/>
            <a:r>
              <a:rPr lang="en-US" altLang="zh-CN" sz="1700" dirty="0"/>
              <a:t>5</a:t>
            </a:r>
            <a:r>
              <a:rPr lang="en-US" altLang="zh-CN" sz="1700" dirty="0" smtClean="0"/>
              <a:t>. The benefits</a:t>
            </a:r>
          </a:p>
          <a:p>
            <a:pPr lvl="1"/>
            <a:r>
              <a:rPr lang="en-US" altLang="zh-CN" sz="1700" dirty="0"/>
              <a:t>6</a:t>
            </a:r>
            <a:r>
              <a:rPr lang="en-US" altLang="zh-CN" sz="1700" dirty="0" smtClean="0"/>
              <a:t>. Outline implementation plan</a:t>
            </a:r>
          </a:p>
          <a:p>
            <a:pPr lvl="1"/>
            <a:r>
              <a:rPr lang="en-US" altLang="zh-CN" sz="1700" dirty="0"/>
              <a:t>7</a:t>
            </a:r>
            <a:r>
              <a:rPr lang="en-US" altLang="zh-CN" sz="1700" dirty="0" smtClean="0"/>
              <a:t>. Costs</a:t>
            </a:r>
          </a:p>
          <a:p>
            <a:pPr lvl="1"/>
            <a:r>
              <a:rPr lang="en-US" altLang="zh-CN" sz="1700" dirty="0"/>
              <a:t>8</a:t>
            </a:r>
            <a:r>
              <a:rPr lang="en-US" altLang="zh-CN" sz="1700" dirty="0" smtClean="0"/>
              <a:t>. The financial case</a:t>
            </a:r>
          </a:p>
          <a:p>
            <a:pPr lvl="1"/>
            <a:r>
              <a:rPr lang="en-US" altLang="zh-CN" sz="1700" dirty="0" smtClean="0"/>
              <a:t>9. Risk</a:t>
            </a:r>
          </a:p>
          <a:p>
            <a:pPr lvl="1"/>
            <a:r>
              <a:rPr lang="en-US" altLang="zh-CN" sz="1700" dirty="0" smtClean="0"/>
              <a:t>10. Management plan</a:t>
            </a:r>
            <a:endParaRPr lang="zh-CN" altLang="en-US" sz="1700" dirty="0"/>
          </a:p>
        </p:txBody>
      </p:sp>
      <p:sp>
        <p:nvSpPr>
          <p:cNvPr id="3" name="标题 2"/>
          <p:cNvSpPr>
            <a:spLocks noGrp="1"/>
          </p:cNvSpPr>
          <p:nvPr>
            <p:ph type="title"/>
          </p:nvPr>
        </p:nvSpPr>
        <p:spPr/>
        <p:txBody>
          <a:bodyPr/>
          <a:lstStyle/>
          <a:p>
            <a:r>
              <a:rPr lang="en-US" altLang="zh-CN" dirty="0" smtClean="0"/>
              <a:t>A business case</a:t>
            </a:r>
            <a:endParaRPr lang="zh-CN" altLang="en-US" dirty="0"/>
          </a:p>
        </p:txBody>
      </p:sp>
    </p:spTree>
    <p:extLst>
      <p:ext uri="{BB962C8B-B14F-4D97-AF65-F5344CB8AC3E}">
        <p14:creationId xmlns:p14="http://schemas.microsoft.com/office/powerpoint/2010/main" val="52388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5141168"/>
          </a:xfrm>
        </p:spPr>
        <p:txBody>
          <a:bodyPr>
            <a:normAutofit/>
          </a:bodyPr>
          <a:lstStyle/>
          <a:p>
            <a:r>
              <a:rPr lang="en-US" altLang="zh-CN" sz="2000" dirty="0" smtClean="0"/>
              <a:t>Portfolio management provides an </a:t>
            </a:r>
            <a:r>
              <a:rPr lang="en-US" altLang="zh-CN" sz="2000" dirty="0" smtClean="0">
                <a:solidFill>
                  <a:srgbClr val="7030A0"/>
                </a:solidFill>
              </a:rPr>
              <a:t>overview</a:t>
            </a:r>
            <a:r>
              <a:rPr lang="en-US" altLang="zh-CN" sz="2000" dirty="0" smtClean="0"/>
              <a:t> of all the projects that an organization is undertaking or is considering. Concerning:</a:t>
            </a:r>
          </a:p>
          <a:p>
            <a:pPr lvl="1"/>
            <a:r>
              <a:rPr lang="en-US" altLang="zh-CN" sz="1700" dirty="0"/>
              <a:t>i</a:t>
            </a:r>
            <a:r>
              <a:rPr lang="en-US" altLang="zh-CN" sz="1700" dirty="0" smtClean="0"/>
              <a:t>dentifying which project proposals are worth implementation;</a:t>
            </a:r>
          </a:p>
          <a:p>
            <a:pPr lvl="1"/>
            <a:r>
              <a:rPr lang="en-US" altLang="zh-CN" sz="1700" dirty="0"/>
              <a:t>a</a:t>
            </a:r>
            <a:r>
              <a:rPr lang="en-US" altLang="zh-CN" sz="1700" dirty="0" smtClean="0"/>
              <a:t>ssessing the amount of risk of failure that a potential project has;</a:t>
            </a:r>
          </a:p>
          <a:p>
            <a:pPr lvl="1"/>
            <a:r>
              <a:rPr lang="en-US" altLang="zh-CN" sz="1700" dirty="0" smtClean="0"/>
              <a:t>Deciding how to share limited resources, including staff time and finance, between projects;</a:t>
            </a:r>
          </a:p>
          <a:p>
            <a:pPr lvl="1"/>
            <a:r>
              <a:rPr lang="en-US" altLang="zh-CN" sz="1700" dirty="0" smtClean="0"/>
              <a:t>being aware of the dependencies between projects, especially where several projects need to be completed for an organization to reap benefits;</a:t>
            </a:r>
          </a:p>
          <a:p>
            <a:pPr lvl="1"/>
            <a:r>
              <a:rPr lang="en-US" altLang="zh-CN" sz="1700" dirty="0"/>
              <a:t>e</a:t>
            </a:r>
            <a:r>
              <a:rPr lang="en-US" altLang="zh-CN" sz="1700" dirty="0" smtClean="0"/>
              <a:t>nsuring that projects do not duplicate work;</a:t>
            </a:r>
          </a:p>
          <a:p>
            <a:pPr lvl="1"/>
            <a:r>
              <a:rPr lang="en-US" altLang="zh-CN" sz="1700" dirty="0"/>
              <a:t>e</a:t>
            </a:r>
            <a:r>
              <a:rPr lang="en-US" altLang="zh-CN" sz="1700" dirty="0" smtClean="0"/>
              <a:t>nsuring that necessary developments have not been inadvertently been missed.</a:t>
            </a:r>
          </a:p>
          <a:p>
            <a:r>
              <a:rPr lang="en-US" altLang="zh-CN" sz="2000" dirty="0" smtClean="0"/>
              <a:t>Three Key aspects (</a:t>
            </a:r>
            <a:r>
              <a:rPr lang="en-US" altLang="zh-CN" sz="2000" i="1" dirty="0" smtClean="0">
                <a:solidFill>
                  <a:schemeClr val="bg1">
                    <a:lumMod val="65000"/>
                  </a:schemeClr>
                </a:solidFill>
              </a:rPr>
              <a:t>Skim</a:t>
            </a:r>
            <a:r>
              <a:rPr lang="en-US" altLang="zh-CN" sz="2000" dirty="0" smtClean="0"/>
              <a:t>)</a:t>
            </a:r>
          </a:p>
          <a:p>
            <a:pPr lvl="1"/>
            <a:r>
              <a:rPr lang="en-US" altLang="zh-CN" sz="1700" dirty="0" smtClean="0"/>
              <a:t>Project portfolio definition</a:t>
            </a:r>
          </a:p>
          <a:p>
            <a:pPr lvl="1"/>
            <a:r>
              <a:rPr lang="en-US" altLang="zh-CN" sz="1700" dirty="0" smtClean="0"/>
              <a:t>Project portfolio management</a:t>
            </a:r>
          </a:p>
          <a:p>
            <a:pPr lvl="1"/>
            <a:r>
              <a:rPr lang="en-US" altLang="zh-CN" sz="1700" dirty="0" smtClean="0"/>
              <a:t>Project portfolio optimization</a:t>
            </a:r>
            <a:endParaRPr lang="zh-CN" altLang="en-US" sz="1700" dirty="0"/>
          </a:p>
        </p:txBody>
      </p:sp>
      <p:sp>
        <p:nvSpPr>
          <p:cNvPr id="3" name="标题 2"/>
          <p:cNvSpPr>
            <a:spLocks noGrp="1"/>
          </p:cNvSpPr>
          <p:nvPr>
            <p:ph type="title"/>
          </p:nvPr>
        </p:nvSpPr>
        <p:spPr/>
        <p:txBody>
          <a:bodyPr/>
          <a:lstStyle/>
          <a:p>
            <a:r>
              <a:rPr lang="en-US" altLang="zh-CN" dirty="0" smtClean="0"/>
              <a:t>Project portfolio management</a:t>
            </a:r>
            <a:endParaRPr lang="zh-CN" altLang="en-US" dirty="0"/>
          </a:p>
        </p:txBody>
      </p:sp>
    </p:spTree>
    <p:extLst>
      <p:ext uri="{BB962C8B-B14F-4D97-AF65-F5344CB8AC3E}">
        <p14:creationId xmlns:p14="http://schemas.microsoft.com/office/powerpoint/2010/main" val="1678658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77500" lnSpcReduction="20000"/>
          </a:bodyPr>
          <a:lstStyle/>
          <a:p>
            <a:r>
              <a:rPr lang="en-US" altLang="zh-CN" u="sng" dirty="0" smtClean="0">
                <a:solidFill>
                  <a:srgbClr val="7030A0"/>
                </a:solidFill>
              </a:rPr>
              <a:t>Project Portfolio Definition</a:t>
            </a:r>
          </a:p>
          <a:p>
            <a:pPr lvl="1"/>
            <a:r>
              <a:rPr lang="en-US" altLang="zh-CN" dirty="0" smtClean="0"/>
              <a:t>An organization should record in a single repository details of all current projects.</a:t>
            </a:r>
          </a:p>
          <a:p>
            <a:pPr lvl="1"/>
            <a:r>
              <a:rPr lang="en-US" altLang="zh-CN" dirty="0" smtClean="0"/>
              <a:t>A decision will be needed about whether projects of all types are to be included.</a:t>
            </a:r>
          </a:p>
          <a:p>
            <a:r>
              <a:rPr lang="en-US" altLang="zh-CN" u="sng" dirty="0" smtClean="0">
                <a:solidFill>
                  <a:srgbClr val="7030A0"/>
                </a:solidFill>
              </a:rPr>
              <a:t>Project Portfolio management</a:t>
            </a:r>
          </a:p>
          <a:p>
            <a:pPr lvl="1"/>
            <a:r>
              <a:rPr lang="en-US" altLang="zh-CN" dirty="0" smtClean="0"/>
              <a:t>Once the portfolio has been established, more detailed costings of projects can be recorded . The value that managers hope will be generated by each project can also be recorded. Actual performance of projects on these performance indicators can then be tracked.</a:t>
            </a:r>
          </a:p>
          <a:p>
            <a:r>
              <a:rPr lang="en-US" altLang="zh-CN" u="sng" dirty="0" smtClean="0">
                <a:solidFill>
                  <a:srgbClr val="7030A0"/>
                </a:solidFill>
              </a:rPr>
              <a:t>Project Portfolio optimization</a:t>
            </a:r>
          </a:p>
          <a:p>
            <a:pPr lvl="1"/>
            <a:r>
              <a:rPr lang="en-US" altLang="zh-CN" dirty="0" smtClean="0"/>
              <a:t>The performance of the portfolio can be tracked by high-level managers on a regular basis. A better balance of projects may be achieved. Some projects could potentially be very profitable but could also be risky.</a:t>
            </a:r>
            <a:endParaRPr lang="zh-CN" altLang="en-US" dirty="0"/>
          </a:p>
        </p:txBody>
      </p:sp>
      <p:sp>
        <p:nvSpPr>
          <p:cNvPr id="3" name="标题 2"/>
          <p:cNvSpPr>
            <a:spLocks noGrp="1"/>
          </p:cNvSpPr>
          <p:nvPr>
            <p:ph type="title"/>
          </p:nvPr>
        </p:nvSpPr>
        <p:spPr/>
        <p:txBody>
          <a:bodyPr/>
          <a:lstStyle/>
          <a:p>
            <a:r>
              <a:rPr lang="en-US" altLang="zh-CN" dirty="0" smtClean="0"/>
              <a:t>Project Portfolio</a:t>
            </a:r>
            <a:endParaRPr lang="zh-CN" altLang="en-US" dirty="0"/>
          </a:p>
        </p:txBody>
      </p:sp>
    </p:spTree>
    <p:extLst>
      <p:ext uri="{BB962C8B-B14F-4D97-AF65-F5344CB8AC3E}">
        <p14:creationId xmlns:p14="http://schemas.microsoft.com/office/powerpoint/2010/main" val="298535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lnSpcReduction="10000"/>
          </a:bodyPr>
          <a:lstStyle/>
          <a:p>
            <a:r>
              <a:rPr lang="en-US" altLang="zh-CN" sz="2400" u="sng" dirty="0" smtClean="0">
                <a:solidFill>
                  <a:srgbClr val="7030A0"/>
                </a:solidFill>
              </a:rPr>
              <a:t>Technical assessment:</a:t>
            </a:r>
            <a:r>
              <a:rPr lang="en-US" altLang="zh-CN" sz="2400" dirty="0">
                <a:solidFill>
                  <a:srgbClr val="7030A0"/>
                </a:solidFill>
              </a:rPr>
              <a:t> </a:t>
            </a:r>
            <a:r>
              <a:rPr lang="en-US" altLang="zh-CN" sz="2000" dirty="0" smtClean="0"/>
              <a:t>whether the required functionality can be achieved with current affordable technologies.</a:t>
            </a:r>
          </a:p>
          <a:p>
            <a:r>
              <a:rPr lang="en-US" altLang="zh-CN" sz="2400" u="sng" dirty="0" smtClean="0">
                <a:solidFill>
                  <a:srgbClr val="7030A0"/>
                </a:solidFill>
              </a:rPr>
              <a:t>Cost-benefit analysis: </a:t>
            </a:r>
            <a:r>
              <a:rPr lang="en-US" altLang="zh-CN" sz="2000" dirty="0" smtClean="0"/>
              <a:t>whether the estimated benefits will exceed the costs.</a:t>
            </a:r>
          </a:p>
          <a:p>
            <a:pPr lvl="1"/>
            <a:r>
              <a:rPr lang="en-US" altLang="zh-CN" sz="1700" dirty="0" smtClean="0"/>
              <a:t>Costs:</a:t>
            </a:r>
          </a:p>
          <a:p>
            <a:pPr lvl="2"/>
            <a:r>
              <a:rPr lang="en-US" altLang="zh-CN" sz="1400" i="1" dirty="0" smtClean="0">
                <a:solidFill>
                  <a:srgbClr val="00B050"/>
                </a:solidFill>
              </a:rPr>
              <a:t>Development costs</a:t>
            </a:r>
            <a:r>
              <a:rPr lang="en-US" altLang="zh-CN" sz="1400" dirty="0" smtClean="0"/>
              <a:t>;</a:t>
            </a:r>
          </a:p>
          <a:p>
            <a:pPr lvl="2"/>
            <a:r>
              <a:rPr lang="en-US" altLang="zh-CN" sz="1400" i="1" dirty="0" smtClean="0">
                <a:solidFill>
                  <a:srgbClr val="00B050"/>
                </a:solidFill>
              </a:rPr>
              <a:t>Setup costs</a:t>
            </a:r>
            <a:r>
              <a:rPr lang="en-US" altLang="zh-CN" sz="1400" dirty="0" smtClean="0"/>
              <a:t>: putting the system into place, file conversion, recruitment and staff training;</a:t>
            </a:r>
          </a:p>
          <a:p>
            <a:pPr lvl="2"/>
            <a:r>
              <a:rPr lang="en-US" altLang="zh-CN" sz="1400" i="1" dirty="0" smtClean="0">
                <a:solidFill>
                  <a:srgbClr val="00B050"/>
                </a:solidFill>
              </a:rPr>
              <a:t>Operational cost</a:t>
            </a:r>
            <a:r>
              <a:rPr lang="en-US" altLang="zh-CN" sz="1400" dirty="0" smtClean="0"/>
              <a:t>: relating to operating the system after installation.</a:t>
            </a:r>
          </a:p>
          <a:p>
            <a:pPr lvl="1"/>
            <a:r>
              <a:rPr lang="en-US" altLang="zh-CN" sz="1700" dirty="0" smtClean="0"/>
              <a:t>Benefits:</a:t>
            </a:r>
          </a:p>
          <a:p>
            <a:pPr lvl="2"/>
            <a:r>
              <a:rPr lang="en-US" altLang="zh-CN" sz="1400" i="1" dirty="0" smtClean="0">
                <a:solidFill>
                  <a:srgbClr val="00B050"/>
                </a:solidFill>
              </a:rPr>
              <a:t>Quantified and valued</a:t>
            </a:r>
            <a:r>
              <a:rPr lang="en-US" altLang="zh-CN" sz="1400" dirty="0" smtClean="0"/>
              <a:t>: a direct financial benefit;</a:t>
            </a:r>
          </a:p>
          <a:p>
            <a:pPr lvl="2"/>
            <a:r>
              <a:rPr lang="en-US" altLang="zh-CN" sz="1400" i="1" dirty="0" smtClean="0">
                <a:solidFill>
                  <a:srgbClr val="00B050"/>
                </a:solidFill>
              </a:rPr>
              <a:t>Quantified but not valued</a:t>
            </a:r>
            <a:r>
              <a:rPr lang="en-US" altLang="zh-CN" sz="1400" dirty="0" smtClean="0"/>
              <a:t>: e.g., a decrease in the number of customer complaints</a:t>
            </a:r>
          </a:p>
          <a:p>
            <a:pPr lvl="2"/>
            <a:r>
              <a:rPr lang="en-US" altLang="zh-CN" sz="1400" i="1" dirty="0" smtClean="0">
                <a:solidFill>
                  <a:srgbClr val="00B050"/>
                </a:solidFill>
              </a:rPr>
              <a:t>Identified but not easily quantified</a:t>
            </a:r>
            <a:r>
              <a:rPr lang="en-US" altLang="zh-CN" sz="1400" dirty="0" smtClean="0"/>
              <a:t>: e.g., public approval of the organization in the locality where it is based.</a:t>
            </a:r>
          </a:p>
          <a:p>
            <a:r>
              <a:rPr lang="en-US" altLang="zh-CN" sz="2400" u="sng" dirty="0" smtClean="0">
                <a:solidFill>
                  <a:srgbClr val="7030A0"/>
                </a:solidFill>
              </a:rPr>
              <a:t>Cash flow forecasting: </a:t>
            </a:r>
            <a:r>
              <a:rPr lang="en-US" altLang="zh-CN" sz="2000" dirty="0" smtClean="0"/>
              <a:t>indicates when expenditure and income will take place.</a:t>
            </a:r>
          </a:p>
          <a:p>
            <a:endParaRPr lang="zh-CN" altLang="en-US" u="sng" dirty="0"/>
          </a:p>
        </p:txBody>
      </p:sp>
      <p:sp>
        <p:nvSpPr>
          <p:cNvPr id="3" name="标题 2"/>
          <p:cNvSpPr>
            <a:spLocks noGrp="1"/>
          </p:cNvSpPr>
          <p:nvPr>
            <p:ph type="title"/>
          </p:nvPr>
        </p:nvSpPr>
        <p:spPr/>
        <p:txBody>
          <a:bodyPr>
            <a:normAutofit fontScale="90000"/>
          </a:bodyPr>
          <a:lstStyle/>
          <a:p>
            <a:r>
              <a:rPr lang="en-US" altLang="zh-CN" dirty="0" smtClean="0"/>
              <a:t>Evaluation of individual projects</a:t>
            </a:r>
            <a:endParaRPr lang="zh-CN" altLang="en-US" dirty="0"/>
          </a:p>
        </p:txBody>
      </p:sp>
    </p:spTree>
    <p:extLst>
      <p:ext uri="{BB962C8B-B14F-4D97-AF65-F5344CB8AC3E}">
        <p14:creationId xmlns:p14="http://schemas.microsoft.com/office/powerpoint/2010/main" val="452107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10000"/>
          </a:bodyPr>
          <a:lstStyle/>
          <a:p>
            <a:r>
              <a:rPr lang="en-US" altLang="zh-CN" dirty="0" smtClean="0"/>
              <a:t>Overview of Software Project Management</a:t>
            </a:r>
          </a:p>
          <a:p>
            <a:pPr lvl="1"/>
            <a:r>
              <a:rPr lang="en-US" altLang="zh-CN" dirty="0" smtClean="0"/>
              <a:t>Definition of project</a:t>
            </a:r>
          </a:p>
          <a:p>
            <a:pPr lvl="1"/>
            <a:r>
              <a:rPr lang="en-US" altLang="zh-CN" dirty="0" smtClean="0"/>
              <a:t>Three Constraints of a project: scope, time, cost</a:t>
            </a:r>
          </a:p>
          <a:p>
            <a:pPr lvl="1"/>
            <a:r>
              <a:rPr lang="en-US" altLang="zh-CN" dirty="0" smtClean="0"/>
              <a:t>Characteristics of software project</a:t>
            </a:r>
          </a:p>
          <a:p>
            <a:pPr lvl="2"/>
            <a:r>
              <a:rPr lang="en-US" altLang="zh-CN" dirty="0" smtClean="0"/>
              <a:t>Invisibility, Complexity, Conformity and Flexibility</a:t>
            </a:r>
          </a:p>
          <a:p>
            <a:pPr lvl="1"/>
            <a:r>
              <a:rPr lang="en-US" altLang="zh-CN" dirty="0" smtClean="0"/>
              <a:t>Identification of stakeholders</a:t>
            </a:r>
          </a:p>
          <a:p>
            <a:pPr lvl="1"/>
            <a:r>
              <a:rPr lang="en-US" altLang="zh-CN" dirty="0" smtClean="0"/>
              <a:t>The principles of setting project objectives (SMART)</a:t>
            </a:r>
          </a:p>
          <a:p>
            <a:pPr lvl="2"/>
            <a:r>
              <a:rPr lang="en-US" altLang="zh-CN" dirty="0" smtClean="0"/>
              <a:t>Specific, Measurable, Achievable, Relevant and Time Constrained </a:t>
            </a:r>
          </a:p>
          <a:p>
            <a:pPr lvl="1"/>
            <a:r>
              <a:rPr lang="en-US" altLang="zh-CN" dirty="0" smtClean="0"/>
              <a:t>Definition of management</a:t>
            </a:r>
          </a:p>
          <a:p>
            <a:pPr lvl="1"/>
            <a:r>
              <a:rPr lang="en-US" altLang="zh-CN" dirty="0" smtClean="0"/>
              <a:t>Advantages of using the SPM techniques</a:t>
            </a:r>
            <a:endParaRPr lang="zh-CN" altLang="en-US" dirty="0"/>
          </a:p>
        </p:txBody>
      </p:sp>
      <p:sp>
        <p:nvSpPr>
          <p:cNvPr id="3" name="标题 2"/>
          <p:cNvSpPr>
            <a:spLocks noGrp="1"/>
          </p:cNvSpPr>
          <p:nvPr>
            <p:ph type="title"/>
          </p:nvPr>
        </p:nvSpPr>
        <p:spPr/>
        <p:txBody>
          <a:bodyPr/>
          <a:lstStyle/>
          <a:p>
            <a:r>
              <a:rPr lang="en-US" altLang="zh-CN" dirty="0" smtClean="0"/>
              <a:t>Previously on Lecture 1</a:t>
            </a:r>
            <a:endParaRPr lang="zh-CN" altLang="en-US" dirty="0"/>
          </a:p>
        </p:txBody>
      </p:sp>
    </p:spTree>
    <p:extLst>
      <p:ext uri="{BB962C8B-B14F-4D97-AF65-F5344CB8AC3E}">
        <p14:creationId xmlns:p14="http://schemas.microsoft.com/office/powerpoint/2010/main" val="3943154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403648" y="1988840"/>
            <a:ext cx="6438900" cy="3819525"/>
          </a:xfrm>
          <a:prstGeom prst="rect">
            <a:avLst/>
          </a:prstGeom>
        </p:spPr>
      </p:pic>
      <p:sp>
        <p:nvSpPr>
          <p:cNvPr id="5" name="矩形 4"/>
          <p:cNvSpPr/>
          <p:nvPr/>
        </p:nvSpPr>
        <p:spPr>
          <a:xfrm>
            <a:off x="899592" y="1524000"/>
            <a:ext cx="2488182" cy="369332"/>
          </a:xfrm>
          <a:prstGeom prst="rect">
            <a:avLst/>
          </a:prstGeom>
        </p:spPr>
        <p:txBody>
          <a:bodyPr wrap="none">
            <a:spAutoFit/>
          </a:bodyPr>
          <a:lstStyle/>
          <a:p>
            <a:r>
              <a:rPr lang="en-US" altLang="zh-CN" u="sng" dirty="0">
                <a:solidFill>
                  <a:srgbClr val="7030A0"/>
                </a:solidFill>
              </a:rPr>
              <a:t>Cash flow forecasting: </a:t>
            </a:r>
            <a:endParaRPr lang="zh-CN" altLang="en-US" dirty="0"/>
          </a:p>
        </p:txBody>
      </p:sp>
    </p:spTree>
    <p:extLst>
      <p:ext uri="{BB962C8B-B14F-4D97-AF65-F5344CB8AC3E}">
        <p14:creationId xmlns:p14="http://schemas.microsoft.com/office/powerpoint/2010/main" val="3816899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4997152"/>
          </a:xfrm>
        </p:spPr>
        <p:txBody>
          <a:bodyPr>
            <a:normAutofit/>
          </a:bodyPr>
          <a:lstStyle/>
          <a:p>
            <a:r>
              <a:rPr lang="en-US" altLang="zh-CN" sz="2400" u="sng" dirty="0" smtClean="0">
                <a:solidFill>
                  <a:srgbClr val="7030A0"/>
                </a:solidFill>
              </a:rPr>
              <a:t>Net profit: </a:t>
            </a:r>
            <a:r>
              <a:rPr lang="en-US" altLang="zh-CN" sz="2000" dirty="0" smtClean="0"/>
              <a:t>the difference between the total cost and the total income over the life of project.</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400" u="sng" dirty="0" smtClean="0">
                <a:solidFill>
                  <a:srgbClr val="7030A0"/>
                </a:solidFill>
              </a:rPr>
              <a:t>Payback period: </a:t>
            </a:r>
            <a:r>
              <a:rPr lang="en-US" altLang="zh-CN" sz="2000" dirty="0" smtClean="0"/>
              <a:t>is the time taken to break even or pay back the initial investment. </a:t>
            </a:r>
            <a:r>
              <a:rPr lang="en-US" altLang="zh-CN" sz="2000" dirty="0" smtClean="0">
                <a:solidFill>
                  <a:schemeClr val="bg1">
                    <a:lumMod val="65000"/>
                  </a:schemeClr>
                </a:solidFill>
              </a:rPr>
              <a:t>(Normally, the project with the shortest payback period will be chosen.)</a:t>
            </a:r>
          </a:p>
          <a:p>
            <a:endParaRPr lang="zh-CN" altLang="en-US" sz="2000" u="sng" dirty="0"/>
          </a:p>
        </p:txBody>
      </p:sp>
      <p:sp>
        <p:nvSpPr>
          <p:cNvPr id="3" name="标题 2"/>
          <p:cNvSpPr>
            <a:spLocks noGrp="1"/>
          </p:cNvSpPr>
          <p:nvPr>
            <p:ph type="title"/>
          </p:nvPr>
        </p:nvSpPr>
        <p:spPr/>
        <p:txBody>
          <a:bodyPr>
            <a:normAutofit fontScale="90000"/>
          </a:bodyPr>
          <a:lstStyle/>
          <a:p>
            <a:r>
              <a:rPr lang="en-US" altLang="zh-CN" dirty="0" smtClean="0"/>
              <a:t>Cost-benefit evaluation techniques</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48914454"/>
              </p:ext>
            </p:extLst>
          </p:nvPr>
        </p:nvGraphicFramePr>
        <p:xfrm>
          <a:off x="1403648" y="2402840"/>
          <a:ext cx="6624736" cy="2966720"/>
        </p:xfrm>
        <a:graphic>
          <a:graphicData uri="http://schemas.openxmlformats.org/drawingml/2006/table">
            <a:tbl>
              <a:tblPr firstRow="1" bandRow="1">
                <a:tableStyleId>{21E4AEA4-8DFA-4A89-87EB-49C32662AFE0}</a:tableStyleId>
              </a:tblPr>
              <a:tblGrid>
                <a:gridCol w="1296144"/>
                <a:gridCol w="1296144"/>
                <a:gridCol w="1368152"/>
                <a:gridCol w="1368152"/>
                <a:gridCol w="1296144"/>
              </a:tblGrid>
              <a:tr h="370840">
                <a:tc>
                  <a:txBody>
                    <a:bodyPr/>
                    <a:lstStyle/>
                    <a:p>
                      <a:r>
                        <a:rPr lang="en-US" altLang="zh-CN" dirty="0" smtClean="0"/>
                        <a:t>Year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Project 1</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Project 2</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Project 3</a:t>
                      </a:r>
                      <a:endParaRPr lang="zh-CN" altLang="en-US" dirty="0" smtClean="0"/>
                    </a:p>
                  </a:txBody>
                  <a:tcPr/>
                </a:tc>
                <a:tc>
                  <a:txBody>
                    <a:bodyPr/>
                    <a:lstStyle/>
                    <a:p>
                      <a:r>
                        <a:rPr lang="en-US" altLang="zh-CN" dirty="0" smtClean="0"/>
                        <a:t>Project 4</a:t>
                      </a:r>
                      <a:endParaRPr lang="zh-CN" altLang="en-US" dirty="0"/>
                    </a:p>
                  </a:txBody>
                  <a:tcPr/>
                </a:tc>
              </a:tr>
              <a:tr h="370840">
                <a:tc>
                  <a:txBody>
                    <a:bodyPr/>
                    <a:lstStyle/>
                    <a:p>
                      <a:r>
                        <a:rPr lang="en-US" altLang="zh-CN" dirty="0" smtClean="0"/>
                        <a:t>0</a:t>
                      </a:r>
                      <a:endParaRPr lang="zh-CN" altLang="en-US" dirty="0"/>
                    </a:p>
                  </a:txBody>
                  <a:tcPr/>
                </a:tc>
                <a:tc>
                  <a:txBody>
                    <a:bodyPr/>
                    <a:lstStyle/>
                    <a:p>
                      <a:pPr algn="r"/>
                      <a:r>
                        <a:rPr lang="en-US" altLang="zh-CN" dirty="0" smtClean="0"/>
                        <a:t>-100,000</a:t>
                      </a:r>
                      <a:endParaRPr lang="zh-CN" altLang="en-US" dirty="0"/>
                    </a:p>
                  </a:txBody>
                  <a:tcPr/>
                </a:tc>
                <a:tc>
                  <a:txBody>
                    <a:bodyPr/>
                    <a:lstStyle/>
                    <a:p>
                      <a:pPr algn="r"/>
                      <a:r>
                        <a:rPr lang="en-US" altLang="zh-CN" dirty="0" smtClean="0"/>
                        <a:t>-1,000,000</a:t>
                      </a:r>
                      <a:endParaRPr lang="zh-CN" altLang="en-US" dirty="0"/>
                    </a:p>
                  </a:txBody>
                  <a:tcPr/>
                </a:tc>
                <a:tc>
                  <a:txBody>
                    <a:bodyPr/>
                    <a:lstStyle/>
                    <a:p>
                      <a:pPr algn="r"/>
                      <a:r>
                        <a:rPr lang="en-US" altLang="zh-CN" dirty="0" smtClean="0"/>
                        <a:t>-100,000</a:t>
                      </a:r>
                      <a:endParaRPr lang="zh-CN" altLang="en-US" dirty="0"/>
                    </a:p>
                  </a:txBody>
                  <a:tcPr/>
                </a:tc>
                <a:tc>
                  <a:txBody>
                    <a:bodyPr/>
                    <a:lstStyle/>
                    <a:p>
                      <a:pPr algn="r"/>
                      <a:r>
                        <a:rPr lang="en-US" altLang="zh-CN" dirty="0" smtClean="0"/>
                        <a:t>-120,000</a:t>
                      </a:r>
                      <a:endParaRPr lang="zh-CN" altLang="en-US" dirty="0"/>
                    </a:p>
                  </a:txBody>
                  <a:tcPr/>
                </a:tc>
              </a:tr>
              <a:tr h="370840">
                <a:tc>
                  <a:txBody>
                    <a:bodyPr/>
                    <a:lstStyle/>
                    <a:p>
                      <a:r>
                        <a:rPr lang="en-US" altLang="zh-CN" dirty="0" smtClean="0"/>
                        <a:t>1</a:t>
                      </a:r>
                      <a:endParaRPr lang="zh-CN" altLang="en-US" dirty="0"/>
                    </a:p>
                  </a:txBody>
                  <a:tcPr/>
                </a:tc>
                <a:tc>
                  <a:txBody>
                    <a:bodyPr/>
                    <a:lstStyle/>
                    <a:p>
                      <a:pPr algn="r"/>
                      <a:r>
                        <a:rPr lang="en-US" altLang="zh-CN" dirty="0" smtClean="0"/>
                        <a:t>10,000</a:t>
                      </a:r>
                      <a:endParaRPr lang="zh-CN" altLang="en-US" dirty="0"/>
                    </a:p>
                  </a:txBody>
                  <a:tcPr/>
                </a:tc>
                <a:tc>
                  <a:txBody>
                    <a:bodyPr/>
                    <a:lstStyle/>
                    <a:p>
                      <a:pPr algn="r"/>
                      <a:r>
                        <a:rPr lang="en-US" altLang="zh-CN" dirty="0" smtClean="0"/>
                        <a:t>200,000</a:t>
                      </a:r>
                      <a:endParaRPr lang="zh-CN" altLang="en-US" dirty="0"/>
                    </a:p>
                  </a:txBody>
                  <a:tcPr/>
                </a:tc>
                <a:tc>
                  <a:txBody>
                    <a:bodyPr/>
                    <a:lstStyle/>
                    <a:p>
                      <a:pPr algn="r"/>
                      <a:r>
                        <a:rPr lang="en-US" altLang="zh-CN" dirty="0" smtClean="0"/>
                        <a:t>30,000</a:t>
                      </a:r>
                      <a:endParaRPr lang="zh-CN" altLang="en-US" dirty="0"/>
                    </a:p>
                  </a:txBody>
                  <a:tcPr/>
                </a:tc>
                <a:tc>
                  <a:txBody>
                    <a:bodyPr/>
                    <a:lstStyle/>
                    <a:p>
                      <a:pPr algn="r"/>
                      <a:r>
                        <a:rPr lang="en-US" altLang="zh-CN" dirty="0" smtClean="0"/>
                        <a:t>30,000</a:t>
                      </a:r>
                      <a:endParaRPr lang="zh-CN" altLang="en-US" dirty="0"/>
                    </a:p>
                  </a:txBody>
                  <a:tcPr/>
                </a:tc>
              </a:tr>
              <a:tr h="370840">
                <a:tc>
                  <a:txBody>
                    <a:bodyPr/>
                    <a:lstStyle/>
                    <a:p>
                      <a:r>
                        <a:rPr lang="en-US" altLang="zh-CN" dirty="0" smtClean="0"/>
                        <a:t>2</a:t>
                      </a:r>
                      <a:endParaRPr lang="zh-CN" alt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10,000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200,000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30,000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30,000</a:t>
                      </a:r>
                      <a:endParaRPr lang="zh-CN" altLang="en-US" dirty="0" smtClean="0"/>
                    </a:p>
                  </a:txBody>
                  <a:tcPr/>
                </a:tc>
              </a:tr>
              <a:tr h="370840">
                <a:tc>
                  <a:txBody>
                    <a:bodyPr/>
                    <a:lstStyle/>
                    <a:p>
                      <a:r>
                        <a:rPr lang="en-US" altLang="zh-CN" dirty="0" smtClean="0"/>
                        <a:t>3</a:t>
                      </a:r>
                      <a:endParaRPr lang="zh-CN" alt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10,000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200,000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30,000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30,000</a:t>
                      </a:r>
                      <a:endParaRPr lang="zh-CN" altLang="en-US" dirty="0" smtClean="0"/>
                    </a:p>
                  </a:txBody>
                  <a:tcPr/>
                </a:tc>
              </a:tr>
              <a:tr h="370840">
                <a:tc>
                  <a:txBody>
                    <a:bodyPr/>
                    <a:lstStyle/>
                    <a:p>
                      <a:r>
                        <a:rPr lang="en-US" altLang="zh-CN" dirty="0" smtClean="0"/>
                        <a:t>4</a:t>
                      </a:r>
                      <a:endParaRPr lang="zh-CN" alt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20,000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200,000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30,000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30,000</a:t>
                      </a:r>
                      <a:endParaRPr lang="zh-CN" altLang="en-US" dirty="0" smtClean="0"/>
                    </a:p>
                  </a:txBody>
                  <a:tcPr/>
                </a:tc>
              </a:tr>
              <a:tr h="370840">
                <a:tc>
                  <a:txBody>
                    <a:bodyPr/>
                    <a:lstStyle/>
                    <a:p>
                      <a:r>
                        <a:rPr lang="en-US" altLang="zh-CN" dirty="0" smtClean="0"/>
                        <a:t>5</a:t>
                      </a:r>
                      <a:endParaRPr lang="zh-CN" alt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100,000</a:t>
                      </a:r>
                      <a:endParaRPr lang="zh-CN" altLang="en-US" dirty="0" smtClean="0"/>
                    </a:p>
                  </a:txBody>
                  <a:tcPr/>
                </a:tc>
                <a:tc>
                  <a:txBody>
                    <a:bodyPr/>
                    <a:lstStyle/>
                    <a:p>
                      <a:pPr algn="r"/>
                      <a:r>
                        <a:rPr lang="en-US" altLang="zh-CN" dirty="0" smtClean="0"/>
                        <a:t>300,000</a:t>
                      </a:r>
                      <a:endParaRPr lang="zh-CN" alt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30,000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75,000</a:t>
                      </a:r>
                      <a:endParaRPr lang="zh-CN" altLang="en-US" dirty="0" smtClean="0"/>
                    </a:p>
                  </a:txBody>
                  <a:tcPr/>
                </a:tc>
              </a:tr>
              <a:tr h="370840">
                <a:tc>
                  <a:txBody>
                    <a:bodyPr/>
                    <a:lstStyle/>
                    <a:p>
                      <a:r>
                        <a:rPr lang="en-US" altLang="zh-CN" dirty="0" smtClean="0"/>
                        <a:t>Net profit</a:t>
                      </a:r>
                      <a:endParaRPr lang="zh-CN" altLang="en-US" dirty="0"/>
                    </a:p>
                  </a:txBody>
                  <a:tcPr/>
                </a:tc>
                <a:tc>
                  <a:txBody>
                    <a:bodyPr/>
                    <a:lstStyle/>
                    <a:p>
                      <a:pPr algn="r"/>
                      <a:r>
                        <a:rPr lang="en-US" altLang="zh-CN" smtClean="0"/>
                        <a:t>50,000</a:t>
                      </a:r>
                      <a:endParaRPr lang="zh-CN" altLang="en-US" dirty="0"/>
                    </a:p>
                  </a:txBody>
                  <a:tcPr/>
                </a:tc>
                <a:tc>
                  <a:txBody>
                    <a:bodyPr/>
                    <a:lstStyle/>
                    <a:p>
                      <a:pPr algn="r"/>
                      <a:r>
                        <a:rPr lang="en-US" altLang="zh-CN" dirty="0" smtClean="0"/>
                        <a:t>100,000</a:t>
                      </a:r>
                      <a:endParaRPr lang="zh-CN" altLang="en-US" dirty="0"/>
                    </a:p>
                  </a:txBody>
                  <a:tcPr/>
                </a:tc>
                <a:tc>
                  <a:txBody>
                    <a:bodyPr/>
                    <a:lstStyle/>
                    <a:p>
                      <a:pPr algn="r"/>
                      <a:r>
                        <a:rPr lang="en-US" altLang="zh-CN" dirty="0" smtClean="0"/>
                        <a:t>50,000</a:t>
                      </a:r>
                      <a:endParaRPr lang="zh-CN" altLang="en-US" dirty="0"/>
                    </a:p>
                  </a:txBody>
                  <a:tcPr/>
                </a:tc>
                <a:tc>
                  <a:txBody>
                    <a:bodyPr/>
                    <a:lstStyle/>
                    <a:p>
                      <a:pPr algn="r"/>
                      <a:r>
                        <a:rPr lang="en-US" altLang="zh-CN" dirty="0" smtClean="0"/>
                        <a:t>75,000</a:t>
                      </a:r>
                      <a:endParaRPr lang="zh-CN" altLang="en-US" dirty="0"/>
                    </a:p>
                  </a:txBody>
                  <a:tcPr/>
                </a:tc>
              </a:tr>
            </a:tbl>
          </a:graphicData>
        </a:graphic>
      </p:graphicFrame>
    </p:spTree>
    <p:extLst>
      <p:ext uri="{BB962C8B-B14F-4D97-AF65-F5344CB8AC3E}">
        <p14:creationId xmlns:p14="http://schemas.microsoft.com/office/powerpoint/2010/main" val="2523473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a:bodyPr>
          <a:lstStyle/>
          <a:p>
            <a:r>
              <a:rPr lang="en-US" altLang="zh-CN" sz="2000" dirty="0" smtClean="0"/>
              <a:t>The </a:t>
            </a:r>
            <a:r>
              <a:rPr lang="en-US" altLang="zh-CN" sz="2000" i="1" dirty="0" smtClean="0">
                <a:solidFill>
                  <a:srgbClr val="7030A0"/>
                </a:solidFill>
              </a:rPr>
              <a:t>return on investment </a:t>
            </a:r>
            <a:r>
              <a:rPr lang="en-US" altLang="zh-CN" sz="2000" dirty="0" smtClean="0"/>
              <a:t>(ROI), also known as the </a:t>
            </a:r>
            <a:r>
              <a:rPr lang="en-US" altLang="zh-CN" sz="2000" i="1" dirty="0" smtClean="0"/>
              <a:t>accounting rate of return</a:t>
            </a:r>
            <a:r>
              <a:rPr lang="en-US" altLang="zh-CN" sz="2000" dirty="0" smtClean="0"/>
              <a:t> (ARR), provides a way of comparing the net profitability to the investment required.</a:t>
            </a:r>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Suffers from two disadvantages</a:t>
            </a:r>
          </a:p>
          <a:p>
            <a:pPr lvl="1"/>
            <a:r>
              <a:rPr lang="en-US" altLang="zh-CN" sz="1700" dirty="0" smtClean="0"/>
              <a:t>Takes no account of the timing of the cash flows</a:t>
            </a:r>
          </a:p>
          <a:p>
            <a:pPr lvl="1"/>
            <a:r>
              <a:rPr lang="en-US" altLang="zh-CN" sz="1700" dirty="0" smtClean="0"/>
              <a:t>Bears no relationship to the interest rates offered or changed by banks.</a:t>
            </a:r>
          </a:p>
          <a:p>
            <a:pPr marL="0" indent="0">
              <a:buNone/>
            </a:pPr>
            <a:endParaRPr lang="zh-CN" altLang="en-US" sz="2400" dirty="0"/>
          </a:p>
        </p:txBody>
      </p:sp>
      <p:sp>
        <p:nvSpPr>
          <p:cNvPr id="3" name="标题 2"/>
          <p:cNvSpPr>
            <a:spLocks noGrp="1"/>
          </p:cNvSpPr>
          <p:nvPr>
            <p:ph type="title"/>
          </p:nvPr>
        </p:nvSpPr>
        <p:spPr/>
        <p:txBody>
          <a:bodyPr/>
          <a:lstStyle/>
          <a:p>
            <a:r>
              <a:rPr lang="en-US" altLang="zh-CN" dirty="0" smtClean="0"/>
              <a:t>Return on investment</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839223484"/>
              </p:ext>
            </p:extLst>
          </p:nvPr>
        </p:nvGraphicFramePr>
        <p:xfrm>
          <a:off x="2209754" y="3636540"/>
          <a:ext cx="4884737" cy="839788"/>
        </p:xfrm>
        <a:graphic>
          <a:graphicData uri="http://schemas.openxmlformats.org/presentationml/2006/ole">
            <mc:AlternateContent xmlns:mc="http://schemas.openxmlformats.org/markup-compatibility/2006">
              <mc:Choice xmlns:v="urn:schemas-microsoft-com:vml" Requires="v">
                <p:oleObj spid="_x0000_s2187" name="Equation" r:id="rId3" imgW="2070000" imgH="355320" progId="Equation.DSMT4">
                  <p:embed/>
                </p:oleObj>
              </mc:Choice>
              <mc:Fallback>
                <p:oleObj name="Equation" r:id="rId3" imgW="2070000" imgH="355320" progId="Equation.DSMT4">
                  <p:embed/>
                  <p:pic>
                    <p:nvPicPr>
                      <p:cNvPr id="0" name=""/>
                      <p:cNvPicPr/>
                      <p:nvPr/>
                    </p:nvPicPr>
                    <p:blipFill>
                      <a:blip r:embed="rId4"/>
                      <a:stretch>
                        <a:fillRect/>
                      </a:stretch>
                    </p:blipFill>
                    <p:spPr>
                      <a:xfrm>
                        <a:off x="2209754" y="3636540"/>
                        <a:ext cx="4884737" cy="83978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67557682"/>
              </p:ext>
            </p:extLst>
          </p:nvPr>
        </p:nvGraphicFramePr>
        <p:xfrm>
          <a:off x="1371553" y="2636912"/>
          <a:ext cx="5722938" cy="839788"/>
        </p:xfrm>
        <a:graphic>
          <a:graphicData uri="http://schemas.openxmlformats.org/presentationml/2006/ole">
            <mc:AlternateContent xmlns:mc="http://schemas.openxmlformats.org/markup-compatibility/2006">
              <mc:Choice xmlns:v="urn:schemas-microsoft-com:vml" Requires="v">
                <p:oleObj spid="_x0000_s2188" name="Equation" r:id="rId5" imgW="2425680" imgH="355320" progId="Equation.DSMT4">
                  <p:embed/>
                </p:oleObj>
              </mc:Choice>
              <mc:Fallback>
                <p:oleObj name="Equation" r:id="rId5" imgW="2425680" imgH="355320" progId="Equation.DSMT4">
                  <p:embed/>
                  <p:pic>
                    <p:nvPicPr>
                      <p:cNvPr id="0" name=""/>
                      <p:cNvPicPr/>
                      <p:nvPr/>
                    </p:nvPicPr>
                    <p:blipFill>
                      <a:blip r:embed="rId6"/>
                      <a:stretch>
                        <a:fillRect/>
                      </a:stretch>
                    </p:blipFill>
                    <p:spPr>
                      <a:xfrm>
                        <a:off x="1371553" y="2636912"/>
                        <a:ext cx="5722938" cy="839788"/>
                      </a:xfrm>
                      <a:prstGeom prst="rect">
                        <a:avLst/>
                      </a:prstGeom>
                    </p:spPr>
                  </p:pic>
                </p:oleObj>
              </mc:Fallback>
            </mc:AlternateContent>
          </a:graphicData>
        </a:graphic>
      </p:graphicFrame>
      <p:sp>
        <p:nvSpPr>
          <p:cNvPr id="6" name="文本框 5"/>
          <p:cNvSpPr txBox="1"/>
          <p:nvPr/>
        </p:nvSpPr>
        <p:spPr>
          <a:xfrm>
            <a:off x="786006" y="3871768"/>
            <a:ext cx="1399742" cy="369332"/>
          </a:xfrm>
          <a:prstGeom prst="rect">
            <a:avLst/>
          </a:prstGeom>
          <a:noFill/>
        </p:spPr>
        <p:txBody>
          <a:bodyPr wrap="none" rtlCol="0">
            <a:spAutoFit/>
          </a:bodyPr>
          <a:lstStyle/>
          <a:p>
            <a:r>
              <a:rPr lang="en-US" altLang="zh-CN" i="1" dirty="0">
                <a:solidFill>
                  <a:srgbClr val="7030A0"/>
                </a:solidFill>
              </a:rPr>
              <a:t>Annualized</a:t>
            </a:r>
            <a:r>
              <a:rPr lang="en-US" altLang="zh-CN" dirty="0"/>
              <a:t> </a:t>
            </a:r>
            <a:endParaRPr lang="zh-CN" altLang="en-US" dirty="0"/>
          </a:p>
        </p:txBody>
      </p:sp>
      <p:sp>
        <p:nvSpPr>
          <p:cNvPr id="7" name="文本框 5"/>
          <p:cNvSpPr txBox="1"/>
          <p:nvPr/>
        </p:nvSpPr>
        <p:spPr>
          <a:xfrm>
            <a:off x="6300192" y="4581128"/>
            <a:ext cx="1760418" cy="369332"/>
          </a:xfrm>
          <a:prstGeom prst="rect">
            <a:avLst/>
          </a:prstGeom>
          <a:noFill/>
        </p:spPr>
        <p:txBody>
          <a:bodyPr wrap="none" rtlCol="0">
            <a:spAutoFit/>
          </a:bodyPr>
          <a:lstStyle/>
          <a:p>
            <a:r>
              <a:rPr lang="en-US" altLang="zh-CN" i="1" dirty="0" smtClean="0">
                <a:solidFill>
                  <a:srgbClr val="7030A0"/>
                </a:solidFill>
              </a:rPr>
              <a:t>Rate of Return</a:t>
            </a:r>
            <a:r>
              <a:rPr lang="en-US" altLang="zh-CN" dirty="0" smtClean="0"/>
              <a:t> </a:t>
            </a:r>
            <a:endParaRPr lang="zh-CN" altLang="en-US" dirty="0"/>
          </a:p>
        </p:txBody>
      </p:sp>
      <p:cxnSp>
        <p:nvCxnSpPr>
          <p:cNvPr id="9" name="直接箭头连接符 8"/>
          <p:cNvCxnSpPr/>
          <p:nvPr/>
        </p:nvCxnSpPr>
        <p:spPr>
          <a:xfrm flipH="1" flipV="1">
            <a:off x="6084168" y="4365104"/>
            <a:ext cx="792088"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14571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4637112"/>
          </a:xfrm>
        </p:spPr>
        <p:txBody>
          <a:bodyPr>
            <a:normAutofit/>
          </a:bodyPr>
          <a:lstStyle/>
          <a:p>
            <a:r>
              <a:rPr lang="en-US" altLang="zh-CN" sz="2000" dirty="0" smtClean="0"/>
              <a:t>Basic idea:</a:t>
            </a:r>
          </a:p>
          <a:p>
            <a:endParaRPr lang="en-US" altLang="zh-CN" dirty="0" smtClean="0"/>
          </a:p>
          <a:p>
            <a:pPr marL="0" indent="0">
              <a:buNone/>
            </a:pPr>
            <a:r>
              <a:rPr lang="en-US" altLang="zh-CN" sz="2000" dirty="0" smtClean="0"/>
              <a:t>      </a:t>
            </a:r>
            <a:r>
              <a:rPr lang="en-US" altLang="zh-CN" sz="2000" dirty="0" smtClean="0">
                <a:solidFill>
                  <a:srgbClr val="7030A0"/>
                </a:solidFill>
              </a:rPr>
              <a:t>vice versa </a:t>
            </a:r>
            <a:r>
              <a:rPr lang="en-US" altLang="zh-CN" sz="2000" dirty="0" smtClean="0"/>
              <a:t>$100 in a year’s time </a:t>
            </a:r>
            <a:r>
              <a:rPr lang="en-US" altLang="zh-CN" sz="2000" b="1" dirty="0" smtClean="0">
                <a:ln w="22225">
                  <a:solidFill>
                    <a:schemeClr val="accent2"/>
                  </a:solidFill>
                  <a:prstDash val="solid"/>
                </a:ln>
                <a:solidFill>
                  <a:schemeClr val="accent2">
                    <a:lumMod val="40000"/>
                    <a:lumOff val="60000"/>
                  </a:schemeClr>
                </a:solidFill>
              </a:rPr>
              <a:t>=</a:t>
            </a:r>
            <a:r>
              <a:rPr lang="en-US" altLang="zh-CN" sz="2000" b="1" dirty="0" smtClean="0">
                <a:ln w="12700" cmpd="sng">
                  <a:solidFill>
                    <a:schemeClr val="accent4"/>
                  </a:solidFill>
                  <a:prstDash val="solid"/>
                </a:ln>
                <a:solidFill>
                  <a:srgbClr val="00B050"/>
                </a:solidFill>
              </a:rPr>
              <a:t>?? </a:t>
            </a:r>
            <a:r>
              <a:rPr lang="en-US" altLang="zh-CN" sz="2000" dirty="0" smtClean="0"/>
              <a:t>at present</a:t>
            </a:r>
          </a:p>
          <a:p>
            <a:r>
              <a:rPr lang="en-US" altLang="zh-CN" sz="2000" i="1" dirty="0" smtClean="0"/>
              <a:t>Present value </a:t>
            </a:r>
            <a:r>
              <a:rPr lang="en-US" altLang="zh-CN" sz="2000" dirty="0" smtClean="0"/>
              <a:t>takes into account the profitability of a project and the timing of the cache flows.</a:t>
            </a:r>
          </a:p>
          <a:p>
            <a:endParaRPr lang="en-US" altLang="zh-CN" sz="2800" dirty="0"/>
          </a:p>
          <a:p>
            <a:pPr lvl="1"/>
            <a:r>
              <a:rPr lang="en-US" altLang="zh-CN" sz="2000" i="1" dirty="0" smtClean="0"/>
              <a:t>t </a:t>
            </a:r>
            <a:r>
              <a:rPr lang="en-US" altLang="zh-CN" sz="2000" dirty="0" smtClean="0"/>
              <a:t>is named </a:t>
            </a:r>
            <a:r>
              <a:rPr lang="en-US" altLang="zh-CN" sz="2000" i="1" dirty="0" smtClean="0"/>
              <a:t>discount rate</a:t>
            </a:r>
          </a:p>
          <a:p>
            <a:r>
              <a:rPr lang="en-US" altLang="zh-CN" sz="2800" dirty="0" smtClean="0"/>
              <a:t>E.g.</a:t>
            </a:r>
          </a:p>
          <a:p>
            <a:pPr lvl="1"/>
            <a:r>
              <a:rPr lang="en-US" altLang="zh-CN" sz="2000" dirty="0" smtClean="0">
                <a:solidFill>
                  <a:schemeClr val="accent2">
                    <a:lumMod val="75000"/>
                  </a:schemeClr>
                </a:solidFill>
              </a:rPr>
              <a:t>If we receive $100 in the next year with a discount rate 10%, it approximately equals $91 if we get them immediately.</a:t>
            </a:r>
          </a:p>
          <a:p>
            <a:pPr lvl="1"/>
            <a:endParaRPr lang="en-US" altLang="zh-CN" sz="2500" dirty="0"/>
          </a:p>
          <a:p>
            <a:endParaRPr lang="en-US" altLang="zh-CN" dirty="0" smtClean="0"/>
          </a:p>
        </p:txBody>
      </p:sp>
      <p:sp>
        <p:nvSpPr>
          <p:cNvPr id="3" name="标题 2"/>
          <p:cNvSpPr>
            <a:spLocks noGrp="1"/>
          </p:cNvSpPr>
          <p:nvPr>
            <p:ph type="title"/>
          </p:nvPr>
        </p:nvSpPr>
        <p:spPr/>
        <p:txBody>
          <a:bodyPr>
            <a:normAutofit fontScale="90000"/>
          </a:bodyPr>
          <a:lstStyle/>
          <a:p>
            <a:r>
              <a:rPr lang="en-US" altLang="zh-CN" dirty="0" smtClean="0"/>
              <a:t>Net present value (NPV) analysis</a:t>
            </a:r>
            <a:endParaRPr lang="zh-CN" altLang="en-US" dirty="0"/>
          </a:p>
        </p:txBody>
      </p:sp>
      <p:sp>
        <p:nvSpPr>
          <p:cNvPr id="4" name="内容占位符 1"/>
          <p:cNvSpPr txBox="1">
            <a:spLocks/>
          </p:cNvSpPr>
          <p:nvPr/>
        </p:nvSpPr>
        <p:spPr>
          <a:xfrm>
            <a:off x="1126568" y="1844824"/>
            <a:ext cx="5533664" cy="510802"/>
          </a:xfrm>
          <a:prstGeom prst="rect">
            <a:avLst/>
          </a:prstGeom>
        </p:spPr>
        <p:txBody>
          <a:bodyPr vert="horz">
            <a:normAutofit/>
          </a:bodyPr>
          <a:lst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altLang="zh-CN" sz="2000" dirty="0" smtClean="0"/>
              <a:t>$100 (today)</a:t>
            </a:r>
            <a:r>
              <a:rPr lang="en-US" altLang="zh-CN" sz="2000" b="1" dirty="0">
                <a:ln w="22225">
                  <a:solidFill>
                    <a:schemeClr val="accent2"/>
                  </a:solidFill>
                  <a:prstDash val="solid"/>
                </a:ln>
                <a:solidFill>
                  <a:schemeClr val="accent2">
                    <a:lumMod val="40000"/>
                    <a:lumOff val="60000"/>
                  </a:schemeClr>
                </a:solidFill>
              </a:rPr>
              <a:t> </a:t>
            </a:r>
            <a:r>
              <a:rPr lang="en-US" altLang="zh-CN" sz="2000" b="1" dirty="0" smtClean="0">
                <a:ln w="22225">
                  <a:solidFill>
                    <a:schemeClr val="accent2"/>
                  </a:solidFill>
                  <a:prstDash val="solid"/>
                </a:ln>
                <a:solidFill>
                  <a:schemeClr val="accent2">
                    <a:lumMod val="40000"/>
                    <a:lumOff val="60000"/>
                  </a:schemeClr>
                </a:solidFill>
              </a:rPr>
              <a:t>≠</a:t>
            </a:r>
            <a:r>
              <a:rPr lang="en-US" altLang="zh-CN" sz="2000" dirty="0"/>
              <a:t>$100 (in a year’s time) </a:t>
            </a:r>
            <a:endParaRPr lang="zh-CN" altLang="en-US" sz="2000" dirty="0"/>
          </a:p>
        </p:txBody>
      </p:sp>
      <p:sp>
        <p:nvSpPr>
          <p:cNvPr id="5" name="矩形 4"/>
          <p:cNvSpPr/>
          <p:nvPr/>
        </p:nvSpPr>
        <p:spPr>
          <a:xfrm>
            <a:off x="2663808" y="1881554"/>
            <a:ext cx="360000" cy="400110"/>
          </a:xfrm>
          <a:prstGeom prst="rect">
            <a:avLst/>
          </a:prstGeom>
          <a:noFill/>
        </p:spPr>
        <p:txBody>
          <a:bodyPr wrap="square" lIns="91440" tIns="45720" rIns="91440" bIns="45720">
            <a:spAutoFit/>
          </a:bodyPr>
          <a:lstStyle/>
          <a:p>
            <a:pPr algn="ctr"/>
            <a:endParaRPr lang="zh-CN" altLang="en-US" sz="2000" b="1" cap="none" spc="0" dirty="0">
              <a:ln w="22225">
                <a:solidFill>
                  <a:schemeClr val="accent2"/>
                </a:solidFill>
                <a:prstDash val="solid"/>
              </a:ln>
              <a:solidFill>
                <a:schemeClr val="accent2">
                  <a:lumMod val="40000"/>
                  <a:lumOff val="60000"/>
                </a:schemeClr>
              </a:solidFill>
              <a:effectLst/>
            </a:endParaRPr>
          </a:p>
        </p:txBody>
      </p:sp>
      <p:sp>
        <p:nvSpPr>
          <p:cNvPr id="6" name="内容占位符 1"/>
          <p:cNvSpPr txBox="1">
            <a:spLocks/>
          </p:cNvSpPr>
          <p:nvPr/>
        </p:nvSpPr>
        <p:spPr>
          <a:xfrm>
            <a:off x="2942910" y="1878154"/>
            <a:ext cx="3639180" cy="403510"/>
          </a:xfrm>
          <a:prstGeom prst="rect">
            <a:avLst/>
          </a:prstGeom>
        </p:spPr>
        <p:txBody>
          <a:bodyPr vert="horz">
            <a:normAutofit/>
          </a:bodyPr>
          <a:lst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endParaRPr lang="zh-CN" altLang="en-US" sz="2000" dirty="0"/>
          </a:p>
        </p:txBody>
      </p:sp>
      <p:graphicFrame>
        <p:nvGraphicFramePr>
          <p:cNvPr id="7" name="对象 6"/>
          <p:cNvGraphicFramePr>
            <a:graphicFrameLocks noChangeAspect="1"/>
          </p:cNvGraphicFramePr>
          <p:nvPr>
            <p:extLst>
              <p:ext uri="{D42A27DB-BD31-4B8C-83A1-F6EECF244321}">
                <p14:modId xmlns:p14="http://schemas.microsoft.com/office/powerpoint/2010/main" val="445238926"/>
              </p:ext>
            </p:extLst>
          </p:nvPr>
        </p:nvGraphicFramePr>
        <p:xfrm>
          <a:off x="2908436" y="3544900"/>
          <a:ext cx="3265009" cy="747712"/>
        </p:xfrm>
        <a:graphic>
          <a:graphicData uri="http://schemas.openxmlformats.org/presentationml/2006/ole">
            <mc:AlternateContent xmlns:mc="http://schemas.openxmlformats.org/markup-compatibility/2006">
              <mc:Choice xmlns:v="urn:schemas-microsoft-com:vml" Requires="v">
                <p:oleObj spid="_x0000_s1299" name="Equation" r:id="rId3" imgW="1663560" imgH="380880" progId="Equation.DSMT4">
                  <p:embed/>
                </p:oleObj>
              </mc:Choice>
              <mc:Fallback>
                <p:oleObj name="Equation" r:id="rId3" imgW="1663560" imgH="380880" progId="Equation.DSMT4">
                  <p:embed/>
                  <p:pic>
                    <p:nvPicPr>
                      <p:cNvPr id="0" name=""/>
                      <p:cNvPicPr/>
                      <p:nvPr/>
                    </p:nvPicPr>
                    <p:blipFill>
                      <a:blip r:embed="rId4"/>
                      <a:stretch>
                        <a:fillRect/>
                      </a:stretch>
                    </p:blipFill>
                    <p:spPr>
                      <a:xfrm>
                        <a:off x="2908436" y="3544900"/>
                        <a:ext cx="3265009" cy="747712"/>
                      </a:xfrm>
                      <a:prstGeom prst="rect">
                        <a:avLst/>
                      </a:prstGeom>
                    </p:spPr>
                  </p:pic>
                </p:oleObj>
              </mc:Fallback>
            </mc:AlternateContent>
          </a:graphicData>
        </a:graphic>
      </p:graphicFrame>
      <p:sp>
        <p:nvSpPr>
          <p:cNvPr id="8" name="内容占位符 1"/>
          <p:cNvSpPr txBox="1">
            <a:spLocks/>
          </p:cNvSpPr>
          <p:nvPr/>
        </p:nvSpPr>
        <p:spPr>
          <a:xfrm>
            <a:off x="1119284" y="2137714"/>
            <a:ext cx="6117012" cy="467978"/>
          </a:xfrm>
          <a:prstGeom prst="rect">
            <a:avLst/>
          </a:prstGeom>
        </p:spPr>
        <p:txBody>
          <a:bodyPr vert="horz">
            <a:normAutofit/>
          </a:bodyPr>
          <a:lst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altLang="zh-CN" sz="2000" dirty="0" smtClean="0"/>
              <a:t>$100 (today) </a:t>
            </a:r>
            <a:r>
              <a:rPr lang="en-US" altLang="zh-CN" sz="2000" b="1" dirty="0" smtClean="0">
                <a:ln w="22225">
                  <a:solidFill>
                    <a:schemeClr val="accent2"/>
                  </a:solidFill>
                  <a:prstDash val="solid"/>
                </a:ln>
                <a:solidFill>
                  <a:schemeClr val="accent2">
                    <a:lumMod val="40000"/>
                    <a:lumOff val="60000"/>
                  </a:schemeClr>
                </a:solidFill>
              </a:rPr>
              <a:t>=</a:t>
            </a:r>
            <a:r>
              <a:rPr lang="en-US" altLang="zh-CN" sz="2000" dirty="0"/>
              <a:t>$100 </a:t>
            </a:r>
            <a:r>
              <a:rPr lang="en-US" altLang="zh-CN" sz="2000" dirty="0" smtClean="0"/>
              <a:t>+ $100×interest rate </a:t>
            </a:r>
            <a:endParaRPr lang="zh-CN" altLang="en-US" sz="2000" dirty="0"/>
          </a:p>
        </p:txBody>
      </p:sp>
      <p:graphicFrame>
        <p:nvGraphicFramePr>
          <p:cNvPr id="9" name="对象 8"/>
          <p:cNvGraphicFramePr>
            <a:graphicFrameLocks noChangeAspect="1"/>
          </p:cNvGraphicFramePr>
          <p:nvPr>
            <p:extLst>
              <p:ext uri="{D42A27DB-BD31-4B8C-83A1-F6EECF244321}">
                <p14:modId xmlns:p14="http://schemas.microsoft.com/office/powerpoint/2010/main" val="817762229"/>
              </p:ext>
            </p:extLst>
          </p:nvPr>
        </p:nvGraphicFramePr>
        <p:xfrm>
          <a:off x="2843808" y="5863455"/>
          <a:ext cx="3114675" cy="747713"/>
        </p:xfrm>
        <a:graphic>
          <a:graphicData uri="http://schemas.openxmlformats.org/presentationml/2006/ole">
            <mc:AlternateContent xmlns:mc="http://schemas.openxmlformats.org/markup-compatibility/2006">
              <mc:Choice xmlns:v="urn:schemas-microsoft-com:vml" Requires="v">
                <p:oleObj spid="_x0000_s1300" name="Equation" r:id="rId5" imgW="1587240" imgH="380880" progId="Equation.DSMT4">
                  <p:embed/>
                </p:oleObj>
              </mc:Choice>
              <mc:Fallback>
                <p:oleObj name="Equation" r:id="rId5" imgW="1587240" imgH="380880" progId="Equation.DSMT4">
                  <p:embed/>
                  <p:pic>
                    <p:nvPicPr>
                      <p:cNvPr id="0" name=""/>
                      <p:cNvPicPr/>
                      <p:nvPr/>
                    </p:nvPicPr>
                    <p:blipFill>
                      <a:blip r:embed="rId6"/>
                      <a:stretch>
                        <a:fillRect/>
                      </a:stretch>
                    </p:blipFill>
                    <p:spPr>
                      <a:xfrm>
                        <a:off x="2843808" y="5863455"/>
                        <a:ext cx="3114675" cy="747713"/>
                      </a:xfrm>
                      <a:prstGeom prst="rect">
                        <a:avLst/>
                      </a:prstGeom>
                    </p:spPr>
                  </p:pic>
                </p:oleObj>
              </mc:Fallback>
            </mc:AlternateContent>
          </a:graphicData>
        </a:graphic>
      </p:graphicFrame>
    </p:spTree>
    <p:extLst>
      <p:ext uri="{BB962C8B-B14F-4D97-AF65-F5344CB8AC3E}">
        <p14:creationId xmlns:p14="http://schemas.microsoft.com/office/powerpoint/2010/main" val="2562204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sz="2000" dirty="0" smtClean="0"/>
              <a:t>Successive year’s present value</a:t>
            </a:r>
          </a:p>
          <a:p>
            <a:endParaRPr lang="en-US" altLang="zh-CN" dirty="0" smtClean="0"/>
          </a:p>
          <a:p>
            <a:endParaRPr lang="en-US" altLang="zh-CN" dirty="0" smtClean="0"/>
          </a:p>
          <a:p>
            <a:r>
              <a:rPr lang="en-US" altLang="zh-CN" sz="2400" dirty="0" smtClean="0"/>
              <a:t>The Net Present Value </a:t>
            </a:r>
            <a:r>
              <a:rPr lang="zh-CN" altLang="en-US" sz="2400" dirty="0" smtClean="0"/>
              <a:t>（</a:t>
            </a:r>
            <a:r>
              <a:rPr lang="en-US" altLang="zh-CN" sz="2400" dirty="0" smtClean="0"/>
              <a:t>NPV</a:t>
            </a:r>
            <a:r>
              <a:rPr lang="zh-CN" altLang="en-US" sz="2400" dirty="0" smtClean="0"/>
              <a:t>）</a:t>
            </a:r>
            <a:r>
              <a:rPr lang="en-US" altLang="zh-CN" sz="2400" dirty="0" smtClean="0"/>
              <a:t>for a project</a:t>
            </a:r>
          </a:p>
          <a:p>
            <a:pPr lvl="1"/>
            <a:endParaRPr lang="en-US" altLang="zh-CN" sz="2100" dirty="0" smtClean="0"/>
          </a:p>
          <a:p>
            <a:pPr lvl="1"/>
            <a:endParaRPr lang="en-US" altLang="zh-CN" sz="2100" dirty="0"/>
          </a:p>
          <a:p>
            <a:r>
              <a:rPr lang="en-US" altLang="zh-CN" sz="2400" dirty="0" smtClean="0"/>
              <a:t>where </a:t>
            </a:r>
            <a:r>
              <a:rPr lang="en-US" altLang="zh-CN" sz="2400" i="1" dirty="0" smtClean="0"/>
              <a:t>p</a:t>
            </a:r>
            <a:r>
              <a:rPr lang="en-US" altLang="zh-CN" sz="2400" i="1" baseline="-25000" dirty="0" smtClean="0"/>
              <a:t>0 </a:t>
            </a:r>
            <a:r>
              <a:rPr lang="en-US" altLang="zh-CN" sz="2400" dirty="0" smtClean="0"/>
              <a:t>is the initial investment</a:t>
            </a:r>
            <a:endParaRPr lang="en-US" altLang="zh-CN" sz="2400" baseline="-25000" dirty="0" smtClean="0"/>
          </a:p>
          <a:p>
            <a:r>
              <a:rPr lang="en-US" altLang="zh-CN" sz="2400" dirty="0" smtClean="0"/>
              <a:t>The main difficulty with NPV for deciding between projects is selecting an appropriate discount rate.</a:t>
            </a:r>
          </a:p>
        </p:txBody>
      </p:sp>
      <p:sp>
        <p:nvSpPr>
          <p:cNvPr id="3" name="标题 2"/>
          <p:cNvSpPr>
            <a:spLocks noGrp="1"/>
          </p:cNvSpPr>
          <p:nvPr>
            <p:ph type="title"/>
          </p:nvPr>
        </p:nvSpPr>
        <p:spPr/>
        <p:txBody>
          <a:bodyPr/>
          <a:lstStyle/>
          <a:p>
            <a:r>
              <a:rPr lang="en-US" altLang="zh-CN" dirty="0" smtClean="0"/>
              <a:t>NPV </a:t>
            </a:r>
            <a:r>
              <a:rPr lang="en-US" altLang="zh-CN" dirty="0"/>
              <a:t>a</a:t>
            </a:r>
            <a:r>
              <a:rPr lang="en-US" altLang="zh-CN" dirty="0" smtClean="0"/>
              <a:t>nalysis</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186499795"/>
              </p:ext>
            </p:extLst>
          </p:nvPr>
        </p:nvGraphicFramePr>
        <p:xfrm>
          <a:off x="1558925" y="3652838"/>
          <a:ext cx="5929313" cy="466725"/>
        </p:xfrm>
        <a:graphic>
          <a:graphicData uri="http://schemas.openxmlformats.org/presentationml/2006/ole">
            <mc:AlternateContent xmlns:mc="http://schemas.openxmlformats.org/markup-compatibility/2006">
              <mc:Choice xmlns:v="urn:schemas-microsoft-com:vml" Requires="v">
                <p:oleObj spid="_x0000_s3283" name="Equation" r:id="rId3" imgW="2412720" imgH="190440" progId="Equation.DSMT4">
                  <p:embed/>
                </p:oleObj>
              </mc:Choice>
              <mc:Fallback>
                <p:oleObj name="Equation" r:id="rId3" imgW="2412720" imgH="190440" progId="Equation.DSMT4">
                  <p:embed/>
                  <p:pic>
                    <p:nvPicPr>
                      <p:cNvPr id="0" name=""/>
                      <p:cNvPicPr/>
                      <p:nvPr/>
                    </p:nvPicPr>
                    <p:blipFill>
                      <a:blip r:embed="rId4"/>
                      <a:stretch>
                        <a:fillRect/>
                      </a:stretch>
                    </p:blipFill>
                    <p:spPr>
                      <a:xfrm>
                        <a:off x="1558925" y="3652838"/>
                        <a:ext cx="5929313" cy="4667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16267510"/>
              </p:ext>
            </p:extLst>
          </p:nvPr>
        </p:nvGraphicFramePr>
        <p:xfrm>
          <a:off x="1979712" y="2112588"/>
          <a:ext cx="4462463" cy="936625"/>
        </p:xfrm>
        <a:graphic>
          <a:graphicData uri="http://schemas.openxmlformats.org/presentationml/2006/ole">
            <mc:AlternateContent xmlns:mc="http://schemas.openxmlformats.org/markup-compatibility/2006">
              <mc:Choice xmlns:v="urn:schemas-microsoft-com:vml" Requires="v">
                <p:oleObj spid="_x0000_s3284" name="Equation" r:id="rId5" imgW="1815840" imgH="380880" progId="Equation.DSMT4">
                  <p:embed/>
                </p:oleObj>
              </mc:Choice>
              <mc:Fallback>
                <p:oleObj name="Equation" r:id="rId5" imgW="1815840" imgH="380880" progId="Equation.DSMT4">
                  <p:embed/>
                  <p:pic>
                    <p:nvPicPr>
                      <p:cNvPr id="0" name=""/>
                      <p:cNvPicPr/>
                      <p:nvPr/>
                    </p:nvPicPr>
                    <p:blipFill>
                      <a:blip r:embed="rId6"/>
                      <a:stretch>
                        <a:fillRect/>
                      </a:stretch>
                    </p:blipFill>
                    <p:spPr>
                      <a:xfrm>
                        <a:off x="1979712" y="2112588"/>
                        <a:ext cx="4462463" cy="936625"/>
                      </a:xfrm>
                      <a:prstGeom prst="rect">
                        <a:avLst/>
                      </a:prstGeom>
                    </p:spPr>
                  </p:pic>
                </p:oleObj>
              </mc:Fallback>
            </mc:AlternateContent>
          </a:graphicData>
        </a:graphic>
      </p:graphicFrame>
    </p:spTree>
    <p:extLst>
      <p:ext uri="{BB962C8B-B14F-4D97-AF65-F5344CB8AC3E}">
        <p14:creationId xmlns:p14="http://schemas.microsoft.com/office/powerpoint/2010/main" val="35616807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One disadvantage of NPV as a measure of profitability is that it might not be directly comparable with earnings from other investments or the cost of borrowing capital. Such costs are usually quoted as a percentage interest rate. The internal rate of return (IRR) attempts to provide a profitability measure as a percentage return that is directly comparable with interest rate.</a:t>
            </a:r>
            <a:endParaRPr lang="zh-CN" altLang="en-US" dirty="0"/>
          </a:p>
        </p:txBody>
      </p:sp>
      <p:sp>
        <p:nvSpPr>
          <p:cNvPr id="3" name="标题 2"/>
          <p:cNvSpPr>
            <a:spLocks noGrp="1"/>
          </p:cNvSpPr>
          <p:nvPr>
            <p:ph type="title"/>
          </p:nvPr>
        </p:nvSpPr>
        <p:spPr/>
        <p:txBody>
          <a:bodyPr/>
          <a:lstStyle/>
          <a:p>
            <a:r>
              <a:rPr lang="en-US" altLang="zh-CN" dirty="0" smtClean="0"/>
              <a:t>Internal rate of return</a:t>
            </a:r>
            <a:endParaRPr lang="zh-CN" altLang="en-US" dirty="0"/>
          </a:p>
        </p:txBody>
      </p:sp>
    </p:spTree>
    <p:extLst>
      <p:ext uri="{BB962C8B-B14F-4D97-AF65-F5344CB8AC3E}">
        <p14:creationId xmlns:p14="http://schemas.microsoft.com/office/powerpoint/2010/main" val="2561716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a:bodyPr>
          <a:lstStyle/>
          <a:p>
            <a:r>
              <a:rPr lang="en-US" altLang="zh-CN" sz="2000" dirty="0" smtClean="0"/>
              <a:t>IRR)is </a:t>
            </a:r>
            <a:r>
              <a:rPr lang="en-US" altLang="zh-CN" sz="2000" dirty="0"/>
              <a:t>the </a:t>
            </a:r>
            <a:r>
              <a:rPr lang="en-US" altLang="zh-CN" sz="2000" dirty="0">
                <a:solidFill>
                  <a:srgbClr val="0070C0"/>
                </a:solidFill>
              </a:rPr>
              <a:t>interest rate </a:t>
            </a:r>
            <a:r>
              <a:rPr lang="en-US" altLang="zh-CN" sz="2000" dirty="0"/>
              <a:t>at which the net present value of all the cash flows (both positive and negative) from a project or investment equal </a:t>
            </a:r>
            <a:r>
              <a:rPr lang="en-US" altLang="zh-CN" sz="2000" dirty="0" smtClean="0"/>
              <a:t>zero.</a:t>
            </a:r>
          </a:p>
          <a:p>
            <a:r>
              <a:rPr lang="en-US" altLang="zh-CN" sz="2000" dirty="0" smtClean="0"/>
              <a:t>IRR is </a:t>
            </a:r>
            <a:r>
              <a:rPr lang="en-US" altLang="zh-CN" sz="2000" dirty="0"/>
              <a:t>used to evaluate the attractiveness of a project or investment. If the IRR of a new project exceeds a company’s required rate of return, that project is desirable. If IRR falls below the required rate of return, the project should be rejected</a:t>
            </a:r>
            <a:r>
              <a:rPr lang="en-US" altLang="zh-CN" sz="2000" dirty="0" smtClean="0"/>
              <a:t>.</a:t>
            </a:r>
          </a:p>
          <a:p>
            <a:r>
              <a:rPr lang="en-US" altLang="zh-CN" sz="2000" dirty="0"/>
              <a:t>The formula for </a:t>
            </a:r>
            <a:r>
              <a:rPr lang="en-US" altLang="zh-CN" sz="2000" dirty="0" smtClean="0"/>
              <a:t>IRR</a:t>
            </a:r>
          </a:p>
          <a:p>
            <a:endParaRPr lang="en-US" altLang="zh-CN" sz="2000" dirty="0"/>
          </a:p>
          <a:p>
            <a:endParaRPr lang="en-US" altLang="zh-CN" sz="2000" dirty="0" smtClean="0"/>
          </a:p>
          <a:p>
            <a:endParaRPr lang="en-US" altLang="zh-CN" sz="2000" dirty="0"/>
          </a:p>
          <a:p>
            <a:r>
              <a:rPr lang="en-US" altLang="zh-CN" sz="2000" dirty="0" smtClean="0"/>
              <a:t>Where                                 are cash flows in period 0, 1, 2, .., n.  </a:t>
            </a:r>
          </a:p>
          <a:p>
            <a:endParaRPr lang="zh-CN" altLang="en-US" sz="2000" dirty="0"/>
          </a:p>
        </p:txBody>
      </p:sp>
      <p:sp>
        <p:nvSpPr>
          <p:cNvPr id="3" name="标题 2"/>
          <p:cNvSpPr>
            <a:spLocks noGrp="1"/>
          </p:cNvSpPr>
          <p:nvPr>
            <p:ph type="title"/>
          </p:nvPr>
        </p:nvSpPr>
        <p:spPr/>
        <p:txBody>
          <a:bodyPr/>
          <a:lstStyle/>
          <a:p>
            <a:r>
              <a:rPr lang="en-US" altLang="zh-CN" dirty="0"/>
              <a:t>Internal rate of return</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022270615"/>
              </p:ext>
            </p:extLst>
          </p:nvPr>
        </p:nvGraphicFramePr>
        <p:xfrm>
          <a:off x="1475656" y="4293096"/>
          <a:ext cx="6264696" cy="922924"/>
        </p:xfrm>
        <a:graphic>
          <a:graphicData uri="http://schemas.openxmlformats.org/presentationml/2006/ole">
            <mc:AlternateContent xmlns:mc="http://schemas.openxmlformats.org/markup-compatibility/2006">
              <mc:Choice xmlns:v="urn:schemas-microsoft-com:vml" Requires="v">
                <p:oleObj spid="_x0000_s4125" name="Equation" r:id="rId3" imgW="2844720" imgH="419040" progId="Equation.DSMT4">
                  <p:embed/>
                </p:oleObj>
              </mc:Choice>
              <mc:Fallback>
                <p:oleObj name="Equation" r:id="rId3" imgW="2844720" imgH="419040" progId="Equation.DSMT4">
                  <p:embed/>
                  <p:pic>
                    <p:nvPicPr>
                      <p:cNvPr id="0" name=""/>
                      <p:cNvPicPr/>
                      <p:nvPr/>
                    </p:nvPicPr>
                    <p:blipFill>
                      <a:blip r:embed="rId4"/>
                      <a:stretch>
                        <a:fillRect/>
                      </a:stretch>
                    </p:blipFill>
                    <p:spPr>
                      <a:xfrm>
                        <a:off x="1475656" y="4293096"/>
                        <a:ext cx="6264696" cy="92292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08906419"/>
              </p:ext>
            </p:extLst>
          </p:nvPr>
        </p:nvGraphicFramePr>
        <p:xfrm>
          <a:off x="1979712" y="5445224"/>
          <a:ext cx="1944216" cy="466612"/>
        </p:xfrm>
        <a:graphic>
          <a:graphicData uri="http://schemas.openxmlformats.org/presentationml/2006/ole">
            <mc:AlternateContent xmlns:mc="http://schemas.openxmlformats.org/markup-compatibility/2006">
              <mc:Choice xmlns:v="urn:schemas-microsoft-com:vml" Requires="v">
                <p:oleObj spid="_x0000_s4126" name="Equation" r:id="rId5" imgW="952200" imgH="228600" progId="Equation.DSMT4">
                  <p:embed/>
                </p:oleObj>
              </mc:Choice>
              <mc:Fallback>
                <p:oleObj name="Equation" r:id="rId5" imgW="952200" imgH="228600" progId="Equation.DSMT4">
                  <p:embed/>
                  <p:pic>
                    <p:nvPicPr>
                      <p:cNvPr id="0" name=""/>
                      <p:cNvPicPr/>
                      <p:nvPr/>
                    </p:nvPicPr>
                    <p:blipFill>
                      <a:blip r:embed="rId6"/>
                      <a:stretch>
                        <a:fillRect/>
                      </a:stretch>
                    </p:blipFill>
                    <p:spPr>
                      <a:xfrm>
                        <a:off x="1979712" y="5445224"/>
                        <a:ext cx="1944216" cy="466612"/>
                      </a:xfrm>
                      <a:prstGeom prst="rect">
                        <a:avLst/>
                      </a:prstGeom>
                    </p:spPr>
                  </p:pic>
                </p:oleObj>
              </mc:Fallback>
            </mc:AlternateContent>
          </a:graphicData>
        </a:graphic>
      </p:graphicFrame>
    </p:spTree>
    <p:extLst>
      <p:ext uri="{BB962C8B-B14F-4D97-AF65-F5344CB8AC3E}">
        <p14:creationId xmlns:p14="http://schemas.microsoft.com/office/powerpoint/2010/main" val="4192048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1900808"/>
          </a:xfrm>
        </p:spPr>
        <p:txBody>
          <a:bodyPr/>
          <a:lstStyle/>
          <a:p>
            <a:r>
              <a:rPr lang="en-US" altLang="zh-CN" sz="2000" u="sng" dirty="0" smtClean="0">
                <a:solidFill>
                  <a:srgbClr val="7030A0"/>
                </a:solidFill>
              </a:rPr>
              <a:t>Project risk</a:t>
            </a:r>
            <a:r>
              <a:rPr lang="en-US" altLang="zh-CN" sz="2000" dirty="0" smtClean="0"/>
              <a:t>: prevent the project being completed successfully (Chapter 7)</a:t>
            </a:r>
          </a:p>
          <a:p>
            <a:r>
              <a:rPr lang="en-US" altLang="zh-CN" sz="2000" u="sng" dirty="0" smtClean="0">
                <a:solidFill>
                  <a:srgbClr val="7030A0"/>
                </a:solidFill>
              </a:rPr>
              <a:t>Business risk</a:t>
            </a:r>
            <a:r>
              <a:rPr lang="en-US" altLang="zh-CN" sz="2000" dirty="0" smtClean="0"/>
              <a:t>: the delivered products are not profitable</a:t>
            </a:r>
          </a:p>
          <a:p>
            <a:r>
              <a:rPr lang="en-US" altLang="zh-CN" dirty="0" smtClean="0"/>
              <a:t>Risk identification and ranking (</a:t>
            </a:r>
            <a:r>
              <a:rPr lang="en-US" altLang="zh-CN" dirty="0"/>
              <a:t>r</a:t>
            </a:r>
            <a:r>
              <a:rPr lang="en-US" altLang="zh-CN" dirty="0" smtClean="0"/>
              <a:t>isk matrix)</a:t>
            </a:r>
            <a:endParaRPr lang="zh-CN" altLang="en-US" dirty="0"/>
          </a:p>
        </p:txBody>
      </p:sp>
      <p:sp>
        <p:nvSpPr>
          <p:cNvPr id="3" name="标题 2"/>
          <p:cNvSpPr>
            <a:spLocks noGrp="1"/>
          </p:cNvSpPr>
          <p:nvPr>
            <p:ph type="title"/>
          </p:nvPr>
        </p:nvSpPr>
        <p:spPr/>
        <p:txBody>
          <a:bodyPr/>
          <a:lstStyle/>
          <a:p>
            <a:r>
              <a:rPr lang="en-US" altLang="zh-CN" dirty="0" smtClean="0"/>
              <a:t>Risk evaluation</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12742683"/>
              </p:ext>
            </p:extLst>
          </p:nvPr>
        </p:nvGraphicFramePr>
        <p:xfrm>
          <a:off x="899592" y="3212976"/>
          <a:ext cx="7416824" cy="3403600"/>
        </p:xfrm>
        <a:graphic>
          <a:graphicData uri="http://schemas.openxmlformats.org/drawingml/2006/table">
            <a:tbl>
              <a:tblPr firstRow="1" bandRow="1">
                <a:tableStyleId>{5C22544A-7EE6-4342-B048-85BDC9FD1C3A}</a:tableStyleId>
              </a:tblPr>
              <a:tblGrid>
                <a:gridCol w="4332600"/>
                <a:gridCol w="1615546"/>
                <a:gridCol w="1468678"/>
              </a:tblGrid>
              <a:tr h="370840">
                <a:tc>
                  <a:txBody>
                    <a:bodyPr/>
                    <a:lstStyle/>
                    <a:p>
                      <a:r>
                        <a:rPr lang="en-US" altLang="zh-CN" dirty="0" smtClean="0"/>
                        <a:t>Risk</a:t>
                      </a:r>
                      <a:endParaRPr lang="zh-CN" altLang="en-US" dirty="0"/>
                    </a:p>
                  </a:txBody>
                  <a:tcPr/>
                </a:tc>
                <a:tc>
                  <a:txBody>
                    <a:bodyPr/>
                    <a:lstStyle/>
                    <a:p>
                      <a:r>
                        <a:rPr lang="en-US" altLang="zh-CN" dirty="0" smtClean="0"/>
                        <a:t>Importance</a:t>
                      </a:r>
                      <a:endParaRPr lang="zh-CN" altLang="en-US" dirty="0"/>
                    </a:p>
                  </a:txBody>
                  <a:tcPr/>
                </a:tc>
                <a:tc>
                  <a:txBody>
                    <a:bodyPr/>
                    <a:lstStyle/>
                    <a:p>
                      <a:r>
                        <a:rPr lang="en-US" altLang="zh-CN" dirty="0" smtClean="0"/>
                        <a:t>Likelihood</a:t>
                      </a:r>
                      <a:endParaRPr lang="zh-CN" altLang="en-US" dirty="0"/>
                    </a:p>
                  </a:txBody>
                  <a:tcPr/>
                </a:tc>
              </a:tr>
              <a:tr h="370840">
                <a:tc>
                  <a:txBody>
                    <a:bodyPr/>
                    <a:lstStyle/>
                    <a:p>
                      <a:r>
                        <a:rPr lang="en-US" altLang="zh-CN" dirty="0" smtClean="0"/>
                        <a:t>Client rejects proposed look and feel</a:t>
                      </a:r>
                      <a:r>
                        <a:rPr lang="en-US" altLang="zh-CN" baseline="0" dirty="0" smtClean="0"/>
                        <a:t> of site</a:t>
                      </a:r>
                      <a:endParaRPr lang="zh-CN" altLang="en-US" dirty="0"/>
                    </a:p>
                  </a:txBody>
                  <a:tcPr/>
                </a:tc>
                <a:tc>
                  <a:txBody>
                    <a:bodyPr/>
                    <a:lstStyle/>
                    <a:p>
                      <a:pPr algn="ctr"/>
                      <a:r>
                        <a:rPr lang="en-US" altLang="zh-CN" dirty="0" smtClean="0"/>
                        <a:t>H</a:t>
                      </a:r>
                      <a:endParaRPr lang="zh-CN" altLang="en-US" dirty="0"/>
                    </a:p>
                  </a:txBody>
                  <a:tcPr anchor="ctr"/>
                </a:tc>
                <a:tc>
                  <a:txBody>
                    <a:bodyPr/>
                    <a:lstStyle/>
                    <a:p>
                      <a:pPr algn="ctr"/>
                      <a:r>
                        <a:rPr lang="en-US" altLang="zh-CN" dirty="0" smtClean="0"/>
                        <a:t>--</a:t>
                      </a:r>
                      <a:endParaRPr lang="zh-CN" altLang="en-US" dirty="0"/>
                    </a:p>
                  </a:txBody>
                  <a:tcPr anchor="ctr"/>
                </a:tc>
              </a:tr>
              <a:tr h="370840">
                <a:tc>
                  <a:txBody>
                    <a:bodyPr/>
                    <a:lstStyle/>
                    <a:p>
                      <a:r>
                        <a:rPr lang="en-US" altLang="zh-CN" dirty="0" smtClean="0"/>
                        <a:t>Competitors</a:t>
                      </a:r>
                      <a:r>
                        <a:rPr lang="en-US" altLang="zh-CN" baseline="0" dirty="0" smtClean="0"/>
                        <a:t> undercut prices</a:t>
                      </a:r>
                      <a:endParaRPr lang="zh-CN" altLang="en-US" dirty="0"/>
                    </a:p>
                  </a:txBody>
                  <a:tcPr/>
                </a:tc>
                <a:tc>
                  <a:txBody>
                    <a:bodyPr/>
                    <a:lstStyle/>
                    <a:p>
                      <a:pPr algn="ctr"/>
                      <a:r>
                        <a:rPr lang="en-US" altLang="zh-CN" dirty="0" smtClean="0"/>
                        <a:t>H</a:t>
                      </a:r>
                      <a:endParaRPr lang="zh-CN" altLang="en-US" dirty="0"/>
                    </a:p>
                  </a:txBody>
                  <a:tcPr anchor="ctr"/>
                </a:tc>
                <a:tc>
                  <a:txBody>
                    <a:bodyPr/>
                    <a:lstStyle/>
                    <a:p>
                      <a:pPr algn="ctr"/>
                      <a:r>
                        <a:rPr lang="en-US" altLang="zh-CN" dirty="0" smtClean="0"/>
                        <a:t>M</a:t>
                      </a:r>
                      <a:endParaRPr lang="zh-CN" altLang="en-US" dirty="0"/>
                    </a:p>
                  </a:txBody>
                  <a:tcPr anchor="ctr"/>
                </a:tc>
              </a:tr>
              <a:tr h="370840">
                <a:tc>
                  <a:txBody>
                    <a:bodyPr/>
                    <a:lstStyle/>
                    <a:p>
                      <a:r>
                        <a:rPr lang="en-US" altLang="zh-CN" dirty="0" smtClean="0"/>
                        <a:t>Warehouse</a:t>
                      </a:r>
                      <a:r>
                        <a:rPr lang="en-US" altLang="zh-CN" baseline="0" dirty="0" smtClean="0"/>
                        <a:t> unable to deal with increased demand</a:t>
                      </a:r>
                      <a:endParaRPr lang="zh-CN" altLang="en-US" dirty="0"/>
                    </a:p>
                  </a:txBody>
                  <a:tcPr/>
                </a:tc>
                <a:tc>
                  <a:txBody>
                    <a:bodyPr/>
                    <a:lstStyle/>
                    <a:p>
                      <a:pPr algn="ctr"/>
                      <a:r>
                        <a:rPr lang="en-US" altLang="zh-CN" dirty="0" smtClean="0"/>
                        <a:t>M</a:t>
                      </a:r>
                      <a:endParaRPr lang="zh-CN" altLang="en-US" dirty="0"/>
                    </a:p>
                  </a:txBody>
                  <a:tcPr anchor="ctr"/>
                </a:tc>
                <a:tc>
                  <a:txBody>
                    <a:bodyPr/>
                    <a:lstStyle/>
                    <a:p>
                      <a:pPr algn="ctr"/>
                      <a:r>
                        <a:rPr lang="en-US" altLang="zh-CN" dirty="0" smtClean="0"/>
                        <a:t>L</a:t>
                      </a:r>
                      <a:endParaRPr lang="zh-CN" altLang="en-US" dirty="0"/>
                    </a:p>
                  </a:txBody>
                  <a:tcPr anchor="ctr"/>
                </a:tc>
              </a:tr>
              <a:tr h="370840">
                <a:tc>
                  <a:txBody>
                    <a:bodyPr/>
                    <a:lstStyle/>
                    <a:p>
                      <a:r>
                        <a:rPr lang="en-US" altLang="zh-CN" dirty="0" smtClean="0"/>
                        <a:t>Online payment</a:t>
                      </a:r>
                      <a:r>
                        <a:rPr lang="en-US" altLang="zh-CN" baseline="0" dirty="0" smtClean="0"/>
                        <a:t> has security problem</a:t>
                      </a:r>
                      <a:endParaRPr lang="zh-CN" altLang="en-US" dirty="0"/>
                    </a:p>
                  </a:txBody>
                  <a:tcPr/>
                </a:tc>
                <a:tc>
                  <a:txBody>
                    <a:bodyPr/>
                    <a:lstStyle/>
                    <a:p>
                      <a:pPr algn="ctr"/>
                      <a:r>
                        <a:rPr lang="en-US" altLang="zh-CN" dirty="0" smtClean="0"/>
                        <a:t>M</a:t>
                      </a:r>
                      <a:endParaRPr lang="zh-CN" altLang="en-US" dirty="0"/>
                    </a:p>
                  </a:txBody>
                  <a:tcPr anchor="ctr"/>
                </a:tc>
                <a:tc>
                  <a:txBody>
                    <a:bodyPr/>
                    <a:lstStyle/>
                    <a:p>
                      <a:pPr algn="ctr"/>
                      <a:r>
                        <a:rPr lang="en-US" altLang="zh-CN" dirty="0" smtClean="0"/>
                        <a:t>M</a:t>
                      </a:r>
                      <a:endParaRPr lang="zh-CN" altLang="en-US" dirty="0"/>
                    </a:p>
                  </a:txBody>
                  <a:tcPr anchor="ctr"/>
                </a:tc>
              </a:tr>
              <a:tr h="370840">
                <a:tc>
                  <a:txBody>
                    <a:bodyPr/>
                    <a:lstStyle/>
                    <a:p>
                      <a:r>
                        <a:rPr lang="en-US" altLang="zh-CN" dirty="0" smtClean="0"/>
                        <a:t>Maintenance</a:t>
                      </a:r>
                      <a:r>
                        <a:rPr lang="en-US" altLang="zh-CN" baseline="0" dirty="0" smtClean="0"/>
                        <a:t> costs higher than estimated</a:t>
                      </a:r>
                      <a:endParaRPr lang="zh-CN" altLang="en-US" dirty="0"/>
                    </a:p>
                  </a:txBody>
                  <a:tcPr/>
                </a:tc>
                <a:tc>
                  <a:txBody>
                    <a:bodyPr/>
                    <a:lstStyle/>
                    <a:p>
                      <a:pPr algn="ctr"/>
                      <a:r>
                        <a:rPr lang="en-US" altLang="zh-CN" dirty="0" smtClean="0"/>
                        <a:t>L</a:t>
                      </a:r>
                      <a:endParaRPr lang="zh-CN" altLang="en-US" dirty="0"/>
                    </a:p>
                  </a:txBody>
                  <a:tcPr anchor="ctr"/>
                </a:tc>
                <a:tc>
                  <a:txBody>
                    <a:bodyPr/>
                    <a:lstStyle/>
                    <a:p>
                      <a:pPr algn="ctr"/>
                      <a:r>
                        <a:rPr lang="en-US" altLang="zh-CN" dirty="0" smtClean="0"/>
                        <a:t>L</a:t>
                      </a:r>
                      <a:endParaRPr lang="zh-CN" altLang="en-US" dirty="0"/>
                    </a:p>
                  </a:txBody>
                  <a:tcPr anchor="ctr"/>
                </a:tc>
              </a:tr>
              <a:tr h="370840">
                <a:tc>
                  <a:txBody>
                    <a:bodyPr/>
                    <a:lstStyle/>
                    <a:p>
                      <a:r>
                        <a:rPr lang="en-US" altLang="zh-CN" dirty="0" smtClean="0"/>
                        <a:t>Response times deter purchasers</a:t>
                      </a:r>
                      <a:endParaRPr lang="zh-CN" altLang="en-US" dirty="0"/>
                    </a:p>
                  </a:txBody>
                  <a:tcPr/>
                </a:tc>
                <a:tc>
                  <a:txBody>
                    <a:bodyPr/>
                    <a:lstStyle/>
                    <a:p>
                      <a:pPr algn="ctr"/>
                      <a:r>
                        <a:rPr lang="en-US" altLang="zh-CN" dirty="0" smtClean="0"/>
                        <a:t>M</a:t>
                      </a:r>
                      <a:endParaRPr lang="zh-CN" altLang="en-US" dirty="0"/>
                    </a:p>
                  </a:txBody>
                  <a:tcPr anchor="ctr"/>
                </a:tc>
                <a:tc>
                  <a:txBody>
                    <a:bodyPr/>
                    <a:lstStyle/>
                    <a:p>
                      <a:pPr algn="ctr"/>
                      <a:r>
                        <a:rPr lang="en-US" altLang="zh-CN" dirty="0" smtClean="0"/>
                        <a:t>M</a:t>
                      </a:r>
                      <a:endParaRPr lang="zh-CN" altLang="en-US" dirty="0"/>
                    </a:p>
                  </a:txBody>
                  <a:tcPr anchor="ctr"/>
                </a:tc>
              </a:tr>
            </a:tbl>
          </a:graphicData>
        </a:graphic>
      </p:graphicFrame>
    </p:spTree>
    <p:extLst>
      <p:ext uri="{BB962C8B-B14F-4D97-AF65-F5344CB8AC3E}">
        <p14:creationId xmlns:p14="http://schemas.microsoft.com/office/powerpoint/2010/main" val="5849781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10000"/>
          </a:bodyPr>
          <a:lstStyle/>
          <a:p>
            <a:r>
              <a:rPr lang="en-US" altLang="zh-CN" dirty="0" smtClean="0">
                <a:solidFill>
                  <a:srgbClr val="0070C0"/>
                </a:solidFill>
              </a:rPr>
              <a:t>Risk and net present value</a:t>
            </a:r>
          </a:p>
          <a:p>
            <a:pPr lvl="1"/>
            <a:r>
              <a:rPr lang="en-US" altLang="zh-CN" dirty="0" smtClean="0"/>
              <a:t>Where a project is relatively risky it is common practice to use a higher discount rate to calculate net present value.</a:t>
            </a:r>
          </a:p>
          <a:p>
            <a:r>
              <a:rPr lang="en-US" altLang="zh-CN" dirty="0" smtClean="0">
                <a:solidFill>
                  <a:srgbClr val="0070C0"/>
                </a:solidFill>
              </a:rPr>
              <a:t>Cost-benefit analysis</a:t>
            </a:r>
          </a:p>
          <a:p>
            <a:pPr lvl="1"/>
            <a:r>
              <a:rPr lang="en-US" altLang="zh-CN" dirty="0" smtClean="0"/>
              <a:t>A rather more sophisticated approach to the evaluation of risk is to consider each possible outcome and estimate the probability of its occurring and the corresponding value of the outcome. Rather than a single cash flow forecast for a project, we will then have a set of cash flow forecasts, each of with an associated probability of occurring.</a:t>
            </a:r>
            <a:endParaRPr lang="zh-CN" altLang="en-US" dirty="0"/>
          </a:p>
        </p:txBody>
      </p:sp>
      <p:sp>
        <p:nvSpPr>
          <p:cNvPr id="3" name="标题 2"/>
          <p:cNvSpPr>
            <a:spLocks noGrp="1"/>
          </p:cNvSpPr>
          <p:nvPr>
            <p:ph type="title"/>
          </p:nvPr>
        </p:nvSpPr>
        <p:spPr/>
        <p:txBody>
          <a:bodyPr/>
          <a:lstStyle/>
          <a:p>
            <a:r>
              <a:rPr lang="en-US" altLang="zh-CN" dirty="0"/>
              <a:t>Risk evaluation</a:t>
            </a:r>
            <a:endParaRPr lang="zh-CN" altLang="en-US" dirty="0"/>
          </a:p>
        </p:txBody>
      </p:sp>
    </p:spTree>
    <p:extLst>
      <p:ext uri="{BB962C8B-B14F-4D97-AF65-F5344CB8AC3E}">
        <p14:creationId xmlns:p14="http://schemas.microsoft.com/office/powerpoint/2010/main" val="11033079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77636" y="1583804"/>
            <a:ext cx="8004048" cy="1252736"/>
          </a:xfrm>
        </p:spPr>
        <p:txBody>
          <a:bodyPr/>
          <a:lstStyle/>
          <a:p>
            <a:r>
              <a:rPr lang="en-US" altLang="zh-CN" sz="2400" dirty="0" smtClean="0"/>
              <a:t>Using decision tree</a:t>
            </a:r>
          </a:p>
          <a:p>
            <a:pPr lvl="1"/>
            <a:r>
              <a:rPr lang="en-US" altLang="zh-CN" sz="2000" i="1" dirty="0" smtClean="0">
                <a:solidFill>
                  <a:srgbClr val="00B050"/>
                </a:solidFill>
              </a:rPr>
              <a:t>We are not only bystanders but also can reject over-risky projects or choose those with the best risk profile</a:t>
            </a:r>
            <a:endParaRPr lang="zh-CN" altLang="en-US" sz="2000" i="1" dirty="0">
              <a:solidFill>
                <a:srgbClr val="00B050"/>
              </a:solidFill>
            </a:endParaRPr>
          </a:p>
        </p:txBody>
      </p:sp>
      <p:sp>
        <p:nvSpPr>
          <p:cNvPr id="3" name="标题 2"/>
          <p:cNvSpPr>
            <a:spLocks noGrp="1"/>
          </p:cNvSpPr>
          <p:nvPr>
            <p:ph type="title"/>
          </p:nvPr>
        </p:nvSpPr>
        <p:spPr/>
        <p:txBody>
          <a:bodyPr/>
          <a:lstStyle/>
          <a:p>
            <a:r>
              <a:rPr lang="en-US" altLang="zh-CN" dirty="0" smtClean="0"/>
              <a:t>Risk evaluation</a:t>
            </a:r>
            <a:endParaRPr lang="zh-CN" altLang="en-US" dirty="0"/>
          </a:p>
        </p:txBody>
      </p:sp>
      <p:sp>
        <p:nvSpPr>
          <p:cNvPr id="4" name="矩形 3"/>
          <p:cNvSpPr/>
          <p:nvPr/>
        </p:nvSpPr>
        <p:spPr>
          <a:xfrm>
            <a:off x="1475656" y="4581128"/>
            <a:ext cx="43204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D</a:t>
            </a:r>
            <a:endParaRPr lang="zh-CN" altLang="en-US" dirty="0"/>
          </a:p>
        </p:txBody>
      </p:sp>
      <p:cxnSp>
        <p:nvCxnSpPr>
          <p:cNvPr id="6" name="直接连接符 5"/>
          <p:cNvCxnSpPr/>
          <p:nvPr/>
        </p:nvCxnSpPr>
        <p:spPr>
          <a:xfrm flipV="1">
            <a:off x="1907704" y="4077072"/>
            <a:ext cx="1946089" cy="504059"/>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1907704" y="4941168"/>
            <a:ext cx="1800200" cy="72008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p:cNvSpPr txBox="1"/>
          <p:nvPr/>
        </p:nvSpPr>
        <p:spPr>
          <a:xfrm rot="20765329">
            <a:off x="1777849" y="3858984"/>
            <a:ext cx="2061783" cy="369332"/>
          </a:xfrm>
          <a:prstGeom prst="rect">
            <a:avLst/>
          </a:prstGeom>
          <a:noFill/>
        </p:spPr>
        <p:txBody>
          <a:bodyPr wrap="none" rtlCol="0">
            <a:spAutoFit/>
          </a:bodyPr>
          <a:lstStyle/>
          <a:p>
            <a:r>
              <a:rPr lang="en-US" altLang="zh-CN" dirty="0" smtClean="0"/>
              <a:t>Extend the system</a:t>
            </a:r>
            <a:endParaRPr lang="zh-CN" altLang="en-US" dirty="0"/>
          </a:p>
        </p:txBody>
      </p:sp>
      <p:sp>
        <p:nvSpPr>
          <p:cNvPr id="23" name="文本框 22"/>
          <p:cNvSpPr txBox="1"/>
          <p:nvPr/>
        </p:nvSpPr>
        <p:spPr>
          <a:xfrm rot="1344679">
            <a:off x="1648748" y="5318211"/>
            <a:ext cx="2137124" cy="369332"/>
          </a:xfrm>
          <a:prstGeom prst="rect">
            <a:avLst/>
          </a:prstGeom>
          <a:noFill/>
        </p:spPr>
        <p:txBody>
          <a:bodyPr wrap="none" rtlCol="0">
            <a:spAutoFit/>
          </a:bodyPr>
          <a:lstStyle/>
          <a:p>
            <a:r>
              <a:rPr lang="en-US" altLang="zh-CN" dirty="0" smtClean="0"/>
              <a:t>Replace the system</a:t>
            </a:r>
            <a:endParaRPr lang="zh-CN" altLang="en-US" dirty="0"/>
          </a:p>
        </p:txBody>
      </p:sp>
      <p:cxnSp>
        <p:nvCxnSpPr>
          <p:cNvPr id="27" name="直接连接符 26"/>
          <p:cNvCxnSpPr/>
          <p:nvPr/>
        </p:nvCxnSpPr>
        <p:spPr>
          <a:xfrm flipV="1">
            <a:off x="3853793" y="3297057"/>
            <a:ext cx="2014351" cy="780019"/>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3853793" y="4077073"/>
            <a:ext cx="1946089" cy="669630"/>
          </a:xfrm>
          <a:prstGeom prst="line">
            <a:avLst/>
          </a:prstGeom>
        </p:spPr>
        <p:style>
          <a:lnRef idx="1">
            <a:schemeClr val="dk1"/>
          </a:lnRef>
          <a:fillRef idx="0">
            <a:schemeClr val="dk1"/>
          </a:fillRef>
          <a:effectRef idx="0">
            <a:schemeClr val="dk1"/>
          </a:effectRef>
          <a:fontRef idx="minor">
            <a:schemeClr val="tx1"/>
          </a:fontRef>
        </p:style>
      </p:cxnSp>
      <p:sp>
        <p:nvSpPr>
          <p:cNvPr id="36" name="文本框 35"/>
          <p:cNvSpPr txBox="1"/>
          <p:nvPr/>
        </p:nvSpPr>
        <p:spPr>
          <a:xfrm rot="20329556">
            <a:off x="3908973" y="3219407"/>
            <a:ext cx="2024913" cy="369332"/>
          </a:xfrm>
          <a:prstGeom prst="rect">
            <a:avLst/>
          </a:prstGeom>
          <a:noFill/>
        </p:spPr>
        <p:txBody>
          <a:bodyPr wrap="none" rtlCol="0">
            <a:spAutoFit/>
          </a:bodyPr>
          <a:lstStyle/>
          <a:p>
            <a:r>
              <a:rPr lang="en-US" altLang="zh-CN" dirty="0" smtClean="0"/>
              <a:t>Market expansion</a:t>
            </a:r>
            <a:endParaRPr lang="zh-CN" altLang="en-US" dirty="0"/>
          </a:p>
        </p:txBody>
      </p:sp>
      <p:sp>
        <p:nvSpPr>
          <p:cNvPr id="37" name="文本框 36"/>
          <p:cNvSpPr txBox="1"/>
          <p:nvPr/>
        </p:nvSpPr>
        <p:spPr>
          <a:xfrm rot="1149875">
            <a:off x="4062914" y="4396461"/>
            <a:ext cx="1584088" cy="369332"/>
          </a:xfrm>
          <a:prstGeom prst="rect">
            <a:avLst/>
          </a:prstGeom>
          <a:noFill/>
        </p:spPr>
        <p:txBody>
          <a:bodyPr wrap="none" rtlCol="0">
            <a:spAutoFit/>
          </a:bodyPr>
          <a:lstStyle/>
          <a:p>
            <a:r>
              <a:rPr lang="en-US" altLang="zh-CN" dirty="0" smtClean="0"/>
              <a:t>No expansion</a:t>
            </a:r>
            <a:endParaRPr lang="zh-CN" altLang="en-US" dirty="0"/>
          </a:p>
        </p:txBody>
      </p:sp>
      <p:cxnSp>
        <p:nvCxnSpPr>
          <p:cNvPr id="38" name="直接连接符 37"/>
          <p:cNvCxnSpPr/>
          <p:nvPr/>
        </p:nvCxnSpPr>
        <p:spPr>
          <a:xfrm flipV="1">
            <a:off x="3707904" y="5386448"/>
            <a:ext cx="2160240" cy="272407"/>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3707904" y="5658851"/>
            <a:ext cx="1867865" cy="938501"/>
          </a:xfrm>
          <a:prstGeom prst="line">
            <a:avLst/>
          </a:prstGeom>
        </p:spPr>
        <p:style>
          <a:lnRef idx="1">
            <a:schemeClr val="dk1"/>
          </a:lnRef>
          <a:fillRef idx="0">
            <a:schemeClr val="dk1"/>
          </a:fillRef>
          <a:effectRef idx="0">
            <a:schemeClr val="dk1"/>
          </a:effectRef>
          <a:fontRef idx="minor">
            <a:schemeClr val="tx1"/>
          </a:fontRef>
        </p:style>
      </p:cxnSp>
      <p:sp>
        <p:nvSpPr>
          <p:cNvPr id="40" name="文本框 39"/>
          <p:cNvSpPr txBox="1"/>
          <p:nvPr/>
        </p:nvSpPr>
        <p:spPr>
          <a:xfrm rot="21222095">
            <a:off x="3908973" y="5111008"/>
            <a:ext cx="2024913" cy="369332"/>
          </a:xfrm>
          <a:prstGeom prst="rect">
            <a:avLst/>
          </a:prstGeom>
          <a:noFill/>
        </p:spPr>
        <p:txBody>
          <a:bodyPr wrap="none" rtlCol="0">
            <a:spAutoFit/>
          </a:bodyPr>
          <a:lstStyle/>
          <a:p>
            <a:r>
              <a:rPr lang="en-US" altLang="zh-CN" dirty="0" smtClean="0"/>
              <a:t>Market expansion</a:t>
            </a:r>
            <a:endParaRPr lang="zh-CN" altLang="en-US" dirty="0"/>
          </a:p>
        </p:txBody>
      </p:sp>
      <p:sp>
        <p:nvSpPr>
          <p:cNvPr id="41" name="文本框 40"/>
          <p:cNvSpPr txBox="1"/>
          <p:nvPr/>
        </p:nvSpPr>
        <p:spPr>
          <a:xfrm rot="1457619">
            <a:off x="3792296" y="6113339"/>
            <a:ext cx="1584088" cy="369332"/>
          </a:xfrm>
          <a:prstGeom prst="rect">
            <a:avLst/>
          </a:prstGeom>
          <a:noFill/>
        </p:spPr>
        <p:txBody>
          <a:bodyPr wrap="none" rtlCol="0">
            <a:spAutoFit/>
          </a:bodyPr>
          <a:lstStyle/>
          <a:p>
            <a:r>
              <a:rPr lang="en-US" altLang="zh-CN" dirty="0" smtClean="0"/>
              <a:t>No expansion</a:t>
            </a:r>
            <a:endParaRPr lang="zh-CN" altLang="en-US" dirty="0"/>
          </a:p>
        </p:txBody>
      </p:sp>
      <p:sp>
        <p:nvSpPr>
          <p:cNvPr id="44" name="文本框 43"/>
          <p:cNvSpPr txBox="1"/>
          <p:nvPr/>
        </p:nvSpPr>
        <p:spPr>
          <a:xfrm>
            <a:off x="5979594" y="3100226"/>
            <a:ext cx="2036135" cy="369332"/>
          </a:xfrm>
          <a:prstGeom prst="rect">
            <a:avLst/>
          </a:prstGeom>
          <a:noFill/>
        </p:spPr>
        <p:txBody>
          <a:bodyPr wrap="none" rtlCol="0">
            <a:spAutoFit/>
          </a:bodyPr>
          <a:lstStyle/>
          <a:p>
            <a:r>
              <a:rPr lang="en-US" altLang="zh-CN" dirty="0" smtClean="0"/>
              <a:t>NPV -100,000 ($)</a:t>
            </a:r>
            <a:endParaRPr lang="zh-CN" altLang="en-US" dirty="0"/>
          </a:p>
        </p:txBody>
      </p:sp>
      <p:sp>
        <p:nvSpPr>
          <p:cNvPr id="45" name="文本框 44"/>
          <p:cNvSpPr txBox="1"/>
          <p:nvPr/>
        </p:nvSpPr>
        <p:spPr>
          <a:xfrm>
            <a:off x="5895334" y="4555434"/>
            <a:ext cx="1805302" cy="646331"/>
          </a:xfrm>
          <a:prstGeom prst="rect">
            <a:avLst/>
          </a:prstGeom>
          <a:noFill/>
        </p:spPr>
        <p:txBody>
          <a:bodyPr wrap="none" rtlCol="0">
            <a:spAutoFit/>
          </a:bodyPr>
          <a:lstStyle/>
          <a:p>
            <a:r>
              <a:rPr lang="en-US" altLang="zh-CN" dirty="0" smtClean="0"/>
              <a:t>NPV </a:t>
            </a:r>
            <a:r>
              <a:rPr lang="en-US" altLang="zh-CN" dirty="0"/>
              <a:t>75,000 ($)</a:t>
            </a:r>
            <a:endParaRPr lang="zh-CN" altLang="en-US" dirty="0"/>
          </a:p>
          <a:p>
            <a:endParaRPr lang="zh-CN" altLang="en-US" dirty="0"/>
          </a:p>
        </p:txBody>
      </p:sp>
      <p:sp>
        <p:nvSpPr>
          <p:cNvPr id="46" name="文本框 45"/>
          <p:cNvSpPr txBox="1"/>
          <p:nvPr/>
        </p:nvSpPr>
        <p:spPr>
          <a:xfrm>
            <a:off x="5975611" y="5217510"/>
            <a:ext cx="1959191" cy="646331"/>
          </a:xfrm>
          <a:prstGeom prst="rect">
            <a:avLst/>
          </a:prstGeom>
          <a:noFill/>
        </p:spPr>
        <p:txBody>
          <a:bodyPr wrap="none" rtlCol="0">
            <a:spAutoFit/>
          </a:bodyPr>
          <a:lstStyle/>
          <a:p>
            <a:r>
              <a:rPr lang="en-US" altLang="zh-CN" dirty="0" smtClean="0"/>
              <a:t>NPV </a:t>
            </a:r>
            <a:r>
              <a:rPr lang="en-US" altLang="zh-CN" dirty="0"/>
              <a:t>250,000 ($)</a:t>
            </a:r>
            <a:endParaRPr lang="zh-CN" altLang="en-US" dirty="0"/>
          </a:p>
          <a:p>
            <a:endParaRPr lang="zh-CN" altLang="en-US" dirty="0"/>
          </a:p>
        </p:txBody>
      </p:sp>
      <p:sp>
        <p:nvSpPr>
          <p:cNvPr id="47" name="文本框 46"/>
          <p:cNvSpPr txBox="1"/>
          <p:nvPr/>
        </p:nvSpPr>
        <p:spPr>
          <a:xfrm>
            <a:off x="5741445" y="6392159"/>
            <a:ext cx="1917513" cy="369332"/>
          </a:xfrm>
          <a:prstGeom prst="rect">
            <a:avLst/>
          </a:prstGeom>
          <a:noFill/>
        </p:spPr>
        <p:txBody>
          <a:bodyPr wrap="none" rtlCol="0">
            <a:spAutoFit/>
          </a:bodyPr>
          <a:lstStyle/>
          <a:p>
            <a:r>
              <a:rPr lang="en-US" altLang="zh-CN" dirty="0" smtClean="0"/>
              <a:t>NPV -50,000 ($)</a:t>
            </a:r>
            <a:endParaRPr lang="zh-CN" altLang="en-US" dirty="0"/>
          </a:p>
        </p:txBody>
      </p:sp>
      <p:sp>
        <p:nvSpPr>
          <p:cNvPr id="48" name="文本框 47"/>
          <p:cNvSpPr txBox="1"/>
          <p:nvPr/>
        </p:nvSpPr>
        <p:spPr>
          <a:xfrm>
            <a:off x="4921429" y="3571540"/>
            <a:ext cx="516488" cy="369332"/>
          </a:xfrm>
          <a:prstGeom prst="rect">
            <a:avLst/>
          </a:prstGeom>
          <a:noFill/>
        </p:spPr>
        <p:txBody>
          <a:bodyPr wrap="none" rtlCol="0">
            <a:spAutoFit/>
          </a:bodyPr>
          <a:lstStyle/>
          <a:p>
            <a:r>
              <a:rPr lang="en-US" altLang="zh-CN" dirty="0" smtClean="0">
                <a:solidFill>
                  <a:srgbClr val="FF0000"/>
                </a:solidFill>
              </a:rPr>
              <a:t>0.2</a:t>
            </a:r>
            <a:endParaRPr lang="zh-CN" altLang="en-US" dirty="0">
              <a:solidFill>
                <a:srgbClr val="FF0000"/>
              </a:solidFill>
            </a:endParaRPr>
          </a:p>
        </p:txBody>
      </p:sp>
      <p:sp>
        <p:nvSpPr>
          <p:cNvPr id="49" name="文本框 48"/>
          <p:cNvSpPr txBox="1"/>
          <p:nvPr/>
        </p:nvSpPr>
        <p:spPr>
          <a:xfrm>
            <a:off x="4922297" y="4147334"/>
            <a:ext cx="526106" cy="369332"/>
          </a:xfrm>
          <a:prstGeom prst="rect">
            <a:avLst/>
          </a:prstGeom>
          <a:noFill/>
        </p:spPr>
        <p:txBody>
          <a:bodyPr wrap="none" rtlCol="0">
            <a:spAutoFit/>
          </a:bodyPr>
          <a:lstStyle/>
          <a:p>
            <a:r>
              <a:rPr lang="en-US" altLang="zh-CN" dirty="0" smtClean="0">
                <a:solidFill>
                  <a:srgbClr val="FF0000"/>
                </a:solidFill>
              </a:rPr>
              <a:t>0.8</a:t>
            </a:r>
            <a:endParaRPr lang="zh-CN" altLang="en-US" dirty="0">
              <a:solidFill>
                <a:srgbClr val="FF0000"/>
              </a:solidFill>
            </a:endParaRPr>
          </a:p>
        </p:txBody>
      </p:sp>
      <p:sp>
        <p:nvSpPr>
          <p:cNvPr id="50" name="文本框 49"/>
          <p:cNvSpPr txBox="1"/>
          <p:nvPr/>
        </p:nvSpPr>
        <p:spPr>
          <a:xfrm>
            <a:off x="4914225" y="5433010"/>
            <a:ext cx="516488" cy="369332"/>
          </a:xfrm>
          <a:prstGeom prst="rect">
            <a:avLst/>
          </a:prstGeom>
          <a:noFill/>
        </p:spPr>
        <p:txBody>
          <a:bodyPr wrap="none" rtlCol="0">
            <a:spAutoFit/>
          </a:bodyPr>
          <a:lstStyle/>
          <a:p>
            <a:r>
              <a:rPr lang="en-US" altLang="zh-CN" dirty="0" smtClean="0">
                <a:solidFill>
                  <a:srgbClr val="FF0000"/>
                </a:solidFill>
              </a:rPr>
              <a:t>0.2</a:t>
            </a:r>
            <a:endParaRPr lang="zh-CN" altLang="en-US" dirty="0">
              <a:solidFill>
                <a:srgbClr val="FF0000"/>
              </a:solidFill>
            </a:endParaRPr>
          </a:p>
        </p:txBody>
      </p:sp>
      <p:sp>
        <p:nvSpPr>
          <p:cNvPr id="51" name="文本框 50"/>
          <p:cNvSpPr txBox="1"/>
          <p:nvPr/>
        </p:nvSpPr>
        <p:spPr>
          <a:xfrm>
            <a:off x="4915093" y="6008804"/>
            <a:ext cx="526106" cy="369332"/>
          </a:xfrm>
          <a:prstGeom prst="rect">
            <a:avLst/>
          </a:prstGeom>
          <a:noFill/>
        </p:spPr>
        <p:txBody>
          <a:bodyPr wrap="none" rtlCol="0">
            <a:spAutoFit/>
          </a:bodyPr>
          <a:lstStyle/>
          <a:p>
            <a:r>
              <a:rPr lang="en-US" altLang="zh-CN" dirty="0" smtClean="0">
                <a:solidFill>
                  <a:srgbClr val="FF0000"/>
                </a:solidFill>
              </a:rPr>
              <a:t>0.8</a:t>
            </a:r>
            <a:endParaRPr lang="zh-CN" altLang="en-US" dirty="0">
              <a:solidFill>
                <a:srgbClr val="FF0000"/>
              </a:solidFill>
            </a:endParaRPr>
          </a:p>
        </p:txBody>
      </p:sp>
      <p:sp>
        <p:nvSpPr>
          <p:cNvPr id="52" name="文本框 51"/>
          <p:cNvSpPr txBox="1"/>
          <p:nvPr/>
        </p:nvSpPr>
        <p:spPr>
          <a:xfrm>
            <a:off x="5382222" y="3840586"/>
            <a:ext cx="3526928" cy="369332"/>
          </a:xfrm>
          <a:prstGeom prst="rect">
            <a:avLst/>
          </a:prstGeom>
          <a:noFill/>
        </p:spPr>
        <p:txBody>
          <a:bodyPr wrap="none" rtlCol="0">
            <a:spAutoFit/>
          </a:bodyPr>
          <a:lstStyle/>
          <a:p>
            <a:r>
              <a:rPr lang="en-US" altLang="zh-CN" dirty="0" smtClean="0">
                <a:solidFill>
                  <a:srgbClr val="00B050"/>
                </a:solidFill>
              </a:rPr>
              <a:t>75000*0.8-100000*0.2 =40000</a:t>
            </a:r>
            <a:endParaRPr lang="zh-CN" altLang="en-US" dirty="0">
              <a:solidFill>
                <a:srgbClr val="00B050"/>
              </a:solidFill>
            </a:endParaRPr>
          </a:p>
        </p:txBody>
      </p:sp>
      <p:sp>
        <p:nvSpPr>
          <p:cNvPr id="53" name="文本框 52"/>
          <p:cNvSpPr txBox="1"/>
          <p:nvPr/>
        </p:nvSpPr>
        <p:spPr>
          <a:xfrm>
            <a:off x="5481060" y="5711656"/>
            <a:ext cx="3475631" cy="369332"/>
          </a:xfrm>
          <a:prstGeom prst="rect">
            <a:avLst/>
          </a:prstGeom>
          <a:noFill/>
        </p:spPr>
        <p:txBody>
          <a:bodyPr wrap="none" rtlCol="0">
            <a:spAutoFit/>
          </a:bodyPr>
          <a:lstStyle/>
          <a:p>
            <a:r>
              <a:rPr lang="en-US" altLang="zh-CN" dirty="0" smtClean="0">
                <a:solidFill>
                  <a:schemeClr val="bg1">
                    <a:lumMod val="50000"/>
                  </a:schemeClr>
                </a:solidFill>
              </a:rPr>
              <a:t>250000*0.2-50000*0.8=10000</a:t>
            </a:r>
            <a:endParaRPr lang="zh-CN" altLang="en-US" dirty="0">
              <a:solidFill>
                <a:schemeClr val="bg1">
                  <a:lumMod val="50000"/>
                </a:schemeClr>
              </a:solidFill>
            </a:endParaRPr>
          </a:p>
        </p:txBody>
      </p:sp>
      <p:sp>
        <p:nvSpPr>
          <p:cNvPr id="54" name="心形 53"/>
          <p:cNvSpPr/>
          <p:nvPr/>
        </p:nvSpPr>
        <p:spPr>
          <a:xfrm>
            <a:off x="2610719" y="3560708"/>
            <a:ext cx="449113" cy="319324"/>
          </a:xfrm>
          <a:prstGeom prst="heart">
            <a:avLst/>
          </a:prstGeom>
          <a:solidFill>
            <a:srgbClr val="FF99CC"/>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ln>
                <a:solidFill>
                  <a:srgbClr val="FF0000"/>
                </a:solidFill>
              </a:ln>
              <a:solidFill>
                <a:srgbClr val="FF0000"/>
              </a:solidFill>
            </a:endParaRPr>
          </a:p>
        </p:txBody>
      </p:sp>
    </p:spTree>
    <p:extLst>
      <p:ext uri="{BB962C8B-B14F-4D97-AF65-F5344CB8AC3E}">
        <p14:creationId xmlns:p14="http://schemas.microsoft.com/office/powerpoint/2010/main" val="373427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1000"/>
                                        <p:tgtEl>
                                          <p:spTgt spid="53"/>
                                        </p:tgtEl>
                                      </p:cBhvr>
                                    </p:animEffect>
                                    <p:anim calcmode="lin" valueType="num">
                                      <p:cBhvr>
                                        <p:cTn id="15" dur="1000" fill="hold"/>
                                        <p:tgtEl>
                                          <p:spTgt spid="53"/>
                                        </p:tgtEl>
                                        <p:attrNameLst>
                                          <p:attrName>ppt_x</p:attrName>
                                        </p:attrNameLst>
                                      </p:cBhvr>
                                      <p:tavLst>
                                        <p:tav tm="0">
                                          <p:val>
                                            <p:strVal val="#ppt_x"/>
                                          </p:val>
                                        </p:tav>
                                        <p:tav tm="100000">
                                          <p:val>
                                            <p:strVal val="#ppt_x"/>
                                          </p:val>
                                        </p:tav>
                                      </p:tavLst>
                                    </p:anim>
                                    <p:anim calcmode="lin" valueType="num">
                                      <p:cBhvr>
                                        <p:cTn id="16" dur="1000" fill="hold"/>
                                        <p:tgtEl>
                                          <p:spTgt spid="5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1000"/>
                                        <p:tgtEl>
                                          <p:spTgt spid="54"/>
                                        </p:tgtEl>
                                      </p:cBhvr>
                                    </p:animEffect>
                                    <p:anim calcmode="lin" valueType="num">
                                      <p:cBhvr>
                                        <p:cTn id="21" dur="1000" fill="hold"/>
                                        <p:tgtEl>
                                          <p:spTgt spid="54"/>
                                        </p:tgtEl>
                                        <p:attrNameLst>
                                          <p:attrName>ppt_x</p:attrName>
                                        </p:attrNameLst>
                                      </p:cBhvr>
                                      <p:tavLst>
                                        <p:tav tm="0">
                                          <p:val>
                                            <p:strVal val="#ppt_x"/>
                                          </p:val>
                                        </p:tav>
                                        <p:tav tm="100000">
                                          <p:val>
                                            <p:strVal val="#ppt_x"/>
                                          </p:val>
                                        </p:tav>
                                      </p:tavLst>
                                    </p:anim>
                                    <p:anim calcmode="lin" valueType="num">
                                      <p:cBhvr>
                                        <p:cTn id="22"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Project Evaluation</a:t>
            </a:r>
            <a:endParaRPr lang="zh-CN" altLang="en-US" dirty="0"/>
          </a:p>
        </p:txBody>
      </p:sp>
      <p:sp>
        <p:nvSpPr>
          <p:cNvPr id="4" name="文本占位符 1"/>
          <p:cNvSpPr>
            <a:spLocks noGrp="1"/>
          </p:cNvSpPr>
          <p:nvPr>
            <p:ph type="body" idx="1"/>
          </p:nvPr>
        </p:nvSpPr>
        <p:spPr>
          <a:xfrm>
            <a:off x="1371600" y="2743200"/>
            <a:ext cx="7620000" cy="3494112"/>
          </a:xfrm>
        </p:spPr>
        <p:txBody>
          <a:bodyPr>
            <a:normAutofit fontScale="85000" lnSpcReduction="20000"/>
          </a:bodyPr>
          <a:lstStyle/>
          <a:p>
            <a:r>
              <a:rPr lang="en-US" altLang="zh-CN" b="1" dirty="0" smtClean="0"/>
              <a:t>Objectives:</a:t>
            </a:r>
          </a:p>
          <a:p>
            <a:pPr marL="457200" indent="-457200">
              <a:buFont typeface="Wingdings" panose="05000000000000000000" pitchFamily="2" charset="2"/>
              <a:buChar char="p"/>
            </a:pPr>
            <a:r>
              <a:rPr lang="en-US" altLang="zh-CN" dirty="0" smtClean="0">
                <a:solidFill>
                  <a:schemeClr val="tx1"/>
                </a:solidFill>
              </a:rPr>
              <a:t>Familiar with your organization and the role of a project manager</a:t>
            </a:r>
          </a:p>
          <a:p>
            <a:pPr marL="457200" indent="-457200">
              <a:buFont typeface="Wingdings" panose="05000000000000000000" pitchFamily="2" charset="2"/>
              <a:buChar char="p"/>
            </a:pPr>
            <a:r>
              <a:rPr lang="en-US" altLang="zh-CN" dirty="0" smtClean="0">
                <a:solidFill>
                  <a:schemeClr val="tx1"/>
                </a:solidFill>
              </a:rPr>
              <a:t>Describe the contents of a typical business proposal</a:t>
            </a:r>
          </a:p>
          <a:p>
            <a:pPr marL="457200" indent="-457200">
              <a:buFont typeface="Wingdings" panose="05000000000000000000" pitchFamily="2" charset="2"/>
              <a:buChar char="p"/>
            </a:pPr>
            <a:r>
              <a:rPr lang="en-US" altLang="zh-CN" dirty="0" smtClean="0">
                <a:solidFill>
                  <a:schemeClr val="tx1"/>
                </a:solidFill>
              </a:rPr>
              <a:t>Portfolio management</a:t>
            </a:r>
          </a:p>
          <a:p>
            <a:pPr marL="457200" indent="-457200">
              <a:buFont typeface="Wingdings" panose="05000000000000000000" pitchFamily="2" charset="2"/>
              <a:buChar char="p"/>
            </a:pPr>
            <a:r>
              <a:rPr lang="en-US" altLang="zh-CN" dirty="0" smtClean="0">
                <a:solidFill>
                  <a:schemeClr val="tx1"/>
                </a:solidFill>
              </a:rPr>
              <a:t>Evaluate and select projects according to the criteria of strategy, technology and finance</a:t>
            </a:r>
          </a:p>
          <a:p>
            <a:pPr marL="457200" indent="-457200">
              <a:buFont typeface="Wingdings" panose="05000000000000000000" pitchFamily="2" charset="2"/>
              <a:buChar char="p"/>
            </a:pPr>
            <a:r>
              <a:rPr lang="en-US" altLang="zh-CN" dirty="0" smtClean="0">
                <a:solidFill>
                  <a:schemeClr val="tx1"/>
                </a:solidFill>
              </a:rPr>
              <a:t>Cost-benefit evaluation</a:t>
            </a:r>
          </a:p>
          <a:p>
            <a:pPr marL="457200" indent="-457200">
              <a:buFont typeface="Wingdings" panose="05000000000000000000" pitchFamily="2" charset="2"/>
              <a:buChar char="p"/>
            </a:pPr>
            <a:r>
              <a:rPr lang="en-US" altLang="zh-CN" dirty="0" smtClean="0">
                <a:solidFill>
                  <a:schemeClr val="tx1"/>
                </a:solidFill>
              </a:rPr>
              <a:t>Risk evaluation</a:t>
            </a:r>
          </a:p>
          <a:p>
            <a:pPr marL="457200" indent="-457200">
              <a:buFont typeface="Wingdings" panose="05000000000000000000" pitchFamily="2" charset="2"/>
              <a:buChar char="p"/>
            </a:pPr>
            <a:endParaRPr lang="en-US" altLang="zh-CN" dirty="0" smtClean="0">
              <a:solidFill>
                <a:schemeClr val="tx1"/>
              </a:solidFill>
            </a:endParaRPr>
          </a:p>
        </p:txBody>
      </p:sp>
    </p:spTree>
    <p:extLst>
      <p:ext uri="{BB962C8B-B14F-4D97-AF65-F5344CB8AC3E}">
        <p14:creationId xmlns:p14="http://schemas.microsoft.com/office/powerpoint/2010/main" val="5283871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70000" lnSpcReduction="20000"/>
          </a:bodyPr>
          <a:lstStyle/>
          <a:p>
            <a:r>
              <a:rPr lang="en-US" altLang="zh-CN" dirty="0" smtClean="0"/>
              <a:t>D. C. Ferns defined a </a:t>
            </a:r>
            <a:r>
              <a:rPr lang="en-US" altLang="zh-CN" b="1" dirty="0" smtClean="0"/>
              <a:t>program</a:t>
            </a:r>
            <a:r>
              <a:rPr lang="en-US" altLang="zh-CN" dirty="0" smtClean="0"/>
              <a:t> as ‘</a:t>
            </a:r>
            <a:r>
              <a:rPr lang="en-US" altLang="zh-CN" i="1" dirty="0" smtClean="0">
                <a:solidFill>
                  <a:schemeClr val="accent5">
                    <a:lumMod val="50000"/>
                  </a:schemeClr>
                </a:solidFill>
              </a:rPr>
              <a:t>a group of projects that are managed in a coordinated way to gain benefits that would not be possible were the projects to be managed independently</a:t>
            </a:r>
            <a:r>
              <a:rPr lang="en-US" altLang="zh-CN" dirty="0" smtClean="0"/>
              <a:t>’</a:t>
            </a:r>
          </a:p>
          <a:p>
            <a:r>
              <a:rPr lang="en-US" altLang="zh-CN" dirty="0" smtClean="0"/>
              <a:t>Forms:</a:t>
            </a:r>
          </a:p>
          <a:p>
            <a:pPr lvl="1"/>
            <a:r>
              <a:rPr lang="en-US" altLang="zh-CN" u="sng" dirty="0" smtClean="0">
                <a:solidFill>
                  <a:srgbClr val="7030A0"/>
                </a:solidFill>
              </a:rPr>
              <a:t>Business cycle programs</a:t>
            </a:r>
          </a:p>
          <a:p>
            <a:pPr lvl="2"/>
            <a:r>
              <a:rPr lang="en-US" altLang="zh-CN" dirty="0" smtClean="0"/>
              <a:t>The collection of projects that an organization undertakes within a particular planning cycle. E.g., many organizations have a fixed budget for ICT development in a financial year</a:t>
            </a:r>
          </a:p>
          <a:p>
            <a:pPr lvl="1"/>
            <a:r>
              <a:rPr lang="en-US" altLang="zh-CN" u="sng" dirty="0" smtClean="0">
                <a:solidFill>
                  <a:srgbClr val="7030A0"/>
                </a:solidFill>
              </a:rPr>
              <a:t>Strategic programs</a:t>
            </a:r>
          </a:p>
          <a:p>
            <a:pPr lvl="2"/>
            <a:r>
              <a:rPr lang="en-US" altLang="zh-CN" dirty="0" smtClean="0"/>
              <a:t>Several projects together can implement a single strategy</a:t>
            </a:r>
          </a:p>
          <a:p>
            <a:pPr lvl="1"/>
            <a:r>
              <a:rPr lang="en-US" altLang="zh-CN" u="sng" dirty="0" smtClean="0">
                <a:solidFill>
                  <a:srgbClr val="7030A0"/>
                </a:solidFill>
              </a:rPr>
              <a:t>Infrastructure programs</a:t>
            </a:r>
          </a:p>
          <a:p>
            <a:pPr lvl="2"/>
            <a:r>
              <a:rPr lang="en-US" altLang="zh-CN" dirty="0" smtClean="0"/>
              <a:t>A infrastructure program could refer to the activities of identifying a common ICT infrastructure and its implementation and maintenance.</a:t>
            </a:r>
          </a:p>
          <a:p>
            <a:pPr lvl="1"/>
            <a:r>
              <a:rPr lang="en-US" altLang="zh-CN" u="sng" dirty="0" smtClean="0">
                <a:solidFill>
                  <a:srgbClr val="7030A0"/>
                </a:solidFill>
              </a:rPr>
              <a:t>Research and development programs</a:t>
            </a:r>
          </a:p>
          <a:p>
            <a:pPr lvl="2"/>
            <a:r>
              <a:rPr lang="en-US" altLang="zh-CN" dirty="0" smtClean="0"/>
              <a:t>A successful portfolio would need to be a mixture of ‘safe projects’ with relatively low returns and some riskier projects that might fail, but if successful would generate handsome profits which will offset the losses on the failures. </a:t>
            </a:r>
            <a:endParaRPr lang="zh-CN" altLang="en-US" dirty="0"/>
          </a:p>
        </p:txBody>
      </p:sp>
      <p:sp>
        <p:nvSpPr>
          <p:cNvPr id="3" name="标题 2"/>
          <p:cNvSpPr>
            <a:spLocks noGrp="1"/>
          </p:cNvSpPr>
          <p:nvPr>
            <p:ph type="title"/>
          </p:nvPr>
        </p:nvSpPr>
        <p:spPr/>
        <p:txBody>
          <a:bodyPr/>
          <a:lstStyle/>
          <a:p>
            <a:r>
              <a:rPr lang="en-US" altLang="zh-CN" dirty="0" smtClean="0"/>
              <a:t>Program Management</a:t>
            </a:r>
            <a:endParaRPr lang="zh-CN" altLang="en-US" dirty="0"/>
          </a:p>
        </p:txBody>
      </p:sp>
    </p:spTree>
    <p:extLst>
      <p:ext uri="{BB962C8B-B14F-4D97-AF65-F5344CB8AC3E}">
        <p14:creationId xmlns:p14="http://schemas.microsoft.com/office/powerpoint/2010/main" val="16014518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sz="quarter" idx="1"/>
            <p:extLst>
              <p:ext uri="{D42A27DB-BD31-4B8C-83A1-F6EECF244321}">
                <p14:modId xmlns:p14="http://schemas.microsoft.com/office/powerpoint/2010/main" val="1208734679"/>
              </p:ext>
            </p:extLst>
          </p:nvPr>
        </p:nvGraphicFramePr>
        <p:xfrm>
          <a:off x="758824" y="1916832"/>
          <a:ext cx="8004176" cy="2392680"/>
        </p:xfrm>
        <a:graphic>
          <a:graphicData uri="http://schemas.openxmlformats.org/drawingml/2006/table">
            <a:tbl>
              <a:tblPr firstRow="1" bandRow="1">
                <a:tableStyleId>{073A0DAA-6AF3-43AB-8588-CEC1D06C72B9}</a:tableStyleId>
              </a:tblPr>
              <a:tblGrid>
                <a:gridCol w="4002088"/>
                <a:gridCol w="4002088"/>
              </a:tblGrid>
              <a:tr h="370840">
                <a:tc>
                  <a:txBody>
                    <a:bodyPr/>
                    <a:lstStyle/>
                    <a:p>
                      <a:r>
                        <a:rPr lang="en-US" altLang="zh-CN" dirty="0" smtClean="0"/>
                        <a:t>Program manager</a:t>
                      </a:r>
                      <a:endParaRPr lang="zh-CN" altLang="en-US" dirty="0"/>
                    </a:p>
                  </a:txBody>
                  <a:tcPr/>
                </a:tc>
                <a:tc>
                  <a:txBody>
                    <a:bodyPr/>
                    <a:lstStyle/>
                    <a:p>
                      <a:r>
                        <a:rPr lang="en-US" altLang="zh-CN" dirty="0" smtClean="0"/>
                        <a:t>Project</a:t>
                      </a:r>
                      <a:r>
                        <a:rPr lang="en-US" altLang="zh-CN" baseline="0" dirty="0" smtClean="0"/>
                        <a:t> manager</a:t>
                      </a:r>
                      <a:endParaRPr lang="zh-CN" altLang="en-US" dirty="0"/>
                    </a:p>
                  </a:txBody>
                  <a:tcPr/>
                </a:tc>
              </a:tr>
              <a:tr h="370840">
                <a:tc>
                  <a:txBody>
                    <a:bodyPr/>
                    <a:lstStyle/>
                    <a:p>
                      <a:r>
                        <a:rPr lang="en-US" altLang="zh-CN" dirty="0" smtClean="0"/>
                        <a:t>Many simultaneous</a:t>
                      </a:r>
                      <a:r>
                        <a:rPr lang="en-US" altLang="zh-CN" baseline="0" dirty="0" smtClean="0"/>
                        <a:t> projects </a:t>
                      </a:r>
                      <a:endParaRPr lang="zh-CN" altLang="en-US" dirty="0"/>
                    </a:p>
                  </a:txBody>
                  <a:tcPr/>
                </a:tc>
                <a:tc>
                  <a:txBody>
                    <a:bodyPr/>
                    <a:lstStyle/>
                    <a:p>
                      <a:r>
                        <a:rPr lang="en-US" altLang="zh-CN" dirty="0" smtClean="0"/>
                        <a:t>One project at a time</a:t>
                      </a:r>
                      <a:endParaRPr lang="zh-CN" altLang="en-US" dirty="0"/>
                    </a:p>
                  </a:txBody>
                  <a:tcPr/>
                </a:tc>
              </a:tr>
              <a:tr h="370840">
                <a:tc>
                  <a:txBody>
                    <a:bodyPr/>
                    <a:lstStyle/>
                    <a:p>
                      <a:r>
                        <a:rPr lang="en-US" altLang="zh-CN" dirty="0" smtClean="0"/>
                        <a:t>Personal relationship with skilled resources </a:t>
                      </a:r>
                      <a:endParaRPr lang="zh-CN" altLang="en-US" dirty="0"/>
                    </a:p>
                  </a:txBody>
                  <a:tcPr/>
                </a:tc>
                <a:tc>
                  <a:txBody>
                    <a:bodyPr/>
                    <a:lstStyle/>
                    <a:p>
                      <a:r>
                        <a:rPr lang="en-US" altLang="zh-CN" dirty="0" smtClean="0"/>
                        <a:t>Impersonal relationship</a:t>
                      </a:r>
                      <a:r>
                        <a:rPr lang="en-US" altLang="zh-CN" baseline="0" dirty="0" smtClean="0"/>
                        <a:t> with resource type</a:t>
                      </a:r>
                      <a:endParaRPr lang="zh-CN" altLang="en-US" dirty="0"/>
                    </a:p>
                  </a:txBody>
                  <a:tcPr/>
                </a:tc>
              </a:tr>
              <a:tr h="370840">
                <a:tc>
                  <a:txBody>
                    <a:bodyPr/>
                    <a:lstStyle/>
                    <a:p>
                      <a:r>
                        <a:rPr lang="en-US" altLang="zh-CN" dirty="0" smtClean="0"/>
                        <a:t>Need to maximize utilization</a:t>
                      </a:r>
                      <a:r>
                        <a:rPr lang="en-US" altLang="zh-CN" baseline="0" dirty="0" smtClean="0"/>
                        <a:t> of resources</a:t>
                      </a:r>
                      <a:endParaRPr lang="zh-CN" altLang="en-US" dirty="0"/>
                    </a:p>
                  </a:txBody>
                  <a:tcPr/>
                </a:tc>
                <a:tc>
                  <a:txBody>
                    <a:bodyPr/>
                    <a:lstStyle/>
                    <a:p>
                      <a:r>
                        <a:rPr lang="en-US" altLang="zh-CN" dirty="0" smtClean="0"/>
                        <a:t>Need to minimize demand for resources </a:t>
                      </a:r>
                      <a:endParaRPr lang="zh-CN" altLang="en-US" dirty="0"/>
                    </a:p>
                  </a:txBody>
                  <a:tcPr/>
                </a:tc>
              </a:tr>
              <a:tr h="370840">
                <a:tc>
                  <a:txBody>
                    <a:bodyPr/>
                    <a:lstStyle/>
                    <a:p>
                      <a:r>
                        <a:rPr lang="en-US" altLang="zh-CN" dirty="0" smtClean="0"/>
                        <a:t>Projects</a:t>
                      </a:r>
                      <a:r>
                        <a:rPr lang="en-US" altLang="zh-CN" baseline="0" dirty="0" smtClean="0"/>
                        <a:t> tend to be similar</a:t>
                      </a:r>
                      <a:endParaRPr lang="zh-CN" altLang="en-US" dirty="0"/>
                    </a:p>
                  </a:txBody>
                  <a:tcPr/>
                </a:tc>
                <a:tc>
                  <a:txBody>
                    <a:bodyPr/>
                    <a:lstStyle/>
                    <a:p>
                      <a:r>
                        <a:rPr lang="en-US" altLang="zh-CN" dirty="0" smtClean="0"/>
                        <a:t>Projects</a:t>
                      </a:r>
                      <a:r>
                        <a:rPr lang="en-US" altLang="zh-CN" baseline="0" dirty="0" smtClean="0"/>
                        <a:t> tend to be dissimilar</a:t>
                      </a:r>
                      <a:endParaRPr lang="zh-CN" altLang="en-US" dirty="0"/>
                    </a:p>
                  </a:txBody>
                  <a:tcPr/>
                </a:tc>
              </a:tr>
            </a:tbl>
          </a:graphicData>
        </a:graphic>
      </p:graphicFrame>
      <p:sp>
        <p:nvSpPr>
          <p:cNvPr id="3" name="标题 2"/>
          <p:cNvSpPr>
            <a:spLocks noGrp="1"/>
          </p:cNvSpPr>
          <p:nvPr>
            <p:ph type="title"/>
          </p:nvPr>
        </p:nvSpPr>
        <p:spPr/>
        <p:txBody>
          <a:bodyPr>
            <a:normAutofit fontScale="90000"/>
          </a:bodyPr>
          <a:lstStyle/>
          <a:p>
            <a:r>
              <a:rPr lang="en-US" altLang="zh-CN" dirty="0" smtClean="0"/>
              <a:t>Program Manager</a:t>
            </a:r>
            <a:br>
              <a:rPr lang="en-US" altLang="zh-CN" dirty="0" smtClean="0"/>
            </a:br>
            <a:r>
              <a:rPr lang="en-US" altLang="zh-CN" dirty="0" smtClean="0"/>
              <a:t>Project Manager</a:t>
            </a:r>
            <a:endParaRPr lang="zh-CN" altLang="en-US" dirty="0"/>
          </a:p>
        </p:txBody>
      </p:sp>
    </p:spTree>
    <p:extLst>
      <p:ext uri="{BB962C8B-B14F-4D97-AF65-F5344CB8AC3E}">
        <p14:creationId xmlns:p14="http://schemas.microsoft.com/office/powerpoint/2010/main" val="25632376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47500" lnSpcReduction="20000"/>
          </a:bodyPr>
          <a:lstStyle/>
          <a:p>
            <a:r>
              <a:rPr lang="en-US" altLang="zh-CN" b="1" dirty="0" smtClean="0">
                <a:solidFill>
                  <a:srgbClr val="7030A0"/>
                </a:solidFill>
              </a:rPr>
              <a:t>Program Mandate</a:t>
            </a:r>
            <a:r>
              <a:rPr lang="en-US" altLang="zh-CN" dirty="0" smtClean="0"/>
              <a:t>, program mandate should include a formal document</a:t>
            </a:r>
          </a:p>
          <a:p>
            <a:pPr lvl="1"/>
            <a:r>
              <a:rPr lang="en-US" altLang="zh-CN" dirty="0" smtClean="0"/>
              <a:t>The new services or capability the program should deliver</a:t>
            </a:r>
          </a:p>
          <a:p>
            <a:pPr lvl="1"/>
            <a:r>
              <a:rPr lang="en-US" altLang="zh-CN" dirty="0" smtClean="0"/>
              <a:t>How the organization will be improved by use of the new services or capability</a:t>
            </a:r>
          </a:p>
          <a:p>
            <a:pPr lvl="1"/>
            <a:r>
              <a:rPr lang="en-US" altLang="zh-CN" dirty="0" smtClean="0"/>
              <a:t>How the program fits with corporate goals and any other initiatives</a:t>
            </a:r>
          </a:p>
          <a:p>
            <a:r>
              <a:rPr lang="en-US" altLang="zh-CN" b="1" dirty="0" smtClean="0">
                <a:solidFill>
                  <a:srgbClr val="7030A0"/>
                </a:solidFill>
              </a:rPr>
              <a:t>Program brief</a:t>
            </a:r>
            <a:r>
              <a:rPr lang="en-US" altLang="zh-CN" dirty="0" smtClean="0"/>
              <a:t>, outlines the business case for the program</a:t>
            </a:r>
          </a:p>
          <a:p>
            <a:pPr lvl="1"/>
            <a:r>
              <a:rPr lang="en-US" altLang="zh-CN" dirty="0" smtClean="0"/>
              <a:t>A </a:t>
            </a:r>
            <a:r>
              <a:rPr lang="en-US" altLang="zh-CN" i="1" dirty="0" smtClean="0"/>
              <a:t>preliminary vision statement</a:t>
            </a:r>
            <a:r>
              <a:rPr lang="en-US" altLang="zh-CN" dirty="0" smtClean="0"/>
              <a:t> which describe the new capacity that the organization seeks</a:t>
            </a:r>
          </a:p>
          <a:p>
            <a:pPr lvl="1"/>
            <a:r>
              <a:rPr lang="en-US" altLang="zh-CN" dirty="0" smtClean="0"/>
              <a:t>The benefits that the program should create – including when they are likely to be generated and how they might be measured</a:t>
            </a:r>
          </a:p>
          <a:p>
            <a:pPr lvl="1"/>
            <a:r>
              <a:rPr lang="en-US" altLang="zh-CN" dirty="0" smtClean="0"/>
              <a:t>Risks and issues</a:t>
            </a:r>
          </a:p>
          <a:p>
            <a:pPr lvl="1"/>
            <a:r>
              <a:rPr lang="en-US" altLang="zh-CN" dirty="0" smtClean="0"/>
              <a:t>Estimate cost, timescales and effort</a:t>
            </a:r>
          </a:p>
          <a:p>
            <a:r>
              <a:rPr lang="en-US" altLang="zh-CN" dirty="0" smtClean="0"/>
              <a:t>The </a:t>
            </a:r>
            <a:r>
              <a:rPr lang="en-US" altLang="zh-CN" b="1" dirty="0" smtClean="0">
                <a:solidFill>
                  <a:srgbClr val="7030A0"/>
                </a:solidFill>
              </a:rPr>
              <a:t>vision statement </a:t>
            </a:r>
            <a:r>
              <a:rPr lang="en-US" altLang="zh-CN" dirty="0" smtClean="0"/>
              <a:t>is taken out from the program brief, and then to be refined and expanded to form a blueprint</a:t>
            </a:r>
          </a:p>
          <a:p>
            <a:r>
              <a:rPr lang="en-US" altLang="zh-CN" dirty="0" smtClean="0"/>
              <a:t>The </a:t>
            </a:r>
            <a:r>
              <a:rPr lang="en-US" altLang="zh-CN" b="1" dirty="0" smtClean="0">
                <a:solidFill>
                  <a:srgbClr val="7030A0"/>
                </a:solidFill>
              </a:rPr>
              <a:t>blueprint</a:t>
            </a:r>
          </a:p>
          <a:p>
            <a:pPr lvl="1"/>
            <a:r>
              <a:rPr lang="en-US" altLang="zh-CN" dirty="0" smtClean="0"/>
              <a:t>Business models outlining the new process required</a:t>
            </a:r>
          </a:p>
          <a:p>
            <a:pPr lvl="1"/>
            <a:r>
              <a:rPr lang="en-US" altLang="zh-CN" dirty="0" smtClean="0"/>
              <a:t>Organizational structure</a:t>
            </a:r>
          </a:p>
          <a:p>
            <a:pPr lvl="1"/>
            <a:r>
              <a:rPr lang="en-US" altLang="zh-CN" dirty="0" smtClean="0"/>
              <a:t>Information systems</a:t>
            </a:r>
          </a:p>
          <a:p>
            <a:pPr lvl="1"/>
            <a:r>
              <a:rPr lang="en-US" altLang="zh-CN" dirty="0" smtClean="0"/>
              <a:t>Data and information requirements</a:t>
            </a:r>
          </a:p>
          <a:p>
            <a:pPr lvl="1"/>
            <a:r>
              <a:rPr lang="en-US" altLang="zh-CN" dirty="0" smtClean="0"/>
              <a:t>Cost, performance and service level requirements.</a:t>
            </a:r>
            <a:endParaRPr lang="zh-CN" altLang="en-US" dirty="0"/>
          </a:p>
        </p:txBody>
      </p:sp>
      <p:sp>
        <p:nvSpPr>
          <p:cNvPr id="3" name="标题 2"/>
          <p:cNvSpPr>
            <a:spLocks noGrp="1"/>
          </p:cNvSpPr>
          <p:nvPr>
            <p:ph type="title"/>
          </p:nvPr>
        </p:nvSpPr>
        <p:spPr/>
        <p:txBody>
          <a:bodyPr/>
          <a:lstStyle/>
          <a:p>
            <a:r>
              <a:rPr lang="en-US" altLang="zh-CN" dirty="0" smtClean="0"/>
              <a:t>Create a Program</a:t>
            </a:r>
            <a:endParaRPr lang="zh-CN" altLang="en-US" dirty="0"/>
          </a:p>
        </p:txBody>
      </p:sp>
    </p:spTree>
    <p:extLst>
      <p:ext uri="{BB962C8B-B14F-4D97-AF65-F5344CB8AC3E}">
        <p14:creationId xmlns:p14="http://schemas.microsoft.com/office/powerpoint/2010/main" val="1854136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77500" lnSpcReduction="20000"/>
          </a:bodyPr>
          <a:lstStyle/>
          <a:p>
            <a:r>
              <a:rPr lang="en-US" altLang="zh-CN" dirty="0" smtClean="0"/>
              <a:t>Project must be evaluated on strategic, technical and economic grounds.</a:t>
            </a:r>
          </a:p>
          <a:p>
            <a:r>
              <a:rPr lang="en-US" altLang="zh-CN" dirty="0" smtClean="0"/>
              <a:t>Not all benefits can be precisely quantified in financial values.</a:t>
            </a:r>
          </a:p>
          <a:p>
            <a:r>
              <a:rPr lang="en-US" altLang="zh-CN" dirty="0" smtClean="0"/>
              <a:t>Economic assessment involves the identification of all costs and income over the lifetime of the system, including its development and operation and checking that the total value of benefits exceeds total expenditure.</a:t>
            </a:r>
          </a:p>
          <a:p>
            <a:r>
              <a:rPr lang="en-US" altLang="zh-CN" dirty="0" smtClean="0"/>
              <a:t>Money received in the future is worth less than the same amount of money in hand now, which may be invested to earn interest.</a:t>
            </a:r>
          </a:p>
          <a:p>
            <a:r>
              <a:rPr lang="en-US" altLang="zh-CN" dirty="0" smtClean="0"/>
              <a:t>Cost-benefit analysis techniques and decision trees provide tools for evaluating expected outcomes and choosing between alternative strategies.</a:t>
            </a:r>
            <a:endParaRPr lang="zh-CN" altLang="en-US" dirty="0"/>
          </a:p>
        </p:txBody>
      </p:sp>
      <p:sp>
        <p:nvSpPr>
          <p:cNvPr id="3" name="标题 2"/>
          <p:cNvSpPr>
            <a:spLocks noGrp="1"/>
          </p:cNvSpPr>
          <p:nvPr>
            <p:ph type="title"/>
          </p:nvPr>
        </p:nvSpPr>
        <p:spPr/>
        <p:txBody>
          <a:bodyPr/>
          <a:lstStyle/>
          <a:p>
            <a:r>
              <a:rPr lang="en-US" altLang="zh-CN" dirty="0" smtClean="0"/>
              <a:t>Conclusion</a:t>
            </a:r>
            <a:endParaRPr lang="zh-CN" altLang="en-US" dirty="0"/>
          </a:p>
        </p:txBody>
      </p:sp>
    </p:spTree>
    <p:extLst>
      <p:ext uri="{BB962C8B-B14F-4D97-AF65-F5344CB8AC3E}">
        <p14:creationId xmlns:p14="http://schemas.microsoft.com/office/powerpoint/2010/main" val="31222984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Exercise 2.4 (Calculate </a:t>
            </a:r>
            <a:r>
              <a:rPr lang="en-US" altLang="zh-CN" i="1" dirty="0"/>
              <a:t>Annualized</a:t>
            </a:r>
            <a:r>
              <a:rPr lang="en-US" altLang="zh-CN" i="1" dirty="0">
                <a:solidFill>
                  <a:srgbClr val="7030A0"/>
                </a:solidFill>
              </a:rPr>
              <a:t> </a:t>
            </a:r>
            <a:r>
              <a:rPr lang="en-US" altLang="zh-CN" dirty="0" smtClean="0"/>
              <a:t>ROI )</a:t>
            </a:r>
          </a:p>
          <a:p>
            <a:r>
              <a:rPr lang="en-US" altLang="zh-CN" dirty="0" smtClean="0"/>
              <a:t>Exercise 2.5</a:t>
            </a:r>
            <a:endParaRPr lang="zh-CN" altLang="en-US" dirty="0"/>
          </a:p>
        </p:txBody>
      </p:sp>
      <p:sp>
        <p:nvSpPr>
          <p:cNvPr id="3" name="标题 2"/>
          <p:cNvSpPr>
            <a:spLocks noGrp="1"/>
          </p:cNvSpPr>
          <p:nvPr>
            <p:ph type="title"/>
          </p:nvPr>
        </p:nvSpPr>
        <p:spPr/>
        <p:txBody>
          <a:bodyPr/>
          <a:lstStyle/>
          <a:p>
            <a:r>
              <a:rPr lang="en-US" altLang="zh-CN" dirty="0" smtClean="0"/>
              <a:t>Quiz</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852936"/>
            <a:ext cx="6192688" cy="3687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8761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a:t>Searching the Internet, describe the advantages and disadvantages of the three organizational structures. </a:t>
            </a:r>
            <a:endParaRPr lang="en-US" altLang="zh-CN" dirty="0" smtClean="0"/>
          </a:p>
          <a:p>
            <a:r>
              <a:rPr lang="en-US" altLang="zh-CN" dirty="0" smtClean="0"/>
              <a:t>Exercises (in text book)</a:t>
            </a:r>
          </a:p>
          <a:p>
            <a:pPr lvl="1"/>
            <a:r>
              <a:rPr lang="en-US" altLang="zh-CN" dirty="0" smtClean="0"/>
              <a:t>2.6, 2.7 </a:t>
            </a:r>
          </a:p>
          <a:p>
            <a:r>
              <a:rPr lang="en-US" altLang="zh-CN" dirty="0" smtClean="0"/>
              <a:t>2.15 Further exercise (in text book)</a:t>
            </a:r>
          </a:p>
          <a:p>
            <a:pPr lvl="1"/>
            <a:r>
              <a:rPr lang="en-US" altLang="zh-CN" dirty="0" smtClean="0"/>
              <a:t>2</a:t>
            </a:r>
          </a:p>
        </p:txBody>
      </p:sp>
      <p:sp>
        <p:nvSpPr>
          <p:cNvPr id="3" name="标题 2"/>
          <p:cNvSpPr>
            <a:spLocks noGrp="1"/>
          </p:cNvSpPr>
          <p:nvPr>
            <p:ph type="title"/>
          </p:nvPr>
        </p:nvSpPr>
        <p:spPr/>
        <p:txBody>
          <a:bodyPr/>
          <a:lstStyle/>
          <a:p>
            <a:r>
              <a:rPr lang="en-US" altLang="zh-CN" dirty="0" smtClean="0"/>
              <a:t>Homework</a:t>
            </a:r>
            <a:endParaRPr lang="zh-CN" altLang="en-US" dirty="0"/>
          </a:p>
        </p:txBody>
      </p:sp>
    </p:spTree>
    <p:extLst>
      <p:ext uri="{BB962C8B-B14F-4D97-AF65-F5344CB8AC3E}">
        <p14:creationId xmlns:p14="http://schemas.microsoft.com/office/powerpoint/2010/main" val="150374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lnSpcReduction="10000"/>
          </a:bodyPr>
          <a:lstStyle/>
          <a:p>
            <a:r>
              <a:rPr lang="en-US" altLang="zh-CN" dirty="0" smtClean="0"/>
              <a:t>Functionality of a PM</a:t>
            </a:r>
          </a:p>
          <a:p>
            <a:pPr lvl="1"/>
            <a:r>
              <a:rPr lang="en-US" altLang="zh-CN" dirty="0" smtClean="0"/>
              <a:t>PM is responsible </a:t>
            </a:r>
            <a:r>
              <a:rPr lang="en-US" altLang="zh-CN" dirty="0"/>
              <a:t>for the execution of the project activities and the achievement of the project objectives</a:t>
            </a:r>
            <a:r>
              <a:rPr lang="en-US" altLang="zh-CN" dirty="0" smtClean="0"/>
              <a:t>.</a:t>
            </a:r>
          </a:p>
          <a:p>
            <a:pPr lvl="1"/>
            <a:r>
              <a:rPr lang="en-US" altLang="zh-CN" dirty="0" smtClean="0"/>
              <a:t>PM is </a:t>
            </a:r>
            <a:r>
              <a:rPr lang="en-US" altLang="zh-CN" dirty="0"/>
              <a:t>the highest leader, organizer and responsibility of project </a:t>
            </a:r>
            <a:r>
              <a:rPr lang="en-US" altLang="zh-CN" dirty="0" smtClean="0"/>
              <a:t>execution, </a:t>
            </a:r>
            <a:r>
              <a:rPr lang="en-US" altLang="zh-CN" dirty="0"/>
              <a:t>which plays a </a:t>
            </a:r>
            <a:r>
              <a:rPr lang="en-US" altLang="zh-CN" dirty="0" smtClean="0"/>
              <a:t>determinative role </a:t>
            </a:r>
            <a:r>
              <a:rPr lang="en-US" altLang="zh-CN" dirty="0"/>
              <a:t>in project management</a:t>
            </a:r>
            <a:r>
              <a:rPr lang="en-US" altLang="zh-CN" dirty="0" smtClean="0"/>
              <a:t>.</a:t>
            </a:r>
          </a:p>
          <a:p>
            <a:pPr lvl="1"/>
            <a:r>
              <a:rPr lang="en-US" altLang="zh-CN" dirty="0" smtClean="0"/>
              <a:t>PM is a bridge </a:t>
            </a:r>
            <a:r>
              <a:rPr lang="en-US" altLang="zh-CN" dirty="0"/>
              <a:t>and </a:t>
            </a:r>
            <a:r>
              <a:rPr lang="en-US" altLang="zh-CN" dirty="0" smtClean="0"/>
              <a:t>link </a:t>
            </a:r>
            <a:r>
              <a:rPr lang="en-US" altLang="zh-CN" dirty="0"/>
              <a:t>of the project related parties, and is in the core position of the project. </a:t>
            </a:r>
            <a:endParaRPr lang="en-US" altLang="zh-CN" dirty="0" smtClean="0"/>
          </a:p>
          <a:p>
            <a:pPr lvl="2"/>
            <a:r>
              <a:rPr lang="en-US" altLang="zh-CN" dirty="0" smtClean="0"/>
              <a:t>PM is responsible </a:t>
            </a:r>
            <a:r>
              <a:rPr lang="en-US" altLang="zh-CN" dirty="0"/>
              <a:t>for communication, consultation, resolve all kinds of </a:t>
            </a:r>
            <a:r>
              <a:rPr lang="en-US" altLang="zh-CN" dirty="0" smtClean="0"/>
              <a:t>conflicts </a:t>
            </a:r>
            <a:r>
              <a:rPr lang="en-US" altLang="zh-CN" dirty="0"/>
              <a:t>and </a:t>
            </a:r>
            <a:r>
              <a:rPr lang="en-US" altLang="zh-CN" dirty="0" smtClean="0"/>
              <a:t>disputes.</a:t>
            </a:r>
            <a:endParaRPr lang="zh-CN" altLang="en-US" dirty="0"/>
          </a:p>
        </p:txBody>
      </p:sp>
      <p:sp>
        <p:nvSpPr>
          <p:cNvPr id="3" name="标题 2"/>
          <p:cNvSpPr>
            <a:spLocks noGrp="1"/>
          </p:cNvSpPr>
          <p:nvPr>
            <p:ph type="title"/>
          </p:nvPr>
        </p:nvSpPr>
        <p:spPr/>
        <p:txBody>
          <a:bodyPr/>
          <a:lstStyle/>
          <a:p>
            <a:r>
              <a:rPr lang="en-US" altLang="zh-CN" dirty="0" smtClean="0"/>
              <a:t>Project Manager</a:t>
            </a:r>
            <a:endParaRPr lang="zh-CN" altLang="en-US" dirty="0"/>
          </a:p>
        </p:txBody>
      </p:sp>
    </p:spTree>
    <p:extLst>
      <p:ext uri="{BB962C8B-B14F-4D97-AF65-F5344CB8AC3E}">
        <p14:creationId xmlns:p14="http://schemas.microsoft.com/office/powerpoint/2010/main" val="4044957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77500" lnSpcReduction="20000"/>
          </a:bodyPr>
          <a:lstStyle/>
          <a:p>
            <a:r>
              <a:rPr lang="en-US" altLang="zh-CN" dirty="0" smtClean="0"/>
              <a:t>Responsibility of a PM</a:t>
            </a:r>
          </a:p>
          <a:p>
            <a:pPr lvl="1"/>
            <a:r>
              <a:rPr lang="en-US" altLang="zh-CN" u="sng" dirty="0">
                <a:solidFill>
                  <a:srgbClr val="7030A0"/>
                </a:solidFill>
              </a:rPr>
              <a:t>Ensure </a:t>
            </a:r>
            <a:r>
              <a:rPr lang="en-US" altLang="zh-CN" u="sng" dirty="0" smtClean="0">
                <a:solidFill>
                  <a:srgbClr val="7030A0"/>
                </a:solidFill>
              </a:rPr>
              <a:t>that the project </a:t>
            </a:r>
            <a:r>
              <a:rPr lang="en-US" altLang="zh-CN" u="sng" dirty="0">
                <a:solidFill>
                  <a:srgbClr val="7030A0"/>
                </a:solidFill>
              </a:rPr>
              <a:t>objectives </a:t>
            </a:r>
            <a:r>
              <a:rPr lang="en-US" altLang="zh-CN" u="sng" dirty="0" smtClean="0">
                <a:solidFill>
                  <a:srgbClr val="7030A0"/>
                </a:solidFill>
              </a:rPr>
              <a:t>can be achieved </a:t>
            </a:r>
            <a:r>
              <a:rPr lang="en-US" altLang="zh-CN" dirty="0" smtClean="0">
                <a:solidFill>
                  <a:schemeClr val="bg2">
                    <a:lumMod val="50000"/>
                  </a:schemeClr>
                </a:solidFill>
              </a:rPr>
              <a:t>(fundamental)</a:t>
            </a:r>
          </a:p>
          <a:p>
            <a:pPr lvl="1"/>
            <a:r>
              <a:rPr lang="en-US" altLang="zh-CN" u="sng" dirty="0" smtClean="0">
                <a:solidFill>
                  <a:srgbClr val="7030A0"/>
                </a:solidFill>
              </a:rPr>
              <a:t>Develop plans and sub plans</a:t>
            </a:r>
          </a:p>
          <a:p>
            <a:pPr lvl="2"/>
            <a:r>
              <a:rPr lang="en-US" altLang="zh-CN" dirty="0" smtClean="0">
                <a:solidFill>
                  <a:srgbClr val="00B050"/>
                </a:solidFill>
              </a:rPr>
              <a:t>PM breaks </a:t>
            </a:r>
            <a:r>
              <a:rPr lang="en-US" altLang="zh-CN" dirty="0">
                <a:solidFill>
                  <a:srgbClr val="00B050"/>
                </a:solidFill>
              </a:rPr>
              <a:t>down the overall goal, divides </a:t>
            </a:r>
            <a:r>
              <a:rPr lang="en-US" altLang="zh-CN" dirty="0" smtClean="0">
                <a:solidFill>
                  <a:srgbClr val="00B050"/>
                </a:solidFill>
              </a:rPr>
              <a:t>it into some main </a:t>
            </a:r>
            <a:r>
              <a:rPr lang="en-US" altLang="zh-CN" dirty="0">
                <a:solidFill>
                  <a:srgbClr val="00B050"/>
                </a:solidFill>
              </a:rPr>
              <a:t>work </a:t>
            </a:r>
            <a:r>
              <a:rPr lang="en-US" altLang="zh-CN" dirty="0" smtClean="0">
                <a:solidFill>
                  <a:srgbClr val="00B050"/>
                </a:solidFill>
              </a:rPr>
              <a:t>and </a:t>
            </a:r>
            <a:r>
              <a:rPr lang="en-US" altLang="zh-CN" dirty="0">
                <a:solidFill>
                  <a:srgbClr val="00B050"/>
                </a:solidFill>
              </a:rPr>
              <a:t>work load, determines the </a:t>
            </a:r>
            <a:r>
              <a:rPr lang="en-US" altLang="zh-CN" dirty="0" smtClean="0">
                <a:solidFill>
                  <a:srgbClr val="00B050"/>
                </a:solidFill>
              </a:rPr>
              <a:t>milestones of </a:t>
            </a:r>
            <a:r>
              <a:rPr lang="en-US" altLang="zh-CN" dirty="0">
                <a:solidFill>
                  <a:srgbClr val="00B050"/>
                </a:solidFill>
              </a:rPr>
              <a:t>the project </a:t>
            </a:r>
            <a:r>
              <a:rPr lang="en-US" altLang="zh-CN" dirty="0" smtClean="0">
                <a:solidFill>
                  <a:srgbClr val="00B050"/>
                </a:solidFill>
              </a:rPr>
              <a:t>stages, outcomes and </a:t>
            </a:r>
            <a:r>
              <a:rPr lang="en-US" altLang="zh-CN" dirty="0">
                <a:solidFill>
                  <a:srgbClr val="00B050"/>
                </a:solidFill>
              </a:rPr>
              <a:t>the progress </a:t>
            </a:r>
            <a:r>
              <a:rPr lang="en-US" altLang="zh-CN" dirty="0" smtClean="0">
                <a:solidFill>
                  <a:srgbClr val="00B050"/>
                </a:solidFill>
              </a:rPr>
              <a:t>check points, and establishes the overall </a:t>
            </a:r>
            <a:r>
              <a:rPr lang="en-US" altLang="zh-CN" dirty="0">
                <a:solidFill>
                  <a:srgbClr val="00B050"/>
                </a:solidFill>
              </a:rPr>
              <a:t>control plan.</a:t>
            </a:r>
            <a:endParaRPr lang="en-US" altLang="zh-CN" dirty="0" smtClean="0">
              <a:solidFill>
                <a:srgbClr val="00B050"/>
              </a:solidFill>
            </a:endParaRPr>
          </a:p>
          <a:p>
            <a:pPr lvl="1"/>
            <a:r>
              <a:rPr lang="en-US" altLang="zh-CN" u="sng" dirty="0">
                <a:solidFill>
                  <a:srgbClr val="7030A0"/>
                </a:solidFill>
              </a:rPr>
              <a:t>Organization and </a:t>
            </a:r>
            <a:r>
              <a:rPr lang="en-US" altLang="zh-CN" u="sng" dirty="0" smtClean="0">
                <a:solidFill>
                  <a:srgbClr val="7030A0"/>
                </a:solidFill>
              </a:rPr>
              <a:t>implementation</a:t>
            </a:r>
          </a:p>
          <a:p>
            <a:pPr lvl="2"/>
            <a:r>
              <a:rPr lang="en-US" altLang="zh-CN" dirty="0">
                <a:solidFill>
                  <a:srgbClr val="00B050"/>
                </a:solidFill>
              </a:rPr>
              <a:t>Design the project's organizational </a:t>
            </a:r>
            <a:r>
              <a:rPr lang="en-US" altLang="zh-CN" dirty="0" smtClean="0">
                <a:solidFill>
                  <a:srgbClr val="00B050"/>
                </a:solidFill>
              </a:rPr>
              <a:t>structure</a:t>
            </a:r>
          </a:p>
          <a:p>
            <a:pPr lvl="2"/>
            <a:r>
              <a:rPr lang="en-US" altLang="zh-CN" dirty="0">
                <a:solidFill>
                  <a:srgbClr val="00B050"/>
                </a:solidFill>
              </a:rPr>
              <a:t>For large projects, decide which tasks are done by the project team and which are done by the contractor</a:t>
            </a:r>
            <a:r>
              <a:rPr lang="en-US" altLang="zh-CN" dirty="0" smtClean="0">
                <a:solidFill>
                  <a:srgbClr val="00B050"/>
                </a:solidFill>
              </a:rPr>
              <a:t>.</a:t>
            </a:r>
          </a:p>
          <a:p>
            <a:pPr lvl="1"/>
            <a:r>
              <a:rPr lang="en-US" altLang="zh-CN" u="sng" dirty="0" smtClean="0">
                <a:solidFill>
                  <a:srgbClr val="7030A0"/>
                </a:solidFill>
              </a:rPr>
              <a:t>Project Control</a:t>
            </a:r>
          </a:p>
          <a:p>
            <a:pPr lvl="2"/>
            <a:r>
              <a:rPr lang="en-US" altLang="zh-CN" dirty="0">
                <a:solidFill>
                  <a:srgbClr val="00B050"/>
                </a:solidFill>
              </a:rPr>
              <a:t>Monitor project operation, establish and improve the project team's internal information management system, including meetings and </a:t>
            </a:r>
            <a:r>
              <a:rPr lang="en-US" altLang="zh-CN" dirty="0" smtClean="0">
                <a:solidFill>
                  <a:srgbClr val="00B050"/>
                </a:solidFill>
              </a:rPr>
              <a:t>reporting.</a:t>
            </a:r>
          </a:p>
          <a:p>
            <a:pPr lvl="2"/>
            <a:endParaRPr lang="zh-CN" altLang="en-US" u="sng" dirty="0">
              <a:solidFill>
                <a:srgbClr val="7030A0"/>
              </a:solidFill>
            </a:endParaRPr>
          </a:p>
        </p:txBody>
      </p:sp>
      <p:sp>
        <p:nvSpPr>
          <p:cNvPr id="3" name="标题 2"/>
          <p:cNvSpPr>
            <a:spLocks noGrp="1"/>
          </p:cNvSpPr>
          <p:nvPr>
            <p:ph type="title"/>
          </p:nvPr>
        </p:nvSpPr>
        <p:spPr/>
        <p:txBody>
          <a:bodyPr/>
          <a:lstStyle/>
          <a:p>
            <a:r>
              <a:rPr lang="en-US" altLang="zh-CN" dirty="0" smtClean="0"/>
              <a:t>Project Manager</a:t>
            </a:r>
            <a:endParaRPr lang="zh-CN" altLang="en-US" dirty="0"/>
          </a:p>
        </p:txBody>
      </p:sp>
    </p:spTree>
    <p:extLst>
      <p:ext uri="{BB962C8B-B14F-4D97-AF65-F5344CB8AC3E}">
        <p14:creationId xmlns:p14="http://schemas.microsoft.com/office/powerpoint/2010/main" val="113286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a:bodyPr>
          <a:lstStyle/>
          <a:p>
            <a:r>
              <a:rPr lang="en-US" altLang="zh-CN" dirty="0" smtClean="0"/>
              <a:t>Authorities (powers) of a PM</a:t>
            </a:r>
          </a:p>
          <a:p>
            <a:pPr lvl="1"/>
            <a:r>
              <a:rPr lang="en-US" altLang="zh-CN" dirty="0"/>
              <a:t> </a:t>
            </a:r>
            <a:r>
              <a:rPr lang="en-US" altLang="zh-CN" u="sng" dirty="0" smtClean="0">
                <a:solidFill>
                  <a:srgbClr val="7030A0"/>
                </a:solidFill>
              </a:rPr>
              <a:t>instructions in production</a:t>
            </a:r>
          </a:p>
          <a:p>
            <a:pPr lvl="1"/>
            <a:r>
              <a:rPr lang="en-US" altLang="zh-CN" u="sng" dirty="0">
                <a:solidFill>
                  <a:srgbClr val="7030A0"/>
                </a:solidFill>
              </a:rPr>
              <a:t>establishment of the project </a:t>
            </a:r>
            <a:r>
              <a:rPr lang="en-US" altLang="zh-CN" u="sng" dirty="0" smtClean="0">
                <a:solidFill>
                  <a:srgbClr val="7030A0"/>
                </a:solidFill>
              </a:rPr>
              <a:t>team</a:t>
            </a:r>
          </a:p>
          <a:p>
            <a:pPr lvl="2"/>
            <a:r>
              <a:rPr lang="en-US" altLang="zh-CN" dirty="0" smtClean="0">
                <a:solidFill>
                  <a:srgbClr val="00B050"/>
                </a:solidFill>
              </a:rPr>
              <a:t>appointment, </a:t>
            </a:r>
            <a:r>
              <a:rPr lang="en-US" altLang="zh-CN" dirty="0">
                <a:solidFill>
                  <a:srgbClr val="00B050"/>
                </a:solidFill>
              </a:rPr>
              <a:t>assessment, promotion, punishment, reward, supervision, command and even dismissal.</a:t>
            </a:r>
            <a:endParaRPr lang="en-US" altLang="zh-CN" dirty="0" smtClean="0">
              <a:solidFill>
                <a:srgbClr val="00B050"/>
              </a:solidFill>
            </a:endParaRPr>
          </a:p>
          <a:p>
            <a:pPr lvl="1"/>
            <a:r>
              <a:rPr lang="en-US" altLang="zh-CN" u="sng" dirty="0" smtClean="0">
                <a:solidFill>
                  <a:srgbClr val="7030A0"/>
                </a:solidFill>
              </a:rPr>
              <a:t>financial rights</a:t>
            </a:r>
          </a:p>
          <a:p>
            <a:pPr lvl="2"/>
            <a:r>
              <a:rPr lang="en-US" altLang="zh-CN" dirty="0" smtClean="0">
                <a:solidFill>
                  <a:srgbClr val="00B050"/>
                </a:solidFill>
              </a:rPr>
              <a:t>project </a:t>
            </a:r>
            <a:r>
              <a:rPr lang="en-US" altLang="zh-CN" dirty="0">
                <a:solidFill>
                  <a:srgbClr val="00B050"/>
                </a:solidFill>
              </a:rPr>
              <a:t>manager must have financial decision-making authority within the scope of the contract.</a:t>
            </a:r>
            <a:endParaRPr lang="en-US" altLang="zh-CN" dirty="0" smtClean="0">
              <a:solidFill>
                <a:srgbClr val="00B050"/>
              </a:solidFill>
            </a:endParaRPr>
          </a:p>
          <a:p>
            <a:pPr lvl="1"/>
            <a:r>
              <a:rPr lang="en-US" altLang="zh-CN" u="sng" smtClean="0">
                <a:solidFill>
                  <a:srgbClr val="7030A0"/>
                </a:solidFill>
              </a:rPr>
              <a:t>technical decision-making rights</a:t>
            </a:r>
            <a:endParaRPr lang="en-US" altLang="zh-CN" u="sng" dirty="0" smtClean="0">
              <a:solidFill>
                <a:srgbClr val="7030A0"/>
              </a:solidFill>
            </a:endParaRPr>
          </a:p>
          <a:p>
            <a:pPr lvl="2"/>
            <a:r>
              <a:rPr lang="en-US" altLang="zh-CN" dirty="0" smtClean="0">
                <a:solidFill>
                  <a:srgbClr val="00B050"/>
                </a:solidFill>
              </a:rPr>
              <a:t>review </a:t>
            </a:r>
            <a:r>
              <a:rPr lang="en-US" altLang="zh-CN" dirty="0">
                <a:solidFill>
                  <a:srgbClr val="00B050"/>
                </a:solidFill>
              </a:rPr>
              <a:t>and approve major technical </a:t>
            </a:r>
            <a:r>
              <a:rPr lang="en-US" altLang="zh-CN" dirty="0" smtClean="0">
                <a:solidFill>
                  <a:srgbClr val="00B050"/>
                </a:solidFill>
              </a:rPr>
              <a:t>solutions, </a:t>
            </a:r>
            <a:r>
              <a:rPr lang="en-US" altLang="zh-CN" dirty="0">
                <a:solidFill>
                  <a:srgbClr val="00B050"/>
                </a:solidFill>
              </a:rPr>
              <a:t>to convene a technical proposal or to consult an </a:t>
            </a:r>
            <a:r>
              <a:rPr lang="en-US" altLang="zh-CN" dirty="0" smtClean="0">
                <a:solidFill>
                  <a:srgbClr val="00B050"/>
                </a:solidFill>
              </a:rPr>
              <a:t>expert if </a:t>
            </a:r>
            <a:r>
              <a:rPr lang="en-US" altLang="zh-CN" dirty="0">
                <a:solidFill>
                  <a:srgbClr val="00B050"/>
                </a:solidFill>
              </a:rPr>
              <a:t>necessary</a:t>
            </a:r>
            <a:r>
              <a:rPr lang="en-US" altLang="zh-CN" dirty="0" smtClean="0">
                <a:solidFill>
                  <a:srgbClr val="00B050"/>
                </a:solidFill>
              </a:rPr>
              <a:t>.</a:t>
            </a:r>
          </a:p>
        </p:txBody>
      </p:sp>
      <p:sp>
        <p:nvSpPr>
          <p:cNvPr id="3" name="标题 2"/>
          <p:cNvSpPr>
            <a:spLocks noGrp="1"/>
          </p:cNvSpPr>
          <p:nvPr>
            <p:ph type="title"/>
          </p:nvPr>
        </p:nvSpPr>
        <p:spPr/>
        <p:txBody>
          <a:bodyPr/>
          <a:lstStyle/>
          <a:p>
            <a:r>
              <a:rPr lang="en-US" altLang="zh-CN" dirty="0"/>
              <a:t>Project Manager</a:t>
            </a:r>
            <a:endParaRPr lang="zh-CN" altLang="en-US" dirty="0"/>
          </a:p>
        </p:txBody>
      </p:sp>
    </p:spTree>
    <p:extLst>
      <p:ext uri="{BB962C8B-B14F-4D97-AF65-F5344CB8AC3E}">
        <p14:creationId xmlns:p14="http://schemas.microsoft.com/office/powerpoint/2010/main" val="1803223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a:bodyPr>
          <a:lstStyle/>
          <a:p>
            <a:r>
              <a:rPr lang="en-US" altLang="zh-CN" dirty="0" smtClean="0"/>
              <a:t>Abilities </a:t>
            </a:r>
            <a:r>
              <a:rPr lang="en-US" altLang="zh-CN" dirty="0"/>
              <a:t>of </a:t>
            </a:r>
            <a:r>
              <a:rPr lang="en-US" altLang="zh-CN" dirty="0" smtClean="0"/>
              <a:t>a PM</a:t>
            </a:r>
          </a:p>
          <a:p>
            <a:pPr lvl="1"/>
            <a:r>
              <a:rPr lang="en-US" altLang="zh-CN" u="sng" dirty="0">
                <a:solidFill>
                  <a:srgbClr val="7030A0"/>
                </a:solidFill>
              </a:rPr>
              <a:t>Ability to obtain project </a:t>
            </a:r>
            <a:r>
              <a:rPr lang="en-US" altLang="zh-CN" u="sng" dirty="0" smtClean="0">
                <a:solidFill>
                  <a:srgbClr val="7030A0"/>
                </a:solidFill>
              </a:rPr>
              <a:t>resources</a:t>
            </a:r>
          </a:p>
          <a:p>
            <a:pPr lvl="2"/>
            <a:r>
              <a:rPr lang="en-US" altLang="zh-CN" dirty="0">
                <a:solidFill>
                  <a:srgbClr val="00B050"/>
                </a:solidFill>
              </a:rPr>
              <a:t>Project managers, by establishing their own image, with a variety of relationships and senior leadership, through the normal channels to obtain project resources</a:t>
            </a:r>
            <a:r>
              <a:rPr lang="en-US" altLang="zh-CN" dirty="0" smtClean="0">
                <a:solidFill>
                  <a:srgbClr val="00B050"/>
                </a:solidFill>
              </a:rPr>
              <a:t>.</a:t>
            </a:r>
          </a:p>
          <a:p>
            <a:pPr lvl="1"/>
            <a:r>
              <a:rPr lang="en-US" altLang="zh-CN" u="sng" dirty="0">
                <a:solidFill>
                  <a:srgbClr val="7030A0"/>
                </a:solidFill>
              </a:rPr>
              <a:t>Ability to eliminate obstacles and solve </a:t>
            </a:r>
            <a:r>
              <a:rPr lang="en-US" altLang="zh-CN" u="sng" dirty="0" smtClean="0">
                <a:solidFill>
                  <a:srgbClr val="7030A0"/>
                </a:solidFill>
              </a:rPr>
              <a:t>problems</a:t>
            </a:r>
          </a:p>
          <a:p>
            <a:pPr lvl="1"/>
            <a:r>
              <a:rPr lang="en-US" altLang="zh-CN" u="sng" dirty="0">
                <a:solidFill>
                  <a:srgbClr val="7030A0"/>
                </a:solidFill>
              </a:rPr>
              <a:t>Leadership and </a:t>
            </a:r>
            <a:r>
              <a:rPr lang="en-US" altLang="zh-CN" u="sng" dirty="0" smtClean="0">
                <a:solidFill>
                  <a:srgbClr val="7030A0"/>
                </a:solidFill>
              </a:rPr>
              <a:t>tradeoffs</a:t>
            </a:r>
          </a:p>
          <a:p>
            <a:pPr lvl="1"/>
            <a:r>
              <a:rPr lang="en-US" altLang="zh-CN" u="sng" dirty="0" smtClean="0">
                <a:solidFill>
                  <a:srgbClr val="7030A0"/>
                </a:solidFill>
              </a:rPr>
              <a:t>Communication skills</a:t>
            </a:r>
          </a:p>
          <a:p>
            <a:pPr lvl="1"/>
            <a:r>
              <a:rPr lang="en-US" altLang="zh-CN" u="sng" dirty="0">
                <a:solidFill>
                  <a:srgbClr val="7030A0"/>
                </a:solidFill>
              </a:rPr>
              <a:t>Ability to manage </a:t>
            </a:r>
            <a:r>
              <a:rPr lang="en-US" altLang="zh-CN" u="sng" dirty="0" smtClean="0">
                <a:solidFill>
                  <a:srgbClr val="7030A0"/>
                </a:solidFill>
              </a:rPr>
              <a:t>time</a:t>
            </a:r>
          </a:p>
          <a:p>
            <a:pPr lvl="2"/>
            <a:r>
              <a:rPr lang="en-US" altLang="zh-CN" dirty="0">
                <a:solidFill>
                  <a:srgbClr val="00B050"/>
                </a:solidFill>
              </a:rPr>
              <a:t>The project manager </a:t>
            </a:r>
            <a:r>
              <a:rPr lang="en-US" altLang="zh-CN" dirty="0" smtClean="0">
                <a:solidFill>
                  <a:srgbClr val="00B050"/>
                </a:solidFill>
              </a:rPr>
              <a:t>must identify </a:t>
            </a:r>
            <a:r>
              <a:rPr lang="en-US" altLang="zh-CN" dirty="0">
                <a:solidFill>
                  <a:srgbClr val="00B050"/>
                </a:solidFill>
              </a:rPr>
              <a:t>the </a:t>
            </a:r>
            <a:r>
              <a:rPr lang="en-US" altLang="zh-CN" dirty="0" smtClean="0">
                <a:solidFill>
                  <a:srgbClr val="00B050"/>
                </a:solidFill>
              </a:rPr>
              <a:t>priority of activities, and make a </a:t>
            </a:r>
            <a:r>
              <a:rPr lang="en-US" altLang="zh-CN" dirty="0">
                <a:solidFill>
                  <a:srgbClr val="00B050"/>
                </a:solidFill>
              </a:rPr>
              <a:t>good </a:t>
            </a:r>
            <a:r>
              <a:rPr lang="en-US" altLang="zh-CN" dirty="0" smtClean="0">
                <a:solidFill>
                  <a:srgbClr val="00B050"/>
                </a:solidFill>
              </a:rPr>
              <a:t>arrangement.</a:t>
            </a:r>
          </a:p>
          <a:p>
            <a:pPr lvl="1"/>
            <a:endParaRPr lang="en-US" altLang="zh-CN" u="sng" dirty="0" smtClean="0">
              <a:solidFill>
                <a:srgbClr val="7030A0"/>
              </a:solidFill>
            </a:endParaRPr>
          </a:p>
        </p:txBody>
      </p:sp>
      <p:sp>
        <p:nvSpPr>
          <p:cNvPr id="3" name="标题 2"/>
          <p:cNvSpPr>
            <a:spLocks noGrp="1"/>
          </p:cNvSpPr>
          <p:nvPr>
            <p:ph type="title"/>
          </p:nvPr>
        </p:nvSpPr>
        <p:spPr/>
        <p:txBody>
          <a:bodyPr/>
          <a:lstStyle/>
          <a:p>
            <a:r>
              <a:rPr lang="en-US" altLang="zh-CN" dirty="0"/>
              <a:t>Project Manager</a:t>
            </a:r>
            <a:endParaRPr lang="zh-CN" altLang="en-US" dirty="0"/>
          </a:p>
        </p:txBody>
      </p:sp>
    </p:spTree>
    <p:extLst>
      <p:ext uri="{BB962C8B-B14F-4D97-AF65-F5344CB8AC3E}">
        <p14:creationId xmlns:p14="http://schemas.microsoft.com/office/powerpoint/2010/main" val="3341752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u="sng" dirty="0" smtClean="0">
                <a:solidFill>
                  <a:srgbClr val="7030A0"/>
                </a:solidFill>
              </a:rPr>
              <a:t>Functional organizational structure</a:t>
            </a:r>
          </a:p>
          <a:p>
            <a:pPr lvl="1"/>
            <a:r>
              <a:rPr lang="en-US" altLang="zh-CN" dirty="0" smtClean="0"/>
              <a:t>It is the hierarchy most people think of when picturing an organizational chart. Functional managers or vice presidents in specialties such as engineering, manufacturing, IT, and human resources report to the chief executive officer. Their staffs have specialized skills in their respective disciplines. For example, most colleges and university have very strong functional organizations.</a:t>
            </a:r>
            <a:endParaRPr lang="zh-CN" altLang="en-US" dirty="0"/>
          </a:p>
        </p:txBody>
      </p:sp>
      <p:sp>
        <p:nvSpPr>
          <p:cNvPr id="3" name="标题 2"/>
          <p:cNvSpPr>
            <a:spLocks noGrp="1"/>
          </p:cNvSpPr>
          <p:nvPr>
            <p:ph type="title"/>
          </p:nvPr>
        </p:nvSpPr>
        <p:spPr/>
        <p:txBody>
          <a:bodyPr/>
          <a:lstStyle/>
          <a:p>
            <a:r>
              <a:rPr lang="en-US" altLang="zh-CN" dirty="0" smtClean="0"/>
              <a:t>Organizational Structures</a:t>
            </a:r>
            <a:endParaRPr lang="zh-CN" altLang="en-US" dirty="0"/>
          </a:p>
        </p:txBody>
      </p:sp>
    </p:spTree>
    <p:extLst>
      <p:ext uri="{BB962C8B-B14F-4D97-AF65-F5344CB8AC3E}">
        <p14:creationId xmlns:p14="http://schemas.microsoft.com/office/powerpoint/2010/main" val="3387375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u="sng" dirty="0" smtClean="0">
                <a:solidFill>
                  <a:srgbClr val="7030A0"/>
                </a:solidFill>
              </a:rPr>
              <a:t>Project organizational structure</a:t>
            </a:r>
          </a:p>
          <a:p>
            <a:pPr lvl="1"/>
            <a:r>
              <a:rPr lang="en-US" altLang="zh-CN" dirty="0" smtClean="0"/>
              <a:t>It also is hierarchical, but instead of  functional managers or vice presidents reporting to the CEO, program manager report to the CEO. Their staffs have a variety of skills needed to complete the projects within their programs.</a:t>
            </a:r>
            <a:r>
              <a:rPr lang="zh-CN" altLang="en-US" dirty="0" smtClean="0"/>
              <a:t> </a:t>
            </a:r>
            <a:r>
              <a:rPr lang="en-US" altLang="zh-CN" dirty="0" smtClean="0"/>
              <a:t>For example, many defense, architectural, engineering, and consulting companies use a project organizational structure.</a:t>
            </a:r>
          </a:p>
        </p:txBody>
      </p:sp>
      <p:sp>
        <p:nvSpPr>
          <p:cNvPr id="3" name="标题 2"/>
          <p:cNvSpPr>
            <a:spLocks noGrp="1"/>
          </p:cNvSpPr>
          <p:nvPr>
            <p:ph type="title"/>
          </p:nvPr>
        </p:nvSpPr>
        <p:spPr/>
        <p:txBody>
          <a:bodyPr/>
          <a:lstStyle/>
          <a:p>
            <a:r>
              <a:rPr lang="en-US" altLang="zh-CN" dirty="0"/>
              <a:t>Organizational Structures</a:t>
            </a:r>
            <a:endParaRPr lang="zh-CN" altLang="en-US" dirty="0"/>
          </a:p>
        </p:txBody>
      </p:sp>
    </p:spTree>
    <p:extLst>
      <p:ext uri="{BB962C8B-B14F-4D97-AF65-F5344CB8AC3E}">
        <p14:creationId xmlns:p14="http://schemas.microsoft.com/office/powerpoint/2010/main" val="9850193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_2">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EFF3F22-CF63-4FF3-BFBB-581C6E73BB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团队合作演示文稿</Template>
  <TotalTime>1955</TotalTime>
  <Words>2664</Words>
  <Application>Microsoft Office PowerPoint</Application>
  <PresentationFormat>全屏显示(4:3)</PresentationFormat>
  <Paragraphs>343</Paragraphs>
  <Slides>35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3" baseType="lpstr">
      <vt:lpstr>方正舒体</vt:lpstr>
      <vt:lpstr>宋体</vt:lpstr>
      <vt:lpstr>Calibri</vt:lpstr>
      <vt:lpstr>Georgia</vt:lpstr>
      <vt:lpstr>Wingdings</vt:lpstr>
      <vt:lpstr>Wingdings 2</vt:lpstr>
      <vt:lpstr>presentation_2</vt:lpstr>
      <vt:lpstr>Equation</vt:lpstr>
      <vt:lpstr>Software Project Management</vt:lpstr>
      <vt:lpstr>Previously on Lecture 1</vt:lpstr>
      <vt:lpstr>Project Evaluation</vt:lpstr>
      <vt:lpstr>Project Manager</vt:lpstr>
      <vt:lpstr>Project Manager</vt:lpstr>
      <vt:lpstr>Project Manager</vt:lpstr>
      <vt:lpstr>Project Manager</vt:lpstr>
      <vt:lpstr>Organizational Structures</vt:lpstr>
      <vt:lpstr>Organizational Structures</vt:lpstr>
      <vt:lpstr>Organizational Structures</vt:lpstr>
      <vt:lpstr>Organizational Chart</vt:lpstr>
      <vt:lpstr>Influence on projects</vt:lpstr>
      <vt:lpstr>Homework</vt:lpstr>
      <vt:lpstr>Answer</vt:lpstr>
      <vt:lpstr>Project Life Cycle</vt:lpstr>
      <vt:lpstr>A business case</vt:lpstr>
      <vt:lpstr>Project portfolio management</vt:lpstr>
      <vt:lpstr>Project Portfolio</vt:lpstr>
      <vt:lpstr>Evaluation of individual projects</vt:lpstr>
      <vt:lpstr>PowerPoint 演示文稿</vt:lpstr>
      <vt:lpstr>Cost-benefit evaluation techniques</vt:lpstr>
      <vt:lpstr>Return on investment</vt:lpstr>
      <vt:lpstr>Net present value (NPV) analysis</vt:lpstr>
      <vt:lpstr>NPV analysis</vt:lpstr>
      <vt:lpstr>Internal rate of return</vt:lpstr>
      <vt:lpstr>Internal rate of return</vt:lpstr>
      <vt:lpstr>Risk evaluation</vt:lpstr>
      <vt:lpstr>Risk evaluation</vt:lpstr>
      <vt:lpstr>Risk evaluation</vt:lpstr>
      <vt:lpstr>Program Management</vt:lpstr>
      <vt:lpstr>Program Manager Project Manager</vt:lpstr>
      <vt:lpstr>Create a Program</vt:lpstr>
      <vt:lpstr>Conclusion</vt:lpstr>
      <vt:lpstr>Quiz</vt:lpstr>
      <vt:lpstr>Homework</vt:lpstr>
    </vt:vector>
  </TitlesOfParts>
  <Company>NJUST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软件建模实践</dc:title>
  <dc:creator>jzhang</dc:creator>
  <cp:keywords/>
  <cp:lastModifiedBy>jzhang</cp:lastModifiedBy>
  <cp:revision>306</cp:revision>
  <dcterms:created xsi:type="dcterms:W3CDTF">2016-04-20T02:40:24Z</dcterms:created>
  <dcterms:modified xsi:type="dcterms:W3CDTF">2016-12-06T05:28:05Z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TC102282709990</vt:lpwstr>
  </property>
</Properties>
</file>