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7"/>
  </p:notesMasterIdLst>
  <p:handoutMasterIdLst>
    <p:handoutMasterId r:id="rId48"/>
  </p:handoutMasterIdLst>
  <p:sldIdLst>
    <p:sldId id="256" r:id="rId5"/>
    <p:sldId id="257" r:id="rId6"/>
    <p:sldId id="261" r:id="rId7"/>
    <p:sldId id="269" r:id="rId8"/>
    <p:sldId id="270" r:id="rId9"/>
    <p:sldId id="271" r:id="rId10"/>
    <p:sldId id="272" r:id="rId11"/>
    <p:sldId id="273" r:id="rId12"/>
    <p:sldId id="275" r:id="rId13"/>
    <p:sldId id="274" r:id="rId14"/>
    <p:sldId id="276" r:id="rId15"/>
    <p:sldId id="278" r:id="rId16"/>
    <p:sldId id="284" r:id="rId17"/>
    <p:sldId id="277" r:id="rId18"/>
    <p:sldId id="279" r:id="rId19"/>
    <p:sldId id="280" r:id="rId20"/>
    <p:sldId id="281" r:id="rId21"/>
    <p:sldId id="282" r:id="rId22"/>
    <p:sldId id="283" r:id="rId23"/>
    <p:sldId id="263" r:id="rId24"/>
    <p:sldId id="286" r:id="rId25"/>
    <p:sldId id="288" r:id="rId26"/>
    <p:sldId id="287" r:id="rId27"/>
    <p:sldId id="290" r:id="rId28"/>
    <p:sldId id="289" r:id="rId29"/>
    <p:sldId id="291" r:id="rId30"/>
    <p:sldId id="292" r:id="rId31"/>
    <p:sldId id="293" r:id="rId32"/>
    <p:sldId id="294" r:id="rId33"/>
    <p:sldId id="295" r:id="rId34"/>
    <p:sldId id="296" r:id="rId35"/>
    <p:sldId id="297" r:id="rId36"/>
    <p:sldId id="298" r:id="rId37"/>
    <p:sldId id="300" r:id="rId38"/>
    <p:sldId id="301" r:id="rId39"/>
    <p:sldId id="302" r:id="rId40"/>
    <p:sldId id="299" r:id="rId41"/>
    <p:sldId id="303" r:id="rId42"/>
    <p:sldId id="304" r:id="rId43"/>
    <p:sldId id="305" r:id="rId44"/>
    <p:sldId id="306" r:id="rId45"/>
    <p:sldId id="307" r:id="rId46"/>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2018/3/22</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2018/3/22</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2018/3/22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2018/3/22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2018/3/22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2018/3/22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2018/3/22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2018/3/22</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2018/3/22</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2018/3/22</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2018/3/22</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2018/3/22</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Design</a:t>
            </a:r>
            <a:r>
              <a:rPr lang="zh-CN" altLang="en-US" dirty="0"/>
              <a:t> </a:t>
            </a:r>
            <a:r>
              <a:rPr lang="en-US" altLang="zh-CN" dirty="0"/>
              <a:t>pattern</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en-US" altLang="zh-CN" dirty="0"/>
              <a:t>7</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Adapter—Class Adapter Pattern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574800"/>
          </a:xfrm>
        </p:spPr>
        <p:txBody>
          <a:bodyPr rtlCol="0">
            <a:normAutofit/>
          </a:bodyPr>
          <a:lstStyle/>
          <a:p>
            <a:pPr>
              <a:spcBef>
                <a:spcPts val="600"/>
              </a:spcBef>
            </a:pPr>
            <a:r>
              <a:rPr lang="en-US" altLang="zh-CN" dirty="0"/>
              <a:t>Use a Target interface to declare all the required methods, and use another Adapter class to implement all the methods in the Target interface. At the same time, the Adapter class extends the </a:t>
            </a:r>
            <a:r>
              <a:rPr lang="en-US" altLang="zh-CN" dirty="0" err="1"/>
              <a:t>Adaptee</a:t>
            </a:r>
            <a:r>
              <a:rPr lang="en-US" altLang="zh-CN" dirty="0"/>
              <a:t> class, as shown in Figure 7.</a:t>
            </a:r>
          </a:p>
        </p:txBody>
      </p:sp>
      <p:sp>
        <p:nvSpPr>
          <p:cNvPr id="3" name="文本框 2"/>
          <p:cNvSpPr txBox="1"/>
          <p:nvPr/>
        </p:nvSpPr>
        <p:spPr>
          <a:xfrm>
            <a:off x="2666997" y="6194778"/>
            <a:ext cx="1806225" cy="307777"/>
          </a:xfrm>
          <a:prstGeom prst="rect">
            <a:avLst/>
          </a:prstGeom>
          <a:noFill/>
        </p:spPr>
        <p:txBody>
          <a:bodyPr wrap="square" rtlCol="0">
            <a:spAutoFit/>
          </a:bodyPr>
          <a:lstStyle/>
          <a:p>
            <a:r>
              <a:rPr kumimoji="1" lang="en-US" altLang="zh-CN" sz="1400" dirty="0"/>
              <a:t>Figure 7 </a:t>
            </a:r>
            <a:endParaRPr kumimoji="1" lang="zh-CN" altLang="en-US" sz="1400" dirty="0"/>
          </a:p>
        </p:txBody>
      </p:sp>
      <p:pic>
        <p:nvPicPr>
          <p:cNvPr id="5" name="图片 4"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61" y="3020484"/>
            <a:ext cx="4989285" cy="2920294"/>
          </a:xfrm>
          <a:prstGeom prst="rect">
            <a:avLst/>
          </a:prstGeom>
        </p:spPr>
      </p:pic>
      <p:sp>
        <p:nvSpPr>
          <p:cNvPr id="6" name="文本框 5"/>
          <p:cNvSpPr txBox="1"/>
          <p:nvPr/>
        </p:nvSpPr>
        <p:spPr>
          <a:xfrm>
            <a:off x="5672666" y="3654778"/>
            <a:ext cx="3570112" cy="1015663"/>
          </a:xfrm>
          <a:prstGeom prst="rect">
            <a:avLst/>
          </a:prstGeom>
          <a:noFill/>
        </p:spPr>
        <p:txBody>
          <a:bodyPr wrap="square" rtlCol="0">
            <a:spAutoFit/>
          </a:bodyPr>
          <a:lstStyle/>
          <a:p>
            <a:r>
              <a:rPr kumimoji="1" lang="en-US" altLang="zh-CN" sz="2000" dirty="0"/>
              <a:t>Target target = new Target(); </a:t>
            </a:r>
          </a:p>
          <a:p>
            <a:r>
              <a:rPr kumimoji="1" lang="en-US" altLang="zh-CN" sz="2000" dirty="0"/>
              <a:t>target.Operation1(); </a:t>
            </a:r>
          </a:p>
          <a:p>
            <a:r>
              <a:rPr kumimoji="1" lang="en-US" altLang="zh-CN" sz="2000" dirty="0"/>
              <a:t>target.Operation2();</a:t>
            </a:r>
            <a:endParaRPr kumimoji="1" lang="zh-CN" altLang="en-US" sz="2000" dirty="0"/>
          </a:p>
        </p:txBody>
      </p:sp>
    </p:spTree>
    <p:extLst>
      <p:ext uri="{BB962C8B-B14F-4D97-AF65-F5344CB8AC3E}">
        <p14:creationId xmlns:p14="http://schemas.microsoft.com/office/powerpoint/2010/main" val="189574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r>
              <a:rPr lang="en-US" altLang="zh-CN" dirty="0"/>
              <a:t>Object </a:t>
            </a:r>
            <a:r>
              <a:rPr lang="en-US" altLang="zh-CN" dirty="0">
                <a:latin typeface="微软雅黑" panose="020B0503020204020204" pitchFamily="34" charset="-122"/>
                <a:ea typeface="微软雅黑" panose="020B0503020204020204" pitchFamily="34" charset="-122"/>
              </a:rPr>
              <a:t>Adapter Pattern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934325" cy="1814690"/>
          </a:xfrm>
        </p:spPr>
        <p:txBody>
          <a:bodyPr rtlCol="0">
            <a:normAutofit fontScale="85000" lnSpcReduction="10000"/>
          </a:bodyPr>
          <a:lstStyle/>
          <a:p>
            <a:pPr>
              <a:lnSpc>
                <a:spcPct val="100000"/>
              </a:lnSpc>
              <a:spcBef>
                <a:spcPts val="600"/>
              </a:spcBef>
            </a:pPr>
            <a:r>
              <a:rPr lang="en-US" altLang="zh-CN" dirty="0"/>
              <a:t>Object Adapter Mode: Multiple inheritance is not allowed in the Java language. Therefore, if there are two or more classes Adaptee1 and Adaptee2 that need to be adapted at the same time, you cannot continue to use the class adapter pattern for design, as shown in Figure 8. The design diagram is also illegal. In the Adapter class, Operation1 is implemented by means of aggregation. This method is the object adapter mode. Its design is shown in Figure 9.</a:t>
            </a:r>
          </a:p>
        </p:txBody>
      </p:sp>
      <p:sp>
        <p:nvSpPr>
          <p:cNvPr id="3" name="文本框 2"/>
          <p:cNvSpPr txBox="1"/>
          <p:nvPr/>
        </p:nvSpPr>
        <p:spPr>
          <a:xfrm>
            <a:off x="3189108" y="6378222"/>
            <a:ext cx="2201336" cy="307777"/>
          </a:xfrm>
          <a:prstGeom prst="rect">
            <a:avLst/>
          </a:prstGeom>
          <a:noFill/>
        </p:spPr>
        <p:txBody>
          <a:bodyPr wrap="square" rtlCol="0">
            <a:spAutoFit/>
          </a:bodyPr>
          <a:lstStyle/>
          <a:p>
            <a:r>
              <a:rPr kumimoji="1" lang="en-US" altLang="zh-CN" sz="1400" dirty="0"/>
              <a:t>Figure 8 illegal design </a:t>
            </a:r>
            <a:endParaRPr kumimoji="1" lang="zh-CN" altLang="en-US" sz="1400" dirty="0"/>
          </a:p>
        </p:txBody>
      </p:sp>
      <p:pic>
        <p:nvPicPr>
          <p:cNvPr id="2" name="图片 1" descr="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05" y="3651250"/>
            <a:ext cx="5321300" cy="2603500"/>
          </a:xfrm>
          <a:prstGeom prst="rect">
            <a:avLst/>
          </a:prstGeom>
        </p:spPr>
      </p:pic>
    </p:spTree>
    <p:extLst>
      <p:ext uri="{BB962C8B-B14F-4D97-AF65-F5344CB8AC3E}">
        <p14:creationId xmlns:p14="http://schemas.microsoft.com/office/powerpoint/2010/main" val="421477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r>
              <a:rPr lang="en-US" altLang="zh-CN" dirty="0"/>
              <a:t>Object </a:t>
            </a:r>
            <a:r>
              <a:rPr lang="en-US" altLang="zh-CN" dirty="0">
                <a:latin typeface="微软雅黑" panose="020B0503020204020204" pitchFamily="34" charset="-122"/>
                <a:ea typeface="微软雅黑" panose="020B0503020204020204" pitchFamily="34" charset="-122"/>
              </a:rPr>
              <a:t>Adapter Pattern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934325" cy="1264356"/>
          </a:xfrm>
        </p:spPr>
        <p:txBody>
          <a:bodyPr rtlCol="0">
            <a:normAutofit/>
          </a:bodyPr>
          <a:lstStyle/>
          <a:p>
            <a:pPr>
              <a:lnSpc>
                <a:spcPct val="100000"/>
              </a:lnSpc>
              <a:spcBef>
                <a:spcPts val="600"/>
              </a:spcBef>
            </a:pPr>
            <a:r>
              <a:rPr lang="en-US" altLang="zh-CN" dirty="0"/>
              <a:t>In the Adapter class, Operation1 is implemented by means of aggregation. This method is the object adapter pattern. Its design is shown in Figure 9.</a:t>
            </a:r>
          </a:p>
        </p:txBody>
      </p:sp>
      <p:sp>
        <p:nvSpPr>
          <p:cNvPr id="3" name="文本框 2"/>
          <p:cNvSpPr txBox="1"/>
          <p:nvPr/>
        </p:nvSpPr>
        <p:spPr>
          <a:xfrm>
            <a:off x="1030108" y="6067777"/>
            <a:ext cx="4078114" cy="310445"/>
          </a:xfrm>
          <a:prstGeom prst="rect">
            <a:avLst/>
          </a:prstGeom>
          <a:noFill/>
        </p:spPr>
        <p:txBody>
          <a:bodyPr wrap="square" rtlCol="0">
            <a:spAutoFit/>
          </a:bodyPr>
          <a:lstStyle/>
          <a:p>
            <a:r>
              <a:rPr kumimoji="1" lang="en-US" altLang="zh-CN" sz="1400" dirty="0"/>
              <a:t>Figure 9 Object Adapter pattern design diagram</a:t>
            </a:r>
            <a:endParaRPr kumimoji="1" lang="zh-CN" altLang="en-US" sz="1400" dirty="0"/>
          </a:p>
        </p:txBody>
      </p:sp>
      <p:pic>
        <p:nvPicPr>
          <p:cNvPr id="4" name="图片 3" descr="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88" y="2888719"/>
            <a:ext cx="4219223" cy="2908782"/>
          </a:xfrm>
          <a:prstGeom prst="rect">
            <a:avLst/>
          </a:prstGeom>
        </p:spPr>
      </p:pic>
      <p:sp>
        <p:nvSpPr>
          <p:cNvPr id="7" name="文本框 6"/>
          <p:cNvSpPr txBox="1"/>
          <p:nvPr/>
        </p:nvSpPr>
        <p:spPr>
          <a:xfrm>
            <a:off x="5150555" y="3429000"/>
            <a:ext cx="3993445" cy="1015663"/>
          </a:xfrm>
          <a:prstGeom prst="rect">
            <a:avLst/>
          </a:prstGeom>
          <a:noFill/>
        </p:spPr>
        <p:txBody>
          <a:bodyPr wrap="square" rtlCol="0">
            <a:spAutoFit/>
          </a:bodyPr>
          <a:lstStyle/>
          <a:p>
            <a:r>
              <a:rPr kumimoji="1" lang="en-US" altLang="zh-CN" sz="2000" dirty="0"/>
              <a:t>Adapter adapter = new Adapter(); </a:t>
            </a:r>
          </a:p>
          <a:p>
            <a:r>
              <a:rPr kumimoji="1" lang="en-US" altLang="zh-CN" sz="2000" dirty="0"/>
              <a:t>adapter.operation1(); </a:t>
            </a:r>
          </a:p>
          <a:p>
            <a:r>
              <a:rPr kumimoji="1" lang="en-US" altLang="zh-CN" sz="2000" dirty="0"/>
              <a:t>adapter.operation2();</a:t>
            </a:r>
            <a:endParaRPr kumimoji="1" lang="zh-CN" altLang="en-US" sz="2000" dirty="0"/>
          </a:p>
        </p:txBody>
      </p:sp>
    </p:spTree>
    <p:extLst>
      <p:ext uri="{BB962C8B-B14F-4D97-AF65-F5344CB8AC3E}">
        <p14:creationId xmlns:p14="http://schemas.microsoft.com/office/powerpoint/2010/main" val="369443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r>
              <a:rPr lang="en-US" altLang="zh-CN" dirty="0"/>
              <a:t>—Applicability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marL="0" indent="0" rtl="0">
              <a:buNone/>
            </a:pPr>
            <a:r>
              <a:rPr lang="en-US" altLang="zh-CN" dirty="0"/>
              <a:t>Use</a:t>
            </a:r>
            <a:r>
              <a:rPr lang="zh-CN" altLang="en-US" dirty="0"/>
              <a:t> </a:t>
            </a:r>
            <a:r>
              <a:rPr lang="en-US" altLang="zh-CN" dirty="0"/>
              <a:t>the</a:t>
            </a:r>
            <a:r>
              <a:rPr lang="zh-CN" altLang="en-US" dirty="0"/>
              <a:t> </a:t>
            </a:r>
            <a:r>
              <a:rPr lang="zh-CN" altLang="zh-CN" dirty="0"/>
              <a:t>A</a:t>
            </a:r>
            <a:r>
              <a:rPr lang="en-US" altLang="zh-CN" dirty="0" err="1"/>
              <a:t>dapter</a:t>
            </a:r>
            <a:r>
              <a:rPr lang="zh-CN" altLang="en-US" dirty="0"/>
              <a:t> </a:t>
            </a:r>
            <a:r>
              <a:rPr lang="en-US" altLang="zh-CN" dirty="0"/>
              <a:t>pattern</a:t>
            </a:r>
            <a:r>
              <a:rPr lang="zh-CN" altLang="en-US" dirty="0"/>
              <a:t> </a:t>
            </a:r>
            <a:r>
              <a:rPr lang="en-US" altLang="zh-CN" dirty="0"/>
              <a:t>when:</a:t>
            </a:r>
          </a:p>
          <a:p>
            <a:pPr rtl="0"/>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use</a:t>
            </a:r>
            <a:r>
              <a:rPr lang="zh-CN" altLang="en-US" dirty="0"/>
              <a:t> </a:t>
            </a:r>
            <a:r>
              <a:rPr lang="en-US" altLang="zh-CN" dirty="0"/>
              <a:t>an</a:t>
            </a:r>
            <a:r>
              <a:rPr lang="zh-CN" altLang="en-US" dirty="0"/>
              <a:t> </a:t>
            </a:r>
            <a:r>
              <a:rPr lang="en-US" altLang="zh-CN" dirty="0"/>
              <a:t>existing</a:t>
            </a:r>
            <a:r>
              <a:rPr lang="zh-CN" altLang="en-US" dirty="0"/>
              <a:t> </a:t>
            </a:r>
            <a:r>
              <a:rPr lang="en-US" altLang="zh-CN" dirty="0"/>
              <a:t>class,</a:t>
            </a:r>
            <a:r>
              <a:rPr lang="zh-CN" altLang="en-US" dirty="0"/>
              <a:t> </a:t>
            </a:r>
            <a:r>
              <a:rPr lang="en-US" altLang="zh-CN" dirty="0"/>
              <a:t>and</a:t>
            </a:r>
            <a:r>
              <a:rPr lang="zh-CN" altLang="en-US" dirty="0"/>
              <a:t> </a:t>
            </a:r>
            <a:r>
              <a:rPr lang="en-US" altLang="zh-CN" dirty="0"/>
              <a:t>its</a:t>
            </a:r>
            <a:r>
              <a:rPr lang="zh-CN" altLang="en-US" dirty="0"/>
              <a:t> </a:t>
            </a:r>
            <a:r>
              <a:rPr lang="en-US" altLang="zh-CN" dirty="0"/>
              <a:t>interface</a:t>
            </a:r>
            <a:r>
              <a:rPr lang="zh-CN" altLang="en-US" dirty="0"/>
              <a:t> </a:t>
            </a:r>
            <a:r>
              <a:rPr lang="en-US" altLang="zh-CN" dirty="0"/>
              <a:t>does</a:t>
            </a:r>
            <a:r>
              <a:rPr lang="zh-CN" altLang="en-US" dirty="0"/>
              <a:t> </a:t>
            </a:r>
            <a:r>
              <a:rPr lang="en-US" altLang="zh-CN" dirty="0"/>
              <a:t>not</a:t>
            </a:r>
            <a:r>
              <a:rPr lang="zh-CN" altLang="en-US" dirty="0"/>
              <a:t> </a:t>
            </a:r>
            <a:r>
              <a:rPr lang="en-US" altLang="zh-CN" dirty="0"/>
              <a:t>match</a:t>
            </a:r>
            <a:r>
              <a:rPr lang="zh-CN" altLang="en-US" dirty="0"/>
              <a:t> </a:t>
            </a:r>
            <a:r>
              <a:rPr lang="en-US" altLang="zh-CN" dirty="0"/>
              <a:t>the</a:t>
            </a:r>
            <a:r>
              <a:rPr lang="zh-CN" altLang="en-US" dirty="0"/>
              <a:t> </a:t>
            </a:r>
            <a:r>
              <a:rPr lang="en-US" altLang="zh-CN" dirty="0"/>
              <a:t>one</a:t>
            </a:r>
            <a:r>
              <a:rPr lang="zh-CN" altLang="en-US" dirty="0"/>
              <a:t> </a:t>
            </a:r>
            <a:r>
              <a:rPr lang="en-US" altLang="zh-CN" dirty="0"/>
              <a:t>you</a:t>
            </a:r>
            <a:r>
              <a:rPr lang="zh-CN" altLang="en-US" dirty="0"/>
              <a:t> </a:t>
            </a:r>
            <a:r>
              <a:rPr lang="en-US" altLang="zh-CN" dirty="0"/>
              <a:t>need.</a:t>
            </a:r>
          </a:p>
          <a:p>
            <a:pPr rtl="0"/>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create</a:t>
            </a:r>
            <a:r>
              <a:rPr lang="zh-CN" altLang="en-US" dirty="0"/>
              <a:t> </a:t>
            </a:r>
            <a:r>
              <a:rPr lang="en-US" altLang="zh-CN" dirty="0"/>
              <a:t>a</a:t>
            </a:r>
            <a:r>
              <a:rPr lang="zh-CN" altLang="en-US" dirty="0"/>
              <a:t> </a:t>
            </a:r>
            <a:r>
              <a:rPr lang="en-US" altLang="zh-CN" dirty="0"/>
              <a:t>reusable</a:t>
            </a:r>
            <a:r>
              <a:rPr lang="zh-CN" altLang="en-US" dirty="0"/>
              <a:t> </a:t>
            </a:r>
            <a:r>
              <a:rPr lang="en-US" altLang="zh-CN" dirty="0"/>
              <a:t>class</a:t>
            </a:r>
            <a:r>
              <a:rPr lang="zh-CN" altLang="en-US" dirty="0"/>
              <a:t> </a:t>
            </a:r>
            <a:r>
              <a:rPr lang="en-US" altLang="zh-CN" dirty="0"/>
              <a:t>that</a:t>
            </a:r>
            <a:r>
              <a:rPr lang="zh-CN" altLang="en-US" dirty="0"/>
              <a:t> </a:t>
            </a:r>
            <a:r>
              <a:rPr lang="en-US" altLang="zh-CN" dirty="0"/>
              <a:t>cooperates</a:t>
            </a:r>
            <a:r>
              <a:rPr lang="zh-CN" altLang="en-US" dirty="0"/>
              <a:t> </a:t>
            </a:r>
            <a:r>
              <a:rPr lang="en-US" altLang="zh-CN" dirty="0"/>
              <a:t>with</a:t>
            </a:r>
            <a:r>
              <a:rPr lang="zh-CN" altLang="en-US" dirty="0"/>
              <a:t> </a:t>
            </a:r>
            <a:r>
              <a:rPr lang="en-US" altLang="zh-CN" dirty="0"/>
              <a:t>unrelated</a:t>
            </a:r>
            <a:r>
              <a:rPr lang="zh-CN" altLang="en-US" dirty="0"/>
              <a:t> </a:t>
            </a:r>
            <a:r>
              <a:rPr lang="en-US" altLang="zh-CN" dirty="0"/>
              <a:t>or</a:t>
            </a:r>
            <a:r>
              <a:rPr lang="zh-CN" altLang="en-US" dirty="0"/>
              <a:t> </a:t>
            </a:r>
            <a:r>
              <a:rPr lang="en-US" altLang="zh-CN" dirty="0"/>
              <a:t>unforeseen</a:t>
            </a:r>
            <a:r>
              <a:rPr lang="zh-CN" altLang="en-US" dirty="0"/>
              <a:t> </a:t>
            </a:r>
            <a:r>
              <a:rPr lang="en-US" altLang="zh-CN" dirty="0"/>
              <a:t>classes,</a:t>
            </a:r>
            <a:r>
              <a:rPr lang="zh-CN" altLang="en-US" dirty="0"/>
              <a:t> </a:t>
            </a:r>
            <a:r>
              <a:rPr lang="en-US" altLang="zh-CN" dirty="0"/>
              <a:t>that</a:t>
            </a:r>
            <a:r>
              <a:rPr lang="zh-CN" altLang="en-US" dirty="0"/>
              <a:t> </a:t>
            </a:r>
            <a:r>
              <a:rPr lang="en-US" altLang="zh-CN" dirty="0"/>
              <a:t>is,</a:t>
            </a:r>
            <a:r>
              <a:rPr lang="zh-CN" altLang="en-US" dirty="0"/>
              <a:t> </a:t>
            </a:r>
            <a:r>
              <a:rPr lang="en-US" altLang="zh-CN" dirty="0"/>
              <a:t>classes</a:t>
            </a:r>
            <a:r>
              <a:rPr lang="zh-CN" altLang="en-US" dirty="0"/>
              <a:t> </a:t>
            </a:r>
            <a:r>
              <a:rPr lang="en-US" altLang="zh-CN" dirty="0"/>
              <a:t>that</a:t>
            </a:r>
            <a:r>
              <a:rPr lang="zh-CN" altLang="en-US" dirty="0"/>
              <a:t> </a:t>
            </a:r>
            <a:r>
              <a:rPr lang="en-US" altLang="zh-CN" dirty="0"/>
              <a:t>don’</a:t>
            </a:r>
            <a:r>
              <a:rPr lang="zh-CN" altLang="en-US" dirty="0"/>
              <a:t> </a:t>
            </a:r>
            <a:r>
              <a:rPr lang="en-US" altLang="zh-CN" dirty="0"/>
              <a:t>necessarily</a:t>
            </a:r>
            <a:r>
              <a:rPr lang="zh-CN" altLang="en-US" dirty="0"/>
              <a:t> </a:t>
            </a:r>
            <a:r>
              <a:rPr lang="en-US" altLang="zh-CN" dirty="0"/>
              <a:t>have</a:t>
            </a:r>
            <a:r>
              <a:rPr lang="zh-CN" altLang="en-US" dirty="0"/>
              <a:t> </a:t>
            </a:r>
            <a:r>
              <a:rPr lang="en-US" altLang="zh-CN" dirty="0"/>
              <a:t>compatible</a:t>
            </a:r>
            <a:r>
              <a:rPr lang="zh-CN" altLang="en-US" dirty="0"/>
              <a:t> </a:t>
            </a:r>
            <a:r>
              <a:rPr lang="en-US" altLang="zh-CN" dirty="0"/>
              <a:t>interfaces.</a:t>
            </a:r>
          </a:p>
          <a:p>
            <a:pPr rtl="0"/>
            <a:r>
              <a:rPr lang="zh-CN" altLang="zh-CN" i="1" dirty="0"/>
              <a:t>(</a:t>
            </a:r>
            <a:r>
              <a:rPr lang="en-US" altLang="zh-CN" i="1" dirty="0"/>
              <a:t>object</a:t>
            </a:r>
            <a:r>
              <a:rPr lang="zh-CN" altLang="en-US" i="1" dirty="0"/>
              <a:t> </a:t>
            </a:r>
            <a:r>
              <a:rPr lang="en-US" altLang="zh-CN" i="1" dirty="0"/>
              <a:t>adapter</a:t>
            </a:r>
            <a:r>
              <a:rPr lang="zh-CN" altLang="en-US" i="1" dirty="0"/>
              <a:t> </a:t>
            </a:r>
            <a:r>
              <a:rPr lang="en-US" altLang="zh-CN" i="1" dirty="0"/>
              <a:t>only)</a:t>
            </a:r>
            <a:r>
              <a:rPr lang="zh-CN" altLang="en-US" i="1" dirty="0"/>
              <a:t> </a:t>
            </a:r>
            <a:r>
              <a:rPr lang="en-US" altLang="zh-CN" dirty="0"/>
              <a:t>you</a:t>
            </a:r>
            <a:r>
              <a:rPr lang="zh-CN" altLang="en-US" dirty="0"/>
              <a:t> </a:t>
            </a:r>
            <a:r>
              <a:rPr lang="en-US" altLang="zh-CN" dirty="0"/>
              <a:t>need</a:t>
            </a:r>
            <a:r>
              <a:rPr lang="zh-CN" altLang="en-US" dirty="0"/>
              <a:t> </a:t>
            </a:r>
            <a:r>
              <a:rPr lang="en-US" altLang="zh-CN" dirty="0"/>
              <a:t>to</a:t>
            </a:r>
            <a:r>
              <a:rPr lang="zh-CN" altLang="en-US" dirty="0"/>
              <a:t> </a:t>
            </a:r>
            <a:r>
              <a:rPr lang="en-US" altLang="zh-CN" dirty="0"/>
              <a:t>use</a:t>
            </a:r>
            <a:r>
              <a:rPr lang="zh-CN" altLang="en-US" dirty="0"/>
              <a:t> </a:t>
            </a:r>
            <a:r>
              <a:rPr lang="en-US" altLang="zh-CN" dirty="0"/>
              <a:t>several</a:t>
            </a:r>
            <a:r>
              <a:rPr lang="zh-CN" altLang="en-US" dirty="0"/>
              <a:t> </a:t>
            </a:r>
            <a:r>
              <a:rPr lang="en-US" altLang="zh-CN" dirty="0"/>
              <a:t>existing</a:t>
            </a:r>
            <a:r>
              <a:rPr lang="zh-CN" altLang="en-US" dirty="0"/>
              <a:t> </a:t>
            </a:r>
            <a:r>
              <a:rPr lang="en-US" altLang="zh-CN" dirty="0"/>
              <a:t>subclasses,</a:t>
            </a:r>
            <a:r>
              <a:rPr lang="zh-CN" altLang="en-US" dirty="0"/>
              <a:t> </a:t>
            </a:r>
            <a:r>
              <a:rPr lang="en-US" altLang="zh-CN" dirty="0"/>
              <a:t>but</a:t>
            </a:r>
            <a:r>
              <a:rPr lang="zh-CN" altLang="en-US" dirty="0"/>
              <a:t> </a:t>
            </a:r>
            <a:r>
              <a:rPr lang="en-US" altLang="zh-CN" dirty="0"/>
              <a:t>it’s</a:t>
            </a:r>
            <a:r>
              <a:rPr lang="zh-CN" altLang="en-US" dirty="0"/>
              <a:t> </a:t>
            </a:r>
            <a:r>
              <a:rPr lang="en-US" altLang="zh-CN" dirty="0"/>
              <a:t>impractical</a:t>
            </a:r>
            <a:r>
              <a:rPr lang="zh-CN" altLang="en-US" dirty="0"/>
              <a:t> </a:t>
            </a:r>
            <a:r>
              <a:rPr lang="en-US" altLang="zh-CN" dirty="0"/>
              <a:t>to</a:t>
            </a:r>
            <a:r>
              <a:rPr lang="zh-CN" altLang="en-US" dirty="0"/>
              <a:t> </a:t>
            </a:r>
            <a:r>
              <a:rPr lang="en-US" altLang="zh-CN" dirty="0"/>
              <a:t>adapt</a:t>
            </a:r>
            <a:r>
              <a:rPr lang="zh-CN" altLang="en-US" dirty="0"/>
              <a:t> </a:t>
            </a:r>
            <a:r>
              <a:rPr lang="en-US" altLang="zh-CN" dirty="0"/>
              <a:t>their</a:t>
            </a:r>
            <a:r>
              <a:rPr lang="zh-CN" altLang="en-US" dirty="0"/>
              <a:t> </a:t>
            </a:r>
            <a:r>
              <a:rPr lang="en-US" altLang="zh-CN" dirty="0"/>
              <a:t>interface</a:t>
            </a:r>
            <a:r>
              <a:rPr lang="zh-CN" altLang="en-US" dirty="0"/>
              <a:t> </a:t>
            </a:r>
            <a:r>
              <a:rPr lang="en-US" altLang="zh-CN" dirty="0"/>
              <a:t>by</a:t>
            </a:r>
            <a:r>
              <a:rPr lang="zh-CN" altLang="en-US" dirty="0"/>
              <a:t> </a:t>
            </a:r>
            <a:r>
              <a:rPr lang="en-US" altLang="zh-CN" dirty="0" err="1"/>
              <a:t>subclassing</a:t>
            </a:r>
            <a:r>
              <a:rPr lang="zh-CN" altLang="en-US" dirty="0"/>
              <a:t> </a:t>
            </a:r>
            <a:r>
              <a:rPr lang="en-US" altLang="zh-CN" dirty="0"/>
              <a:t>every</a:t>
            </a:r>
            <a:r>
              <a:rPr lang="zh-CN" altLang="en-US" dirty="0"/>
              <a:t> </a:t>
            </a:r>
            <a:r>
              <a:rPr lang="en-US" altLang="zh-CN" dirty="0"/>
              <a:t>one.</a:t>
            </a:r>
            <a:r>
              <a:rPr lang="zh-CN" altLang="en-US" dirty="0"/>
              <a:t> </a:t>
            </a:r>
            <a:r>
              <a:rPr lang="en-US" altLang="zh-CN" dirty="0"/>
              <a:t>An</a:t>
            </a:r>
            <a:r>
              <a:rPr lang="zh-CN" altLang="en-US" dirty="0"/>
              <a:t> </a:t>
            </a:r>
            <a:r>
              <a:rPr lang="en-US" altLang="zh-CN" dirty="0"/>
              <a:t>object</a:t>
            </a:r>
            <a:r>
              <a:rPr lang="zh-CN" altLang="en-US" dirty="0"/>
              <a:t> </a:t>
            </a:r>
            <a:r>
              <a:rPr lang="en-US" altLang="zh-CN" dirty="0"/>
              <a:t>adapter</a:t>
            </a:r>
            <a:r>
              <a:rPr lang="zh-CN" altLang="en-US" dirty="0"/>
              <a:t> </a:t>
            </a:r>
            <a:r>
              <a:rPr lang="en-US" altLang="zh-CN" dirty="0"/>
              <a:t>can</a:t>
            </a:r>
            <a:r>
              <a:rPr lang="zh-CN" altLang="en-US" dirty="0"/>
              <a:t> </a:t>
            </a:r>
            <a:r>
              <a:rPr lang="zh-CN" altLang="zh-CN" dirty="0"/>
              <a:t>a</a:t>
            </a:r>
            <a:r>
              <a:rPr lang="en-US" altLang="zh-CN" dirty="0" err="1"/>
              <a:t>dapter</a:t>
            </a:r>
            <a:r>
              <a:rPr lang="zh-CN" altLang="en-US" dirty="0"/>
              <a:t> </a:t>
            </a:r>
            <a:r>
              <a:rPr lang="en-US" altLang="zh-CN" dirty="0"/>
              <a:t>the</a:t>
            </a:r>
            <a:r>
              <a:rPr lang="zh-CN" altLang="en-US" dirty="0"/>
              <a:t> </a:t>
            </a:r>
            <a:r>
              <a:rPr lang="en-US" altLang="zh-CN" dirty="0"/>
              <a:t>interface</a:t>
            </a:r>
            <a:r>
              <a:rPr lang="zh-CN" altLang="en-US" dirty="0"/>
              <a:t> </a:t>
            </a:r>
            <a:r>
              <a:rPr lang="zh-CN" altLang="zh-CN" dirty="0"/>
              <a:t>o</a:t>
            </a:r>
            <a:r>
              <a:rPr lang="en-US" altLang="zh-CN" dirty="0"/>
              <a:t>f</a:t>
            </a:r>
            <a:r>
              <a:rPr lang="zh-CN" altLang="en-US" dirty="0"/>
              <a:t> </a:t>
            </a:r>
            <a:r>
              <a:rPr lang="en-US" altLang="zh-CN" dirty="0"/>
              <a:t>its</a:t>
            </a:r>
            <a:r>
              <a:rPr lang="zh-CN" altLang="en-US" dirty="0"/>
              <a:t> </a:t>
            </a:r>
            <a:r>
              <a:rPr lang="en-US" altLang="zh-CN" dirty="0"/>
              <a:t>parent</a:t>
            </a:r>
            <a:r>
              <a:rPr lang="zh-CN" altLang="en-US" dirty="0"/>
              <a:t>  </a:t>
            </a:r>
            <a:r>
              <a:rPr lang="en-US" altLang="zh-CN" dirty="0"/>
              <a:t>class.</a:t>
            </a:r>
            <a:endParaRPr lang="en-US" dirty="0"/>
          </a:p>
        </p:txBody>
      </p:sp>
    </p:spTree>
    <p:extLst>
      <p:ext uri="{BB962C8B-B14F-4D97-AF65-F5344CB8AC3E}">
        <p14:creationId xmlns:p14="http://schemas.microsoft.com/office/powerpoint/2010/main" val="129455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603022"/>
          </a:xfrm>
        </p:spPr>
        <p:txBody>
          <a:bodyPr rtlCol="0">
            <a:normAutofit/>
          </a:bodyPr>
          <a:lstStyle/>
          <a:p>
            <a:pPr>
              <a:lnSpc>
                <a:spcPct val="100000"/>
              </a:lnSpc>
              <a:spcBef>
                <a:spcPts val="600"/>
              </a:spcBef>
            </a:pPr>
            <a:r>
              <a:rPr lang="en-US" altLang="zh-CN" sz="1600" dirty="0"/>
              <a:t>A company purchased an off-rack product class </a:t>
            </a:r>
            <a:r>
              <a:rPr lang="en-US" altLang="zh-CN" sz="1600" dirty="0" err="1"/>
              <a:t>InfoValidation</a:t>
            </a:r>
            <a:r>
              <a:rPr lang="en-US" altLang="zh-CN" sz="1600" dirty="0"/>
              <a:t> for verifying customer information, but the seller did not provide source code. This class can be used to check customer input information, including verification of name, address, telephone area code, and mobile phone number. If you also need to add a function to verify the social security number (SSN), you can use class adapter pattern to achieve.</a:t>
            </a:r>
          </a:p>
        </p:txBody>
      </p:sp>
      <p:sp>
        <p:nvSpPr>
          <p:cNvPr id="3" name="文本框 2"/>
          <p:cNvSpPr txBox="1"/>
          <p:nvPr/>
        </p:nvSpPr>
        <p:spPr>
          <a:xfrm>
            <a:off x="1425219" y="5969000"/>
            <a:ext cx="1806225" cy="307777"/>
          </a:xfrm>
          <a:prstGeom prst="rect">
            <a:avLst/>
          </a:prstGeom>
          <a:noFill/>
        </p:spPr>
        <p:txBody>
          <a:bodyPr wrap="square" rtlCol="0">
            <a:spAutoFit/>
          </a:bodyPr>
          <a:lstStyle/>
          <a:p>
            <a:r>
              <a:rPr kumimoji="1" lang="en-US" altLang="zh-CN" sz="1400" dirty="0"/>
              <a:t>Figure 10 </a:t>
            </a:r>
            <a:endParaRPr kumimoji="1" lang="zh-CN" altLang="en-US" sz="1400" dirty="0"/>
          </a:p>
        </p:txBody>
      </p:sp>
      <p:pic>
        <p:nvPicPr>
          <p:cNvPr id="2" name="图片 1" descr="屏幕快照 2018-03-21 下午1.41.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2" y="3951277"/>
            <a:ext cx="3142188" cy="1608501"/>
          </a:xfrm>
          <a:prstGeom prst="rect">
            <a:avLst/>
          </a:prstGeom>
        </p:spPr>
      </p:pic>
      <p:pic>
        <p:nvPicPr>
          <p:cNvPr id="4" name="图片 3" descr="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960" y="3273776"/>
            <a:ext cx="5293262" cy="3210354"/>
          </a:xfrm>
          <a:prstGeom prst="rect">
            <a:avLst/>
          </a:prstGeom>
        </p:spPr>
      </p:pic>
    </p:spTree>
    <p:extLst>
      <p:ext uri="{BB962C8B-B14F-4D97-AF65-F5344CB8AC3E}">
        <p14:creationId xmlns:p14="http://schemas.microsoft.com/office/powerpoint/2010/main" val="345818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012244"/>
          </a:xfrm>
        </p:spPr>
        <p:txBody>
          <a:bodyPr rtlCol="0">
            <a:normAutofit/>
          </a:bodyPr>
          <a:lstStyle/>
          <a:p>
            <a:pPr>
              <a:lnSpc>
                <a:spcPct val="100000"/>
              </a:lnSpc>
              <a:spcBef>
                <a:spcPts val="600"/>
              </a:spcBef>
            </a:pPr>
            <a:r>
              <a:rPr lang="en-US" altLang="zh-CN" sz="1800" dirty="0"/>
              <a:t>Use object adapters to implement string sequence sorting. It is required to read some English character strings from a .txt file and sort the strings. There is already a class </a:t>
            </a:r>
            <a:r>
              <a:rPr lang="en-US" altLang="zh-CN" sz="1800" b="1" dirty="0" err="1"/>
              <a:t>FileInput</a:t>
            </a:r>
            <a:r>
              <a:rPr lang="en-US" altLang="zh-CN" sz="1800" dirty="0"/>
              <a:t> whose main function consists of reading strings from a file. In addition, there is an </a:t>
            </a:r>
            <a:r>
              <a:rPr lang="en-US" altLang="zh-CN" sz="1800" b="1" dirty="0"/>
              <a:t>Arrays</a:t>
            </a:r>
            <a:r>
              <a:rPr lang="en-US" altLang="zh-CN" sz="1800" dirty="0"/>
              <a:t> in a Java class library that contains a function </a:t>
            </a:r>
            <a:r>
              <a:rPr lang="en-US" altLang="zh-CN" sz="1800" b="1" dirty="0"/>
              <a:t>sort</a:t>
            </a:r>
            <a:r>
              <a:rPr lang="en-US" altLang="zh-CN" sz="1800" dirty="0"/>
              <a:t> to sort multiple strings.</a:t>
            </a:r>
          </a:p>
        </p:txBody>
      </p:sp>
      <p:sp>
        <p:nvSpPr>
          <p:cNvPr id="3" name="文本框 2"/>
          <p:cNvSpPr txBox="1"/>
          <p:nvPr/>
        </p:nvSpPr>
        <p:spPr>
          <a:xfrm>
            <a:off x="3697108" y="5743222"/>
            <a:ext cx="1806225" cy="307777"/>
          </a:xfrm>
          <a:prstGeom prst="rect">
            <a:avLst/>
          </a:prstGeom>
          <a:noFill/>
        </p:spPr>
        <p:txBody>
          <a:bodyPr wrap="square" rtlCol="0">
            <a:spAutoFit/>
          </a:bodyPr>
          <a:lstStyle/>
          <a:p>
            <a:r>
              <a:rPr kumimoji="1" lang="en-US" altLang="zh-CN" sz="1400" dirty="0"/>
              <a:t>Figure 11 </a:t>
            </a:r>
            <a:endParaRPr kumimoji="1" lang="zh-CN" altLang="en-US" sz="1400" dirty="0"/>
          </a:p>
        </p:txBody>
      </p:sp>
      <p:pic>
        <p:nvPicPr>
          <p:cNvPr id="5" name="图片 4" descr="屏幕快照 2018-03-21 下午1.51.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0" y="3662539"/>
            <a:ext cx="3987800" cy="1536700"/>
          </a:xfrm>
          <a:prstGeom prst="rect">
            <a:avLst/>
          </a:prstGeom>
        </p:spPr>
      </p:pic>
      <p:pic>
        <p:nvPicPr>
          <p:cNvPr id="6" name="图片 5" descr="屏幕快照 2018-03-21 下午1.51.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7" y="3711223"/>
            <a:ext cx="4013200" cy="1524000"/>
          </a:xfrm>
          <a:prstGeom prst="rect">
            <a:avLst/>
          </a:prstGeom>
        </p:spPr>
      </p:pic>
    </p:spTree>
    <p:extLst>
      <p:ext uri="{BB962C8B-B14F-4D97-AF65-F5344CB8AC3E}">
        <p14:creationId xmlns:p14="http://schemas.microsoft.com/office/powerpoint/2010/main" val="7302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00452" y="5240866"/>
            <a:ext cx="7486650" cy="1137356"/>
          </a:xfrm>
        </p:spPr>
        <p:txBody>
          <a:bodyPr rtlCol="0">
            <a:normAutofit/>
          </a:bodyPr>
          <a:lstStyle/>
          <a:p>
            <a:pPr marL="0" indent="0">
              <a:lnSpc>
                <a:spcPct val="100000"/>
              </a:lnSpc>
              <a:spcBef>
                <a:spcPts val="600"/>
              </a:spcBef>
              <a:buNone/>
            </a:pPr>
            <a:r>
              <a:rPr lang="en-US" altLang="zh-CN" sz="1800" dirty="0" err="1"/>
              <a:t>StrArraySortAdapter</a:t>
            </a:r>
            <a:r>
              <a:rPr lang="en-US" altLang="zh-CN" sz="1800" dirty="0"/>
              <a:t> adapter = new </a:t>
            </a:r>
            <a:r>
              <a:rPr lang="en-US" altLang="zh-CN" sz="1800" dirty="0" err="1"/>
              <a:t>StrArraySortAdapter</a:t>
            </a:r>
            <a:r>
              <a:rPr lang="en-US" altLang="zh-CN" sz="1800" dirty="0"/>
              <a:t>(); </a:t>
            </a:r>
          </a:p>
          <a:p>
            <a:pPr marL="0" indent="0">
              <a:lnSpc>
                <a:spcPct val="100000"/>
              </a:lnSpc>
              <a:spcBef>
                <a:spcPts val="600"/>
              </a:spcBef>
              <a:buNone/>
            </a:pPr>
            <a:r>
              <a:rPr lang="en-US" altLang="zh-CN" sz="1800" dirty="0"/>
              <a:t>String[] input = </a:t>
            </a:r>
            <a:r>
              <a:rPr lang="en-US" altLang="zh-CN" sz="1800" dirty="0" err="1"/>
              <a:t>adapte.inputFromFile</a:t>
            </a:r>
            <a:r>
              <a:rPr lang="en-US" altLang="zh-CN" sz="1800" dirty="0"/>
              <a:t>("</a:t>
            </a:r>
            <a:r>
              <a:rPr lang="en-US" altLang="zh-CN" sz="1800" dirty="0" err="1"/>
              <a:t>xx.text</a:t>
            </a:r>
            <a:r>
              <a:rPr lang="en-US" altLang="zh-CN" sz="1800" dirty="0"/>
              <a:t>");</a:t>
            </a:r>
          </a:p>
          <a:p>
            <a:pPr marL="0" indent="0">
              <a:lnSpc>
                <a:spcPct val="100000"/>
              </a:lnSpc>
              <a:spcBef>
                <a:spcPts val="600"/>
              </a:spcBef>
              <a:buNone/>
            </a:pPr>
            <a:r>
              <a:rPr lang="en-US" altLang="zh-CN" sz="1800" dirty="0"/>
              <a:t>String[] sorted = </a:t>
            </a:r>
            <a:r>
              <a:rPr lang="en-US" altLang="zh-CN" sz="1800" dirty="0" err="1"/>
              <a:t>adapter.sortStringArray</a:t>
            </a:r>
            <a:r>
              <a:rPr lang="en-US" altLang="zh-CN" sz="1800" dirty="0"/>
              <a:t>(input);</a:t>
            </a:r>
          </a:p>
        </p:txBody>
      </p:sp>
      <p:sp>
        <p:nvSpPr>
          <p:cNvPr id="3" name="文本框 2"/>
          <p:cNvSpPr txBox="1"/>
          <p:nvPr/>
        </p:nvSpPr>
        <p:spPr>
          <a:xfrm>
            <a:off x="3570108" y="4586111"/>
            <a:ext cx="1806225" cy="307777"/>
          </a:xfrm>
          <a:prstGeom prst="rect">
            <a:avLst/>
          </a:prstGeom>
          <a:noFill/>
        </p:spPr>
        <p:txBody>
          <a:bodyPr wrap="square" rtlCol="0">
            <a:spAutoFit/>
          </a:bodyPr>
          <a:lstStyle/>
          <a:p>
            <a:r>
              <a:rPr kumimoji="1" lang="en-US" altLang="zh-CN" sz="1400" dirty="0"/>
              <a:t>Figure 12 </a:t>
            </a:r>
            <a:endParaRPr kumimoji="1" lang="zh-CN" altLang="en-US" sz="1400" dirty="0"/>
          </a:p>
        </p:txBody>
      </p:sp>
      <p:pic>
        <p:nvPicPr>
          <p:cNvPr id="2" name="图片 1" descr="屏幕快照 2018-03-21 下午1.52.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447095"/>
            <a:ext cx="7897625" cy="2899128"/>
          </a:xfrm>
          <a:prstGeom prst="rect">
            <a:avLst/>
          </a:prstGeom>
        </p:spPr>
      </p:pic>
    </p:spTree>
    <p:extLst>
      <p:ext uri="{BB962C8B-B14F-4D97-AF65-F5344CB8AC3E}">
        <p14:creationId xmlns:p14="http://schemas.microsoft.com/office/powerpoint/2010/main" val="388344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473199"/>
            <a:ext cx="7486650" cy="2252134"/>
          </a:xfrm>
        </p:spPr>
        <p:txBody>
          <a:bodyPr rtlCol="0">
            <a:normAutofit lnSpcReduction="10000"/>
          </a:bodyPr>
          <a:lstStyle/>
          <a:p>
            <a:pPr>
              <a:lnSpc>
                <a:spcPct val="100000"/>
              </a:lnSpc>
              <a:spcBef>
                <a:spcPts val="600"/>
              </a:spcBef>
            </a:pPr>
            <a:r>
              <a:rPr lang="en-US" altLang="zh-CN" sz="1800" dirty="0"/>
              <a:t>The role of Adapter Pattern: The adapter pattern is to transform two interfaces that are different but the function are similar, including the adapter role supplements some methods that the source roles does not have but the target interface needs. However, don't mistakenly think that the adapter pattern is prepared to supplement the methods that the source role does not have. Adapter pattern can be used to add new methods, but its main purpose is to convert interfaces.</a:t>
            </a:r>
          </a:p>
        </p:txBody>
      </p:sp>
      <p:sp>
        <p:nvSpPr>
          <p:cNvPr id="3" name="文本框 2"/>
          <p:cNvSpPr txBox="1"/>
          <p:nvPr/>
        </p:nvSpPr>
        <p:spPr>
          <a:xfrm>
            <a:off x="5757329" y="4616999"/>
            <a:ext cx="3132671" cy="523220"/>
          </a:xfrm>
          <a:prstGeom prst="rect">
            <a:avLst/>
          </a:prstGeom>
          <a:noFill/>
        </p:spPr>
        <p:txBody>
          <a:bodyPr wrap="square" rtlCol="0">
            <a:spAutoFit/>
          </a:bodyPr>
          <a:lstStyle/>
          <a:p>
            <a:r>
              <a:rPr kumimoji="1" lang="en-US" altLang="zh-CN" sz="1400" dirty="0"/>
              <a:t>Figure 13 Use the object adapter pattern to adjust the interface </a:t>
            </a:r>
            <a:endParaRPr kumimoji="1" lang="zh-CN" altLang="en-US" sz="1400" dirty="0"/>
          </a:p>
        </p:txBody>
      </p:sp>
      <p:pic>
        <p:nvPicPr>
          <p:cNvPr id="4" name="图片 3" descr="屏幕快照 2018-03-21 下午2.06.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55" y="3541890"/>
            <a:ext cx="4471723" cy="3244557"/>
          </a:xfrm>
          <a:prstGeom prst="rect">
            <a:avLst/>
          </a:prstGeom>
        </p:spPr>
      </p:pic>
    </p:spTree>
    <p:extLst>
      <p:ext uri="{BB962C8B-B14F-4D97-AF65-F5344CB8AC3E}">
        <p14:creationId xmlns:p14="http://schemas.microsoft.com/office/powerpoint/2010/main" val="28610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r>
              <a:rPr lang="zh-CN" altLang="en-US" dirty="0">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744008" y="1571978"/>
            <a:ext cx="7849658" cy="4572000"/>
          </a:xfrm>
        </p:spPr>
        <p:txBody>
          <a:bodyPr rtlCol="0"/>
          <a:lstStyle/>
          <a:p>
            <a:pPr marL="0" indent="0">
              <a:buNone/>
            </a:pPr>
            <a:r>
              <a:rPr lang="en-US" dirty="0"/>
              <a:t>The difference between </a:t>
            </a:r>
            <a:r>
              <a:rPr lang="en-US" altLang="zh-CN" dirty="0"/>
              <a:t>C</a:t>
            </a:r>
            <a:r>
              <a:rPr lang="en-US" dirty="0"/>
              <a:t>lass </a:t>
            </a:r>
            <a:r>
              <a:rPr lang="en-US" altLang="zh-CN" dirty="0"/>
              <a:t>A</a:t>
            </a:r>
            <a:r>
              <a:rPr lang="en-US" dirty="0"/>
              <a:t>dapter </a:t>
            </a:r>
            <a:r>
              <a:rPr lang="zh-CN" altLang="zh-CN" dirty="0"/>
              <a:t>P</a:t>
            </a:r>
            <a:r>
              <a:rPr lang="en-US" altLang="zh-CN" dirty="0" err="1"/>
              <a:t>attern</a:t>
            </a:r>
            <a:r>
              <a:rPr lang="zh-CN" altLang="en-US" dirty="0"/>
              <a:t> </a:t>
            </a:r>
            <a:r>
              <a:rPr lang="en-US" dirty="0"/>
              <a:t>and </a:t>
            </a:r>
            <a:r>
              <a:rPr lang="en-US" altLang="zh-CN" dirty="0"/>
              <a:t>O</a:t>
            </a:r>
            <a:r>
              <a:rPr lang="en-US" dirty="0"/>
              <a:t>bject </a:t>
            </a:r>
            <a:r>
              <a:rPr lang="en-US" altLang="zh-CN" dirty="0"/>
              <a:t>A</a:t>
            </a:r>
            <a:r>
              <a:rPr lang="en-US" dirty="0"/>
              <a:t>dapter </a:t>
            </a:r>
            <a:r>
              <a:rPr lang="en-US" altLang="zh-CN" dirty="0"/>
              <a:t>Pattern:</a:t>
            </a:r>
          </a:p>
          <a:p>
            <a:r>
              <a:rPr lang="en-US" altLang="zh-CN" dirty="0"/>
              <a:t>In the Java language, using the Object </a:t>
            </a:r>
            <a:r>
              <a:rPr lang="zh-CN" altLang="zh-CN" dirty="0"/>
              <a:t>A</a:t>
            </a:r>
            <a:r>
              <a:rPr lang="en-US" altLang="zh-CN" dirty="0" err="1"/>
              <a:t>dapter</a:t>
            </a:r>
            <a:r>
              <a:rPr lang="en-US" altLang="zh-CN" dirty="0"/>
              <a:t> </a:t>
            </a:r>
            <a:r>
              <a:rPr lang="zh-CN" altLang="zh-CN" dirty="0"/>
              <a:t>P</a:t>
            </a:r>
            <a:r>
              <a:rPr lang="en-US" altLang="zh-CN" dirty="0" err="1"/>
              <a:t>attern</a:t>
            </a:r>
            <a:r>
              <a:rPr lang="en-US" altLang="zh-CN" dirty="0"/>
              <a:t> can adapt multiple different source classes to the same Target interface, and using the Class</a:t>
            </a:r>
            <a:r>
              <a:rPr lang="zh-CN" altLang="en-US" dirty="0"/>
              <a:t> </a:t>
            </a:r>
            <a:r>
              <a:rPr lang="zh-CN" altLang="zh-CN" dirty="0"/>
              <a:t>A</a:t>
            </a:r>
            <a:r>
              <a:rPr lang="en-US" altLang="zh-CN" dirty="0" err="1"/>
              <a:t>dapter</a:t>
            </a:r>
            <a:r>
              <a:rPr lang="en-US" altLang="zh-CN" dirty="0"/>
              <a:t> </a:t>
            </a:r>
            <a:r>
              <a:rPr lang="zh-CN" altLang="zh-CN" dirty="0"/>
              <a:t>P</a:t>
            </a:r>
            <a:r>
              <a:rPr lang="en-US" altLang="zh-CN" dirty="0" err="1"/>
              <a:t>attern</a:t>
            </a:r>
            <a:r>
              <a:rPr lang="en-US" altLang="zh-CN" dirty="0"/>
              <a:t> can't do this.</a:t>
            </a:r>
          </a:p>
          <a:p>
            <a:r>
              <a:rPr lang="en-US" altLang="zh-CN" dirty="0"/>
              <a:t>If there is a large number of methods in an adapted source class, it is easier to use the class adapter pattern. It is only necessary for the Adapter class to inherit the adapted source class. At this time, using the object adapter pattern, you must explicitly write each method in the Target role in the Adapter class, and call the corresponding method in the adapted source class one by one in each method.</a:t>
            </a:r>
          </a:p>
          <a:p>
            <a:endParaRPr lang="en-US" altLang="zh-CN" dirty="0"/>
          </a:p>
          <a:p>
            <a:pPr marL="0" indent="0">
              <a:buNone/>
            </a:pPr>
            <a:endParaRPr lang="en-US" dirty="0"/>
          </a:p>
        </p:txBody>
      </p:sp>
    </p:spTree>
    <p:extLst>
      <p:ext uri="{BB962C8B-B14F-4D97-AF65-F5344CB8AC3E}">
        <p14:creationId xmlns:p14="http://schemas.microsoft.com/office/powerpoint/2010/main" val="3327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1703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Structural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en-US" altLang="zh-CN" dirty="0">
                <a:latin typeface="微软雅黑" panose="020B0503020204020204" pitchFamily="34" charset="-122"/>
                <a:ea typeface="微软雅黑" panose="020B0503020204020204" pitchFamily="34" charset="-122"/>
              </a:rPr>
              <a:t>Structural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patterns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concerned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how</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objects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are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composed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larger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structures.</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Structural</a:t>
            </a:r>
            <a:r>
              <a:rPr lang="zh-CN" altLang="en-US"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class</a:t>
            </a:r>
            <a:r>
              <a:rPr lang="zh-CN" altLang="en-US" i="1" dirty="0">
                <a:latin typeface="微软雅黑" panose="020B0503020204020204" pitchFamily="34" charset="-122"/>
                <a:ea typeface="微软雅黑" panose="020B0503020204020204" pitchFamily="34" charset="-122"/>
              </a:rPr>
              <a:t> </a:t>
            </a:r>
            <a:r>
              <a:rPr lang="en-US" altLang="zh-CN" dirty="0"/>
              <a:t>patterns</a:t>
            </a:r>
            <a:r>
              <a:rPr lang="zh-CN" altLang="en-US" dirty="0"/>
              <a:t> </a:t>
            </a:r>
            <a:r>
              <a:rPr lang="en-US" altLang="zh-CN" dirty="0"/>
              <a:t>use</a:t>
            </a:r>
            <a:r>
              <a:rPr lang="zh-CN" altLang="en-US" dirty="0"/>
              <a:t> </a:t>
            </a:r>
            <a:r>
              <a:rPr lang="en-US" altLang="zh-CN" dirty="0"/>
              <a:t>inheritance</a:t>
            </a:r>
            <a:r>
              <a:rPr lang="zh-CN" altLang="en-US" dirty="0"/>
              <a:t> </a:t>
            </a:r>
            <a:r>
              <a:rPr lang="en-US" altLang="zh-CN" dirty="0"/>
              <a:t>to</a:t>
            </a:r>
            <a:r>
              <a:rPr lang="zh-CN" altLang="en-US" dirty="0"/>
              <a:t> </a:t>
            </a:r>
            <a:r>
              <a:rPr lang="en-US" altLang="zh-CN" dirty="0"/>
              <a:t>compose</a:t>
            </a:r>
            <a:r>
              <a:rPr lang="zh-CN" altLang="en-US" dirty="0"/>
              <a:t> </a:t>
            </a:r>
            <a:r>
              <a:rPr lang="en-US" altLang="zh-CN" dirty="0"/>
              <a:t>interfaces</a:t>
            </a:r>
            <a:r>
              <a:rPr lang="zh-CN" altLang="en-US" dirty="0"/>
              <a:t> </a:t>
            </a:r>
            <a:r>
              <a:rPr lang="en-US" altLang="zh-CN" dirty="0"/>
              <a:t>or</a:t>
            </a:r>
            <a:r>
              <a:rPr lang="zh-CN" altLang="en-US" dirty="0"/>
              <a:t> </a:t>
            </a:r>
            <a:r>
              <a:rPr lang="en-US" altLang="zh-CN" dirty="0"/>
              <a:t>implementations. As</a:t>
            </a:r>
            <a:r>
              <a:rPr lang="zh-CN" altLang="en-US" dirty="0"/>
              <a:t> </a:t>
            </a:r>
            <a:r>
              <a:rPr lang="en-US" altLang="zh-CN" dirty="0"/>
              <a:t>a</a:t>
            </a:r>
            <a:r>
              <a:rPr lang="zh-CN" altLang="en-US" dirty="0"/>
              <a:t> </a:t>
            </a:r>
            <a:r>
              <a:rPr lang="en-US" altLang="zh-CN" dirty="0"/>
              <a:t>simple</a:t>
            </a:r>
            <a:r>
              <a:rPr lang="zh-CN" altLang="en-US" dirty="0"/>
              <a:t> </a:t>
            </a:r>
            <a:r>
              <a:rPr lang="en-US" altLang="zh-CN" dirty="0"/>
              <a:t>example,</a:t>
            </a:r>
            <a:r>
              <a:rPr lang="zh-CN" altLang="en-US" dirty="0"/>
              <a:t> </a:t>
            </a:r>
            <a:r>
              <a:rPr lang="en-US" altLang="zh-CN" dirty="0"/>
              <a:t>consider</a:t>
            </a:r>
            <a:r>
              <a:rPr lang="zh-CN" altLang="en-US" dirty="0"/>
              <a:t> </a:t>
            </a:r>
            <a:r>
              <a:rPr lang="en-US" altLang="zh-CN" dirty="0"/>
              <a:t>how</a:t>
            </a:r>
            <a:r>
              <a:rPr lang="zh-CN" altLang="en-US" dirty="0"/>
              <a:t> </a:t>
            </a:r>
            <a:r>
              <a:rPr lang="en-US" altLang="zh-CN" dirty="0"/>
              <a:t>multiple</a:t>
            </a:r>
            <a:r>
              <a:rPr lang="zh-CN" altLang="en-US" dirty="0"/>
              <a:t> </a:t>
            </a:r>
            <a:r>
              <a:rPr lang="en-US" altLang="zh-CN" dirty="0"/>
              <a:t>inheritance</a:t>
            </a:r>
            <a:r>
              <a:rPr lang="zh-CN" altLang="en-US" dirty="0"/>
              <a:t> </a:t>
            </a:r>
            <a:r>
              <a:rPr lang="en-US" altLang="zh-CN" dirty="0"/>
              <a:t>mixes</a:t>
            </a:r>
            <a:r>
              <a:rPr lang="zh-CN" altLang="en-US" dirty="0"/>
              <a:t> </a:t>
            </a:r>
            <a:r>
              <a:rPr lang="en-US" altLang="zh-CN" dirty="0"/>
              <a:t>two</a:t>
            </a:r>
            <a:r>
              <a:rPr lang="zh-CN" altLang="en-US" dirty="0"/>
              <a:t> </a:t>
            </a:r>
            <a:r>
              <a:rPr lang="en-US" altLang="zh-CN" dirty="0"/>
              <a:t>or</a:t>
            </a:r>
            <a:r>
              <a:rPr lang="zh-CN" altLang="en-US" dirty="0"/>
              <a:t> </a:t>
            </a:r>
            <a:r>
              <a:rPr lang="en-US" altLang="zh-CN" dirty="0"/>
              <a:t>more</a:t>
            </a:r>
            <a:r>
              <a:rPr lang="zh-CN" altLang="en-US" dirty="0"/>
              <a:t> </a:t>
            </a:r>
            <a:r>
              <a:rPr lang="en-US" altLang="zh-CN" dirty="0"/>
              <a:t>classes</a:t>
            </a:r>
            <a:r>
              <a:rPr lang="zh-CN" altLang="en-US" dirty="0"/>
              <a:t> </a:t>
            </a:r>
            <a:r>
              <a:rPr lang="en-US" altLang="zh-CN" dirty="0"/>
              <a:t>in</a:t>
            </a:r>
            <a:r>
              <a:rPr lang="zh-CN" altLang="en-US" dirty="0"/>
              <a:t>t</a:t>
            </a:r>
            <a:r>
              <a:rPr lang="en-US" altLang="zh-CN" dirty="0"/>
              <a:t>o</a:t>
            </a:r>
            <a:r>
              <a:rPr lang="zh-CN" altLang="en-US" dirty="0"/>
              <a:t> </a:t>
            </a:r>
            <a:r>
              <a:rPr lang="en-US" altLang="zh-CN" dirty="0"/>
              <a:t>one.</a:t>
            </a:r>
            <a:r>
              <a:rPr lang="zh-CN" altLang="en-US" dirty="0"/>
              <a:t> </a:t>
            </a:r>
            <a:r>
              <a:rPr lang="en-US" altLang="zh-CN" dirty="0"/>
              <a:t>The</a:t>
            </a:r>
            <a:r>
              <a:rPr lang="zh-CN" altLang="en-US" dirty="0"/>
              <a:t> </a:t>
            </a:r>
            <a:r>
              <a:rPr lang="en-US" altLang="zh-CN" dirty="0"/>
              <a:t>result</a:t>
            </a:r>
            <a:r>
              <a:rPr lang="zh-CN" altLang="en-US" dirty="0"/>
              <a:t> </a:t>
            </a:r>
            <a:r>
              <a:rPr lang="en-US" altLang="zh-CN" dirty="0"/>
              <a:t>is</a:t>
            </a:r>
            <a:r>
              <a:rPr lang="zh-CN" altLang="en-US" dirty="0"/>
              <a:t> </a:t>
            </a:r>
            <a:r>
              <a:rPr lang="en-US" altLang="zh-CN" dirty="0"/>
              <a:t>a</a:t>
            </a:r>
            <a:r>
              <a:rPr lang="zh-CN" altLang="en-US" dirty="0"/>
              <a:t> </a:t>
            </a:r>
            <a:r>
              <a:rPr lang="en-US" altLang="zh-CN" dirty="0"/>
              <a:t>class</a:t>
            </a:r>
            <a:r>
              <a:rPr lang="zh-CN" altLang="en-US" dirty="0"/>
              <a:t> </a:t>
            </a:r>
            <a:r>
              <a:rPr lang="en-US" altLang="zh-CN" dirty="0"/>
              <a:t>that</a:t>
            </a:r>
            <a:r>
              <a:rPr lang="zh-CN" altLang="en-US" dirty="0"/>
              <a:t> </a:t>
            </a:r>
            <a:r>
              <a:rPr lang="en-US" altLang="zh-CN" dirty="0"/>
              <a:t>combines</a:t>
            </a:r>
            <a:r>
              <a:rPr lang="zh-CN" altLang="en-US" dirty="0"/>
              <a:t> </a:t>
            </a:r>
            <a:r>
              <a:rPr lang="en-US" altLang="zh-CN" dirty="0"/>
              <a:t>the</a:t>
            </a:r>
            <a:r>
              <a:rPr lang="zh-CN" altLang="en-US" dirty="0"/>
              <a:t> </a:t>
            </a:r>
            <a:r>
              <a:rPr lang="en-US" altLang="zh-CN" dirty="0"/>
              <a:t>properties</a:t>
            </a:r>
            <a:r>
              <a:rPr lang="zh-CN" altLang="en-US" dirty="0"/>
              <a:t> </a:t>
            </a:r>
            <a:r>
              <a:rPr lang="en-US" altLang="zh-CN" dirty="0"/>
              <a:t>of</a:t>
            </a:r>
            <a:r>
              <a:rPr lang="zh-CN" altLang="en-US" dirty="0"/>
              <a:t> </a:t>
            </a:r>
            <a:r>
              <a:rPr lang="en-US" altLang="zh-CN" dirty="0"/>
              <a:t>its</a:t>
            </a:r>
            <a:r>
              <a:rPr lang="zh-CN" altLang="en-US" dirty="0"/>
              <a:t> </a:t>
            </a:r>
            <a:r>
              <a:rPr lang="en-US" altLang="zh-CN" dirty="0"/>
              <a:t>parent</a:t>
            </a:r>
            <a:r>
              <a:rPr lang="zh-CN" altLang="en-US" dirty="0"/>
              <a:t> </a:t>
            </a:r>
            <a:r>
              <a:rPr lang="en-US" altLang="zh-CN" dirty="0"/>
              <a:t>classes.</a:t>
            </a:r>
          </a:p>
          <a:p>
            <a:pPr rtl="0"/>
            <a:r>
              <a:rPr lang="zh-CN" altLang="zh-CN" dirty="0"/>
              <a:t>T</a:t>
            </a:r>
            <a:r>
              <a:rPr lang="en-US" altLang="zh-CN" dirty="0"/>
              <a:t>his</a:t>
            </a:r>
            <a:r>
              <a:rPr lang="zh-CN" altLang="en-US" dirty="0"/>
              <a:t> </a:t>
            </a:r>
            <a:r>
              <a:rPr lang="en-US" altLang="zh-CN" dirty="0"/>
              <a:t>pattern</a:t>
            </a:r>
            <a:r>
              <a:rPr lang="zh-CN" altLang="en-US" dirty="0"/>
              <a:t> </a:t>
            </a:r>
            <a:r>
              <a:rPr lang="en-US" altLang="zh-CN" dirty="0"/>
              <a:t>is</a:t>
            </a:r>
            <a:r>
              <a:rPr lang="zh-CN" altLang="en-US" dirty="0"/>
              <a:t> </a:t>
            </a:r>
            <a:r>
              <a:rPr lang="en-US" altLang="zh-CN" dirty="0"/>
              <a:t>particularly</a:t>
            </a:r>
            <a:r>
              <a:rPr lang="zh-CN" altLang="en-US" dirty="0"/>
              <a:t> </a:t>
            </a:r>
            <a:r>
              <a:rPr lang="en-US" altLang="zh-CN" dirty="0"/>
              <a:t>useful</a:t>
            </a:r>
            <a:r>
              <a:rPr lang="zh-CN" altLang="en-US" dirty="0"/>
              <a:t> </a:t>
            </a:r>
            <a:r>
              <a:rPr lang="en-US" altLang="zh-CN" dirty="0"/>
              <a:t>for</a:t>
            </a:r>
            <a:r>
              <a:rPr lang="zh-CN" altLang="en-US" dirty="0"/>
              <a:t> </a:t>
            </a:r>
            <a:r>
              <a:rPr lang="en-US" altLang="zh-CN" dirty="0"/>
              <a:t>making</a:t>
            </a:r>
            <a:r>
              <a:rPr lang="zh-CN" altLang="en-US" dirty="0"/>
              <a:t> </a:t>
            </a:r>
            <a:r>
              <a:rPr lang="en-US" altLang="zh-CN" dirty="0"/>
              <a:t>independently</a:t>
            </a:r>
            <a:r>
              <a:rPr lang="zh-CN" altLang="en-US" dirty="0"/>
              <a:t> </a:t>
            </a:r>
            <a:r>
              <a:rPr lang="en-US" altLang="zh-CN" dirty="0"/>
              <a:t>developed</a:t>
            </a:r>
            <a:r>
              <a:rPr lang="zh-CN" altLang="en-US" dirty="0"/>
              <a:t> </a:t>
            </a:r>
            <a:r>
              <a:rPr lang="en-US" altLang="zh-CN" dirty="0"/>
              <a:t>class</a:t>
            </a:r>
            <a:r>
              <a:rPr lang="zh-CN" altLang="en-US" dirty="0"/>
              <a:t> </a:t>
            </a:r>
            <a:r>
              <a:rPr lang="en-US" altLang="zh-CN" dirty="0"/>
              <a:t>libraries.</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 </a:t>
            </a:r>
            <a:endParaRPr lang="en-US" dirty="0"/>
          </a:p>
        </p:txBody>
      </p:sp>
      <p:sp>
        <p:nvSpPr>
          <p:cNvPr id="3" name="内容占位符 13"/>
          <p:cNvSpPr txBox="1">
            <a:spLocks/>
          </p:cNvSpPr>
          <p:nvPr/>
        </p:nvSpPr>
        <p:spPr>
          <a:xfrm>
            <a:off x="828675" y="1600200"/>
            <a:ext cx="7486650" cy="2266244"/>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sz="1600" dirty="0"/>
              <a:t>All the computer accessories are included in Figure </a:t>
            </a:r>
            <a:r>
              <a:rPr lang="en-US" altLang="zh-CN" sz="1600" dirty="0"/>
              <a:t>14</a:t>
            </a:r>
            <a:r>
              <a:rPr lang="en-US" sz="1600" dirty="0"/>
              <a:t>. Among them are independent accessories such as CPU, Memory, Drive Controller, etc. There are also combined accessories such as Mainboard with some Parts and a complete computer, Whole PC, which includes all the accessories listed in this figure. Therefore, the tree represented by this figure consists of two parts: individual type and composite type. Composite data types are composed of </a:t>
            </a:r>
            <a:r>
              <a:rPr lang="en-US" altLang="zh-CN" sz="1600" dirty="0"/>
              <a:t>independent </a:t>
            </a:r>
            <a:r>
              <a:rPr lang="en-US" sz="1600" dirty="0"/>
              <a:t>types.</a:t>
            </a:r>
          </a:p>
          <a:p>
            <a:r>
              <a:rPr lang="en-US" sz="1600" dirty="0"/>
              <a:t>Thinking: Suppose you want to design an accessory sales program to implement price query. How should you design?</a:t>
            </a:r>
          </a:p>
        </p:txBody>
      </p:sp>
      <p:pic>
        <p:nvPicPr>
          <p:cNvPr id="5" name="图片 4" descr="屏幕快照 2018-03-21 下午2.35.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510" y="3894667"/>
            <a:ext cx="6762490" cy="2570269"/>
          </a:xfrm>
          <a:prstGeom prst="rect">
            <a:avLst/>
          </a:prstGeom>
        </p:spPr>
      </p:pic>
      <p:sp>
        <p:nvSpPr>
          <p:cNvPr id="6" name="文本框 5"/>
          <p:cNvSpPr txBox="1"/>
          <p:nvPr/>
        </p:nvSpPr>
        <p:spPr>
          <a:xfrm>
            <a:off x="3781778" y="6550223"/>
            <a:ext cx="943137" cy="307777"/>
          </a:xfrm>
          <a:prstGeom prst="rect">
            <a:avLst/>
          </a:prstGeom>
          <a:noFill/>
        </p:spPr>
        <p:txBody>
          <a:bodyPr wrap="none" rtlCol="0">
            <a:spAutoFit/>
          </a:bodyPr>
          <a:lstStyle/>
          <a:p>
            <a:r>
              <a:rPr kumimoji="1" lang="en-US" altLang="zh-CN" sz="1400" dirty="0"/>
              <a:t>Figure 14</a:t>
            </a:r>
            <a:endParaRPr kumimoji="1" lang="zh-CN" altLang="en-US" sz="1400"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 </a:t>
            </a:r>
            <a:endParaRPr lang="en-US" dirty="0"/>
          </a:p>
        </p:txBody>
      </p:sp>
      <p:sp>
        <p:nvSpPr>
          <p:cNvPr id="3" name="内容占位符 13"/>
          <p:cNvSpPr txBox="1">
            <a:spLocks/>
          </p:cNvSpPr>
          <p:nvPr/>
        </p:nvSpPr>
        <p:spPr>
          <a:xfrm>
            <a:off x="828675" y="1600200"/>
            <a:ext cx="7486650" cy="3239912"/>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spcBef>
                <a:spcPts val="600"/>
              </a:spcBef>
            </a:pPr>
            <a:r>
              <a:rPr lang="en-US" sz="1600" dirty="0"/>
              <a:t>In Figure 15, the top interface class </a:t>
            </a:r>
            <a:r>
              <a:rPr lang="en-US" sz="1600" dirty="0" err="1"/>
              <a:t>ComputerPart</a:t>
            </a:r>
            <a:r>
              <a:rPr lang="en-US" sz="1600" dirty="0"/>
              <a:t> has the </a:t>
            </a:r>
            <a:r>
              <a:rPr lang="en-US" sz="1600" dirty="0" err="1"/>
              <a:t>getPrice</a:t>
            </a:r>
            <a:r>
              <a:rPr lang="en-US" sz="1600" dirty="0"/>
              <a:t>() method, and all other subclasses also have this method. </a:t>
            </a:r>
          </a:p>
          <a:p>
            <a:pPr>
              <a:spcBef>
                <a:spcPts val="600"/>
              </a:spcBef>
            </a:pPr>
            <a:r>
              <a:rPr lang="en-US" sz="1600" dirty="0"/>
              <a:t>The </a:t>
            </a:r>
            <a:r>
              <a:rPr lang="en-US" sz="1600" dirty="0" err="1"/>
              <a:t>ArrayList</a:t>
            </a:r>
            <a:r>
              <a:rPr lang="en-US" sz="1600" dirty="0"/>
              <a:t> data structure is encapsulated in the composite data class Composite. In addition to the interface </a:t>
            </a:r>
            <a:r>
              <a:rPr lang="en-US" sz="1600" dirty="0" err="1"/>
              <a:t>getPrice</a:t>
            </a:r>
            <a:r>
              <a:rPr lang="en-US" sz="1600" dirty="0"/>
              <a:t>() of the abstract class </a:t>
            </a:r>
            <a:r>
              <a:rPr lang="en-US" sz="1600" dirty="0" err="1"/>
              <a:t>ComputerPart</a:t>
            </a:r>
            <a:r>
              <a:rPr lang="en-US" sz="1600" dirty="0"/>
              <a:t>, this class also has operations such as add(), remove(), and </a:t>
            </a:r>
            <a:r>
              <a:rPr lang="en-US" sz="1600" dirty="0" err="1"/>
              <a:t>getChild</a:t>
            </a:r>
            <a:r>
              <a:rPr lang="en-US" sz="1600" dirty="0"/>
              <a:t>() for the </a:t>
            </a:r>
            <a:r>
              <a:rPr lang="en-US" sz="1600" dirty="0" err="1"/>
              <a:t>ArrayList</a:t>
            </a:r>
            <a:r>
              <a:rPr lang="en-US" sz="1600" dirty="0"/>
              <a:t> data structure. </a:t>
            </a:r>
          </a:p>
          <a:p>
            <a:pPr>
              <a:spcBef>
                <a:spcPts val="600"/>
              </a:spcBef>
            </a:pPr>
            <a:r>
              <a:rPr lang="en-US" sz="1600" dirty="0"/>
              <a:t>The Composite class has two subcategories: </a:t>
            </a:r>
            <a:r>
              <a:rPr lang="en-US" sz="1600" dirty="0" err="1"/>
              <a:t>MainboardPLus</a:t>
            </a:r>
            <a:r>
              <a:rPr lang="en-US" sz="1600" dirty="0"/>
              <a:t> and </a:t>
            </a:r>
            <a:r>
              <a:rPr lang="en-US" sz="1600" dirty="0" err="1"/>
              <a:t>WholePC</a:t>
            </a:r>
            <a:r>
              <a:rPr lang="en-US" sz="1600" dirty="0"/>
              <a:t>, which represent the main board and all the devices and complete boxes that are on it, and all the devices contained therein.</a:t>
            </a:r>
          </a:p>
          <a:p>
            <a:pPr>
              <a:spcBef>
                <a:spcPts val="600"/>
              </a:spcBef>
            </a:pPr>
            <a:r>
              <a:rPr lang="en-US" sz="1600" dirty="0"/>
              <a:t> In the </a:t>
            </a:r>
            <a:r>
              <a:rPr lang="en-US" sz="1600" dirty="0" err="1"/>
              <a:t>MainboardPLus</a:t>
            </a:r>
            <a:r>
              <a:rPr lang="en-US" sz="1600" dirty="0"/>
              <a:t> class, you can use the </a:t>
            </a:r>
            <a:r>
              <a:rPr lang="en-US" sz="1600" dirty="0" err="1"/>
              <a:t>ArrayList</a:t>
            </a:r>
            <a:r>
              <a:rPr lang="en-US" sz="1600" dirty="0"/>
              <a:t> structure provided by its superclass to add the accessories that should be on the motherboard. Similarly, all of the accessory class objects can be added in the </a:t>
            </a:r>
            <a:r>
              <a:rPr lang="en-US" sz="1600" dirty="0" err="1"/>
              <a:t>WholePC</a:t>
            </a:r>
            <a:r>
              <a:rPr lang="en-US" sz="1600" dirty="0"/>
              <a:t> class.</a:t>
            </a:r>
          </a:p>
        </p:txBody>
      </p:sp>
    </p:spTree>
    <p:extLst>
      <p:ext uri="{BB962C8B-B14F-4D97-AF65-F5344CB8AC3E}">
        <p14:creationId xmlns:p14="http://schemas.microsoft.com/office/powerpoint/2010/main" val="30862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 </a:t>
            </a:r>
            <a:endParaRPr lang="en-US" dirty="0"/>
          </a:p>
        </p:txBody>
      </p:sp>
      <p:sp>
        <p:nvSpPr>
          <p:cNvPr id="3" name="内容占位符 13"/>
          <p:cNvSpPr txBox="1">
            <a:spLocks/>
          </p:cNvSpPr>
          <p:nvPr/>
        </p:nvSpPr>
        <p:spPr>
          <a:xfrm>
            <a:off x="828675" y="1600200"/>
            <a:ext cx="7486650" cy="4721578"/>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a:spcBef>
                <a:spcPts val="600"/>
              </a:spcBef>
            </a:pPr>
            <a:r>
              <a:rPr lang="en-US" altLang="zh-CN" sz="2400" dirty="0"/>
              <a:t>Intent</a:t>
            </a:r>
          </a:p>
          <a:p>
            <a:pPr lvl="1"/>
            <a:r>
              <a:rPr lang="en-US" altLang="zh-CN" sz="1800" dirty="0"/>
              <a:t>Compose</a:t>
            </a:r>
            <a:r>
              <a:rPr lang="zh-CN" altLang="en-US" sz="1800" dirty="0"/>
              <a:t> </a:t>
            </a:r>
            <a:r>
              <a:rPr lang="en-US" altLang="zh-CN" sz="1800" dirty="0"/>
              <a:t>objects</a:t>
            </a:r>
            <a:r>
              <a:rPr lang="zh-CN" altLang="en-US" sz="1800" dirty="0"/>
              <a:t> </a:t>
            </a:r>
            <a:r>
              <a:rPr lang="en-US" altLang="zh-CN" sz="1800" dirty="0"/>
              <a:t>into</a:t>
            </a:r>
            <a:r>
              <a:rPr lang="zh-CN" altLang="en-US" sz="1800" dirty="0"/>
              <a:t> </a:t>
            </a:r>
            <a:r>
              <a:rPr lang="en-US" altLang="zh-CN" sz="1800" dirty="0"/>
              <a:t>tree</a:t>
            </a:r>
            <a:r>
              <a:rPr lang="zh-CN" altLang="en-US" sz="1800" dirty="0"/>
              <a:t> </a:t>
            </a:r>
            <a:r>
              <a:rPr lang="en-US" altLang="zh-CN" sz="1800" dirty="0"/>
              <a:t>structure</a:t>
            </a:r>
            <a:r>
              <a:rPr lang="zh-CN" altLang="en-US" sz="1800" dirty="0"/>
              <a:t>s </a:t>
            </a:r>
            <a:r>
              <a:rPr lang="en-US" altLang="zh-CN" sz="1800" dirty="0"/>
              <a:t>to</a:t>
            </a:r>
            <a:r>
              <a:rPr lang="zh-CN" altLang="en-US" sz="1800" dirty="0"/>
              <a:t> </a:t>
            </a:r>
            <a:r>
              <a:rPr lang="en-US" altLang="zh-CN" sz="1800" dirty="0"/>
              <a:t>represent</a:t>
            </a:r>
            <a:r>
              <a:rPr lang="zh-CN" altLang="en-US" sz="1800" dirty="0"/>
              <a:t> </a:t>
            </a:r>
            <a:r>
              <a:rPr lang="en-US" altLang="zh-CN" sz="1800" dirty="0"/>
              <a:t>part-whole</a:t>
            </a:r>
            <a:r>
              <a:rPr lang="zh-CN" altLang="en-US" sz="1800" dirty="0"/>
              <a:t> </a:t>
            </a:r>
            <a:r>
              <a:rPr lang="en-US" altLang="zh-CN" sz="1800" dirty="0"/>
              <a:t>hierarchies.</a:t>
            </a:r>
          </a:p>
          <a:p>
            <a:pPr lvl="1"/>
            <a:r>
              <a:rPr lang="en-US" altLang="zh-CN" sz="1800" dirty="0"/>
              <a:t>Composite</a:t>
            </a:r>
            <a:r>
              <a:rPr lang="zh-CN" altLang="en-US" sz="1800" dirty="0"/>
              <a:t> </a:t>
            </a:r>
            <a:r>
              <a:rPr lang="en-US" altLang="zh-CN" sz="1800" dirty="0"/>
              <a:t>lets</a:t>
            </a:r>
            <a:r>
              <a:rPr lang="zh-CN" altLang="en-US" sz="1800" dirty="0"/>
              <a:t> </a:t>
            </a:r>
            <a:r>
              <a:rPr lang="en-US" altLang="zh-CN" sz="1800" dirty="0"/>
              <a:t>clients</a:t>
            </a:r>
            <a:r>
              <a:rPr lang="zh-CN" altLang="en-US" sz="1800" dirty="0"/>
              <a:t> </a:t>
            </a:r>
            <a:r>
              <a:rPr lang="en-US" altLang="zh-CN" sz="1800" dirty="0"/>
              <a:t>treat</a:t>
            </a:r>
            <a:r>
              <a:rPr lang="zh-CN" altLang="en-US" sz="1800" dirty="0"/>
              <a:t> </a:t>
            </a:r>
            <a:r>
              <a:rPr lang="en-US" altLang="zh-CN" sz="1800" dirty="0"/>
              <a:t>individual</a:t>
            </a:r>
            <a:r>
              <a:rPr lang="zh-CN" altLang="en-US" sz="1800" dirty="0"/>
              <a:t> </a:t>
            </a:r>
            <a:r>
              <a:rPr lang="en-US" altLang="zh-CN" sz="1800" dirty="0"/>
              <a:t>objects</a:t>
            </a:r>
            <a:r>
              <a:rPr lang="zh-CN" altLang="en-US" sz="1800" dirty="0"/>
              <a:t> </a:t>
            </a:r>
            <a:r>
              <a:rPr lang="en-US" altLang="zh-CN" sz="1800" dirty="0"/>
              <a:t>and</a:t>
            </a:r>
            <a:r>
              <a:rPr lang="zh-CN" altLang="en-US" sz="1800" dirty="0"/>
              <a:t> </a:t>
            </a:r>
            <a:r>
              <a:rPr lang="en-US" altLang="zh-CN" sz="1800" dirty="0"/>
              <a:t>compositions</a:t>
            </a:r>
            <a:r>
              <a:rPr lang="zh-CN" altLang="en-US" sz="1800" dirty="0"/>
              <a:t> </a:t>
            </a:r>
            <a:r>
              <a:rPr lang="en-US" altLang="zh-CN" sz="1800" dirty="0"/>
              <a:t>of</a:t>
            </a:r>
            <a:r>
              <a:rPr lang="zh-CN" altLang="en-US" sz="1800" dirty="0"/>
              <a:t> </a:t>
            </a:r>
            <a:r>
              <a:rPr lang="en-US" altLang="zh-CN" sz="1800" dirty="0"/>
              <a:t>objects</a:t>
            </a:r>
            <a:r>
              <a:rPr lang="zh-CN" altLang="en-US" sz="1800" dirty="0"/>
              <a:t> </a:t>
            </a:r>
            <a:r>
              <a:rPr lang="zh-CN" altLang="zh-CN" sz="1800" dirty="0"/>
              <a:t>u</a:t>
            </a:r>
            <a:r>
              <a:rPr lang="en-US" altLang="zh-CN" sz="1800" dirty="0" err="1"/>
              <a:t>niformly</a:t>
            </a:r>
            <a:r>
              <a:rPr lang="en-US" altLang="zh-CN" sz="1800" dirty="0"/>
              <a:t>.</a:t>
            </a:r>
          </a:p>
          <a:p>
            <a:r>
              <a:rPr lang="en-US" altLang="zh-CN" sz="2400" dirty="0"/>
              <a:t>Participants</a:t>
            </a:r>
            <a:r>
              <a:rPr lang="zh-CN" altLang="en-US" sz="2400" dirty="0"/>
              <a:t> </a:t>
            </a:r>
            <a:endParaRPr lang="en-US" altLang="zh-CN" sz="2400" dirty="0"/>
          </a:p>
          <a:p>
            <a:pPr lvl="1"/>
            <a:r>
              <a:rPr lang="en-US" altLang="zh-CN" sz="1800" dirty="0"/>
              <a:t>Component</a:t>
            </a:r>
            <a:r>
              <a:rPr lang="zh-CN" altLang="en-US" sz="1800" dirty="0"/>
              <a:t>: </a:t>
            </a:r>
            <a:r>
              <a:rPr lang="zh-CN" altLang="zh-CN" sz="1800" dirty="0"/>
              <a:t>d</a:t>
            </a:r>
            <a:r>
              <a:rPr lang="en-US" altLang="zh-CN" sz="1800" dirty="0" err="1"/>
              <a:t>eclares</a:t>
            </a:r>
            <a:r>
              <a:rPr lang="zh-CN" altLang="en-US" sz="1800" dirty="0"/>
              <a:t> </a:t>
            </a:r>
            <a:r>
              <a:rPr lang="en-US" altLang="zh-CN" sz="1800" dirty="0"/>
              <a:t>the</a:t>
            </a:r>
            <a:r>
              <a:rPr lang="zh-CN" altLang="en-US" sz="1800" dirty="0"/>
              <a:t> </a:t>
            </a:r>
            <a:r>
              <a:rPr lang="en-US" altLang="zh-CN" sz="1800" dirty="0"/>
              <a:t>interface</a:t>
            </a:r>
            <a:r>
              <a:rPr lang="zh-CN" altLang="en-US" sz="1800" dirty="0"/>
              <a:t> </a:t>
            </a:r>
            <a:r>
              <a:rPr lang="en-US" altLang="zh-CN" sz="1800" dirty="0"/>
              <a:t>for</a:t>
            </a:r>
            <a:r>
              <a:rPr lang="zh-CN" altLang="en-US" sz="1800" dirty="0"/>
              <a:t> </a:t>
            </a:r>
            <a:r>
              <a:rPr lang="en-US" altLang="zh-CN" sz="1800" dirty="0"/>
              <a:t>objects</a:t>
            </a:r>
            <a:r>
              <a:rPr lang="zh-CN" altLang="en-US" sz="1800" dirty="0"/>
              <a:t> </a:t>
            </a:r>
            <a:r>
              <a:rPr lang="zh-CN" altLang="zh-CN" sz="1800" dirty="0"/>
              <a:t>i</a:t>
            </a:r>
            <a:r>
              <a:rPr lang="en-US" altLang="zh-CN" sz="1800" dirty="0"/>
              <a:t>n</a:t>
            </a:r>
            <a:r>
              <a:rPr lang="zh-CN" altLang="en-US" sz="1800" dirty="0"/>
              <a:t> </a:t>
            </a:r>
            <a:r>
              <a:rPr lang="en-US" altLang="zh-CN" sz="1800" dirty="0"/>
              <a:t>the</a:t>
            </a:r>
            <a:r>
              <a:rPr lang="zh-CN" altLang="en-US" sz="1800" dirty="0"/>
              <a:t> </a:t>
            </a:r>
            <a:r>
              <a:rPr lang="en-US" altLang="zh-CN" sz="1800" dirty="0"/>
              <a:t>composition</a:t>
            </a:r>
          </a:p>
          <a:p>
            <a:pPr lvl="1"/>
            <a:r>
              <a:rPr lang="en-US" altLang="zh-CN" sz="1800" dirty="0"/>
              <a:t>Leaf:</a:t>
            </a:r>
            <a:r>
              <a:rPr lang="zh-CN" altLang="en-US" sz="1800" dirty="0"/>
              <a:t> </a:t>
            </a:r>
            <a:r>
              <a:rPr lang="en-US" altLang="zh-CN" sz="1800" dirty="0"/>
              <a:t>represents</a:t>
            </a:r>
            <a:r>
              <a:rPr lang="zh-CN" altLang="en-US" sz="1800" dirty="0"/>
              <a:t> </a:t>
            </a:r>
            <a:r>
              <a:rPr lang="en-US" altLang="zh-CN" sz="1800" dirty="0"/>
              <a:t>leaf</a:t>
            </a:r>
            <a:r>
              <a:rPr lang="zh-CN" altLang="en-US" sz="1800" dirty="0"/>
              <a:t> </a:t>
            </a:r>
            <a:r>
              <a:rPr lang="en-US" altLang="zh-CN" sz="1800" dirty="0"/>
              <a:t>objects</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composition.</a:t>
            </a:r>
            <a:r>
              <a:rPr lang="zh-CN" altLang="en-US" sz="1800" dirty="0"/>
              <a:t> </a:t>
            </a:r>
            <a:r>
              <a:rPr lang="en-US" altLang="zh-CN" sz="1800" dirty="0"/>
              <a:t>A</a:t>
            </a:r>
            <a:r>
              <a:rPr lang="zh-CN" altLang="en-US" sz="1800" dirty="0"/>
              <a:t> </a:t>
            </a:r>
            <a:r>
              <a:rPr lang="en-US" altLang="zh-CN" sz="1800" dirty="0"/>
              <a:t>leaf</a:t>
            </a:r>
            <a:r>
              <a:rPr lang="zh-CN" altLang="en-US" sz="1800" dirty="0"/>
              <a:t> </a:t>
            </a:r>
            <a:r>
              <a:rPr lang="en-US" altLang="zh-CN" sz="1800" dirty="0"/>
              <a:t>has</a:t>
            </a:r>
            <a:r>
              <a:rPr lang="zh-CN" altLang="en-US" sz="1800" dirty="0"/>
              <a:t> </a:t>
            </a:r>
            <a:r>
              <a:rPr lang="en-US" altLang="zh-CN" sz="1800" dirty="0"/>
              <a:t>no</a:t>
            </a:r>
            <a:r>
              <a:rPr lang="zh-CN" altLang="en-US" sz="1800" dirty="0"/>
              <a:t> </a:t>
            </a:r>
            <a:r>
              <a:rPr lang="en-US" altLang="zh-CN" sz="1800" dirty="0"/>
              <a:t>children.</a:t>
            </a:r>
          </a:p>
          <a:p>
            <a:pPr lvl="1"/>
            <a:r>
              <a:rPr lang="en-US" altLang="zh-CN" sz="1800" dirty="0"/>
              <a:t>Composite:</a:t>
            </a:r>
            <a:r>
              <a:rPr lang="zh-CN" altLang="en-US" sz="1800" dirty="0"/>
              <a:t> </a:t>
            </a:r>
            <a:r>
              <a:rPr lang="en-US" altLang="zh-CN" sz="1800" dirty="0"/>
              <a:t>defines</a:t>
            </a:r>
            <a:r>
              <a:rPr lang="zh-CN" altLang="en-US" sz="1800" dirty="0"/>
              <a:t> </a:t>
            </a:r>
            <a:r>
              <a:rPr lang="en-US" altLang="zh-CN" sz="1800" dirty="0"/>
              <a:t>behavior</a:t>
            </a:r>
            <a:r>
              <a:rPr lang="zh-CN" altLang="en-US" sz="1800" dirty="0"/>
              <a:t> </a:t>
            </a:r>
            <a:r>
              <a:rPr lang="en-US" altLang="zh-CN" sz="1800" dirty="0"/>
              <a:t>for</a:t>
            </a:r>
            <a:r>
              <a:rPr lang="zh-CN" altLang="en-US" sz="1800" dirty="0"/>
              <a:t> </a:t>
            </a:r>
            <a:r>
              <a:rPr lang="en-US" altLang="zh-CN" sz="1800" dirty="0"/>
              <a:t>components</a:t>
            </a:r>
            <a:r>
              <a:rPr lang="zh-CN" altLang="en-US" sz="1800" dirty="0"/>
              <a:t> </a:t>
            </a:r>
            <a:r>
              <a:rPr lang="en-US" altLang="zh-CN" sz="1800" dirty="0"/>
              <a:t>having</a:t>
            </a:r>
            <a:r>
              <a:rPr lang="zh-CN" altLang="en-US" sz="1800" dirty="0"/>
              <a:t> </a:t>
            </a:r>
            <a:r>
              <a:rPr lang="en-US" altLang="zh-CN" sz="1800" dirty="0"/>
              <a:t>children.</a:t>
            </a:r>
          </a:p>
          <a:p>
            <a:pPr lvl="1"/>
            <a:r>
              <a:rPr lang="zh-CN" altLang="zh-CN" sz="1800" dirty="0"/>
              <a:t>C</a:t>
            </a:r>
            <a:r>
              <a:rPr lang="en-US" altLang="zh-CN" sz="1800" dirty="0" err="1"/>
              <a:t>lient</a:t>
            </a:r>
            <a:r>
              <a:rPr lang="en-US" altLang="zh-CN" sz="1800" dirty="0"/>
              <a:t>:</a:t>
            </a:r>
            <a:r>
              <a:rPr lang="zh-CN" altLang="en-US" sz="1800" dirty="0"/>
              <a:t> </a:t>
            </a:r>
            <a:r>
              <a:rPr lang="en-US" altLang="zh-CN" sz="1800" dirty="0" err="1"/>
              <a:t>mainpulates</a:t>
            </a:r>
            <a:r>
              <a:rPr lang="zh-CN" altLang="en-US" sz="1800" dirty="0"/>
              <a:t> </a:t>
            </a:r>
            <a:r>
              <a:rPr lang="en-US" altLang="zh-CN" sz="1800" dirty="0" err="1"/>
              <a:t>objcts</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composition</a:t>
            </a:r>
            <a:r>
              <a:rPr lang="zh-CN" altLang="en-US" sz="1800" dirty="0"/>
              <a:t> </a:t>
            </a:r>
            <a:r>
              <a:rPr lang="en-US" altLang="zh-CN" sz="1800" dirty="0"/>
              <a:t>through</a:t>
            </a:r>
            <a:r>
              <a:rPr lang="zh-CN" altLang="en-US" sz="1800" dirty="0"/>
              <a:t> </a:t>
            </a:r>
            <a:r>
              <a:rPr lang="en-US" altLang="zh-CN" sz="1800" dirty="0"/>
              <a:t>the</a:t>
            </a:r>
            <a:r>
              <a:rPr lang="zh-CN" altLang="en-US" sz="1800" dirty="0"/>
              <a:t> </a:t>
            </a:r>
            <a:r>
              <a:rPr lang="en-US" altLang="zh-CN" sz="1800" dirty="0"/>
              <a:t>Component</a:t>
            </a:r>
            <a:r>
              <a:rPr lang="zh-CN" altLang="en-US" sz="1800" dirty="0"/>
              <a:t> </a:t>
            </a:r>
            <a:r>
              <a:rPr lang="en-US" altLang="zh-CN" sz="1800" dirty="0"/>
              <a:t>interface.</a:t>
            </a:r>
          </a:p>
          <a:p>
            <a:pPr>
              <a:spcBef>
                <a:spcPts val="600"/>
              </a:spcBef>
            </a:pPr>
            <a:endParaRPr lang="en-US" altLang="zh-CN" dirty="0"/>
          </a:p>
          <a:p>
            <a:pPr>
              <a:spcBef>
                <a:spcPts val="600"/>
              </a:spcBef>
            </a:pPr>
            <a:endParaRPr lang="en-US" sz="1600" dirty="0"/>
          </a:p>
        </p:txBody>
      </p:sp>
    </p:spTree>
    <p:extLst>
      <p:ext uri="{BB962C8B-B14F-4D97-AF65-F5344CB8AC3E}">
        <p14:creationId xmlns:p14="http://schemas.microsoft.com/office/powerpoint/2010/main" val="309073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 </a:t>
            </a:r>
            <a:endParaRPr lang="en-US" dirty="0"/>
          </a:p>
        </p:txBody>
      </p:sp>
      <p:sp>
        <p:nvSpPr>
          <p:cNvPr id="5" name="文本框 4"/>
          <p:cNvSpPr txBox="1"/>
          <p:nvPr/>
        </p:nvSpPr>
        <p:spPr>
          <a:xfrm>
            <a:off x="917223" y="1495778"/>
            <a:ext cx="1433355" cy="461665"/>
          </a:xfrm>
          <a:prstGeom prst="rect">
            <a:avLst/>
          </a:prstGeom>
          <a:noFill/>
        </p:spPr>
        <p:txBody>
          <a:bodyPr wrap="none" rtlCol="0">
            <a:spAutoFit/>
          </a:bodyPr>
          <a:lstStyle/>
          <a:p>
            <a:r>
              <a:rPr kumimoji="1" lang="en-US" altLang="zh-CN" sz="2400" dirty="0"/>
              <a:t>Structure</a:t>
            </a:r>
            <a:r>
              <a:rPr kumimoji="1" lang="zh-CN" altLang="en-US" dirty="0"/>
              <a:t> </a:t>
            </a:r>
          </a:p>
        </p:txBody>
      </p:sp>
      <p:pic>
        <p:nvPicPr>
          <p:cNvPr id="7" name="图片 6" descr="屏幕快照 2018-03-21 下午2.56.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99" y="2034640"/>
            <a:ext cx="5461001" cy="2537532"/>
          </a:xfrm>
          <a:prstGeom prst="rect">
            <a:avLst/>
          </a:prstGeom>
        </p:spPr>
      </p:pic>
      <p:sp>
        <p:nvSpPr>
          <p:cNvPr id="8" name="文本框 7"/>
          <p:cNvSpPr txBox="1"/>
          <p:nvPr/>
        </p:nvSpPr>
        <p:spPr>
          <a:xfrm>
            <a:off x="942623" y="4710288"/>
            <a:ext cx="2768599" cy="923330"/>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a:t>typical</a:t>
            </a:r>
            <a:r>
              <a:rPr kumimoji="1" lang="zh-CN" altLang="en-US" dirty="0"/>
              <a:t> </a:t>
            </a:r>
            <a:r>
              <a:rPr kumimoji="1" lang="en-US" altLang="zh-CN" dirty="0"/>
              <a:t>Composite</a:t>
            </a:r>
            <a:r>
              <a:rPr kumimoji="1" lang="zh-CN" altLang="en-US" dirty="0"/>
              <a:t> </a:t>
            </a:r>
            <a:r>
              <a:rPr kumimoji="1" lang="en-US" altLang="zh-CN" dirty="0"/>
              <a:t>object</a:t>
            </a:r>
            <a:r>
              <a:rPr kumimoji="1" lang="zh-CN" altLang="en-US" dirty="0"/>
              <a:t> </a:t>
            </a:r>
            <a:r>
              <a:rPr kumimoji="1" lang="en-US" altLang="zh-CN" dirty="0"/>
              <a:t>structure</a:t>
            </a:r>
            <a:r>
              <a:rPr kumimoji="1" lang="zh-CN" altLang="en-US" dirty="0"/>
              <a:t> </a:t>
            </a:r>
            <a:r>
              <a:rPr kumimoji="1" lang="en-US" altLang="zh-CN" dirty="0"/>
              <a:t>might</a:t>
            </a:r>
            <a:r>
              <a:rPr kumimoji="1" lang="zh-CN" altLang="en-US" dirty="0"/>
              <a:t> </a:t>
            </a:r>
            <a:r>
              <a:rPr kumimoji="1" lang="en-US" altLang="zh-CN" dirty="0"/>
              <a:t>look</a:t>
            </a:r>
            <a:r>
              <a:rPr kumimoji="1" lang="zh-CN" altLang="en-US" dirty="0"/>
              <a:t> </a:t>
            </a:r>
            <a:r>
              <a:rPr kumimoji="1" lang="en-US" altLang="zh-CN" dirty="0"/>
              <a:t>like</a:t>
            </a:r>
            <a:r>
              <a:rPr kumimoji="1" lang="zh-CN" altLang="en-US" dirty="0"/>
              <a:t> </a:t>
            </a:r>
            <a:r>
              <a:rPr kumimoji="1" lang="en-US" altLang="zh-CN" dirty="0"/>
              <a:t>this:</a:t>
            </a:r>
            <a:endParaRPr kumimoji="1" lang="zh-CN" altLang="en-US" dirty="0"/>
          </a:p>
        </p:txBody>
      </p:sp>
      <p:pic>
        <p:nvPicPr>
          <p:cNvPr id="9" name="图片 8" descr="屏幕快照 2018-03-21 下午2.5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126" y="4598105"/>
            <a:ext cx="3954208" cy="2048301"/>
          </a:xfrm>
          <a:prstGeom prst="rect">
            <a:avLst/>
          </a:prstGeom>
        </p:spPr>
      </p:pic>
    </p:spTree>
    <p:extLst>
      <p:ext uri="{BB962C8B-B14F-4D97-AF65-F5344CB8AC3E}">
        <p14:creationId xmlns:p14="http://schemas.microsoft.com/office/powerpoint/2010/main" val="23908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zh-CN" dirty="0"/>
              <a:t>C</a:t>
            </a:r>
            <a:r>
              <a:rPr lang="en-US" altLang="zh-CN" dirty="0" err="1"/>
              <a:t>omposite</a:t>
            </a:r>
            <a:r>
              <a:rPr lang="en-US" altLang="zh-CN" dirty="0"/>
              <a:t>—Applicability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marL="0" indent="0" rtl="0">
              <a:buNone/>
            </a:pPr>
            <a:r>
              <a:rPr lang="en-US" altLang="zh-CN" dirty="0"/>
              <a:t>Use</a:t>
            </a:r>
            <a:r>
              <a:rPr lang="zh-CN" altLang="en-US" dirty="0"/>
              <a:t> </a:t>
            </a:r>
            <a:r>
              <a:rPr lang="en-US" altLang="zh-CN" dirty="0"/>
              <a:t>the</a:t>
            </a:r>
            <a:r>
              <a:rPr lang="zh-CN" altLang="en-US" dirty="0"/>
              <a:t> </a:t>
            </a:r>
            <a:r>
              <a:rPr lang="en-US" altLang="zh-CN" dirty="0"/>
              <a:t>Composite</a:t>
            </a:r>
            <a:r>
              <a:rPr lang="zh-CN" altLang="en-US" dirty="0"/>
              <a:t> </a:t>
            </a:r>
            <a:r>
              <a:rPr lang="en-US" altLang="zh-CN" dirty="0"/>
              <a:t>pattern</a:t>
            </a:r>
            <a:r>
              <a:rPr lang="zh-CN" altLang="en-US" dirty="0"/>
              <a:t> </a:t>
            </a:r>
            <a:r>
              <a:rPr lang="en-US" altLang="zh-CN" dirty="0"/>
              <a:t>when:</a:t>
            </a:r>
          </a:p>
          <a:p>
            <a:pPr rtl="0"/>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represent</a:t>
            </a:r>
            <a:r>
              <a:rPr lang="zh-CN" altLang="en-US" dirty="0"/>
              <a:t> </a:t>
            </a:r>
            <a:r>
              <a:rPr lang="en-US" altLang="zh-CN" dirty="0"/>
              <a:t>part-whole</a:t>
            </a:r>
            <a:r>
              <a:rPr lang="zh-CN" altLang="en-US" dirty="0"/>
              <a:t> </a:t>
            </a:r>
            <a:r>
              <a:rPr lang="en-US" altLang="zh-CN" dirty="0"/>
              <a:t>hierarchies</a:t>
            </a:r>
            <a:r>
              <a:rPr lang="zh-CN" altLang="en-US" dirty="0"/>
              <a:t> </a:t>
            </a:r>
            <a:r>
              <a:rPr lang="en-US" altLang="zh-CN" dirty="0"/>
              <a:t>of</a:t>
            </a:r>
            <a:r>
              <a:rPr lang="zh-CN" altLang="en-US" dirty="0"/>
              <a:t> </a:t>
            </a:r>
            <a:r>
              <a:rPr lang="zh-CN" altLang="zh-CN" dirty="0"/>
              <a:t>o</a:t>
            </a:r>
            <a:r>
              <a:rPr lang="en-US" altLang="zh-CN" dirty="0" err="1"/>
              <a:t>bjects</a:t>
            </a:r>
            <a:r>
              <a:rPr lang="en-US" altLang="zh-CN" dirty="0"/>
              <a:t>.</a:t>
            </a:r>
          </a:p>
          <a:p>
            <a:pPr rtl="0"/>
            <a:r>
              <a:rPr lang="en-US" altLang="zh-CN" dirty="0"/>
              <a:t>You</a:t>
            </a:r>
            <a:r>
              <a:rPr lang="zh-CN" altLang="en-US" dirty="0"/>
              <a:t> </a:t>
            </a:r>
            <a:r>
              <a:rPr lang="en-US" altLang="zh-CN" dirty="0"/>
              <a:t>want</a:t>
            </a:r>
            <a:r>
              <a:rPr lang="zh-CN" altLang="en-US" dirty="0"/>
              <a:t> </a:t>
            </a:r>
            <a:r>
              <a:rPr lang="zh-CN" altLang="zh-CN" dirty="0"/>
              <a:t>c</a:t>
            </a:r>
            <a:r>
              <a:rPr lang="en-US" altLang="zh-CN" dirty="0" err="1"/>
              <a:t>lients</a:t>
            </a:r>
            <a:r>
              <a:rPr lang="zh-CN" altLang="en-US" dirty="0"/>
              <a:t> </a:t>
            </a:r>
            <a:r>
              <a:rPr lang="en-US" altLang="zh-CN" dirty="0"/>
              <a:t>to</a:t>
            </a:r>
            <a:r>
              <a:rPr lang="zh-CN" altLang="en-US" dirty="0"/>
              <a:t> </a:t>
            </a:r>
            <a:r>
              <a:rPr lang="en-US" altLang="zh-CN" dirty="0"/>
              <a:t>be</a:t>
            </a:r>
            <a:r>
              <a:rPr lang="zh-CN" altLang="en-US" dirty="0"/>
              <a:t> </a:t>
            </a:r>
            <a:r>
              <a:rPr lang="en-US" altLang="zh-CN" dirty="0"/>
              <a:t>able</a:t>
            </a:r>
            <a:r>
              <a:rPr lang="zh-CN" altLang="en-US" dirty="0"/>
              <a:t> </a:t>
            </a:r>
            <a:r>
              <a:rPr lang="en-US" altLang="zh-CN" dirty="0"/>
              <a:t>to</a:t>
            </a:r>
            <a:r>
              <a:rPr lang="zh-CN" altLang="en-US" dirty="0"/>
              <a:t> </a:t>
            </a:r>
            <a:r>
              <a:rPr lang="en-US" altLang="zh-CN" dirty="0"/>
              <a:t>ignore</a:t>
            </a:r>
            <a:r>
              <a:rPr lang="zh-CN" altLang="en-US" dirty="0"/>
              <a:t> </a:t>
            </a:r>
            <a:r>
              <a:rPr lang="en-US" altLang="zh-CN" dirty="0"/>
              <a:t>the</a:t>
            </a:r>
            <a:r>
              <a:rPr lang="zh-CN" altLang="en-US" dirty="0"/>
              <a:t> </a:t>
            </a:r>
            <a:r>
              <a:rPr lang="en-US" altLang="zh-CN" dirty="0"/>
              <a:t>difference</a:t>
            </a:r>
            <a:r>
              <a:rPr lang="zh-CN" altLang="en-US" dirty="0"/>
              <a:t> </a:t>
            </a:r>
            <a:r>
              <a:rPr lang="en-US" altLang="zh-CN" dirty="0"/>
              <a:t>between</a:t>
            </a:r>
            <a:r>
              <a:rPr lang="zh-CN" altLang="en-US" dirty="0"/>
              <a:t> </a:t>
            </a:r>
            <a:r>
              <a:rPr lang="en-US" altLang="zh-CN" dirty="0"/>
              <a:t>compositions</a:t>
            </a:r>
            <a:r>
              <a:rPr lang="zh-CN" altLang="en-US" dirty="0"/>
              <a:t> </a:t>
            </a:r>
            <a:r>
              <a:rPr lang="en-US" altLang="zh-CN" dirty="0"/>
              <a:t>of</a:t>
            </a:r>
            <a:r>
              <a:rPr lang="zh-CN" altLang="en-US" dirty="0"/>
              <a:t> </a:t>
            </a:r>
            <a:r>
              <a:rPr lang="en-US" altLang="zh-CN" dirty="0"/>
              <a:t>objects</a:t>
            </a:r>
            <a:r>
              <a:rPr lang="zh-CN" altLang="en-US" dirty="0"/>
              <a:t> </a:t>
            </a:r>
            <a:r>
              <a:rPr lang="en-US" altLang="zh-CN" dirty="0"/>
              <a:t>and</a:t>
            </a:r>
            <a:r>
              <a:rPr lang="zh-CN" altLang="en-US" dirty="0"/>
              <a:t> </a:t>
            </a:r>
            <a:r>
              <a:rPr lang="en-US" altLang="zh-CN" dirty="0"/>
              <a:t>individual</a:t>
            </a:r>
            <a:r>
              <a:rPr lang="zh-CN" altLang="en-US" dirty="0"/>
              <a:t> </a:t>
            </a:r>
            <a:r>
              <a:rPr lang="en-US" altLang="zh-CN" dirty="0"/>
              <a:t>objects.</a:t>
            </a:r>
            <a:r>
              <a:rPr lang="zh-CN" altLang="en-US" dirty="0"/>
              <a:t> </a:t>
            </a:r>
            <a:r>
              <a:rPr lang="en-US" altLang="zh-CN" dirty="0"/>
              <a:t>Client</a:t>
            </a:r>
            <a:r>
              <a:rPr lang="zh-CN" altLang="en-US" dirty="0"/>
              <a:t>s </a:t>
            </a:r>
            <a:r>
              <a:rPr lang="en-US" altLang="zh-CN" dirty="0"/>
              <a:t>will</a:t>
            </a:r>
            <a:r>
              <a:rPr lang="zh-CN" altLang="en-US" dirty="0"/>
              <a:t> </a:t>
            </a:r>
            <a:r>
              <a:rPr lang="en-US" altLang="zh-CN" dirty="0"/>
              <a:t>treat</a:t>
            </a:r>
            <a:r>
              <a:rPr lang="zh-CN" altLang="en-US" dirty="0"/>
              <a:t> </a:t>
            </a:r>
            <a:r>
              <a:rPr lang="en-US" altLang="zh-CN" dirty="0"/>
              <a:t>all</a:t>
            </a:r>
            <a:r>
              <a:rPr lang="zh-CN" altLang="en-US" dirty="0"/>
              <a:t> </a:t>
            </a:r>
            <a:r>
              <a:rPr lang="en-US" altLang="zh-CN" dirty="0"/>
              <a:t>objects</a:t>
            </a:r>
            <a:r>
              <a:rPr lang="zh-CN" altLang="en-US" dirty="0"/>
              <a:t> </a:t>
            </a:r>
            <a:r>
              <a:rPr lang="en-US" altLang="zh-CN" dirty="0"/>
              <a:t>in</a:t>
            </a:r>
            <a:r>
              <a:rPr lang="zh-CN" altLang="en-US" dirty="0"/>
              <a:t> </a:t>
            </a:r>
            <a:r>
              <a:rPr lang="en-US" altLang="zh-CN" dirty="0"/>
              <a:t>the</a:t>
            </a:r>
            <a:r>
              <a:rPr lang="zh-CN" altLang="en-US" dirty="0"/>
              <a:t> </a:t>
            </a:r>
            <a:r>
              <a:rPr lang="en-US" altLang="zh-CN" dirty="0"/>
              <a:t>composite</a:t>
            </a:r>
            <a:r>
              <a:rPr lang="zh-CN" altLang="en-US" dirty="0"/>
              <a:t> </a:t>
            </a:r>
            <a:r>
              <a:rPr lang="en-US" altLang="zh-CN" dirty="0"/>
              <a:t>structure</a:t>
            </a:r>
            <a:r>
              <a:rPr lang="zh-CN" altLang="en-US" dirty="0"/>
              <a:t> </a:t>
            </a:r>
            <a:r>
              <a:rPr lang="en-US" altLang="zh-CN" dirty="0"/>
              <a:t>uniformly.</a:t>
            </a:r>
            <a:endParaRPr lang="en-US" dirty="0"/>
          </a:p>
        </p:txBody>
      </p:sp>
    </p:spTree>
    <p:extLst>
      <p:ext uri="{BB962C8B-B14F-4D97-AF65-F5344CB8AC3E}">
        <p14:creationId xmlns:p14="http://schemas.microsoft.com/office/powerpoint/2010/main" val="36729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Composite—Example </a:t>
            </a:r>
            <a:endParaRPr lang="en-US" dirty="0"/>
          </a:p>
        </p:txBody>
      </p:sp>
      <p:sp>
        <p:nvSpPr>
          <p:cNvPr id="3" name="内容占位符 13"/>
          <p:cNvSpPr txBox="1">
            <a:spLocks/>
          </p:cNvSpPr>
          <p:nvPr/>
        </p:nvSpPr>
        <p:spPr>
          <a:xfrm>
            <a:off x="828675" y="1600200"/>
            <a:ext cx="7486650" cy="3832578"/>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Use </a:t>
            </a:r>
            <a:r>
              <a:rPr lang="en-US" altLang="zh-CN" dirty="0"/>
              <a:t>C</a:t>
            </a:r>
            <a:r>
              <a:rPr lang="en-US" dirty="0"/>
              <a:t>om</a:t>
            </a:r>
            <a:r>
              <a:rPr lang="en-US" altLang="zh-CN" dirty="0"/>
              <a:t>posite</a:t>
            </a:r>
            <a:r>
              <a:rPr lang="en-US" dirty="0"/>
              <a:t> </a:t>
            </a:r>
            <a:r>
              <a:rPr lang="en-US" altLang="zh-CN" dirty="0"/>
              <a:t>pattern</a:t>
            </a:r>
            <a:r>
              <a:rPr lang="zh-CN" altLang="en-US" dirty="0"/>
              <a:t> </a:t>
            </a:r>
            <a:r>
              <a:rPr lang="en-US" dirty="0"/>
              <a:t>to design </a:t>
            </a:r>
            <a:r>
              <a:rPr lang="en-US" altLang="zh-CN" dirty="0" err="1"/>
              <a:t>Gomoku</a:t>
            </a:r>
            <a:r>
              <a:rPr lang="en-US" altLang="zh-CN" dirty="0"/>
              <a:t> </a:t>
            </a:r>
            <a:r>
              <a:rPr lang="en-US" dirty="0"/>
              <a:t>game. There are only two pieces in the </a:t>
            </a:r>
            <a:r>
              <a:rPr lang="en-US" altLang="zh-CN" dirty="0" err="1"/>
              <a:t>gobang</a:t>
            </a:r>
            <a:r>
              <a:rPr lang="en-US" dirty="0"/>
              <a:t>: </a:t>
            </a:r>
            <a:r>
              <a:rPr lang="en-US" altLang="zh-CN" dirty="0"/>
              <a:t>blacks</a:t>
            </a:r>
            <a:r>
              <a:rPr lang="zh-CN" altLang="en-US" dirty="0"/>
              <a:t> </a:t>
            </a:r>
            <a:r>
              <a:rPr lang="en-US" dirty="0"/>
              <a:t>and whites. Use the abstract class </a:t>
            </a:r>
            <a:r>
              <a:rPr lang="en-US" dirty="0" err="1"/>
              <a:t>ChessComponent</a:t>
            </a:r>
            <a:r>
              <a:rPr lang="en-US" dirty="0"/>
              <a:t> to provide the widget interface for </a:t>
            </a:r>
            <a:r>
              <a:rPr lang="en-US" altLang="zh-CN" dirty="0" err="1"/>
              <a:t>Gomoku</a:t>
            </a:r>
            <a:r>
              <a:rPr lang="en-US" altLang="zh-CN" dirty="0"/>
              <a:t> </a:t>
            </a:r>
            <a:r>
              <a:rPr lang="en-US" dirty="0"/>
              <a:t>. The interface comes with three subclasses: </a:t>
            </a:r>
            <a:r>
              <a:rPr lang="en-US" dirty="0" err="1"/>
              <a:t>BlackPiece</a:t>
            </a:r>
            <a:r>
              <a:rPr lang="en-US" dirty="0"/>
              <a:t>, </a:t>
            </a:r>
            <a:r>
              <a:rPr lang="en-US" dirty="0" err="1"/>
              <a:t>WhitePiece</a:t>
            </a:r>
            <a:r>
              <a:rPr lang="en-US" dirty="0"/>
              <a:t>, and Composite. The first two classes encapsulate two color pieces. The Composite class encapsulates the aggregated data structure of type </a:t>
            </a:r>
            <a:r>
              <a:rPr lang="en-US" dirty="0" err="1"/>
              <a:t>ArrayList</a:t>
            </a:r>
            <a:r>
              <a:rPr lang="en-US" dirty="0"/>
              <a:t>. Each time a player adds a black or white </a:t>
            </a:r>
            <a:r>
              <a:rPr lang="en-US" altLang="zh-CN" dirty="0"/>
              <a:t>piece </a:t>
            </a:r>
            <a:r>
              <a:rPr lang="en-US" dirty="0"/>
              <a:t>to the board, a black or white </a:t>
            </a:r>
            <a:r>
              <a:rPr lang="en-US" altLang="zh-CN" dirty="0"/>
              <a:t>piece</a:t>
            </a:r>
            <a:r>
              <a:rPr lang="zh-CN" altLang="en-US" dirty="0"/>
              <a:t> </a:t>
            </a:r>
            <a:r>
              <a:rPr lang="en-US" dirty="0"/>
              <a:t>object is generated accordingly, and the object is then stored in the Composite object. The goal is to play back each step after the game is over</a:t>
            </a:r>
            <a:r>
              <a:rPr lang="en-US" altLang="zh-CN" dirty="0"/>
              <a:t>.</a:t>
            </a:r>
            <a:endParaRPr lang="en-US" dirty="0"/>
          </a:p>
        </p:txBody>
      </p:sp>
      <p:pic>
        <p:nvPicPr>
          <p:cNvPr id="4" name="图片 3">
            <a:extLst>
              <a:ext uri="{FF2B5EF4-FFF2-40B4-BE49-F238E27FC236}">
                <a16:creationId xmlns:a16="http://schemas.microsoft.com/office/drawing/2014/main" id="{979C728C-0960-4ECD-BEA2-C51D1B1431B0}"/>
              </a:ext>
            </a:extLst>
          </p:cNvPr>
          <p:cNvPicPr>
            <a:picLocks noChangeAspect="1"/>
          </p:cNvPicPr>
          <p:nvPr/>
        </p:nvPicPr>
        <p:blipFill>
          <a:blip r:embed="rId2"/>
          <a:stretch>
            <a:fillRect/>
          </a:stretch>
        </p:blipFill>
        <p:spPr>
          <a:xfrm>
            <a:off x="5613632" y="4688832"/>
            <a:ext cx="1967897" cy="2004244"/>
          </a:xfrm>
          <a:prstGeom prst="rect">
            <a:avLst/>
          </a:prstGeom>
        </p:spPr>
      </p:pic>
    </p:spTree>
    <p:extLst>
      <p:ext uri="{BB962C8B-B14F-4D97-AF65-F5344CB8AC3E}">
        <p14:creationId xmlns:p14="http://schemas.microsoft.com/office/powerpoint/2010/main" val="196131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Composite—Example </a:t>
            </a:r>
            <a:endParaRPr lang="en-US" dirty="0"/>
          </a:p>
        </p:txBody>
      </p:sp>
      <p:sp>
        <p:nvSpPr>
          <p:cNvPr id="3" name="内容占位符 13"/>
          <p:cNvSpPr txBox="1">
            <a:spLocks/>
          </p:cNvSpPr>
          <p:nvPr/>
        </p:nvSpPr>
        <p:spPr>
          <a:xfrm>
            <a:off x="828675" y="1600200"/>
            <a:ext cx="7486650" cy="3931356"/>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The design class diagram of the </a:t>
            </a:r>
            <a:r>
              <a:rPr lang="en-US" dirty="0" err="1"/>
              <a:t>Gomoku</a:t>
            </a:r>
            <a:r>
              <a:rPr lang="en-US" dirty="0"/>
              <a:t> game is shown in Figure </a:t>
            </a:r>
            <a:r>
              <a:rPr lang="en-US" altLang="zh-CN" dirty="0"/>
              <a:t>15</a:t>
            </a:r>
            <a:r>
              <a:rPr lang="en-US" dirty="0"/>
              <a:t>. In this class diagram, there is also a user graphical interface class </a:t>
            </a:r>
            <a:r>
              <a:rPr lang="en-US" dirty="0" err="1"/>
              <a:t>CLientGUI</a:t>
            </a:r>
            <a:r>
              <a:rPr lang="en-US" dirty="0"/>
              <a:t>, which calls another board class Board. The functions of the checkerboard class include generating checkerboard graphics, adding checkers to the board, replaying and implementing playback. In addition, there are two auxiliary classes. One is the chess piece graphics class </a:t>
            </a:r>
            <a:r>
              <a:rPr lang="en-US" dirty="0" err="1"/>
              <a:t>GChessPiece</a:t>
            </a:r>
            <a:r>
              <a:rPr lang="en-US" altLang="zh-CN" dirty="0"/>
              <a:t>,</a:t>
            </a:r>
            <a:r>
              <a:rPr lang="zh-CN" altLang="en-US" dirty="0"/>
              <a:t> </a:t>
            </a:r>
            <a:r>
              <a:rPr lang="en-US" altLang="zh-CN" dirty="0"/>
              <a:t>whose</a:t>
            </a:r>
            <a:r>
              <a:rPr lang="en-US" dirty="0"/>
              <a:t> object represents an actual chess piece image. The image can be added to</a:t>
            </a:r>
            <a:r>
              <a:rPr lang="en-US" altLang="zh-CN" dirty="0"/>
              <a:t> B</a:t>
            </a:r>
            <a:r>
              <a:rPr lang="en-US" dirty="0"/>
              <a:t>oard object. Another auxiliary class is the </a:t>
            </a:r>
            <a:r>
              <a:rPr lang="en-US" dirty="0" err="1"/>
              <a:t>GameOperations</a:t>
            </a:r>
            <a:r>
              <a:rPr lang="en-US" dirty="0"/>
              <a:t> class, which provides some matrix methods to determine the outcome of the game.</a:t>
            </a:r>
          </a:p>
        </p:txBody>
      </p:sp>
    </p:spTree>
    <p:extLst>
      <p:ext uri="{BB962C8B-B14F-4D97-AF65-F5344CB8AC3E}">
        <p14:creationId xmlns:p14="http://schemas.microsoft.com/office/powerpoint/2010/main" val="282382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Composite—Example </a:t>
            </a:r>
            <a:endParaRPr lang="en-US" dirty="0"/>
          </a:p>
        </p:txBody>
      </p:sp>
      <p:sp>
        <p:nvSpPr>
          <p:cNvPr id="6" name="文本框 5"/>
          <p:cNvSpPr txBox="1"/>
          <p:nvPr/>
        </p:nvSpPr>
        <p:spPr>
          <a:xfrm>
            <a:off x="4388556" y="6239779"/>
            <a:ext cx="943137" cy="307777"/>
          </a:xfrm>
          <a:prstGeom prst="rect">
            <a:avLst/>
          </a:prstGeom>
          <a:noFill/>
        </p:spPr>
        <p:txBody>
          <a:bodyPr wrap="none" rtlCol="0">
            <a:spAutoFit/>
          </a:bodyPr>
          <a:lstStyle/>
          <a:p>
            <a:r>
              <a:rPr kumimoji="1" lang="en-US" altLang="zh-CN" sz="1400" dirty="0"/>
              <a:t>Figure 15</a:t>
            </a:r>
            <a:endParaRPr kumimoji="1" lang="zh-CN" altLang="en-US" sz="1400" dirty="0"/>
          </a:p>
        </p:txBody>
      </p:sp>
      <p:pic>
        <p:nvPicPr>
          <p:cNvPr id="4" name="图片 3" descr="屏幕快照 2018-03-21 下午3.08.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05" y="1806221"/>
            <a:ext cx="6763672" cy="3993445"/>
          </a:xfrm>
          <a:prstGeom prst="rect">
            <a:avLst/>
          </a:prstGeom>
        </p:spPr>
      </p:pic>
    </p:spTree>
    <p:extLst>
      <p:ext uri="{BB962C8B-B14F-4D97-AF65-F5344CB8AC3E}">
        <p14:creationId xmlns:p14="http://schemas.microsoft.com/office/powerpoint/2010/main" val="49279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Composite—Example </a:t>
            </a:r>
            <a:endParaRPr lang="en-US" dirty="0"/>
          </a:p>
        </p:txBody>
      </p:sp>
      <p:sp>
        <p:nvSpPr>
          <p:cNvPr id="3" name="内容占位符 13"/>
          <p:cNvSpPr txBox="1">
            <a:spLocks/>
          </p:cNvSpPr>
          <p:nvPr/>
        </p:nvSpPr>
        <p:spPr>
          <a:xfrm>
            <a:off x="828675" y="1430866"/>
            <a:ext cx="7486650" cy="1476022"/>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Use the </a:t>
            </a:r>
            <a:r>
              <a:rPr lang="en-US" altLang="zh-CN" dirty="0"/>
              <a:t>Composite</a:t>
            </a:r>
            <a:r>
              <a:rPr lang="zh-CN" altLang="en-US" dirty="0"/>
              <a:t> </a:t>
            </a:r>
            <a:r>
              <a:rPr lang="en-US" altLang="zh-CN" dirty="0"/>
              <a:t>pattern</a:t>
            </a:r>
            <a:r>
              <a:rPr lang="en-US" dirty="0"/>
              <a:t> to design the air command system. </a:t>
            </a:r>
            <a:r>
              <a:rPr lang="en-US" dirty="0" err="1"/>
              <a:t>Airforce</a:t>
            </a:r>
            <a:r>
              <a:rPr lang="en-US" dirty="0"/>
              <a:t> includes Fighter, Bomber, Transporter and </a:t>
            </a:r>
            <a:r>
              <a:rPr lang="en-US" dirty="0" err="1"/>
              <a:t>EPlane</a:t>
            </a:r>
            <a:r>
              <a:rPr lang="en-US" dirty="0"/>
              <a:t>. The </a:t>
            </a:r>
            <a:r>
              <a:rPr lang="en-US" altLang="zh-CN" dirty="0"/>
              <a:t>combat </a:t>
            </a:r>
            <a:r>
              <a:rPr lang="en-US" dirty="0"/>
              <a:t>units are divided into the Squadron and the </a:t>
            </a:r>
            <a:r>
              <a:rPr lang="zh-CN" altLang="zh-CN" dirty="0"/>
              <a:t>G</a:t>
            </a:r>
            <a:r>
              <a:rPr lang="en-US" altLang="zh-CN" dirty="0" err="1"/>
              <a:t>roup</a:t>
            </a:r>
            <a:r>
              <a:rPr lang="en-US" dirty="0"/>
              <a:t>. Each combat unit can be composed of different types of aircraft.</a:t>
            </a:r>
          </a:p>
        </p:txBody>
      </p:sp>
      <p:pic>
        <p:nvPicPr>
          <p:cNvPr id="4" name="图片 3" descr="屏幕快照 2018-03-21 下午3.20.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534" y="2539999"/>
            <a:ext cx="3574799" cy="4245567"/>
          </a:xfrm>
          <a:prstGeom prst="rect">
            <a:avLst/>
          </a:prstGeom>
        </p:spPr>
      </p:pic>
    </p:spTree>
    <p:extLst>
      <p:ext uri="{BB962C8B-B14F-4D97-AF65-F5344CB8AC3E}">
        <p14:creationId xmlns:p14="http://schemas.microsoft.com/office/powerpoint/2010/main" val="119495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Composite—Example </a:t>
            </a:r>
            <a:endParaRPr lang="en-US" dirty="0"/>
          </a:p>
        </p:txBody>
      </p:sp>
      <p:sp>
        <p:nvSpPr>
          <p:cNvPr id="3" name="内容占位符 13"/>
          <p:cNvSpPr txBox="1">
            <a:spLocks/>
          </p:cNvSpPr>
          <p:nvPr/>
        </p:nvSpPr>
        <p:spPr>
          <a:xfrm>
            <a:off x="828675" y="1430865"/>
            <a:ext cx="7486650" cy="2336801"/>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sz="1600" dirty="0"/>
              <a:t>In order to reflect the composition of combat units, a class was designed called the </a:t>
            </a:r>
            <a:r>
              <a:rPr lang="en-US" sz="1600" dirty="0" err="1"/>
              <a:t>AirUnit</a:t>
            </a:r>
            <a:r>
              <a:rPr lang="en-US" sz="1600" dirty="0"/>
              <a:t> class. This class is a Composite class in </a:t>
            </a:r>
            <a:r>
              <a:rPr lang="zh-CN" altLang="zh-CN" sz="1600" dirty="0"/>
              <a:t>c</a:t>
            </a:r>
            <a:r>
              <a:rPr lang="en-US" altLang="zh-CN" sz="1600" dirty="0" err="1"/>
              <a:t>omposite</a:t>
            </a:r>
            <a:r>
              <a:rPr lang="zh-CN" altLang="en-US" sz="1600" dirty="0"/>
              <a:t> </a:t>
            </a:r>
            <a:r>
              <a:rPr lang="en-US" altLang="zh-CN" sz="1600" dirty="0"/>
              <a:t>pattern</a:t>
            </a:r>
            <a:r>
              <a:rPr lang="zh-CN" altLang="en-US" sz="1600" dirty="0"/>
              <a:t> </a:t>
            </a:r>
            <a:r>
              <a:rPr lang="en-US" sz="1600" dirty="0"/>
              <a:t>and is responsible for the formation of Air Force units, Squadron, </a:t>
            </a:r>
            <a:r>
              <a:rPr lang="en-US" altLang="zh-CN" sz="1600" dirty="0"/>
              <a:t>Group</a:t>
            </a:r>
            <a:r>
              <a:rPr lang="en-US" sz="1600" dirty="0"/>
              <a:t>, or ad hoc combat units. At the same time, four abstract classes Fighter, Bomber, Transporter, and </a:t>
            </a:r>
            <a:r>
              <a:rPr lang="en-US" sz="1600" dirty="0" err="1"/>
              <a:t>EPlane</a:t>
            </a:r>
            <a:r>
              <a:rPr lang="en-US" sz="1600" dirty="0"/>
              <a:t> were designed according to the type of aircraft. Each abstract class has the corresponding subclass below. The subclass is the specific model. The Squadron, Group class is designed as a subclass of the Composite class </a:t>
            </a:r>
            <a:r>
              <a:rPr lang="en-US" sz="1600" dirty="0" err="1"/>
              <a:t>AirUnit</a:t>
            </a:r>
            <a:r>
              <a:rPr lang="en-US" sz="1600" dirty="0"/>
              <a:t>. The </a:t>
            </a:r>
            <a:r>
              <a:rPr lang="en-US" sz="1600" dirty="0" err="1"/>
              <a:t>AirUnit</a:t>
            </a:r>
            <a:r>
              <a:rPr lang="en-US" sz="1600" dirty="0"/>
              <a:t> class encapsulates the data type </a:t>
            </a:r>
            <a:r>
              <a:rPr lang="en-US" sz="1600" dirty="0" err="1"/>
              <a:t>ArrayList</a:t>
            </a:r>
            <a:r>
              <a:rPr lang="en-US" sz="1600" dirty="0"/>
              <a:t>, which is a flexible-length List in which various types of objects can be stored.</a:t>
            </a:r>
          </a:p>
        </p:txBody>
      </p:sp>
      <p:pic>
        <p:nvPicPr>
          <p:cNvPr id="9" name="图片 8" descr="屏幕快照 2018-03-21 下午7.23.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27" y="4012948"/>
            <a:ext cx="6230056" cy="2737534"/>
          </a:xfrm>
          <a:prstGeom prst="rect">
            <a:avLst/>
          </a:prstGeom>
        </p:spPr>
      </p:pic>
      <p:sp>
        <p:nvSpPr>
          <p:cNvPr id="10" name="文本框 9"/>
          <p:cNvSpPr txBox="1"/>
          <p:nvPr/>
        </p:nvSpPr>
        <p:spPr>
          <a:xfrm>
            <a:off x="4961921" y="3763761"/>
            <a:ext cx="4182079" cy="1200329"/>
          </a:xfrm>
          <a:prstGeom prst="rect">
            <a:avLst/>
          </a:prstGeom>
          <a:noFill/>
        </p:spPr>
        <p:txBody>
          <a:bodyPr wrap="square" rtlCol="0">
            <a:spAutoFit/>
          </a:bodyPr>
          <a:lstStyle/>
          <a:p>
            <a:r>
              <a:rPr kumimoji="1" lang="en-US" altLang="zh-CN" dirty="0"/>
              <a:t>Squadron squadron = new Squadron(); </a:t>
            </a:r>
          </a:p>
          <a:p>
            <a:r>
              <a:rPr kumimoji="1" lang="en-US" altLang="zh-CN" dirty="0" err="1"/>
              <a:t>Squadron.fight</a:t>
            </a:r>
            <a:r>
              <a:rPr kumimoji="1" lang="en-US" altLang="zh-CN" dirty="0"/>
              <a:t>()</a:t>
            </a:r>
            <a:r>
              <a:rPr kumimoji="1" lang="zh-CN" altLang="zh-CN" dirty="0"/>
              <a:t>;</a:t>
            </a:r>
            <a:r>
              <a:rPr kumimoji="1" lang="zh-CN" altLang="en-US" dirty="0"/>
              <a:t> </a:t>
            </a:r>
            <a:r>
              <a:rPr kumimoji="1" lang="en-US" altLang="zh-CN" dirty="0"/>
              <a:t>//Call the fight of all the components of the Air Force Squadron</a:t>
            </a:r>
            <a:endParaRPr kumimoji="1" lang="zh-CN" altLang="en-US" dirty="0"/>
          </a:p>
        </p:txBody>
      </p:sp>
    </p:spTree>
    <p:extLst>
      <p:ext uri="{BB962C8B-B14F-4D97-AF65-F5344CB8AC3E}">
        <p14:creationId xmlns:p14="http://schemas.microsoft.com/office/powerpoint/2010/main" val="69381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Adapter</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Composite—Discuss </a:t>
            </a:r>
            <a:endParaRPr lang="en-US" dirty="0"/>
          </a:p>
        </p:txBody>
      </p:sp>
      <p:sp>
        <p:nvSpPr>
          <p:cNvPr id="3" name="内容占位符 13"/>
          <p:cNvSpPr txBox="1">
            <a:spLocks/>
          </p:cNvSpPr>
          <p:nvPr/>
        </p:nvSpPr>
        <p:spPr>
          <a:xfrm>
            <a:off x="828675" y="1360310"/>
            <a:ext cx="7486650" cy="1588913"/>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sz="1600" dirty="0"/>
              <a:t>Although</a:t>
            </a:r>
            <a:r>
              <a:rPr lang="zh-CN" altLang="en-US" sz="1600" dirty="0"/>
              <a:t> </a:t>
            </a:r>
            <a:r>
              <a:rPr lang="en-US" altLang="zh-CN" sz="1600" dirty="0"/>
              <a:t>the</a:t>
            </a:r>
            <a:r>
              <a:rPr lang="zh-CN" altLang="en-US" sz="1600" dirty="0"/>
              <a:t> </a:t>
            </a:r>
            <a:r>
              <a:rPr lang="zh-CN" altLang="zh-CN" sz="1600" dirty="0"/>
              <a:t>C</a:t>
            </a:r>
            <a:r>
              <a:rPr lang="en-US" altLang="zh-CN" sz="1600" dirty="0" err="1"/>
              <a:t>omposite</a:t>
            </a:r>
            <a:r>
              <a:rPr lang="zh-CN" altLang="en-US" sz="1600" dirty="0"/>
              <a:t> </a:t>
            </a:r>
            <a:r>
              <a:rPr lang="en-US" altLang="zh-CN" sz="1600" dirty="0"/>
              <a:t>class</a:t>
            </a:r>
            <a:r>
              <a:rPr lang="zh-CN" altLang="en-US" sz="1600" dirty="0"/>
              <a:t> </a:t>
            </a:r>
            <a:r>
              <a:rPr lang="en-US" altLang="zh-CN" sz="1600" dirty="0"/>
              <a:t>implements</a:t>
            </a:r>
            <a:r>
              <a:rPr lang="zh-CN" altLang="en-US" sz="1600" dirty="0"/>
              <a:t> </a:t>
            </a:r>
            <a:r>
              <a:rPr lang="en-US" altLang="zh-CN" sz="1600" dirty="0"/>
              <a:t>the</a:t>
            </a:r>
            <a:r>
              <a:rPr lang="zh-CN" altLang="en-US" sz="1600" dirty="0"/>
              <a:t> </a:t>
            </a:r>
            <a:r>
              <a:rPr lang="zh-CN" altLang="zh-CN" sz="1600" dirty="0"/>
              <a:t>A</a:t>
            </a:r>
            <a:r>
              <a:rPr lang="en-US" altLang="zh-CN" sz="1600" dirty="0" err="1"/>
              <a:t>dd</a:t>
            </a:r>
            <a:r>
              <a:rPr lang="zh-CN" altLang="en-US" sz="1600" dirty="0"/>
              <a:t> </a:t>
            </a:r>
            <a:r>
              <a:rPr lang="en-US" altLang="zh-CN" sz="1600" dirty="0"/>
              <a:t>and</a:t>
            </a:r>
            <a:r>
              <a:rPr lang="zh-CN" altLang="en-US" sz="1600" dirty="0"/>
              <a:t> </a:t>
            </a:r>
            <a:r>
              <a:rPr lang="en-US" altLang="zh-CN" sz="1600" dirty="0"/>
              <a:t>Remove</a:t>
            </a:r>
            <a:r>
              <a:rPr lang="zh-CN" altLang="en-US" sz="1600" dirty="0"/>
              <a:t> </a:t>
            </a:r>
            <a:r>
              <a:rPr lang="en-US" altLang="zh-CN" sz="1600" dirty="0"/>
              <a:t>operations</a:t>
            </a:r>
            <a:r>
              <a:rPr lang="zh-CN" altLang="en-US" sz="1600" dirty="0"/>
              <a:t> </a:t>
            </a:r>
            <a:r>
              <a:rPr lang="en-US" altLang="zh-CN" sz="1600" dirty="0"/>
              <a:t>for</a:t>
            </a:r>
            <a:r>
              <a:rPr lang="zh-CN" altLang="en-US" sz="1600" dirty="0"/>
              <a:t> </a:t>
            </a:r>
            <a:r>
              <a:rPr lang="en-US" altLang="zh-CN" sz="1600" dirty="0"/>
              <a:t>managing</a:t>
            </a:r>
            <a:r>
              <a:rPr lang="zh-CN" altLang="en-US" sz="1600" dirty="0"/>
              <a:t> </a:t>
            </a:r>
            <a:r>
              <a:rPr lang="en-US" altLang="zh-CN" sz="1600" dirty="0"/>
              <a:t>children,</a:t>
            </a:r>
            <a:r>
              <a:rPr lang="zh-CN" altLang="en-US" sz="1600" dirty="0"/>
              <a:t> </a:t>
            </a:r>
            <a:r>
              <a:rPr lang="en-US" altLang="zh-CN" sz="1600" dirty="0"/>
              <a:t>an</a:t>
            </a:r>
            <a:r>
              <a:rPr lang="zh-CN" altLang="en-US" sz="1600" dirty="0"/>
              <a:t> </a:t>
            </a:r>
            <a:r>
              <a:rPr lang="en-US" altLang="zh-CN" sz="1600" dirty="0"/>
              <a:t>important</a:t>
            </a:r>
            <a:r>
              <a:rPr lang="zh-CN" altLang="en-US" sz="1600" dirty="0"/>
              <a:t> </a:t>
            </a:r>
            <a:r>
              <a:rPr lang="en-US" altLang="zh-CN" sz="1600" dirty="0"/>
              <a:t>issue</a:t>
            </a:r>
            <a:r>
              <a:rPr lang="zh-CN" altLang="en-US" sz="1600" dirty="0"/>
              <a:t> </a:t>
            </a:r>
            <a:r>
              <a:rPr lang="en-US" altLang="zh-CN" sz="1600" dirty="0"/>
              <a:t>in</a:t>
            </a:r>
            <a:r>
              <a:rPr lang="zh-CN" altLang="en-US" sz="1600" dirty="0"/>
              <a:t> </a:t>
            </a:r>
            <a:r>
              <a:rPr lang="en-US" altLang="zh-CN" sz="1600" dirty="0"/>
              <a:t>the</a:t>
            </a:r>
            <a:r>
              <a:rPr lang="zh-CN" altLang="en-US" sz="1600" dirty="0"/>
              <a:t> </a:t>
            </a:r>
            <a:r>
              <a:rPr lang="en-US" altLang="zh-CN" sz="1600" dirty="0"/>
              <a:t>Composite</a:t>
            </a:r>
            <a:r>
              <a:rPr lang="zh-CN" altLang="en-US" sz="1600" dirty="0"/>
              <a:t> </a:t>
            </a:r>
            <a:r>
              <a:rPr lang="en-US" altLang="zh-CN" sz="1600" dirty="0"/>
              <a:t>pattern</a:t>
            </a:r>
            <a:r>
              <a:rPr lang="zh-CN" altLang="en-US" sz="1600" dirty="0"/>
              <a:t> </a:t>
            </a:r>
            <a:r>
              <a:rPr lang="en-US" altLang="zh-CN" sz="1600" dirty="0"/>
              <a:t>is</a:t>
            </a:r>
            <a:r>
              <a:rPr lang="zh-CN" altLang="en-US" sz="1600" dirty="0"/>
              <a:t> </a:t>
            </a:r>
            <a:r>
              <a:rPr lang="en-US" altLang="zh-CN" sz="1600" dirty="0"/>
              <a:t>which</a:t>
            </a:r>
            <a:r>
              <a:rPr lang="zh-CN" altLang="en-US" sz="1600" dirty="0"/>
              <a:t> </a:t>
            </a:r>
            <a:r>
              <a:rPr lang="en-US" altLang="zh-CN" sz="1600" dirty="0"/>
              <a:t>classes</a:t>
            </a:r>
            <a:r>
              <a:rPr lang="zh-CN" altLang="en-US" sz="1600" dirty="0"/>
              <a:t> </a:t>
            </a:r>
            <a:r>
              <a:rPr lang="zh-CN" altLang="zh-CN" sz="1600" i="1" dirty="0"/>
              <a:t>d</a:t>
            </a:r>
            <a:r>
              <a:rPr lang="en-US" altLang="zh-CN" sz="1600" i="1" dirty="0" err="1"/>
              <a:t>eclare</a:t>
            </a:r>
            <a:r>
              <a:rPr lang="zh-CN" altLang="en-US" sz="1600" i="1" dirty="0"/>
              <a:t> </a:t>
            </a:r>
            <a:r>
              <a:rPr lang="en-US" altLang="zh-CN" sz="1600" dirty="0"/>
              <a:t>these</a:t>
            </a:r>
            <a:r>
              <a:rPr lang="zh-CN" altLang="en-US" sz="1600" dirty="0"/>
              <a:t> </a:t>
            </a:r>
            <a:r>
              <a:rPr lang="en-US" altLang="zh-CN" sz="1600" dirty="0"/>
              <a:t>operations</a:t>
            </a:r>
            <a:r>
              <a:rPr lang="zh-CN" altLang="en-US" sz="1600" dirty="0"/>
              <a:t> </a:t>
            </a:r>
            <a:r>
              <a:rPr lang="en-US" altLang="zh-CN" sz="1600" dirty="0"/>
              <a:t>in</a:t>
            </a:r>
            <a:r>
              <a:rPr lang="zh-CN" altLang="en-US" sz="1600" dirty="0"/>
              <a:t> </a:t>
            </a:r>
            <a:r>
              <a:rPr lang="en-US" altLang="zh-CN" sz="1600" dirty="0"/>
              <a:t>the</a:t>
            </a:r>
            <a:r>
              <a:rPr lang="zh-CN" altLang="en-US" sz="1600" dirty="0"/>
              <a:t> </a:t>
            </a:r>
            <a:r>
              <a:rPr lang="en-US" altLang="zh-CN" sz="1600" dirty="0"/>
              <a:t>Composite</a:t>
            </a:r>
            <a:r>
              <a:rPr lang="zh-CN" altLang="en-US" sz="1600" dirty="0"/>
              <a:t> </a:t>
            </a:r>
            <a:r>
              <a:rPr lang="en-US" altLang="zh-CN" sz="1600" dirty="0"/>
              <a:t>class</a:t>
            </a:r>
            <a:r>
              <a:rPr lang="zh-CN" altLang="en-US" sz="1600" dirty="0"/>
              <a:t> </a:t>
            </a:r>
            <a:r>
              <a:rPr lang="en-US" altLang="zh-CN" sz="1600" dirty="0"/>
              <a:t>hierarchy.</a:t>
            </a:r>
            <a:r>
              <a:rPr lang="zh-CN" altLang="en-US" sz="1600" dirty="0"/>
              <a:t> </a:t>
            </a:r>
            <a:r>
              <a:rPr lang="en-US" altLang="zh-CN" sz="1600" dirty="0"/>
              <a:t>Should</a:t>
            </a:r>
            <a:r>
              <a:rPr lang="zh-CN" altLang="en-US" sz="1600" dirty="0"/>
              <a:t> </a:t>
            </a:r>
            <a:r>
              <a:rPr lang="en-US" altLang="zh-CN" sz="1600" dirty="0"/>
              <a:t>we</a:t>
            </a:r>
            <a:r>
              <a:rPr lang="zh-CN" altLang="en-US" sz="1600" dirty="0"/>
              <a:t> </a:t>
            </a:r>
            <a:r>
              <a:rPr lang="en-US" altLang="zh-CN" sz="1600" dirty="0"/>
              <a:t>declare</a:t>
            </a:r>
            <a:r>
              <a:rPr lang="zh-CN" altLang="en-US" sz="1600" dirty="0"/>
              <a:t> </a:t>
            </a:r>
            <a:r>
              <a:rPr lang="en-US" altLang="zh-CN" sz="1600" dirty="0"/>
              <a:t>these</a:t>
            </a:r>
            <a:r>
              <a:rPr lang="zh-CN" altLang="en-US" sz="1600" dirty="0"/>
              <a:t> </a:t>
            </a:r>
            <a:r>
              <a:rPr lang="en-US" altLang="zh-CN" sz="1600" dirty="0"/>
              <a:t>operations</a:t>
            </a:r>
            <a:r>
              <a:rPr lang="zh-CN" altLang="en-US" sz="1600" dirty="0"/>
              <a:t> </a:t>
            </a:r>
            <a:r>
              <a:rPr lang="en-US" altLang="zh-CN" sz="1600" dirty="0"/>
              <a:t>in</a:t>
            </a:r>
            <a:r>
              <a:rPr lang="zh-CN" altLang="en-US" sz="1600" dirty="0"/>
              <a:t> </a:t>
            </a:r>
            <a:r>
              <a:rPr lang="en-US" altLang="zh-CN" sz="1600" dirty="0"/>
              <a:t>the</a:t>
            </a:r>
            <a:r>
              <a:rPr lang="zh-CN" altLang="en-US" sz="1600" dirty="0"/>
              <a:t> </a:t>
            </a:r>
            <a:r>
              <a:rPr lang="en-US" altLang="zh-CN" sz="1600" dirty="0"/>
              <a:t>Component</a:t>
            </a:r>
            <a:r>
              <a:rPr lang="zh-CN" altLang="en-US" sz="1600" dirty="0"/>
              <a:t> </a:t>
            </a:r>
            <a:r>
              <a:rPr lang="en-US" altLang="zh-CN" sz="1600" dirty="0"/>
              <a:t>and</a:t>
            </a:r>
            <a:r>
              <a:rPr lang="zh-CN" altLang="en-US" sz="1600" dirty="0"/>
              <a:t> </a:t>
            </a:r>
            <a:r>
              <a:rPr lang="en-US" altLang="zh-CN" sz="1600" dirty="0"/>
              <a:t>make</a:t>
            </a:r>
            <a:r>
              <a:rPr lang="zh-CN" altLang="en-US" sz="1600" dirty="0"/>
              <a:t> </a:t>
            </a:r>
            <a:r>
              <a:rPr lang="en-US" altLang="zh-CN" sz="1600" dirty="0"/>
              <a:t>them</a:t>
            </a:r>
            <a:r>
              <a:rPr lang="zh-CN" altLang="en-US" sz="1600" dirty="0"/>
              <a:t> </a:t>
            </a:r>
            <a:r>
              <a:rPr lang="en-US" altLang="zh-CN" sz="1600" dirty="0"/>
              <a:t>meaning</a:t>
            </a:r>
            <a:r>
              <a:rPr lang="zh-CN" altLang="en-US" sz="1600" dirty="0"/>
              <a:t>f</a:t>
            </a:r>
            <a:r>
              <a:rPr lang="en-US" altLang="zh-CN" sz="1600" dirty="0" err="1"/>
              <a:t>ul</a:t>
            </a:r>
            <a:r>
              <a:rPr lang="zh-CN" altLang="en-US" sz="1600" dirty="0"/>
              <a:t> </a:t>
            </a:r>
            <a:r>
              <a:rPr lang="en-US" altLang="zh-CN" sz="1600" dirty="0"/>
              <a:t>for</a:t>
            </a:r>
            <a:r>
              <a:rPr lang="zh-CN" altLang="en-US" sz="1600" dirty="0"/>
              <a:t> </a:t>
            </a:r>
            <a:r>
              <a:rPr lang="en-US" altLang="zh-CN" sz="1600" dirty="0"/>
              <a:t>Leaf</a:t>
            </a:r>
            <a:r>
              <a:rPr lang="zh-CN" altLang="en-US" sz="1600" dirty="0"/>
              <a:t> </a:t>
            </a:r>
            <a:r>
              <a:rPr lang="en-US" altLang="zh-CN" sz="1600" dirty="0"/>
              <a:t>classes(Figure</a:t>
            </a:r>
            <a:r>
              <a:rPr lang="zh-CN" altLang="en-US" sz="1600" dirty="0"/>
              <a:t> </a:t>
            </a:r>
            <a:r>
              <a:rPr lang="en-US" altLang="zh-CN" sz="1600" dirty="0"/>
              <a:t>16</a:t>
            </a:r>
            <a:r>
              <a:rPr lang="zh-CN" altLang="en-US" sz="1600" dirty="0"/>
              <a:t> </a:t>
            </a:r>
            <a:r>
              <a:rPr lang="en-US" altLang="zh-CN" sz="1600" dirty="0"/>
              <a:t>),</a:t>
            </a:r>
            <a:r>
              <a:rPr lang="zh-CN" altLang="en-US" sz="1600" dirty="0"/>
              <a:t> </a:t>
            </a:r>
            <a:r>
              <a:rPr lang="en-US" altLang="zh-CN" sz="1600" dirty="0"/>
              <a:t>or</a:t>
            </a:r>
            <a:r>
              <a:rPr lang="zh-CN" altLang="en-US" sz="1600" dirty="0"/>
              <a:t> </a:t>
            </a:r>
            <a:r>
              <a:rPr lang="en-US" altLang="zh-CN" sz="1600" dirty="0"/>
              <a:t>should</a:t>
            </a:r>
            <a:r>
              <a:rPr lang="zh-CN" altLang="en-US" sz="1600" dirty="0"/>
              <a:t> </a:t>
            </a:r>
            <a:r>
              <a:rPr lang="en-US" altLang="zh-CN" sz="1600" dirty="0"/>
              <a:t>we</a:t>
            </a:r>
            <a:r>
              <a:rPr lang="zh-CN" altLang="en-US" sz="1600" dirty="0"/>
              <a:t> </a:t>
            </a:r>
            <a:r>
              <a:rPr lang="en-US" altLang="zh-CN" sz="1600" dirty="0"/>
              <a:t>declare</a:t>
            </a:r>
            <a:r>
              <a:rPr lang="zh-CN" altLang="en-US" sz="1600" dirty="0"/>
              <a:t> </a:t>
            </a:r>
            <a:r>
              <a:rPr lang="en-US" altLang="zh-CN" sz="1600" dirty="0"/>
              <a:t>and</a:t>
            </a:r>
            <a:r>
              <a:rPr lang="zh-CN" altLang="en-US" sz="1600" dirty="0"/>
              <a:t> </a:t>
            </a:r>
            <a:r>
              <a:rPr lang="en-US" altLang="zh-CN" sz="1600" dirty="0"/>
              <a:t>define</a:t>
            </a:r>
            <a:r>
              <a:rPr lang="zh-CN" altLang="en-US" sz="1600" dirty="0"/>
              <a:t> </a:t>
            </a:r>
            <a:r>
              <a:rPr lang="en-US" altLang="zh-CN" sz="1600" dirty="0"/>
              <a:t>them</a:t>
            </a:r>
            <a:r>
              <a:rPr lang="zh-CN" altLang="en-US" sz="1600" dirty="0"/>
              <a:t> </a:t>
            </a:r>
            <a:r>
              <a:rPr lang="en-US" altLang="zh-CN" sz="1600" dirty="0"/>
              <a:t>only</a:t>
            </a:r>
            <a:r>
              <a:rPr lang="zh-CN" altLang="en-US" sz="1600" dirty="0"/>
              <a:t> </a:t>
            </a:r>
            <a:r>
              <a:rPr lang="en-US" altLang="zh-CN" sz="1600" dirty="0"/>
              <a:t>in</a:t>
            </a:r>
            <a:r>
              <a:rPr lang="zh-CN" altLang="en-US" sz="1600" dirty="0"/>
              <a:t> </a:t>
            </a:r>
            <a:r>
              <a:rPr lang="en-US" altLang="zh-CN" sz="1600" dirty="0"/>
              <a:t>Composite</a:t>
            </a:r>
            <a:r>
              <a:rPr lang="zh-CN" altLang="en-US" sz="1600" dirty="0"/>
              <a:t> </a:t>
            </a:r>
            <a:r>
              <a:rPr lang="en-US" altLang="zh-CN" sz="1600" dirty="0"/>
              <a:t>and</a:t>
            </a:r>
            <a:r>
              <a:rPr lang="zh-CN" altLang="en-US" sz="1600" dirty="0"/>
              <a:t> </a:t>
            </a:r>
            <a:r>
              <a:rPr lang="en-US" altLang="zh-CN" sz="1600" dirty="0"/>
              <a:t>its</a:t>
            </a:r>
            <a:r>
              <a:rPr lang="zh-CN" altLang="en-US" sz="1600" dirty="0"/>
              <a:t> </a:t>
            </a:r>
            <a:r>
              <a:rPr lang="en-US" altLang="zh-CN" sz="1600" dirty="0"/>
              <a:t>subclasses(Figure</a:t>
            </a:r>
            <a:r>
              <a:rPr lang="zh-CN" altLang="en-US" sz="1600" dirty="0"/>
              <a:t> </a:t>
            </a:r>
            <a:r>
              <a:rPr lang="en-US" altLang="zh-CN" sz="1600" dirty="0"/>
              <a:t>17)?</a:t>
            </a:r>
            <a:endParaRPr lang="en-US" sz="1600" dirty="0"/>
          </a:p>
        </p:txBody>
      </p:sp>
      <p:pic>
        <p:nvPicPr>
          <p:cNvPr id="4" name="图片 3" descr="屏幕快照 2018-03-21 下午7.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57" y="4900529"/>
            <a:ext cx="4642555" cy="1957471"/>
          </a:xfrm>
          <a:prstGeom prst="rect">
            <a:avLst/>
          </a:prstGeom>
        </p:spPr>
      </p:pic>
      <p:pic>
        <p:nvPicPr>
          <p:cNvPr id="5" name="图片 4" descr="屏幕快照 2018-03-21 下午7.43.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12" y="2737616"/>
            <a:ext cx="4511739" cy="2102495"/>
          </a:xfrm>
          <a:prstGeom prst="rect">
            <a:avLst/>
          </a:prstGeom>
        </p:spPr>
      </p:pic>
      <p:sp>
        <p:nvSpPr>
          <p:cNvPr id="6" name="文本框 5"/>
          <p:cNvSpPr txBox="1"/>
          <p:nvPr/>
        </p:nvSpPr>
        <p:spPr>
          <a:xfrm>
            <a:off x="6096000" y="5432778"/>
            <a:ext cx="2850445" cy="523220"/>
          </a:xfrm>
          <a:prstGeom prst="rect">
            <a:avLst/>
          </a:prstGeom>
          <a:noFill/>
        </p:spPr>
        <p:txBody>
          <a:bodyPr wrap="square" rtlCol="0">
            <a:spAutoFit/>
          </a:bodyPr>
          <a:lstStyle/>
          <a:p>
            <a:r>
              <a:rPr kumimoji="1" lang="en-US" altLang="zh-CN" sz="1400" dirty="0"/>
              <a:t>Figure</a:t>
            </a:r>
            <a:r>
              <a:rPr kumimoji="1" lang="zh-CN" altLang="en-US" sz="1400" dirty="0"/>
              <a:t> </a:t>
            </a:r>
            <a:r>
              <a:rPr kumimoji="1" lang="en-US" altLang="zh-CN" sz="1400" dirty="0"/>
              <a:t>17 Safety mode</a:t>
            </a:r>
            <a:r>
              <a:rPr kumimoji="1" lang="zh-CN" altLang="en-US" sz="1400" dirty="0"/>
              <a:t> </a:t>
            </a:r>
            <a:r>
              <a:rPr kumimoji="1" lang="en-US" altLang="zh-CN" sz="1400" dirty="0"/>
              <a:t>of</a:t>
            </a:r>
            <a:r>
              <a:rPr kumimoji="1" lang="zh-CN" altLang="en-US" sz="1400" dirty="0"/>
              <a:t> </a:t>
            </a:r>
            <a:r>
              <a:rPr kumimoji="1" lang="en-US" altLang="zh-CN" sz="1400" dirty="0"/>
              <a:t>Composite</a:t>
            </a:r>
            <a:r>
              <a:rPr kumimoji="1" lang="zh-CN" altLang="en-US" sz="1400" dirty="0"/>
              <a:t> </a:t>
            </a:r>
            <a:r>
              <a:rPr kumimoji="1" lang="en-US" altLang="zh-CN" sz="1400" dirty="0"/>
              <a:t>pattern</a:t>
            </a:r>
            <a:r>
              <a:rPr kumimoji="1" lang="zh-CN" altLang="en-US" sz="1400" dirty="0"/>
              <a:t> </a:t>
            </a:r>
          </a:p>
        </p:txBody>
      </p:sp>
      <p:sp>
        <p:nvSpPr>
          <p:cNvPr id="8" name="文本框 7"/>
          <p:cNvSpPr txBox="1"/>
          <p:nvPr/>
        </p:nvSpPr>
        <p:spPr>
          <a:xfrm>
            <a:off x="5842000" y="3626556"/>
            <a:ext cx="2497667" cy="523220"/>
          </a:xfrm>
          <a:prstGeom prst="rect">
            <a:avLst/>
          </a:prstGeom>
          <a:noFill/>
        </p:spPr>
        <p:txBody>
          <a:bodyPr wrap="square" rtlCol="0">
            <a:spAutoFit/>
          </a:bodyPr>
          <a:lstStyle/>
          <a:p>
            <a:r>
              <a:rPr kumimoji="1" lang="en-US" altLang="zh-CN" sz="1400" dirty="0"/>
              <a:t>Figure</a:t>
            </a:r>
            <a:r>
              <a:rPr kumimoji="1" lang="zh-CN" altLang="en-US" sz="1400" dirty="0"/>
              <a:t> </a:t>
            </a:r>
            <a:r>
              <a:rPr kumimoji="1" lang="en-US" altLang="zh-CN" sz="1400" dirty="0"/>
              <a:t>16</a:t>
            </a:r>
            <a:r>
              <a:rPr kumimoji="1" lang="zh-CN" altLang="en-US" sz="1400" dirty="0"/>
              <a:t> </a:t>
            </a:r>
            <a:r>
              <a:rPr kumimoji="1" lang="en-US" altLang="zh-CN" sz="1400" dirty="0"/>
              <a:t>Transparency mode</a:t>
            </a:r>
            <a:r>
              <a:rPr kumimoji="1" lang="zh-CN" altLang="en-US" sz="1400" dirty="0"/>
              <a:t> </a:t>
            </a:r>
            <a:r>
              <a:rPr kumimoji="1" lang="en-US" altLang="zh-CN" sz="1400" dirty="0"/>
              <a:t>of</a:t>
            </a:r>
            <a:r>
              <a:rPr kumimoji="1" lang="zh-CN" altLang="en-US" sz="1400" dirty="0"/>
              <a:t> </a:t>
            </a:r>
            <a:r>
              <a:rPr kumimoji="1" lang="en-US" altLang="zh-CN" sz="1400" dirty="0"/>
              <a:t>Composite</a:t>
            </a:r>
            <a:r>
              <a:rPr kumimoji="1" lang="zh-CN" altLang="en-US" sz="1400" dirty="0"/>
              <a:t> </a:t>
            </a:r>
            <a:r>
              <a:rPr kumimoji="1" lang="en-US" altLang="zh-CN" sz="1400" dirty="0"/>
              <a:t>pattern</a:t>
            </a:r>
            <a:r>
              <a:rPr kumimoji="1" lang="zh-CN" altLang="en-US" sz="1400" dirty="0"/>
              <a:t> </a:t>
            </a:r>
          </a:p>
        </p:txBody>
      </p:sp>
    </p:spTree>
    <p:extLst>
      <p:ext uri="{BB962C8B-B14F-4D97-AF65-F5344CB8AC3E}">
        <p14:creationId xmlns:p14="http://schemas.microsoft.com/office/powerpoint/2010/main" val="82210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Composite—Discuss </a:t>
            </a:r>
            <a:endParaRPr lang="en-US" dirty="0"/>
          </a:p>
        </p:txBody>
      </p:sp>
      <p:sp>
        <p:nvSpPr>
          <p:cNvPr id="3" name="内容占位符 13"/>
          <p:cNvSpPr txBox="1">
            <a:spLocks/>
          </p:cNvSpPr>
          <p:nvPr/>
        </p:nvSpPr>
        <p:spPr>
          <a:xfrm>
            <a:off x="828675" y="1360310"/>
            <a:ext cx="7486650" cy="4411134"/>
          </a:xfrm>
          <a:prstGeom prst="rect">
            <a:avLst/>
          </a:prstGeom>
        </p:spPr>
        <p:txBody>
          <a:bodyPr rtlCol="0"/>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sz="2400" dirty="0"/>
              <a:t>The</a:t>
            </a:r>
            <a:r>
              <a:rPr lang="zh-CN" altLang="en-US" sz="2400" dirty="0"/>
              <a:t> </a:t>
            </a:r>
            <a:r>
              <a:rPr lang="en-US" altLang="zh-CN" sz="2400" dirty="0"/>
              <a:t>decision</a:t>
            </a:r>
            <a:r>
              <a:rPr lang="zh-CN" altLang="en-US" sz="2400" dirty="0"/>
              <a:t> </a:t>
            </a:r>
            <a:r>
              <a:rPr lang="en-US" altLang="zh-CN" sz="2400" dirty="0"/>
              <a:t>involves</a:t>
            </a:r>
            <a:r>
              <a:rPr lang="zh-CN" altLang="en-US" sz="2400" dirty="0"/>
              <a:t> </a:t>
            </a:r>
            <a:r>
              <a:rPr lang="en-US" altLang="zh-CN" sz="2400" dirty="0"/>
              <a:t>a</a:t>
            </a:r>
            <a:r>
              <a:rPr lang="zh-CN" altLang="en-US" sz="2400" dirty="0"/>
              <a:t> </a:t>
            </a:r>
            <a:r>
              <a:rPr lang="en-US" altLang="zh-CN" sz="2400" dirty="0"/>
              <a:t>trade-off</a:t>
            </a:r>
            <a:r>
              <a:rPr lang="zh-CN" altLang="en-US" sz="2400" dirty="0"/>
              <a:t> </a:t>
            </a:r>
            <a:r>
              <a:rPr lang="zh-CN" altLang="zh-CN" sz="2400" dirty="0"/>
              <a:t>b</a:t>
            </a:r>
            <a:r>
              <a:rPr lang="en-US" altLang="zh-CN" sz="2400" dirty="0" err="1"/>
              <a:t>etween</a:t>
            </a:r>
            <a:r>
              <a:rPr lang="zh-CN" altLang="en-US" sz="2400" dirty="0"/>
              <a:t> </a:t>
            </a:r>
            <a:r>
              <a:rPr lang="en-US" altLang="zh-CN" sz="2400" dirty="0"/>
              <a:t>safety</a:t>
            </a:r>
            <a:r>
              <a:rPr lang="zh-CN" altLang="en-US" sz="2400" dirty="0"/>
              <a:t> </a:t>
            </a:r>
            <a:r>
              <a:rPr lang="en-US" altLang="zh-CN" sz="2400" dirty="0"/>
              <a:t>and</a:t>
            </a:r>
            <a:r>
              <a:rPr lang="zh-CN" altLang="en-US" sz="2400" dirty="0"/>
              <a:t> </a:t>
            </a:r>
            <a:r>
              <a:rPr lang="en-US" altLang="zh-CN" sz="2400" dirty="0"/>
              <a:t>transparency:</a:t>
            </a:r>
          </a:p>
          <a:p>
            <a:pPr lvl="1"/>
            <a:r>
              <a:rPr lang="zh-CN" altLang="zh-CN" sz="2000" dirty="0"/>
              <a:t>D</a:t>
            </a:r>
            <a:r>
              <a:rPr lang="en-US" altLang="zh-CN" sz="2000" dirty="0" err="1"/>
              <a:t>efining</a:t>
            </a:r>
            <a:r>
              <a:rPr lang="zh-CN" altLang="en-US" sz="2000" dirty="0"/>
              <a:t> </a:t>
            </a:r>
            <a:r>
              <a:rPr lang="en-US" altLang="zh-CN" sz="2000" dirty="0"/>
              <a:t>the</a:t>
            </a:r>
            <a:r>
              <a:rPr lang="zh-CN" altLang="en-US" sz="2000" dirty="0"/>
              <a:t> </a:t>
            </a:r>
            <a:r>
              <a:rPr lang="en-US" altLang="zh-CN" sz="2000" dirty="0"/>
              <a:t>child</a:t>
            </a:r>
            <a:r>
              <a:rPr lang="zh-CN" altLang="en-US" sz="2000" dirty="0"/>
              <a:t> </a:t>
            </a:r>
            <a:r>
              <a:rPr lang="en-US" altLang="zh-CN" sz="2000" dirty="0"/>
              <a:t>management</a:t>
            </a:r>
            <a:r>
              <a:rPr lang="zh-CN" altLang="en-US" sz="2000" dirty="0"/>
              <a:t> </a:t>
            </a:r>
            <a:r>
              <a:rPr lang="en-US" altLang="zh-CN" sz="2000" dirty="0"/>
              <a:t>interface</a:t>
            </a:r>
            <a:r>
              <a:rPr lang="zh-CN" altLang="en-US" sz="2000" dirty="0"/>
              <a:t> </a:t>
            </a:r>
            <a:r>
              <a:rPr lang="en-US" altLang="zh-CN" sz="2000" dirty="0"/>
              <a:t>at</a:t>
            </a:r>
            <a:r>
              <a:rPr lang="zh-CN" altLang="en-US" sz="2000" dirty="0"/>
              <a:t> </a:t>
            </a:r>
            <a:r>
              <a:rPr lang="en-US" altLang="zh-CN" sz="2000" dirty="0"/>
              <a:t>the</a:t>
            </a:r>
            <a:r>
              <a:rPr lang="zh-CN" altLang="en-US" sz="2000" dirty="0"/>
              <a:t> </a:t>
            </a:r>
            <a:r>
              <a:rPr lang="en-US" altLang="zh-CN" sz="2000" dirty="0"/>
              <a:t>root</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class</a:t>
            </a:r>
            <a:r>
              <a:rPr lang="zh-CN" altLang="en-US" sz="2000" dirty="0"/>
              <a:t> </a:t>
            </a:r>
            <a:r>
              <a:rPr lang="en-US" altLang="zh-CN" sz="2000" dirty="0"/>
              <a:t>give</a:t>
            </a:r>
            <a:r>
              <a:rPr lang="zh-CN" altLang="en-US" sz="2000" dirty="0"/>
              <a:t> </a:t>
            </a:r>
            <a:r>
              <a:rPr lang="en-US" altLang="zh-CN" sz="2000" dirty="0"/>
              <a:t>you</a:t>
            </a:r>
            <a:r>
              <a:rPr lang="zh-CN" altLang="en-US" sz="2000" dirty="0"/>
              <a:t> </a:t>
            </a:r>
            <a:r>
              <a:rPr lang="en-US" altLang="zh-CN" sz="2000" dirty="0"/>
              <a:t>transparency</a:t>
            </a:r>
            <a:r>
              <a:rPr lang="zh-CN" altLang="en-US" sz="2000" dirty="0"/>
              <a:t>, </a:t>
            </a:r>
            <a:r>
              <a:rPr lang="en-US" altLang="zh-CN" sz="2000" dirty="0"/>
              <a:t>because</a:t>
            </a:r>
            <a:r>
              <a:rPr lang="zh-CN" altLang="en-US" sz="2000" dirty="0"/>
              <a:t> </a:t>
            </a:r>
            <a:r>
              <a:rPr lang="en-US" altLang="zh-CN" sz="2000" dirty="0"/>
              <a:t>you</a:t>
            </a:r>
            <a:r>
              <a:rPr lang="zh-CN" altLang="en-US" sz="2000" dirty="0"/>
              <a:t> </a:t>
            </a:r>
            <a:r>
              <a:rPr lang="en-US" altLang="zh-CN" sz="2000" dirty="0"/>
              <a:t>can</a:t>
            </a:r>
            <a:r>
              <a:rPr lang="zh-CN" altLang="en-US" sz="2000" dirty="0"/>
              <a:t> </a:t>
            </a:r>
            <a:r>
              <a:rPr lang="en-US" altLang="zh-CN" sz="2000" dirty="0"/>
              <a:t>treat</a:t>
            </a:r>
            <a:r>
              <a:rPr lang="zh-CN" altLang="en-US" sz="2000" dirty="0"/>
              <a:t> </a:t>
            </a:r>
            <a:r>
              <a:rPr lang="en-US" altLang="zh-CN" sz="2000" dirty="0"/>
              <a:t>all</a:t>
            </a:r>
            <a:r>
              <a:rPr lang="zh-CN" altLang="en-US" sz="2000" dirty="0"/>
              <a:t> </a:t>
            </a:r>
            <a:r>
              <a:rPr lang="en-US" altLang="zh-CN" sz="2000" dirty="0"/>
              <a:t>components</a:t>
            </a:r>
            <a:r>
              <a:rPr lang="zh-CN" altLang="en-US" sz="2000" dirty="0"/>
              <a:t> </a:t>
            </a:r>
            <a:r>
              <a:rPr lang="en-US" altLang="zh-CN" sz="2000" dirty="0"/>
              <a:t>uniformly.</a:t>
            </a:r>
            <a:r>
              <a:rPr lang="zh-CN" altLang="en-US" sz="2000" dirty="0"/>
              <a:t> </a:t>
            </a:r>
            <a:r>
              <a:rPr lang="en-US" altLang="zh-CN" sz="2000" dirty="0"/>
              <a:t>It</a:t>
            </a:r>
            <a:r>
              <a:rPr lang="zh-CN" altLang="en-US" sz="2000" dirty="0"/>
              <a:t> </a:t>
            </a:r>
            <a:r>
              <a:rPr lang="en-US" altLang="zh-CN" sz="2000" dirty="0"/>
              <a:t>costs</a:t>
            </a:r>
            <a:r>
              <a:rPr lang="zh-CN" altLang="en-US" sz="2000" dirty="0"/>
              <a:t> </a:t>
            </a:r>
            <a:r>
              <a:rPr lang="en-US" altLang="zh-CN" sz="2000" dirty="0"/>
              <a:t>you</a:t>
            </a:r>
            <a:r>
              <a:rPr lang="zh-CN" altLang="en-US" sz="2000" dirty="0"/>
              <a:t> </a:t>
            </a:r>
            <a:r>
              <a:rPr lang="en-US" altLang="zh-CN" sz="2000" dirty="0"/>
              <a:t>safety,</a:t>
            </a:r>
            <a:r>
              <a:rPr lang="zh-CN" altLang="en-US" sz="2000" dirty="0"/>
              <a:t> </a:t>
            </a:r>
            <a:r>
              <a:rPr lang="en-US" altLang="zh-CN" sz="2000" dirty="0"/>
              <a:t>however</a:t>
            </a:r>
            <a:r>
              <a:rPr lang="zh-CN" altLang="en-US" sz="2000" dirty="0"/>
              <a:t>,</a:t>
            </a:r>
            <a:r>
              <a:rPr lang="zh-CN" altLang="zh-CN" sz="2000" dirty="0"/>
              <a:t> </a:t>
            </a:r>
            <a:r>
              <a:rPr lang="en-US" altLang="zh-CN" sz="2000" dirty="0"/>
              <a:t>because</a:t>
            </a:r>
            <a:r>
              <a:rPr lang="zh-CN" altLang="en-US" sz="2000" dirty="0"/>
              <a:t> </a:t>
            </a:r>
            <a:r>
              <a:rPr lang="en-US" altLang="zh-CN" sz="2000" dirty="0"/>
              <a:t>clients</a:t>
            </a:r>
            <a:r>
              <a:rPr lang="zh-CN" altLang="en-US" sz="2000" dirty="0"/>
              <a:t> </a:t>
            </a:r>
            <a:r>
              <a:rPr lang="en-US" altLang="zh-CN" sz="2000" dirty="0"/>
              <a:t>may</a:t>
            </a:r>
            <a:r>
              <a:rPr lang="zh-CN" altLang="en-US" sz="2000" dirty="0"/>
              <a:t> </a:t>
            </a:r>
            <a:r>
              <a:rPr lang="en-US" altLang="zh-CN" sz="2000" dirty="0"/>
              <a:t>try</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meaningless</a:t>
            </a:r>
            <a:r>
              <a:rPr lang="zh-CN" altLang="en-US" sz="2000" dirty="0"/>
              <a:t> </a:t>
            </a:r>
            <a:r>
              <a:rPr lang="en-US" altLang="zh-CN" sz="2000" dirty="0"/>
              <a:t>things</a:t>
            </a:r>
            <a:r>
              <a:rPr lang="zh-CN" altLang="en-US" sz="2000" dirty="0"/>
              <a:t> </a:t>
            </a:r>
            <a:r>
              <a:rPr lang="en-US" altLang="zh-CN" sz="2000" dirty="0"/>
              <a:t>like</a:t>
            </a:r>
            <a:r>
              <a:rPr lang="zh-CN" altLang="en-US" sz="2000" dirty="0"/>
              <a:t> </a:t>
            </a:r>
            <a:r>
              <a:rPr lang="zh-CN" altLang="zh-CN" sz="2000" dirty="0"/>
              <a:t>a</a:t>
            </a:r>
            <a:r>
              <a:rPr lang="en-US" altLang="zh-CN" sz="2000" dirty="0" err="1"/>
              <a:t>dd</a:t>
            </a:r>
            <a:r>
              <a:rPr lang="zh-CN" altLang="en-US" sz="2000" dirty="0"/>
              <a:t> </a:t>
            </a:r>
            <a:r>
              <a:rPr lang="en-US" altLang="zh-CN" sz="2000" dirty="0"/>
              <a:t>and</a:t>
            </a:r>
            <a:r>
              <a:rPr lang="zh-CN" altLang="en-US" sz="2000" dirty="0"/>
              <a:t> </a:t>
            </a:r>
            <a:r>
              <a:rPr lang="en-US" altLang="zh-CN" sz="2000" dirty="0"/>
              <a:t>remove</a:t>
            </a:r>
            <a:r>
              <a:rPr lang="zh-CN" altLang="en-US" sz="2000" dirty="0"/>
              <a:t> </a:t>
            </a:r>
            <a:r>
              <a:rPr lang="en-US" altLang="zh-CN" sz="2000" dirty="0"/>
              <a:t>objects</a:t>
            </a:r>
            <a:r>
              <a:rPr lang="zh-CN" altLang="en-US" sz="2000" dirty="0"/>
              <a:t> </a:t>
            </a:r>
            <a:r>
              <a:rPr lang="en-US" altLang="zh-CN" sz="2000" dirty="0"/>
              <a:t>from</a:t>
            </a:r>
            <a:r>
              <a:rPr lang="zh-CN" altLang="en-US" sz="2000" dirty="0"/>
              <a:t> </a:t>
            </a:r>
            <a:r>
              <a:rPr lang="en-US" altLang="zh-CN" sz="2000" dirty="0"/>
              <a:t>leaves.</a:t>
            </a:r>
          </a:p>
          <a:p>
            <a:pPr lvl="1"/>
            <a:r>
              <a:rPr lang="en-US" altLang="zh-CN" sz="2000" dirty="0"/>
              <a:t>Defining</a:t>
            </a:r>
            <a:r>
              <a:rPr lang="zh-CN" altLang="en-US" sz="2000" dirty="0"/>
              <a:t> </a:t>
            </a:r>
            <a:r>
              <a:rPr lang="en-US" altLang="zh-CN" sz="2000" dirty="0"/>
              <a:t>children</a:t>
            </a:r>
            <a:r>
              <a:rPr lang="zh-CN" altLang="en-US" sz="2000" dirty="0"/>
              <a:t> </a:t>
            </a:r>
            <a:r>
              <a:rPr lang="en-US" altLang="zh-CN" sz="2000" dirty="0"/>
              <a:t>management</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Composite</a:t>
            </a:r>
            <a:r>
              <a:rPr lang="zh-CN" altLang="en-US" sz="2000" dirty="0"/>
              <a:t> </a:t>
            </a:r>
            <a:r>
              <a:rPr lang="en-US" altLang="zh-CN" sz="2000" dirty="0"/>
              <a:t>class</a:t>
            </a:r>
            <a:r>
              <a:rPr lang="zh-CN" altLang="en-US" sz="2000" dirty="0"/>
              <a:t> </a:t>
            </a:r>
            <a:r>
              <a:rPr lang="en-US" altLang="zh-CN" sz="2000" dirty="0"/>
              <a:t>gives</a:t>
            </a:r>
            <a:r>
              <a:rPr lang="zh-CN" altLang="en-US" sz="2000" dirty="0"/>
              <a:t> </a:t>
            </a:r>
            <a:r>
              <a:rPr lang="en-US" altLang="zh-CN" sz="2000" dirty="0"/>
              <a:t>you</a:t>
            </a:r>
            <a:r>
              <a:rPr lang="zh-CN" altLang="en-US" sz="2000" dirty="0"/>
              <a:t> </a:t>
            </a:r>
            <a:r>
              <a:rPr lang="en-US" altLang="zh-CN" sz="2000" dirty="0"/>
              <a:t>safety,</a:t>
            </a:r>
            <a:r>
              <a:rPr lang="zh-CN" altLang="en-US" sz="2000" dirty="0"/>
              <a:t> </a:t>
            </a:r>
            <a:r>
              <a:rPr lang="en-US" altLang="zh-CN" sz="2000" dirty="0"/>
              <a:t>because</a:t>
            </a:r>
            <a:r>
              <a:rPr lang="zh-CN" altLang="en-US" sz="2000" dirty="0"/>
              <a:t> </a:t>
            </a:r>
            <a:r>
              <a:rPr lang="zh-CN" altLang="zh-CN" sz="2000" dirty="0"/>
              <a:t>a</a:t>
            </a:r>
            <a:r>
              <a:rPr lang="en-US" altLang="zh-CN" sz="2000" dirty="0" err="1"/>
              <a:t>ny</a:t>
            </a:r>
            <a:r>
              <a:rPr lang="zh-CN" altLang="en-US" sz="2000" dirty="0"/>
              <a:t> </a:t>
            </a:r>
            <a:r>
              <a:rPr lang="en-US" altLang="zh-CN" sz="2000" dirty="0"/>
              <a:t>attempt</a:t>
            </a:r>
            <a:r>
              <a:rPr lang="zh-CN" altLang="en-US" sz="2000" dirty="0"/>
              <a:t> </a:t>
            </a:r>
            <a:r>
              <a:rPr lang="en-US" altLang="zh-CN" sz="2000" dirty="0"/>
              <a:t>to</a:t>
            </a:r>
            <a:r>
              <a:rPr lang="zh-CN" altLang="en-US" sz="2000" dirty="0"/>
              <a:t> </a:t>
            </a:r>
            <a:r>
              <a:rPr lang="en-US" altLang="zh-CN" sz="2000" dirty="0"/>
              <a:t>add</a:t>
            </a:r>
            <a:r>
              <a:rPr lang="zh-CN" altLang="en-US" sz="2000" dirty="0"/>
              <a:t> </a:t>
            </a:r>
            <a:r>
              <a:rPr lang="en-US" altLang="zh-CN" sz="2000" dirty="0"/>
              <a:t>or</a:t>
            </a:r>
            <a:r>
              <a:rPr lang="zh-CN" altLang="en-US" sz="2000" dirty="0"/>
              <a:t> </a:t>
            </a:r>
            <a:r>
              <a:rPr lang="en-US" altLang="zh-CN" sz="2000" dirty="0"/>
              <a:t>remove</a:t>
            </a:r>
            <a:r>
              <a:rPr lang="zh-CN" altLang="en-US" sz="2000" dirty="0"/>
              <a:t> </a:t>
            </a:r>
            <a:r>
              <a:rPr lang="en-US" altLang="zh-CN" sz="2000" dirty="0"/>
              <a:t>objects</a:t>
            </a:r>
            <a:r>
              <a:rPr lang="zh-CN" altLang="en-US" sz="2000" dirty="0"/>
              <a:t> </a:t>
            </a:r>
            <a:r>
              <a:rPr lang="en-US" altLang="zh-CN" sz="2000" dirty="0"/>
              <a:t>from</a:t>
            </a:r>
            <a:r>
              <a:rPr lang="zh-CN" altLang="en-US" sz="2000" dirty="0"/>
              <a:t> </a:t>
            </a:r>
            <a:r>
              <a:rPr lang="en-US" altLang="zh-CN" sz="2000" dirty="0"/>
              <a:t>leaves</a:t>
            </a:r>
            <a:r>
              <a:rPr lang="zh-CN" altLang="en-US" sz="2000" dirty="0"/>
              <a:t> </a:t>
            </a:r>
            <a:r>
              <a:rPr lang="en-US" altLang="zh-CN" sz="2000" dirty="0"/>
              <a:t>will</a:t>
            </a:r>
            <a:r>
              <a:rPr lang="zh-CN" altLang="en-US" sz="2000" dirty="0"/>
              <a:t> </a:t>
            </a:r>
            <a:r>
              <a:rPr lang="en-US" altLang="zh-CN" sz="2000" dirty="0"/>
              <a:t>be</a:t>
            </a:r>
            <a:r>
              <a:rPr lang="zh-CN" altLang="en-US" sz="2000" dirty="0"/>
              <a:t> </a:t>
            </a:r>
            <a:r>
              <a:rPr lang="en-US" altLang="zh-CN" sz="2000" dirty="0"/>
              <a:t>caught</a:t>
            </a:r>
            <a:r>
              <a:rPr lang="zh-CN" altLang="en-US" sz="2000" dirty="0"/>
              <a:t> </a:t>
            </a:r>
            <a:r>
              <a:rPr lang="en-US" altLang="zh-CN" sz="2000" dirty="0"/>
              <a:t>at</a:t>
            </a:r>
            <a:r>
              <a:rPr lang="zh-CN" altLang="en-US" sz="2000" dirty="0"/>
              <a:t> </a:t>
            </a:r>
            <a:r>
              <a:rPr lang="en-US" altLang="zh-CN" sz="2000" dirty="0"/>
              <a:t>compile-time</a:t>
            </a:r>
            <a:r>
              <a:rPr lang="zh-CN" altLang="en-US" sz="2000" dirty="0"/>
              <a:t> </a:t>
            </a:r>
            <a:r>
              <a:rPr lang="en-US" altLang="zh-CN" sz="2000" dirty="0"/>
              <a:t>in</a:t>
            </a:r>
            <a:r>
              <a:rPr lang="zh-CN" altLang="en-US" sz="2000" dirty="0"/>
              <a:t> </a:t>
            </a:r>
            <a:r>
              <a:rPr lang="en-US" altLang="zh-CN" sz="2000" dirty="0"/>
              <a:t>a</a:t>
            </a:r>
            <a:r>
              <a:rPr lang="zh-CN" altLang="en-US" sz="2000" dirty="0"/>
              <a:t> </a:t>
            </a:r>
            <a:r>
              <a:rPr lang="en-US" altLang="zh-CN" sz="2000" dirty="0"/>
              <a:t>statically</a:t>
            </a:r>
            <a:r>
              <a:rPr lang="zh-CN" altLang="en-US" sz="2000" dirty="0"/>
              <a:t> </a:t>
            </a:r>
            <a:r>
              <a:rPr lang="en-US" altLang="zh-CN" sz="2000" dirty="0"/>
              <a:t>typed</a:t>
            </a:r>
            <a:r>
              <a:rPr lang="zh-CN" altLang="en-US" sz="2000" dirty="0"/>
              <a:t> </a:t>
            </a:r>
            <a:r>
              <a:rPr lang="en-US" altLang="zh-CN" sz="2000" dirty="0"/>
              <a:t>language</a:t>
            </a:r>
            <a:r>
              <a:rPr lang="zh-CN" altLang="en-US" sz="2000" dirty="0"/>
              <a:t> </a:t>
            </a:r>
            <a:r>
              <a:rPr lang="en-US" altLang="zh-CN" sz="2000" dirty="0"/>
              <a:t>like</a:t>
            </a:r>
            <a:r>
              <a:rPr lang="zh-CN" altLang="en-US" sz="2000" dirty="0"/>
              <a:t> </a:t>
            </a:r>
            <a:r>
              <a:rPr lang="en-US" altLang="zh-CN" sz="2000" dirty="0"/>
              <a:t>C++.</a:t>
            </a:r>
            <a:r>
              <a:rPr lang="zh-CN" altLang="en-US" sz="2000" dirty="0"/>
              <a:t> </a:t>
            </a:r>
            <a:r>
              <a:rPr lang="en-US" altLang="zh-CN" sz="2000" dirty="0"/>
              <a:t>But</a:t>
            </a:r>
            <a:r>
              <a:rPr lang="zh-CN" altLang="en-US" sz="2000" dirty="0"/>
              <a:t> </a:t>
            </a:r>
            <a:r>
              <a:rPr lang="en-US" altLang="zh-CN" sz="2000" dirty="0"/>
              <a:t>you</a:t>
            </a:r>
            <a:r>
              <a:rPr lang="zh-CN" altLang="en-US" sz="2000" dirty="0"/>
              <a:t> </a:t>
            </a:r>
            <a:r>
              <a:rPr lang="en-US" altLang="zh-CN" sz="2000" dirty="0"/>
              <a:t>lose</a:t>
            </a:r>
            <a:r>
              <a:rPr lang="zh-CN" altLang="en-US" sz="2000" dirty="0"/>
              <a:t> </a:t>
            </a:r>
            <a:r>
              <a:rPr lang="en-US" altLang="zh-CN" sz="2000" dirty="0"/>
              <a:t>transparency,</a:t>
            </a:r>
            <a:r>
              <a:rPr lang="zh-CN" altLang="en-US" sz="2000" dirty="0"/>
              <a:t> </a:t>
            </a:r>
            <a:r>
              <a:rPr lang="en-US" altLang="zh-CN" sz="2000" dirty="0"/>
              <a:t>because</a:t>
            </a:r>
            <a:r>
              <a:rPr lang="zh-CN" altLang="en-US" sz="2000" dirty="0"/>
              <a:t> </a:t>
            </a:r>
            <a:r>
              <a:rPr lang="en-US" altLang="zh-CN" sz="2000" dirty="0"/>
              <a:t>leaves</a:t>
            </a:r>
            <a:r>
              <a:rPr lang="zh-CN" altLang="en-US" sz="2000" dirty="0"/>
              <a:t> </a:t>
            </a:r>
            <a:r>
              <a:rPr lang="en-US" altLang="zh-CN" sz="2000" dirty="0"/>
              <a:t>and</a:t>
            </a:r>
            <a:r>
              <a:rPr lang="zh-CN" altLang="en-US" sz="2000" dirty="0"/>
              <a:t> </a:t>
            </a:r>
            <a:r>
              <a:rPr lang="en-US" altLang="zh-CN" sz="2000" dirty="0"/>
              <a:t>composite</a:t>
            </a:r>
            <a:r>
              <a:rPr lang="zh-CN" altLang="en-US" sz="2000" dirty="0"/>
              <a:t>s </a:t>
            </a:r>
            <a:r>
              <a:rPr lang="en-US" altLang="zh-CN" sz="2000" dirty="0"/>
              <a:t>have</a:t>
            </a:r>
            <a:r>
              <a:rPr lang="zh-CN" altLang="en-US" sz="2000" dirty="0"/>
              <a:t> </a:t>
            </a:r>
            <a:r>
              <a:rPr lang="en-US" altLang="zh-CN" sz="2000" dirty="0"/>
              <a:t>different</a:t>
            </a:r>
            <a:r>
              <a:rPr lang="zh-CN" altLang="en-US" sz="2000" dirty="0"/>
              <a:t> </a:t>
            </a:r>
            <a:r>
              <a:rPr lang="en-US" altLang="zh-CN" sz="2000" dirty="0"/>
              <a:t>interfaces.</a:t>
            </a:r>
            <a:endParaRPr lang="en-US" sz="2000" dirty="0"/>
          </a:p>
        </p:txBody>
      </p:sp>
    </p:spTree>
    <p:extLst>
      <p:ext uri="{BB962C8B-B14F-4D97-AF65-F5344CB8AC3E}">
        <p14:creationId xmlns:p14="http://schemas.microsoft.com/office/powerpoint/2010/main" val="367537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facade</a:t>
            </a:r>
            <a:endParaRPr lang="en-US" dirty="0"/>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400747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Façade—Introduce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a:t>Agency agency receptionist issues. There are many government agencies, and if a company official goes to a government agency to do one thing, he or she often needs to go through all relevant departments to handle the relevant approval documents. It takes a lot of time and effort.</a:t>
            </a:r>
          </a:p>
        </p:txBody>
      </p:sp>
      <p:pic>
        <p:nvPicPr>
          <p:cNvPr id="3" name="图片 2" descr="屏幕快照 2018-03-21 下午8.26.5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22" y="3427809"/>
            <a:ext cx="6970889" cy="3196651"/>
          </a:xfrm>
          <a:prstGeom prst="rect">
            <a:avLst/>
          </a:prstGeom>
        </p:spPr>
      </p:pic>
      <p:sp>
        <p:nvSpPr>
          <p:cNvPr id="4" name="文本框 3"/>
          <p:cNvSpPr txBox="1"/>
          <p:nvPr/>
        </p:nvSpPr>
        <p:spPr>
          <a:xfrm>
            <a:off x="3556000" y="6488668"/>
            <a:ext cx="943137" cy="307777"/>
          </a:xfrm>
          <a:prstGeom prst="rect">
            <a:avLst/>
          </a:prstGeom>
          <a:noFill/>
        </p:spPr>
        <p:txBody>
          <a:bodyPr wrap="none" rtlCol="0">
            <a:spAutoFit/>
          </a:bodyPr>
          <a:lstStyle/>
          <a:p>
            <a:r>
              <a:rPr kumimoji="1" lang="en-US" altLang="zh-CN" sz="1400" dirty="0"/>
              <a:t>Figure 18</a:t>
            </a:r>
            <a:endParaRPr kumimoji="1" lang="zh-CN" altLang="en-US" sz="1400" dirty="0"/>
          </a:p>
        </p:txBody>
      </p:sp>
    </p:spTree>
    <p:extLst>
      <p:ext uri="{BB962C8B-B14F-4D97-AF65-F5344CB8AC3E}">
        <p14:creationId xmlns:p14="http://schemas.microsoft.com/office/powerpoint/2010/main" val="14282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Façade—Introduce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altLang="zh-CN" dirty="0"/>
              <a:t>The government agency adopts the receptionist's agency work mode. The service procedures will be simplified. The client only needs to submit the application materials to the receptionist's window. The receptionist will accept and replace the client to each agency to handle the corresponding procedures. In this mode of work, what the customer needs to do is to submit materials to the receptionist's window without having to understand the detailed procedures of the various agencies' services.</a:t>
            </a:r>
          </a:p>
          <a:p>
            <a:pPr rtl="0"/>
            <a:endParaRPr lang="en-US" sz="2400" dirty="0"/>
          </a:p>
        </p:txBody>
      </p:sp>
      <p:pic>
        <p:nvPicPr>
          <p:cNvPr id="2" name="图片 1" descr="屏幕快照 2018-03-21 下午8.16.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78" y="4157473"/>
            <a:ext cx="5376333" cy="2440321"/>
          </a:xfrm>
          <a:prstGeom prst="rect">
            <a:avLst/>
          </a:prstGeom>
        </p:spPr>
      </p:pic>
      <p:sp>
        <p:nvSpPr>
          <p:cNvPr id="3" name="文本框 2"/>
          <p:cNvSpPr txBox="1"/>
          <p:nvPr/>
        </p:nvSpPr>
        <p:spPr>
          <a:xfrm>
            <a:off x="3598333" y="6488668"/>
            <a:ext cx="943137" cy="307777"/>
          </a:xfrm>
          <a:prstGeom prst="rect">
            <a:avLst/>
          </a:prstGeom>
          <a:noFill/>
        </p:spPr>
        <p:txBody>
          <a:bodyPr wrap="none" rtlCol="0">
            <a:spAutoFit/>
          </a:bodyPr>
          <a:lstStyle/>
          <a:p>
            <a:r>
              <a:rPr kumimoji="1" lang="en-US" altLang="zh-CN" sz="1400" dirty="0"/>
              <a:t>Figure 19</a:t>
            </a:r>
            <a:endParaRPr kumimoji="1" lang="zh-CN" altLang="en-US" sz="1400" dirty="0"/>
          </a:p>
        </p:txBody>
      </p:sp>
    </p:spTree>
    <p:extLst>
      <p:ext uri="{BB962C8B-B14F-4D97-AF65-F5344CB8AC3E}">
        <p14:creationId xmlns:p14="http://schemas.microsoft.com/office/powerpoint/2010/main" val="7040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3155244"/>
          </a:xfrm>
        </p:spPr>
        <p:txBody>
          <a:bodyPr rtlCol="0">
            <a:normAutofit/>
          </a:bodyPr>
          <a:lstStyle/>
          <a:p>
            <a:r>
              <a:rPr lang="en-US" sz="1800" dirty="0"/>
              <a:t>There are multiple classes Class1, Class2...Class12 etc. in the Java class library. The class Client calls the methods in these classes. The programmer of the Client class must understand the description of all functions in the class, including parameter types, return values, complex data structures contained within the class, etc., before deciding to use the appropriate method. This practice is often unrealistic in situations where the class in the class library is more complex and the person's own experience is insufficient. At this point, you can write a Facade class, as shown in Figure 20, to encapsulate the functions needed for the project in this class, so that programmers only need to call the methods provided in this facade class to complete the programming task.</a:t>
            </a:r>
          </a:p>
        </p:txBody>
      </p:sp>
    </p:spTree>
    <p:extLst>
      <p:ext uri="{BB962C8B-B14F-4D97-AF65-F5344CB8AC3E}">
        <p14:creationId xmlns:p14="http://schemas.microsoft.com/office/powerpoint/2010/main" val="362087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1 下午8.35.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019" y="1641260"/>
            <a:ext cx="5940778" cy="3849382"/>
          </a:xfrm>
          <a:prstGeom prst="rect">
            <a:avLst/>
          </a:prstGeom>
        </p:spPr>
      </p:pic>
      <p:sp>
        <p:nvSpPr>
          <p:cNvPr id="4" name="文本框 3"/>
          <p:cNvSpPr txBox="1"/>
          <p:nvPr/>
        </p:nvSpPr>
        <p:spPr>
          <a:xfrm>
            <a:off x="2875862" y="5679110"/>
            <a:ext cx="3707964" cy="307777"/>
          </a:xfrm>
          <a:prstGeom prst="rect">
            <a:avLst/>
          </a:prstGeom>
          <a:noFill/>
        </p:spPr>
        <p:txBody>
          <a:bodyPr wrap="square" rtlCol="0">
            <a:spAutoFit/>
          </a:bodyPr>
          <a:lstStyle/>
          <a:p>
            <a:r>
              <a:rPr kumimoji="1" lang="en-US" altLang="zh-CN" sz="1400" dirty="0"/>
              <a:t>Figure 20 Class diagram of Façade pattern  </a:t>
            </a:r>
            <a:endParaRPr kumimoji="1" lang="zh-CN" altLang="en-US" sz="1400" dirty="0"/>
          </a:p>
        </p:txBody>
      </p:sp>
    </p:spTree>
    <p:extLst>
      <p:ext uri="{BB962C8B-B14F-4D97-AF65-F5344CB8AC3E}">
        <p14:creationId xmlns:p14="http://schemas.microsoft.com/office/powerpoint/2010/main" val="55977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Facade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lnSpcReduction="10000"/>
          </a:bodyPr>
          <a:lstStyle/>
          <a:p>
            <a:pPr rtl="0"/>
            <a:r>
              <a:rPr lang="en-US" altLang="zh-CN" sz="2400" dirty="0"/>
              <a:t>Intent</a:t>
            </a:r>
          </a:p>
          <a:p>
            <a:pPr lvl="1"/>
            <a:r>
              <a:rPr lang="en-US" altLang="zh-CN" sz="2000" dirty="0"/>
              <a:t>Provide</a:t>
            </a:r>
            <a:r>
              <a:rPr lang="zh-CN" altLang="en-US" sz="2000" dirty="0"/>
              <a:t> </a:t>
            </a:r>
            <a:r>
              <a:rPr lang="en-US" altLang="zh-CN" sz="2000" dirty="0"/>
              <a:t>a</a:t>
            </a:r>
            <a:r>
              <a:rPr lang="zh-CN" altLang="en-US" sz="2000" dirty="0"/>
              <a:t> </a:t>
            </a:r>
            <a:r>
              <a:rPr lang="en-US" altLang="zh-CN" sz="2000" dirty="0"/>
              <a:t>unified</a:t>
            </a:r>
            <a:r>
              <a:rPr lang="zh-CN" altLang="en-US" sz="2000" dirty="0"/>
              <a:t> </a:t>
            </a:r>
            <a:r>
              <a:rPr lang="en-US" altLang="zh-CN" sz="2000" dirty="0"/>
              <a:t>interface</a:t>
            </a:r>
            <a:r>
              <a:rPr lang="zh-CN" altLang="en-US" sz="2000" dirty="0"/>
              <a:t> </a:t>
            </a:r>
            <a:r>
              <a:rPr lang="en-US" altLang="zh-CN" sz="2000" dirty="0"/>
              <a:t>to</a:t>
            </a:r>
            <a:r>
              <a:rPr lang="zh-CN" altLang="en-US" sz="2000" dirty="0"/>
              <a:t> </a:t>
            </a:r>
            <a:r>
              <a:rPr lang="en-US" altLang="zh-CN" sz="2000" dirty="0"/>
              <a:t>a</a:t>
            </a:r>
            <a:r>
              <a:rPr lang="zh-CN" altLang="en-US" sz="2000" dirty="0"/>
              <a:t> </a:t>
            </a:r>
            <a:r>
              <a:rPr lang="en-US" altLang="zh-CN" sz="2000" dirty="0"/>
              <a:t>set</a:t>
            </a:r>
            <a:r>
              <a:rPr lang="zh-CN" altLang="en-US" sz="2000" dirty="0"/>
              <a:t> </a:t>
            </a:r>
            <a:r>
              <a:rPr lang="en-US" altLang="zh-CN" sz="2000" dirty="0"/>
              <a:t>of</a:t>
            </a:r>
            <a:r>
              <a:rPr lang="zh-CN" altLang="en-US" sz="2000" dirty="0"/>
              <a:t> </a:t>
            </a:r>
            <a:r>
              <a:rPr lang="en-US" altLang="zh-CN" sz="2000" dirty="0"/>
              <a:t>interfaces</a:t>
            </a:r>
            <a:r>
              <a:rPr lang="zh-CN" altLang="en-US" sz="2000" dirty="0"/>
              <a:t> </a:t>
            </a:r>
            <a:r>
              <a:rPr lang="en-US" altLang="zh-CN" sz="2000" dirty="0"/>
              <a:t>in</a:t>
            </a:r>
            <a:r>
              <a:rPr lang="zh-CN" altLang="en-US" sz="2000" dirty="0"/>
              <a:t> </a:t>
            </a:r>
            <a:r>
              <a:rPr lang="en-US" altLang="zh-CN" sz="2000" dirty="0"/>
              <a:t>a</a:t>
            </a:r>
            <a:r>
              <a:rPr lang="zh-CN" altLang="en-US" sz="2000" dirty="0"/>
              <a:t> </a:t>
            </a:r>
            <a:r>
              <a:rPr lang="en-US" altLang="zh-CN" sz="2000" dirty="0"/>
              <a:t>subsystem.</a:t>
            </a:r>
            <a:r>
              <a:rPr lang="zh-CN" altLang="en-US" sz="2000" dirty="0"/>
              <a:t> </a:t>
            </a:r>
            <a:r>
              <a:rPr lang="pt-BR" altLang="zh-CN" sz="2000" dirty="0" err="1"/>
              <a:t>Faç</a:t>
            </a:r>
            <a:r>
              <a:rPr lang="en-US" altLang="zh-CN" sz="2000" dirty="0" err="1"/>
              <a:t>ade</a:t>
            </a:r>
            <a:r>
              <a:rPr lang="zh-CN" altLang="en-US" sz="2000" dirty="0"/>
              <a:t> </a:t>
            </a:r>
            <a:r>
              <a:rPr lang="en-US" altLang="zh-CN" sz="2000" dirty="0"/>
              <a:t>defines</a:t>
            </a:r>
            <a:r>
              <a:rPr lang="zh-CN" altLang="en-US" sz="2000" dirty="0"/>
              <a:t> </a:t>
            </a:r>
            <a:r>
              <a:rPr lang="en-US" altLang="zh-CN" sz="2000" dirty="0"/>
              <a:t>a</a:t>
            </a:r>
            <a:r>
              <a:rPr lang="zh-CN" altLang="en-US" sz="2000" dirty="0"/>
              <a:t> </a:t>
            </a:r>
            <a:r>
              <a:rPr lang="en-US" altLang="zh-CN" sz="2000" dirty="0"/>
              <a:t>higher-level</a:t>
            </a:r>
            <a:r>
              <a:rPr lang="zh-CN" altLang="en-US" sz="2000" dirty="0"/>
              <a:t> </a:t>
            </a:r>
            <a:r>
              <a:rPr lang="en-US" altLang="zh-CN" sz="2000" dirty="0"/>
              <a:t>interface</a:t>
            </a:r>
            <a:r>
              <a:rPr lang="zh-CN" altLang="en-US" sz="2000" dirty="0"/>
              <a:t> </a:t>
            </a:r>
            <a:r>
              <a:rPr lang="en-US" altLang="zh-CN" sz="2000" dirty="0"/>
              <a:t>that</a:t>
            </a:r>
            <a:r>
              <a:rPr lang="zh-CN" altLang="en-US" sz="2000" dirty="0"/>
              <a:t> </a:t>
            </a:r>
            <a:r>
              <a:rPr lang="en-US" altLang="zh-CN" sz="2000" dirty="0"/>
              <a:t>makes</a:t>
            </a:r>
            <a:r>
              <a:rPr lang="zh-CN" altLang="en-US" sz="2000" dirty="0"/>
              <a:t> </a:t>
            </a:r>
            <a:r>
              <a:rPr lang="zh-CN" altLang="zh-CN" sz="2000" dirty="0"/>
              <a:t>t</a:t>
            </a:r>
            <a:r>
              <a:rPr lang="en-US" altLang="zh-CN" sz="2000" dirty="0"/>
              <a:t>he</a:t>
            </a:r>
            <a:r>
              <a:rPr lang="zh-CN" altLang="en-US" sz="2000" dirty="0"/>
              <a:t> </a:t>
            </a:r>
            <a:r>
              <a:rPr lang="en-US" altLang="zh-CN" sz="2000" dirty="0"/>
              <a:t>subsystem</a:t>
            </a:r>
            <a:r>
              <a:rPr lang="zh-CN" altLang="en-US" sz="2000" dirty="0"/>
              <a:t> </a:t>
            </a:r>
            <a:r>
              <a:rPr lang="en-US" altLang="zh-CN" sz="2000" dirty="0"/>
              <a:t>easier</a:t>
            </a:r>
            <a:r>
              <a:rPr lang="zh-CN" altLang="en-US" sz="2000" dirty="0"/>
              <a:t> </a:t>
            </a:r>
            <a:r>
              <a:rPr lang="en-US" altLang="zh-CN" sz="2000" dirty="0"/>
              <a:t>to</a:t>
            </a:r>
            <a:r>
              <a:rPr lang="zh-CN" altLang="en-US" sz="2000" dirty="0"/>
              <a:t> </a:t>
            </a:r>
            <a:r>
              <a:rPr lang="en-US" altLang="zh-CN" sz="2000" dirty="0"/>
              <a:t>use.</a:t>
            </a:r>
          </a:p>
          <a:p>
            <a:pPr rtl="0"/>
            <a:r>
              <a:rPr lang="en-US" altLang="zh-CN" sz="2400" dirty="0"/>
              <a:t>Participants</a:t>
            </a:r>
            <a:r>
              <a:rPr lang="zh-CN" altLang="en-US" sz="2400" dirty="0"/>
              <a:t> </a:t>
            </a:r>
            <a:endParaRPr lang="en-US" altLang="zh-CN" sz="2400" dirty="0"/>
          </a:p>
          <a:p>
            <a:pPr lvl="1"/>
            <a:r>
              <a:rPr lang="en-US" altLang="zh-CN" sz="2000" dirty="0"/>
              <a:t>Facade(Compiler)</a:t>
            </a:r>
          </a:p>
          <a:p>
            <a:pPr lvl="2">
              <a:buFont typeface="Symbol" charset="2"/>
              <a:buChar char="-"/>
            </a:pPr>
            <a:r>
              <a:rPr lang="en-US" altLang="zh-CN" sz="1800" dirty="0"/>
              <a:t>Knows</a:t>
            </a:r>
            <a:r>
              <a:rPr lang="zh-CN" altLang="en-US" sz="1800" dirty="0"/>
              <a:t> </a:t>
            </a:r>
            <a:r>
              <a:rPr lang="en-US" altLang="zh-CN" sz="1800" dirty="0"/>
              <a:t>which</a:t>
            </a:r>
            <a:r>
              <a:rPr lang="zh-CN" altLang="en-US" sz="1800" dirty="0"/>
              <a:t> </a:t>
            </a:r>
            <a:r>
              <a:rPr lang="en-US" altLang="zh-CN" sz="1800" dirty="0"/>
              <a:t>subsystem</a:t>
            </a:r>
            <a:r>
              <a:rPr lang="zh-CN" altLang="en-US" sz="1800" dirty="0"/>
              <a:t> </a:t>
            </a:r>
            <a:r>
              <a:rPr lang="en-US" altLang="zh-CN" sz="1800" dirty="0"/>
              <a:t>classes</a:t>
            </a:r>
            <a:r>
              <a:rPr lang="zh-CN" altLang="en-US" sz="1800" dirty="0"/>
              <a:t> </a:t>
            </a:r>
            <a:r>
              <a:rPr lang="zh-CN" altLang="zh-CN" sz="1800" dirty="0"/>
              <a:t>a</a:t>
            </a:r>
            <a:r>
              <a:rPr lang="en-US" altLang="zh-CN" sz="1800" dirty="0"/>
              <a:t>re</a:t>
            </a:r>
            <a:r>
              <a:rPr lang="zh-CN" altLang="en-US" sz="1800" dirty="0"/>
              <a:t> </a:t>
            </a:r>
            <a:r>
              <a:rPr lang="en-US" altLang="zh-CN" sz="1800" dirty="0"/>
              <a:t>responsible</a:t>
            </a:r>
            <a:r>
              <a:rPr lang="zh-CN" altLang="en-US" sz="1800" dirty="0"/>
              <a:t> </a:t>
            </a:r>
            <a:r>
              <a:rPr lang="en-US" altLang="zh-CN" sz="1800" dirty="0"/>
              <a:t>for</a:t>
            </a:r>
            <a:r>
              <a:rPr lang="zh-CN" altLang="en-US" sz="1800" dirty="0"/>
              <a:t> </a:t>
            </a:r>
            <a:r>
              <a:rPr lang="en-US" altLang="zh-CN" sz="1800" dirty="0"/>
              <a:t>a</a:t>
            </a:r>
            <a:r>
              <a:rPr lang="zh-CN" altLang="en-US" sz="1800" dirty="0"/>
              <a:t> </a:t>
            </a:r>
            <a:r>
              <a:rPr lang="en-US" altLang="zh-CN" sz="1800" dirty="0"/>
              <a:t>request</a:t>
            </a:r>
          </a:p>
          <a:p>
            <a:pPr lvl="2">
              <a:buFont typeface="Symbol" charset="2"/>
              <a:buChar char="-"/>
            </a:pPr>
            <a:r>
              <a:rPr lang="en-US" altLang="zh-CN" sz="1800" dirty="0"/>
              <a:t>Delegate</a:t>
            </a:r>
            <a:r>
              <a:rPr lang="zh-CN" altLang="en-US" sz="1800" dirty="0"/>
              <a:t> </a:t>
            </a:r>
            <a:r>
              <a:rPr lang="en-US" altLang="zh-CN" sz="1800" dirty="0" err="1"/>
              <a:t>cilent</a:t>
            </a:r>
            <a:r>
              <a:rPr lang="zh-CN" altLang="en-US" sz="1800" dirty="0"/>
              <a:t> </a:t>
            </a:r>
            <a:r>
              <a:rPr lang="en-US" altLang="zh-CN" sz="1800" dirty="0"/>
              <a:t>requests</a:t>
            </a:r>
            <a:r>
              <a:rPr lang="zh-CN" altLang="en-US" sz="1800" dirty="0"/>
              <a:t> </a:t>
            </a:r>
            <a:r>
              <a:rPr lang="en-US" altLang="zh-CN" sz="1800" dirty="0"/>
              <a:t>to</a:t>
            </a:r>
            <a:r>
              <a:rPr lang="zh-CN" altLang="en-US" sz="1800" dirty="0"/>
              <a:t> </a:t>
            </a:r>
            <a:r>
              <a:rPr lang="en-US" altLang="zh-CN" sz="1800" dirty="0"/>
              <a:t>appropriate</a:t>
            </a:r>
            <a:r>
              <a:rPr lang="zh-CN" altLang="en-US" sz="1800" dirty="0"/>
              <a:t> </a:t>
            </a:r>
            <a:r>
              <a:rPr lang="en-US" altLang="zh-CN" sz="1800" dirty="0"/>
              <a:t>subsystem</a:t>
            </a:r>
            <a:r>
              <a:rPr lang="zh-CN" altLang="en-US" sz="1800" dirty="0"/>
              <a:t> </a:t>
            </a:r>
            <a:r>
              <a:rPr lang="en-US" altLang="zh-CN" sz="1800" dirty="0"/>
              <a:t>objects.</a:t>
            </a:r>
          </a:p>
          <a:p>
            <a:pPr lvl="1"/>
            <a:r>
              <a:rPr lang="en-US" altLang="zh-CN" sz="2000" dirty="0"/>
              <a:t>Subsystem(Scanner,</a:t>
            </a:r>
            <a:r>
              <a:rPr lang="zh-CN" altLang="en-US" sz="2000" dirty="0"/>
              <a:t> </a:t>
            </a:r>
            <a:r>
              <a:rPr lang="en-US" altLang="zh-CN" sz="2000" dirty="0"/>
              <a:t>Parser,</a:t>
            </a:r>
            <a:r>
              <a:rPr lang="zh-CN" altLang="en-US" sz="2000" dirty="0"/>
              <a:t> </a:t>
            </a:r>
            <a:r>
              <a:rPr lang="en-US" altLang="zh-CN" sz="2000" dirty="0" err="1"/>
              <a:t>ProgramNode</a:t>
            </a:r>
            <a:r>
              <a:rPr lang="en-US" altLang="zh-CN" sz="2000" dirty="0"/>
              <a:t>,</a:t>
            </a:r>
            <a:r>
              <a:rPr lang="zh-CN" altLang="en-US" sz="2000" dirty="0"/>
              <a:t> </a:t>
            </a:r>
            <a:r>
              <a:rPr lang="en-US" altLang="zh-CN" sz="2000" dirty="0" err="1"/>
              <a:t>etc</a:t>
            </a:r>
            <a:r>
              <a:rPr lang="en-US" altLang="zh-CN" sz="2000" dirty="0"/>
              <a:t>)</a:t>
            </a:r>
          </a:p>
          <a:p>
            <a:pPr lvl="2">
              <a:buFont typeface="Symbol" charset="2"/>
              <a:buChar char="-"/>
            </a:pPr>
            <a:r>
              <a:rPr lang="en-US" altLang="zh-CN" sz="1800" dirty="0"/>
              <a:t>Implement</a:t>
            </a:r>
            <a:r>
              <a:rPr lang="zh-CN" altLang="en-US" sz="1800" dirty="0"/>
              <a:t> </a:t>
            </a:r>
            <a:r>
              <a:rPr lang="en-US" altLang="zh-CN" sz="1800" dirty="0"/>
              <a:t>subsystem</a:t>
            </a:r>
            <a:r>
              <a:rPr lang="zh-CN" altLang="en-US" sz="1800" dirty="0"/>
              <a:t> </a:t>
            </a:r>
            <a:r>
              <a:rPr lang="en-US" altLang="zh-CN" sz="1800" dirty="0"/>
              <a:t>functionality</a:t>
            </a:r>
          </a:p>
          <a:p>
            <a:pPr lvl="2">
              <a:buFont typeface="Symbol" charset="2"/>
              <a:buChar char="-"/>
            </a:pPr>
            <a:r>
              <a:rPr lang="en-US" altLang="zh-CN" sz="1800" dirty="0"/>
              <a:t>Handle</a:t>
            </a:r>
            <a:r>
              <a:rPr lang="zh-CN" altLang="en-US" sz="1800" dirty="0"/>
              <a:t> </a:t>
            </a:r>
            <a:r>
              <a:rPr lang="zh-CN" altLang="zh-CN" sz="1800" dirty="0"/>
              <a:t>w</a:t>
            </a:r>
            <a:r>
              <a:rPr lang="en-US" altLang="zh-CN" sz="1800" dirty="0" err="1"/>
              <a:t>ork</a:t>
            </a:r>
            <a:r>
              <a:rPr lang="zh-CN" altLang="en-US" sz="1800" dirty="0"/>
              <a:t> </a:t>
            </a:r>
            <a:r>
              <a:rPr lang="en-US" altLang="zh-CN" sz="1800" dirty="0"/>
              <a:t>assigned</a:t>
            </a:r>
            <a:r>
              <a:rPr lang="zh-CN" altLang="en-US" sz="1800" dirty="0"/>
              <a:t> </a:t>
            </a:r>
            <a:r>
              <a:rPr lang="en-US" altLang="zh-CN" sz="1800" dirty="0"/>
              <a:t>by</a:t>
            </a:r>
            <a:r>
              <a:rPr lang="zh-CN" altLang="en-US" sz="1800" dirty="0"/>
              <a:t> </a:t>
            </a:r>
            <a:r>
              <a:rPr lang="en-US" altLang="zh-CN" sz="1800" dirty="0"/>
              <a:t>Façade</a:t>
            </a:r>
            <a:r>
              <a:rPr lang="zh-CN" altLang="en-US" sz="1800" dirty="0"/>
              <a:t> </a:t>
            </a:r>
            <a:r>
              <a:rPr lang="en-US" altLang="zh-CN" sz="1800" dirty="0"/>
              <a:t>object</a:t>
            </a:r>
          </a:p>
          <a:p>
            <a:pPr lvl="2">
              <a:buFont typeface="Symbol" charset="2"/>
              <a:buChar char="-"/>
            </a:pPr>
            <a:r>
              <a:rPr lang="en-US" altLang="zh-CN" sz="1800" dirty="0"/>
              <a:t>Have</a:t>
            </a:r>
            <a:r>
              <a:rPr lang="zh-CN" altLang="en-US" sz="1800" dirty="0"/>
              <a:t> </a:t>
            </a:r>
            <a:r>
              <a:rPr lang="en-US" altLang="zh-CN" sz="1800" dirty="0"/>
              <a:t>no</a:t>
            </a:r>
            <a:r>
              <a:rPr lang="zh-CN" altLang="en-US" sz="1800" dirty="0"/>
              <a:t> </a:t>
            </a:r>
            <a:r>
              <a:rPr lang="en-US" altLang="zh-CN" sz="1800" dirty="0"/>
              <a:t>knowledge</a:t>
            </a:r>
            <a:r>
              <a:rPr lang="zh-CN" altLang="en-US" sz="1800" dirty="0"/>
              <a:t> </a:t>
            </a:r>
            <a:r>
              <a:rPr lang="en-US" altLang="zh-CN" sz="1800" dirty="0"/>
              <a:t>of</a:t>
            </a:r>
            <a:r>
              <a:rPr lang="zh-CN" altLang="en-US" sz="1800" dirty="0"/>
              <a:t> </a:t>
            </a:r>
            <a:r>
              <a:rPr lang="en-US" altLang="zh-CN" sz="1800" dirty="0" err="1"/>
              <a:t>th</a:t>
            </a:r>
            <a:r>
              <a:rPr lang="zh-CN" altLang="en-US" sz="1800" dirty="0"/>
              <a:t>e </a:t>
            </a:r>
            <a:r>
              <a:rPr lang="en-US" altLang="zh-CN" sz="1800" dirty="0"/>
              <a:t>façade;</a:t>
            </a:r>
            <a:r>
              <a:rPr lang="zh-CN" altLang="en-US" sz="1800" dirty="0"/>
              <a:t> </a:t>
            </a:r>
            <a:r>
              <a:rPr lang="en-US" altLang="zh-CN" sz="1800" dirty="0"/>
              <a:t>that</a:t>
            </a:r>
            <a:r>
              <a:rPr lang="zh-CN" altLang="en-US" sz="1800" dirty="0"/>
              <a:t> </a:t>
            </a:r>
            <a:r>
              <a:rPr lang="en-US" altLang="zh-CN" sz="1800" dirty="0"/>
              <a:t>is,</a:t>
            </a:r>
            <a:r>
              <a:rPr lang="zh-CN" altLang="en-US" sz="1800" dirty="0"/>
              <a:t> </a:t>
            </a:r>
            <a:r>
              <a:rPr lang="en-US" altLang="zh-CN" sz="1800" dirty="0"/>
              <a:t>they</a:t>
            </a:r>
            <a:r>
              <a:rPr lang="zh-CN" altLang="en-US" sz="1800" dirty="0"/>
              <a:t> </a:t>
            </a:r>
            <a:r>
              <a:rPr lang="en-US" altLang="zh-CN" sz="1800" dirty="0"/>
              <a:t>keep</a:t>
            </a:r>
            <a:r>
              <a:rPr lang="zh-CN" altLang="en-US" sz="1800" dirty="0"/>
              <a:t> </a:t>
            </a:r>
            <a:r>
              <a:rPr lang="en-US" altLang="zh-CN" sz="1800" dirty="0"/>
              <a:t>no</a:t>
            </a:r>
            <a:r>
              <a:rPr lang="zh-CN" altLang="en-US" sz="1800" dirty="0"/>
              <a:t> </a:t>
            </a:r>
            <a:r>
              <a:rPr lang="en-US" altLang="zh-CN" sz="1800" dirty="0"/>
              <a:t>references</a:t>
            </a:r>
            <a:r>
              <a:rPr lang="zh-CN" altLang="en-US" sz="1800" dirty="0"/>
              <a:t> </a:t>
            </a:r>
            <a:r>
              <a:rPr lang="en-US" altLang="zh-CN" sz="1800" dirty="0"/>
              <a:t>to</a:t>
            </a:r>
            <a:r>
              <a:rPr lang="zh-CN" altLang="en-US" sz="1800" dirty="0"/>
              <a:t> </a:t>
            </a:r>
            <a:r>
              <a:rPr lang="en-US" altLang="zh-CN" sz="1800" dirty="0"/>
              <a:t>it</a:t>
            </a:r>
          </a:p>
          <a:p>
            <a:pPr lvl="3">
              <a:buFont typeface="Symbol" charset="2"/>
              <a:buChar char="-"/>
            </a:pPr>
            <a:endParaRPr lang="en-US" altLang="zh-CN" sz="1800" dirty="0"/>
          </a:p>
          <a:p>
            <a:pPr rtl="0"/>
            <a:endParaRPr lang="en-US" sz="2400" dirty="0"/>
          </a:p>
        </p:txBody>
      </p:sp>
    </p:spTree>
    <p:extLst>
      <p:ext uri="{BB962C8B-B14F-4D97-AF65-F5344CB8AC3E}">
        <p14:creationId xmlns:p14="http://schemas.microsoft.com/office/powerpoint/2010/main" val="144395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a:t>
            </a:r>
            <a:r>
              <a:rPr lang="en-US" altLang="zh-CN" dirty="0" err="1">
                <a:latin typeface="微软雅黑" panose="020B0503020204020204" pitchFamily="34" charset="-122"/>
                <a:ea typeface="微软雅黑" panose="020B0503020204020204" pitchFamily="34" charset="-122"/>
              </a:rPr>
              <a:t>Applicaility</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marL="0" indent="0" rtl="0">
              <a:buNone/>
            </a:pPr>
            <a:r>
              <a:rPr lang="zh-CN" altLang="zh-CN" sz="2400" dirty="0"/>
              <a:t>U</a:t>
            </a:r>
            <a:r>
              <a:rPr lang="en-US" altLang="zh-CN" sz="2400" dirty="0"/>
              <a:t>se</a:t>
            </a:r>
            <a:r>
              <a:rPr lang="zh-CN" altLang="en-US" sz="2400" dirty="0"/>
              <a:t> </a:t>
            </a:r>
            <a:r>
              <a:rPr lang="en-US" altLang="zh-CN" sz="2400" dirty="0"/>
              <a:t>the</a:t>
            </a:r>
            <a:r>
              <a:rPr lang="zh-CN" altLang="en-US" sz="2400" dirty="0"/>
              <a:t> </a:t>
            </a:r>
            <a:r>
              <a:rPr lang="en-US" altLang="zh-CN" sz="2400" dirty="0" err="1"/>
              <a:t>Facede</a:t>
            </a:r>
            <a:r>
              <a:rPr lang="zh-CN" altLang="en-US" sz="2400" dirty="0"/>
              <a:t> </a:t>
            </a:r>
            <a:r>
              <a:rPr lang="en-US" altLang="zh-CN" sz="2400" dirty="0"/>
              <a:t>pattern</a:t>
            </a:r>
            <a:r>
              <a:rPr lang="zh-CN" altLang="en-US" sz="2400" dirty="0"/>
              <a:t> </a:t>
            </a:r>
            <a:r>
              <a:rPr lang="en-US" altLang="zh-CN" sz="2400" dirty="0"/>
              <a:t>when</a:t>
            </a:r>
          </a:p>
          <a:p>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provide</a:t>
            </a:r>
            <a:r>
              <a:rPr lang="zh-CN" altLang="en-US" dirty="0"/>
              <a:t> </a:t>
            </a:r>
            <a:r>
              <a:rPr lang="en-US" altLang="zh-CN" dirty="0"/>
              <a:t>a</a:t>
            </a:r>
            <a:r>
              <a:rPr lang="zh-CN" altLang="en-US" dirty="0"/>
              <a:t> </a:t>
            </a:r>
            <a:r>
              <a:rPr lang="en-US" altLang="zh-CN" dirty="0"/>
              <a:t>simple</a:t>
            </a:r>
            <a:r>
              <a:rPr lang="zh-CN" altLang="en-US" dirty="0"/>
              <a:t> </a:t>
            </a:r>
            <a:r>
              <a:rPr lang="en-US" altLang="zh-CN" dirty="0"/>
              <a:t>interface</a:t>
            </a:r>
            <a:r>
              <a:rPr lang="zh-CN" altLang="en-US" dirty="0"/>
              <a:t> </a:t>
            </a:r>
            <a:r>
              <a:rPr lang="en-US" altLang="zh-CN" dirty="0"/>
              <a:t>to</a:t>
            </a:r>
            <a:r>
              <a:rPr lang="zh-CN" altLang="en-US" dirty="0"/>
              <a:t> </a:t>
            </a:r>
            <a:r>
              <a:rPr lang="en-US" altLang="zh-CN" dirty="0"/>
              <a:t>a</a:t>
            </a:r>
            <a:r>
              <a:rPr lang="zh-CN" altLang="en-US" dirty="0"/>
              <a:t> </a:t>
            </a:r>
            <a:r>
              <a:rPr lang="en-US" altLang="zh-CN" dirty="0"/>
              <a:t>complex</a:t>
            </a:r>
            <a:r>
              <a:rPr lang="zh-CN" altLang="en-US" dirty="0"/>
              <a:t> </a:t>
            </a:r>
            <a:r>
              <a:rPr lang="en-US" altLang="zh-CN" dirty="0"/>
              <a:t>subsystem.</a:t>
            </a:r>
            <a:r>
              <a:rPr lang="zh-CN" altLang="en-US" dirty="0"/>
              <a:t> </a:t>
            </a:r>
            <a:endParaRPr lang="en-US" altLang="zh-CN" dirty="0"/>
          </a:p>
          <a:p>
            <a:r>
              <a:rPr lang="en-US" altLang="zh-CN" dirty="0"/>
              <a:t>There</a:t>
            </a:r>
            <a:r>
              <a:rPr lang="zh-CN" altLang="en-US" dirty="0"/>
              <a:t> </a:t>
            </a:r>
            <a:r>
              <a:rPr lang="en-US" altLang="zh-CN" dirty="0"/>
              <a:t>are</a:t>
            </a:r>
            <a:r>
              <a:rPr lang="zh-CN" altLang="en-US" dirty="0"/>
              <a:t> </a:t>
            </a:r>
            <a:r>
              <a:rPr lang="en-US" altLang="zh-CN" dirty="0"/>
              <a:t>many</a:t>
            </a:r>
            <a:r>
              <a:rPr lang="zh-CN" altLang="en-US" dirty="0"/>
              <a:t> </a:t>
            </a:r>
            <a:r>
              <a:rPr lang="en-US" altLang="zh-CN" dirty="0"/>
              <a:t>dependencies</a:t>
            </a:r>
            <a:r>
              <a:rPr lang="zh-CN" altLang="en-US" dirty="0"/>
              <a:t> </a:t>
            </a:r>
            <a:r>
              <a:rPr lang="en-US" altLang="zh-CN" dirty="0"/>
              <a:t>between</a:t>
            </a:r>
            <a:r>
              <a:rPr lang="zh-CN" altLang="en-US" dirty="0"/>
              <a:t> </a:t>
            </a:r>
            <a:r>
              <a:rPr lang="en-US" altLang="zh-CN" dirty="0"/>
              <a:t>clients</a:t>
            </a:r>
            <a:r>
              <a:rPr lang="zh-CN" altLang="en-US" dirty="0"/>
              <a:t> </a:t>
            </a:r>
            <a:r>
              <a:rPr lang="en-US" altLang="zh-CN" dirty="0"/>
              <a:t>and</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classes</a:t>
            </a:r>
            <a:r>
              <a:rPr lang="zh-CN" altLang="en-US" dirty="0"/>
              <a:t> </a:t>
            </a:r>
            <a:r>
              <a:rPr lang="en-US" altLang="zh-CN" dirty="0"/>
              <a:t>of</a:t>
            </a:r>
            <a:r>
              <a:rPr lang="zh-CN" altLang="en-US" dirty="0"/>
              <a:t> </a:t>
            </a:r>
            <a:r>
              <a:rPr lang="en-US" altLang="zh-CN" dirty="0"/>
              <a:t>an</a:t>
            </a:r>
            <a:r>
              <a:rPr lang="zh-CN" altLang="en-US" dirty="0"/>
              <a:t> </a:t>
            </a:r>
            <a:r>
              <a:rPr lang="en-US" altLang="zh-CN" dirty="0"/>
              <a:t>abstraction.</a:t>
            </a:r>
          </a:p>
          <a:p>
            <a:r>
              <a:rPr lang="en-US" altLang="zh-CN" dirty="0"/>
              <a:t>You</a:t>
            </a:r>
            <a:r>
              <a:rPr lang="zh-CN" altLang="en-US" dirty="0"/>
              <a:t> </a:t>
            </a:r>
            <a:r>
              <a:rPr lang="en-US" altLang="zh-CN" dirty="0"/>
              <a:t>want</a:t>
            </a:r>
            <a:r>
              <a:rPr lang="zh-CN" altLang="en-US" dirty="0"/>
              <a:t> </a:t>
            </a:r>
            <a:r>
              <a:rPr lang="en-US" altLang="zh-CN" dirty="0"/>
              <a:t>to</a:t>
            </a:r>
            <a:r>
              <a:rPr lang="zh-CN" altLang="en-US" dirty="0"/>
              <a:t> </a:t>
            </a:r>
            <a:r>
              <a:rPr lang="en-US" altLang="zh-CN" dirty="0"/>
              <a:t>layer</a:t>
            </a:r>
            <a:r>
              <a:rPr lang="zh-CN" altLang="en-US" dirty="0"/>
              <a:t> </a:t>
            </a:r>
            <a:r>
              <a:rPr lang="en-US" altLang="zh-CN" dirty="0"/>
              <a:t>you</a:t>
            </a:r>
            <a:r>
              <a:rPr lang="zh-CN" altLang="en-US" dirty="0"/>
              <a:t> </a:t>
            </a:r>
            <a:r>
              <a:rPr lang="en-US" altLang="zh-CN" dirty="0"/>
              <a:t>subsystems.</a:t>
            </a:r>
            <a:r>
              <a:rPr lang="zh-CN" altLang="en-US" dirty="0"/>
              <a:t> </a:t>
            </a:r>
            <a:r>
              <a:rPr lang="en-US" altLang="zh-CN" dirty="0"/>
              <a:t>Use</a:t>
            </a:r>
            <a:r>
              <a:rPr lang="zh-CN" altLang="en-US" dirty="0"/>
              <a:t> </a:t>
            </a:r>
            <a:r>
              <a:rPr lang="en-US" altLang="zh-CN" dirty="0"/>
              <a:t>a</a:t>
            </a:r>
            <a:r>
              <a:rPr lang="zh-CN" altLang="en-US" dirty="0"/>
              <a:t> </a:t>
            </a:r>
            <a:r>
              <a:rPr lang="en-US" altLang="zh-CN" dirty="0"/>
              <a:t>façade</a:t>
            </a:r>
            <a:r>
              <a:rPr lang="zh-CN" altLang="en-US" dirty="0"/>
              <a:t> </a:t>
            </a:r>
            <a:r>
              <a:rPr lang="en-US" altLang="zh-CN" dirty="0"/>
              <a:t>to</a:t>
            </a:r>
            <a:r>
              <a:rPr lang="zh-CN" altLang="en-US" dirty="0"/>
              <a:t> </a:t>
            </a:r>
            <a:r>
              <a:rPr lang="en-US" altLang="zh-CN" dirty="0"/>
              <a:t>define</a:t>
            </a:r>
            <a:r>
              <a:rPr lang="zh-CN" altLang="en-US" dirty="0"/>
              <a:t> </a:t>
            </a:r>
            <a:r>
              <a:rPr lang="en-US" altLang="zh-CN" dirty="0"/>
              <a:t>an</a:t>
            </a:r>
            <a:r>
              <a:rPr lang="zh-CN" altLang="en-US" dirty="0"/>
              <a:t> </a:t>
            </a:r>
            <a:r>
              <a:rPr lang="en-US" altLang="zh-CN" dirty="0"/>
              <a:t>entry</a:t>
            </a:r>
            <a:r>
              <a:rPr lang="zh-CN" altLang="en-US" dirty="0"/>
              <a:t> </a:t>
            </a:r>
            <a:r>
              <a:rPr lang="en-US" altLang="zh-CN" dirty="0"/>
              <a:t>point</a:t>
            </a:r>
            <a:r>
              <a:rPr lang="zh-CN" altLang="en-US" dirty="0"/>
              <a:t> </a:t>
            </a:r>
            <a:r>
              <a:rPr lang="en-US" altLang="zh-CN" dirty="0"/>
              <a:t>to</a:t>
            </a:r>
            <a:r>
              <a:rPr lang="zh-CN" altLang="en-US" dirty="0"/>
              <a:t> </a:t>
            </a:r>
            <a:r>
              <a:rPr lang="en-US" altLang="zh-CN" dirty="0"/>
              <a:t>each</a:t>
            </a:r>
            <a:r>
              <a:rPr lang="zh-CN" altLang="en-US" dirty="0"/>
              <a:t> </a:t>
            </a:r>
            <a:r>
              <a:rPr lang="en-US" altLang="zh-CN" dirty="0"/>
              <a:t>subsystem</a:t>
            </a:r>
            <a:r>
              <a:rPr lang="zh-CN" altLang="en-US" dirty="0"/>
              <a:t> </a:t>
            </a:r>
            <a:r>
              <a:rPr lang="en-US" altLang="zh-CN" dirty="0"/>
              <a:t>level.</a:t>
            </a:r>
            <a:r>
              <a:rPr lang="zh-CN" altLang="en-US" dirty="0"/>
              <a:t> </a:t>
            </a:r>
            <a:endParaRPr lang="en-US" altLang="zh-CN" dirty="0"/>
          </a:p>
          <a:p>
            <a:pPr lvl="3">
              <a:buFont typeface="Symbol" charset="2"/>
              <a:buChar char="-"/>
            </a:pPr>
            <a:endParaRPr lang="en-US" altLang="zh-CN" sz="1800" dirty="0"/>
          </a:p>
          <a:p>
            <a:pPr rtl="0"/>
            <a:endParaRPr lang="en-US" sz="2400" dirty="0"/>
          </a:p>
        </p:txBody>
      </p:sp>
    </p:spTree>
    <p:extLst>
      <p:ext uri="{BB962C8B-B14F-4D97-AF65-F5344CB8AC3E}">
        <p14:creationId xmlns:p14="http://schemas.microsoft.com/office/powerpoint/2010/main" val="310893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a:t>Use </a:t>
            </a:r>
            <a:r>
              <a:rPr lang="en-US" altLang="zh-CN" dirty="0"/>
              <a:t>Façade</a:t>
            </a:r>
            <a:r>
              <a:rPr lang="zh-CN" altLang="en-US" dirty="0"/>
              <a:t> </a:t>
            </a:r>
            <a:r>
              <a:rPr lang="en-US" altLang="zh-CN" dirty="0"/>
              <a:t>pattern</a:t>
            </a:r>
            <a:r>
              <a:rPr lang="en-US" dirty="0"/>
              <a:t> to design the security system. Need to write a security system software to complete automatic alarm, automatic anti-theft and other functions. Assume that the usable classes that can be used to implement the above security system are shown in Figure </a:t>
            </a:r>
            <a:r>
              <a:rPr lang="en-US" altLang="zh-CN" dirty="0"/>
              <a:t>21.</a:t>
            </a:r>
            <a:endParaRPr lang="en-US" dirty="0"/>
          </a:p>
        </p:txBody>
      </p:sp>
      <p:sp>
        <p:nvSpPr>
          <p:cNvPr id="3" name="文本框 2"/>
          <p:cNvSpPr txBox="1"/>
          <p:nvPr/>
        </p:nvSpPr>
        <p:spPr>
          <a:xfrm>
            <a:off x="6313614" y="4503170"/>
            <a:ext cx="2518348" cy="523220"/>
          </a:xfrm>
          <a:prstGeom prst="rect">
            <a:avLst/>
          </a:prstGeom>
          <a:noFill/>
        </p:spPr>
        <p:txBody>
          <a:bodyPr wrap="square" rtlCol="0">
            <a:spAutoFit/>
          </a:bodyPr>
          <a:lstStyle/>
          <a:p>
            <a:r>
              <a:rPr kumimoji="1" lang="en-US" altLang="zh-CN" sz="1400" dirty="0"/>
              <a:t>Figure 21 Classes that can be used for security systems</a:t>
            </a:r>
            <a:endParaRPr kumimoji="1" lang="zh-CN" altLang="en-US" sz="1400" dirty="0"/>
          </a:p>
        </p:txBody>
      </p:sp>
      <p:pic>
        <p:nvPicPr>
          <p:cNvPr id="4" name="图片 3" descr="屏幕快照 2018-03-21 下午8.52.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87" y="3144017"/>
            <a:ext cx="5129472" cy="3567990"/>
          </a:xfrm>
          <a:prstGeom prst="rect">
            <a:avLst/>
          </a:prstGeom>
        </p:spPr>
      </p:pic>
    </p:spTree>
    <p:extLst>
      <p:ext uri="{BB962C8B-B14F-4D97-AF65-F5344CB8AC3E}">
        <p14:creationId xmlns:p14="http://schemas.microsoft.com/office/powerpoint/2010/main" val="376545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560689"/>
          </a:xfrm>
        </p:spPr>
        <p:txBody>
          <a:bodyPr rtlCol="0"/>
          <a:lstStyle/>
          <a:p>
            <a:r>
              <a:rPr lang="en-US" altLang="zh-CN" dirty="0"/>
              <a:t>Two pipe problems with inconsistent port diameters. Assume that there are two water pipes, one thick and one thin, as shown in Figure </a:t>
            </a:r>
            <a:r>
              <a:rPr lang="zh-CN" altLang="zh-CN" dirty="0"/>
              <a:t>1</a:t>
            </a:r>
            <a:r>
              <a:rPr lang="en-US" altLang="zh-CN" dirty="0"/>
              <a:t>. How to connect the two water pipes together?</a:t>
            </a:r>
            <a:endParaRPr lang="en-US" dirty="0"/>
          </a:p>
        </p:txBody>
      </p:sp>
      <p:pic>
        <p:nvPicPr>
          <p:cNvPr id="2" name="图片 1" descr="屏幕快照 2018-03-21 上午9.48.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776" y="3371677"/>
            <a:ext cx="7450667" cy="1864941"/>
          </a:xfrm>
          <a:prstGeom prst="rect">
            <a:avLst/>
          </a:prstGeom>
        </p:spPr>
      </p:pic>
      <p:sp>
        <p:nvSpPr>
          <p:cNvPr id="3" name="文本框 2"/>
          <p:cNvSpPr txBox="1"/>
          <p:nvPr/>
        </p:nvSpPr>
        <p:spPr>
          <a:xfrm>
            <a:off x="2991556" y="5743223"/>
            <a:ext cx="3142019" cy="307777"/>
          </a:xfrm>
          <a:prstGeom prst="rect">
            <a:avLst/>
          </a:prstGeom>
          <a:noFill/>
        </p:spPr>
        <p:txBody>
          <a:bodyPr wrap="none" rtlCol="0">
            <a:spAutoFit/>
          </a:bodyPr>
          <a:lstStyle/>
          <a:p>
            <a:r>
              <a:rPr kumimoji="1" lang="en-US" altLang="zh-CN" sz="1400" dirty="0"/>
              <a:t>Figure 1 Two different diameter pipes </a:t>
            </a:r>
            <a:endParaRPr kumimoji="1" lang="zh-CN" altLang="en-US" sz="1400" dirty="0"/>
          </a:p>
        </p:txBody>
      </p:sp>
    </p:spTree>
    <p:extLst>
      <p:ext uri="{BB962C8B-B14F-4D97-AF65-F5344CB8AC3E}">
        <p14:creationId xmlns:p14="http://schemas.microsoft.com/office/powerpoint/2010/main" val="9162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Facade—Example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a:t>For such a system, usually create a Client class directly</a:t>
            </a:r>
            <a:r>
              <a:rPr lang="zh-CN" altLang="en-US" dirty="0"/>
              <a:t> </a:t>
            </a:r>
            <a:r>
              <a:rPr lang="en-US" altLang="zh-CN" dirty="0"/>
              <a:t>and</a:t>
            </a:r>
            <a:r>
              <a:rPr lang="zh-CN" altLang="en-US" dirty="0"/>
              <a:t> </a:t>
            </a:r>
            <a:r>
              <a:rPr lang="en-US" altLang="zh-CN" dirty="0"/>
              <a:t>call</a:t>
            </a:r>
            <a:r>
              <a:rPr lang="zh-CN" altLang="en-US" dirty="0"/>
              <a:t> </a:t>
            </a:r>
            <a:r>
              <a:rPr lang="en-US" altLang="zh-CN" dirty="0"/>
              <a:t>the</a:t>
            </a:r>
            <a:r>
              <a:rPr lang="zh-CN" altLang="en-US" dirty="0"/>
              <a:t> </a:t>
            </a:r>
            <a:r>
              <a:rPr lang="en-US" altLang="zh-CN" dirty="0"/>
              <a:t>above</a:t>
            </a:r>
            <a:r>
              <a:rPr lang="zh-CN" altLang="en-US" dirty="0"/>
              <a:t> </a:t>
            </a:r>
            <a:r>
              <a:rPr lang="en-US" altLang="zh-CN" dirty="0"/>
              <a:t>class</a:t>
            </a:r>
            <a:r>
              <a:rPr lang="zh-CN" altLang="en-US" dirty="0"/>
              <a:t> </a:t>
            </a:r>
            <a:r>
              <a:rPr lang="en-US" altLang="zh-CN" dirty="0"/>
              <a:t>library</a:t>
            </a:r>
            <a:r>
              <a:rPr lang="en-US" dirty="0"/>
              <a:t> from the Client class directly, </a:t>
            </a:r>
            <a:r>
              <a:rPr lang="en-US" altLang="zh-CN" dirty="0"/>
              <a:t>the</a:t>
            </a:r>
            <a:r>
              <a:rPr lang="zh-CN" altLang="en-US" dirty="0"/>
              <a:t> </a:t>
            </a:r>
            <a:r>
              <a:rPr lang="en-US" altLang="zh-CN" dirty="0"/>
              <a:t>design</a:t>
            </a:r>
            <a:r>
              <a:rPr lang="zh-CN" altLang="en-US" dirty="0"/>
              <a:t> </a:t>
            </a:r>
            <a:r>
              <a:rPr lang="en-US" altLang="zh-CN" dirty="0"/>
              <a:t>of</a:t>
            </a:r>
            <a:r>
              <a:rPr lang="zh-CN" altLang="en-US" dirty="0"/>
              <a:t> </a:t>
            </a:r>
            <a:r>
              <a:rPr lang="en-US" dirty="0"/>
              <a:t>class diagram </a:t>
            </a:r>
            <a:r>
              <a:rPr lang="en-US" altLang="zh-CN" dirty="0"/>
              <a:t>is</a:t>
            </a:r>
            <a:r>
              <a:rPr lang="zh-CN" altLang="en-US" dirty="0"/>
              <a:t> </a:t>
            </a:r>
            <a:r>
              <a:rPr lang="en-US" dirty="0"/>
              <a:t>shown in Figure 22</a:t>
            </a:r>
          </a:p>
        </p:txBody>
      </p:sp>
      <p:sp>
        <p:nvSpPr>
          <p:cNvPr id="3" name="文本框 2"/>
          <p:cNvSpPr txBox="1"/>
          <p:nvPr/>
        </p:nvSpPr>
        <p:spPr>
          <a:xfrm>
            <a:off x="2138504" y="6550223"/>
            <a:ext cx="5627783" cy="307777"/>
          </a:xfrm>
          <a:prstGeom prst="rect">
            <a:avLst/>
          </a:prstGeom>
          <a:noFill/>
        </p:spPr>
        <p:txBody>
          <a:bodyPr wrap="square" rtlCol="0">
            <a:spAutoFit/>
          </a:bodyPr>
          <a:lstStyle/>
          <a:p>
            <a:r>
              <a:rPr kumimoji="1" lang="en-US" altLang="zh-CN" sz="1400" dirty="0"/>
              <a:t>Figure 22 Preliminary design of the security system.</a:t>
            </a:r>
            <a:endParaRPr kumimoji="1" lang="zh-CN" altLang="en-US" sz="1400" dirty="0"/>
          </a:p>
        </p:txBody>
      </p:sp>
      <p:pic>
        <p:nvPicPr>
          <p:cNvPr id="2" name="图片 1" descr="屏幕快照 2018-03-21 下午8.56.3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00" y="2564823"/>
            <a:ext cx="7290018" cy="3888981"/>
          </a:xfrm>
          <a:prstGeom prst="rect">
            <a:avLst/>
          </a:prstGeom>
        </p:spPr>
      </p:pic>
    </p:spTree>
    <p:extLst>
      <p:ext uri="{BB962C8B-B14F-4D97-AF65-F5344CB8AC3E}">
        <p14:creationId xmlns:p14="http://schemas.microsoft.com/office/powerpoint/2010/main" val="299046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Facade—Example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684632"/>
          </a:xfrm>
        </p:spPr>
        <p:txBody>
          <a:bodyPr rtlCol="0">
            <a:normAutofit/>
          </a:bodyPr>
          <a:lstStyle/>
          <a:p>
            <a:r>
              <a:rPr lang="en-US" dirty="0"/>
              <a:t>As you can see from Figure 23, after using the </a:t>
            </a:r>
            <a:r>
              <a:rPr lang="en-US" altLang="zh-CN" dirty="0" err="1"/>
              <a:t>Facede</a:t>
            </a:r>
            <a:r>
              <a:rPr lang="en-US" altLang="zh-CN" dirty="0"/>
              <a:t> pattern</a:t>
            </a:r>
            <a:r>
              <a:rPr lang="en-US" dirty="0"/>
              <a:t>, the client program simply calls the functions activate() and deactivate() in the facade </a:t>
            </a:r>
            <a:r>
              <a:rPr lang="en-US" dirty="0" err="1"/>
              <a:t>SecurityFacade</a:t>
            </a:r>
            <a:r>
              <a:rPr lang="en-US" dirty="0"/>
              <a:t>, without needing to know how these functions are implemented.</a:t>
            </a:r>
          </a:p>
        </p:txBody>
      </p:sp>
      <p:sp>
        <p:nvSpPr>
          <p:cNvPr id="3" name="文本框 2"/>
          <p:cNvSpPr txBox="1"/>
          <p:nvPr/>
        </p:nvSpPr>
        <p:spPr>
          <a:xfrm>
            <a:off x="3516217" y="6550223"/>
            <a:ext cx="5627783" cy="307777"/>
          </a:xfrm>
          <a:prstGeom prst="rect">
            <a:avLst/>
          </a:prstGeom>
          <a:noFill/>
        </p:spPr>
        <p:txBody>
          <a:bodyPr wrap="square" rtlCol="0">
            <a:spAutoFit/>
          </a:bodyPr>
          <a:lstStyle/>
          <a:p>
            <a:r>
              <a:rPr kumimoji="1" lang="en-US" altLang="zh-CN" sz="1400" dirty="0"/>
              <a:t>Figure 23 Facade pattern of the security system.</a:t>
            </a:r>
            <a:endParaRPr kumimoji="1" lang="zh-CN" altLang="en-US" sz="1400" dirty="0"/>
          </a:p>
        </p:txBody>
      </p:sp>
      <p:pic>
        <p:nvPicPr>
          <p:cNvPr id="4" name="图片 3" descr="屏幕快照 2018-03-21 下午9.02.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66" y="3007445"/>
            <a:ext cx="5684724" cy="3397977"/>
          </a:xfrm>
          <a:prstGeom prst="rect">
            <a:avLst/>
          </a:prstGeom>
        </p:spPr>
      </p:pic>
      <p:sp>
        <p:nvSpPr>
          <p:cNvPr id="5" name="矩形 4"/>
          <p:cNvSpPr/>
          <p:nvPr/>
        </p:nvSpPr>
        <p:spPr>
          <a:xfrm>
            <a:off x="0" y="4778029"/>
            <a:ext cx="5071534" cy="1200329"/>
          </a:xfrm>
          <a:prstGeom prst="rect">
            <a:avLst/>
          </a:prstGeom>
        </p:spPr>
        <p:txBody>
          <a:bodyPr wrap="square">
            <a:spAutoFit/>
          </a:bodyPr>
          <a:lstStyle/>
          <a:p>
            <a:r>
              <a:rPr lang="en-US" altLang="zh-CN" dirty="0"/>
              <a:t>//The client only needs to call the Facade class</a:t>
            </a:r>
          </a:p>
          <a:p>
            <a:r>
              <a:rPr lang="en-US" altLang="zh-CN" dirty="0" err="1"/>
              <a:t>SecurityFacade</a:t>
            </a:r>
            <a:r>
              <a:rPr lang="en-US" altLang="zh-CN" dirty="0"/>
              <a:t> </a:t>
            </a:r>
            <a:r>
              <a:rPr lang="en-US" altLang="zh-CN" dirty="0" err="1"/>
              <a:t>sf</a:t>
            </a:r>
            <a:r>
              <a:rPr lang="en-US" altLang="zh-CN" dirty="0"/>
              <a:t>=new </a:t>
            </a:r>
            <a:r>
              <a:rPr lang="en-US" altLang="zh-CN" dirty="0" err="1"/>
              <a:t>SecurityFacade</a:t>
            </a:r>
            <a:r>
              <a:rPr lang="en-US" altLang="zh-CN" dirty="0"/>
              <a:t>(); </a:t>
            </a:r>
          </a:p>
          <a:p>
            <a:r>
              <a:rPr lang="en-US" altLang="zh-CN" dirty="0" err="1"/>
              <a:t>sf.activate</a:t>
            </a:r>
            <a:r>
              <a:rPr lang="en-US" altLang="zh-CN" dirty="0"/>
              <a:t>();</a:t>
            </a:r>
          </a:p>
          <a:p>
            <a:r>
              <a:rPr lang="en-US" altLang="zh-CN" dirty="0" err="1"/>
              <a:t>sf.deactivate</a:t>
            </a:r>
            <a:r>
              <a:rPr lang="en-US" altLang="zh-CN" dirty="0"/>
              <a:t>();</a:t>
            </a:r>
            <a:endParaRPr lang="zh-CN" altLang="en-US" dirty="0"/>
          </a:p>
        </p:txBody>
      </p:sp>
    </p:spTree>
    <p:extLst>
      <p:ext uri="{BB962C8B-B14F-4D97-AF65-F5344CB8AC3E}">
        <p14:creationId xmlns:p14="http://schemas.microsoft.com/office/powerpoint/2010/main" val="27303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Façade—Discuss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marL="0" indent="0">
              <a:buNone/>
            </a:pPr>
            <a:r>
              <a:rPr lang="en-US" altLang="zh-CN" sz="2200" dirty="0"/>
              <a:t>Both Adapter mode and Façade pattern exist to design new interfaces. The difference between the two pattern is:</a:t>
            </a:r>
          </a:p>
          <a:p>
            <a:r>
              <a:rPr lang="en-US" altLang="zh-CN" sz="1800" dirty="0"/>
              <a:t>The purpose of the Adapter pattern transition interface is to convert an inapplicable interface to an interface that can be used, or to convert interfaces which are</a:t>
            </a:r>
            <a:r>
              <a:rPr lang="zh-CN" altLang="en-US" sz="1800" dirty="0"/>
              <a:t> </a:t>
            </a:r>
            <a:r>
              <a:rPr lang="en-US" altLang="zh-CN" sz="1800" dirty="0"/>
              <a:t>different</a:t>
            </a:r>
            <a:r>
              <a:rPr lang="zh-CN" altLang="en-US" sz="1800" dirty="0"/>
              <a:t> </a:t>
            </a:r>
            <a:r>
              <a:rPr lang="en-US" altLang="zh-CN" sz="1800" dirty="0"/>
              <a:t>but have the same or similar function, so that they can be used together.</a:t>
            </a:r>
          </a:p>
          <a:p>
            <a:r>
              <a:rPr lang="en-US" altLang="zh-CN" sz="1800" dirty="0"/>
              <a:t>The Façade</a:t>
            </a:r>
            <a:r>
              <a:rPr lang="zh-CN" altLang="en-US" sz="1800" dirty="0"/>
              <a:t> </a:t>
            </a:r>
            <a:r>
              <a:rPr lang="en-US" altLang="zh-CN" sz="1800" dirty="0"/>
              <a:t>pattern simplifies the interface to make better use of a class library. The </a:t>
            </a:r>
            <a:r>
              <a:rPr lang="zh-CN" altLang="zh-CN" sz="1800" dirty="0"/>
              <a:t>F</a:t>
            </a:r>
            <a:r>
              <a:rPr lang="en-US" altLang="zh-CN" sz="1800" dirty="0" err="1"/>
              <a:t>açade</a:t>
            </a:r>
            <a:r>
              <a:rPr lang="zh-CN" altLang="en-US" sz="1800" dirty="0"/>
              <a:t> </a:t>
            </a:r>
            <a:r>
              <a:rPr lang="zh-CN" altLang="zh-CN" sz="1800" dirty="0"/>
              <a:t>p</a:t>
            </a:r>
            <a:r>
              <a:rPr lang="en-US" altLang="zh-CN" sz="1800" dirty="0" err="1"/>
              <a:t>attern</a:t>
            </a:r>
            <a:r>
              <a:rPr lang="en-US" altLang="zh-CN" sz="1800" dirty="0"/>
              <a:t> provides an easy-to-use interface as its </a:t>
            </a:r>
            <a:r>
              <a:rPr lang="zh-CN" altLang="zh-CN" sz="1800" dirty="0"/>
              <a:t>f</a:t>
            </a:r>
            <a:r>
              <a:rPr lang="en-US" altLang="zh-CN" sz="1800" dirty="0" err="1"/>
              <a:t>acade</a:t>
            </a:r>
            <a:r>
              <a:rPr lang="en-US" altLang="zh-CN" sz="1800" dirty="0"/>
              <a:t>, just to make the existing code Client and the library to be used (which often contains multiple objects with different behaviors and different interfaces) can be used more simply</a:t>
            </a:r>
            <a:r>
              <a:rPr lang="zh-CN" altLang="en-US" sz="1800" dirty="0"/>
              <a:t> </a:t>
            </a:r>
            <a:r>
              <a:rPr lang="en-US" altLang="zh-CN" sz="1800" dirty="0"/>
              <a:t>by the newly defined Target interface.</a:t>
            </a:r>
          </a:p>
          <a:p>
            <a:pPr lvl="3">
              <a:buFont typeface="Symbol" charset="2"/>
              <a:buChar char="-"/>
            </a:pPr>
            <a:endParaRPr lang="en-US" altLang="zh-CN" sz="1800" dirty="0"/>
          </a:p>
          <a:p>
            <a:pPr rtl="0"/>
            <a:endParaRPr lang="en-US" sz="2400" dirty="0"/>
          </a:p>
        </p:txBody>
      </p:sp>
    </p:spTree>
    <p:extLst>
      <p:ext uri="{BB962C8B-B14F-4D97-AF65-F5344CB8AC3E}">
        <p14:creationId xmlns:p14="http://schemas.microsoft.com/office/powerpoint/2010/main" val="4614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560689"/>
          </a:xfrm>
        </p:spPr>
        <p:txBody>
          <a:bodyPr rtlCol="0"/>
          <a:lstStyle/>
          <a:p>
            <a:r>
              <a:rPr lang="en-US" altLang="zh-CN" dirty="0"/>
              <a:t>The solution is to use a pipe clamp (connector) to connect the two pipes. As shown in Figure </a:t>
            </a:r>
            <a:r>
              <a:rPr lang="zh-CN" altLang="zh-CN" dirty="0"/>
              <a:t>2.</a:t>
            </a:r>
            <a:r>
              <a:rPr lang="en-US" altLang="zh-CN" dirty="0"/>
              <a:t> In this way, two pipes of different diameters are connected through the pipe clamp. Here the</a:t>
            </a:r>
            <a:r>
              <a:rPr lang="zh-CN" altLang="en-US" dirty="0"/>
              <a:t> </a:t>
            </a:r>
            <a:r>
              <a:rPr lang="en-US" altLang="zh-CN" dirty="0"/>
              <a:t>pipe  clamp can be called Adapter.</a:t>
            </a:r>
            <a:endParaRPr lang="en-US" dirty="0"/>
          </a:p>
        </p:txBody>
      </p:sp>
      <p:pic>
        <p:nvPicPr>
          <p:cNvPr id="2" name="图片 1" descr="屏幕快照 2018-03-21 上午9.56.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11" y="3061079"/>
            <a:ext cx="7112000" cy="2255024"/>
          </a:xfrm>
          <a:prstGeom prst="rect">
            <a:avLst/>
          </a:prstGeom>
        </p:spPr>
      </p:pic>
      <p:sp>
        <p:nvSpPr>
          <p:cNvPr id="3" name="文本框 2"/>
          <p:cNvSpPr txBox="1"/>
          <p:nvPr/>
        </p:nvSpPr>
        <p:spPr>
          <a:xfrm>
            <a:off x="3570111" y="5983111"/>
            <a:ext cx="1031465" cy="369332"/>
          </a:xfrm>
          <a:prstGeom prst="rect">
            <a:avLst/>
          </a:prstGeom>
          <a:noFill/>
        </p:spPr>
        <p:txBody>
          <a:bodyPr wrap="none" rtlCol="0">
            <a:spAutoFit/>
          </a:bodyPr>
          <a:lstStyle/>
          <a:p>
            <a:r>
              <a:rPr kumimoji="1" lang="en-US" altLang="zh-CN" dirty="0"/>
              <a:t>Figure</a:t>
            </a:r>
            <a:r>
              <a:rPr kumimoji="1" lang="zh-CN" altLang="en-US" dirty="0"/>
              <a:t> </a:t>
            </a:r>
            <a:r>
              <a:rPr kumimoji="1" lang="en-US" altLang="zh-CN" dirty="0"/>
              <a:t>2</a:t>
            </a:r>
            <a:endParaRPr kumimoji="1" lang="zh-CN" altLang="en-US" dirty="0"/>
          </a:p>
        </p:txBody>
      </p:sp>
    </p:spTree>
    <p:extLst>
      <p:ext uri="{BB962C8B-B14F-4D97-AF65-F5344CB8AC3E}">
        <p14:creationId xmlns:p14="http://schemas.microsoft.com/office/powerpoint/2010/main" val="93478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913467"/>
          </a:xfrm>
        </p:spPr>
        <p:txBody>
          <a:bodyPr rtlCol="0">
            <a:normAutofit lnSpcReduction="10000"/>
          </a:bodyPr>
          <a:lstStyle/>
          <a:p>
            <a:pPr>
              <a:lnSpc>
                <a:spcPct val="100000"/>
              </a:lnSpc>
            </a:pPr>
            <a:r>
              <a:rPr lang="en-US" altLang="zh-CN" dirty="0"/>
              <a:t>Solve the problem of inconsistent voltage. Electric appliances produced in the United States all use 110V AC power, while the AC power provided by China Power Grid is 220V. If there is a TV set produced in the United States, it cannot be used directly in China, as shown in Figure </a:t>
            </a:r>
            <a:r>
              <a:rPr lang="zh-CN" altLang="zh-CN" dirty="0"/>
              <a:t>3</a:t>
            </a:r>
            <a:r>
              <a:rPr lang="en-US" altLang="zh-CN" dirty="0"/>
              <a:t>. How can we solve this problem?</a:t>
            </a:r>
            <a:endParaRPr lang="en-US" dirty="0"/>
          </a:p>
        </p:txBody>
      </p:sp>
      <p:pic>
        <p:nvPicPr>
          <p:cNvPr id="2" name="图片 1" descr="屏幕快照 2018-03-21 上午9.59.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556" y="3548252"/>
            <a:ext cx="5693834" cy="2246476"/>
          </a:xfrm>
          <a:prstGeom prst="rect">
            <a:avLst/>
          </a:prstGeom>
        </p:spPr>
      </p:pic>
      <p:sp>
        <p:nvSpPr>
          <p:cNvPr id="3" name="文本框 2"/>
          <p:cNvSpPr txBox="1"/>
          <p:nvPr/>
        </p:nvSpPr>
        <p:spPr>
          <a:xfrm>
            <a:off x="1904999" y="6081889"/>
            <a:ext cx="5517807" cy="307777"/>
          </a:xfrm>
          <a:prstGeom prst="rect">
            <a:avLst/>
          </a:prstGeom>
          <a:noFill/>
        </p:spPr>
        <p:txBody>
          <a:bodyPr wrap="none" rtlCol="0">
            <a:spAutoFit/>
          </a:bodyPr>
          <a:lstStyle/>
          <a:p>
            <a:r>
              <a:rPr kumimoji="1" lang="en-US" altLang="zh-CN" sz="1400" dirty="0"/>
              <a:t>Figure 3 TV capable of withstanding 110V and 220V supply voltage</a:t>
            </a:r>
            <a:endParaRPr kumimoji="1" lang="zh-CN" altLang="en-US" sz="1400" dirty="0"/>
          </a:p>
        </p:txBody>
      </p:sp>
    </p:spTree>
    <p:extLst>
      <p:ext uri="{BB962C8B-B14F-4D97-AF65-F5344CB8AC3E}">
        <p14:creationId xmlns:p14="http://schemas.microsoft.com/office/powerpoint/2010/main" val="93478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913467"/>
          </a:xfrm>
        </p:spPr>
        <p:txBody>
          <a:bodyPr rtlCol="0">
            <a:normAutofit/>
          </a:bodyPr>
          <a:lstStyle/>
          <a:p>
            <a:pPr>
              <a:lnSpc>
                <a:spcPct val="100000"/>
              </a:lnSpc>
            </a:pPr>
            <a:r>
              <a:rPr lang="en-US" dirty="0"/>
              <a:t>The solution is to use a Adapter to convert 220V to 110V. In this way, the voltage received by the TV is 110V, as shown in Figure </a:t>
            </a:r>
            <a:r>
              <a:rPr lang="en-US" altLang="zh-CN" dirty="0"/>
              <a:t>4</a:t>
            </a:r>
            <a:r>
              <a:rPr lang="en-US" dirty="0"/>
              <a:t>.</a:t>
            </a:r>
          </a:p>
        </p:txBody>
      </p:sp>
      <p:sp>
        <p:nvSpPr>
          <p:cNvPr id="3" name="文本框 2"/>
          <p:cNvSpPr txBox="1"/>
          <p:nvPr/>
        </p:nvSpPr>
        <p:spPr>
          <a:xfrm>
            <a:off x="1904999" y="6081889"/>
            <a:ext cx="4918534" cy="307777"/>
          </a:xfrm>
          <a:prstGeom prst="rect">
            <a:avLst/>
          </a:prstGeom>
          <a:noFill/>
        </p:spPr>
        <p:txBody>
          <a:bodyPr wrap="none" rtlCol="0">
            <a:spAutoFit/>
          </a:bodyPr>
          <a:lstStyle/>
          <a:p>
            <a:r>
              <a:rPr kumimoji="1" lang="en-US" altLang="zh-CN" sz="1400" dirty="0"/>
              <a:t>Figure 4 Use Adapter to convert 220V to 110V for TV to use</a:t>
            </a:r>
            <a:endParaRPr kumimoji="1" lang="zh-CN" altLang="en-US" sz="1400" dirty="0"/>
          </a:p>
        </p:txBody>
      </p:sp>
      <p:pic>
        <p:nvPicPr>
          <p:cNvPr id="4" name="图片 3" descr="屏幕快照 2018-03-21 上午9.59.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78" y="2981810"/>
            <a:ext cx="7041444" cy="2386762"/>
          </a:xfrm>
          <a:prstGeom prst="rect">
            <a:avLst/>
          </a:prstGeom>
        </p:spPr>
      </p:pic>
    </p:spTree>
    <p:extLst>
      <p:ext uri="{BB962C8B-B14F-4D97-AF65-F5344CB8AC3E}">
        <p14:creationId xmlns:p14="http://schemas.microsoft.com/office/powerpoint/2010/main" val="72815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2167467"/>
          </a:xfrm>
        </p:spPr>
        <p:txBody>
          <a:bodyPr rtlCol="0">
            <a:normAutofit fontScale="92500" lnSpcReduction="10000"/>
          </a:bodyPr>
          <a:lstStyle/>
          <a:p>
            <a:pPr>
              <a:lnSpc>
                <a:spcPct val="100000"/>
              </a:lnSpc>
            </a:pPr>
            <a:r>
              <a:rPr lang="en-US" dirty="0"/>
              <a:t>In software design, in order to solve the interface inconsistency problem, two software modules often need to be “adapted” through an </a:t>
            </a:r>
            <a:r>
              <a:rPr lang="en-US" altLang="zh-CN" dirty="0"/>
              <a:t>A</a:t>
            </a:r>
            <a:r>
              <a:rPr lang="en-US" dirty="0"/>
              <a:t>dapter class. This </a:t>
            </a:r>
            <a:r>
              <a:rPr lang="en-US" altLang="zh-CN" dirty="0"/>
              <a:t>pattern</a:t>
            </a:r>
            <a:r>
              <a:rPr lang="zh-CN" altLang="en-US" dirty="0"/>
              <a:t> </a:t>
            </a:r>
            <a:r>
              <a:rPr lang="en-US" dirty="0"/>
              <a:t>is called adapter design </a:t>
            </a:r>
            <a:r>
              <a:rPr lang="en-US" altLang="zh-CN" dirty="0"/>
              <a:t>pattern</a:t>
            </a:r>
            <a:r>
              <a:rPr lang="en-US" dirty="0"/>
              <a:t>.</a:t>
            </a:r>
          </a:p>
          <a:p>
            <a:pPr>
              <a:lnSpc>
                <a:spcPct val="100000"/>
              </a:lnSpc>
            </a:pPr>
            <a:r>
              <a:rPr lang="en-US" dirty="0"/>
              <a:t> This </a:t>
            </a:r>
            <a:r>
              <a:rPr lang="en-US" altLang="zh-CN" dirty="0"/>
              <a:t>pattern</a:t>
            </a:r>
            <a:r>
              <a:rPr lang="zh-CN" altLang="en-US" dirty="0"/>
              <a:t> </a:t>
            </a:r>
            <a:r>
              <a:rPr lang="en-US" dirty="0"/>
              <a:t>can be divided into two types, namely </a:t>
            </a:r>
            <a:r>
              <a:rPr lang="en-US" b="1" dirty="0"/>
              <a:t>Class Adapter Pattern</a:t>
            </a:r>
            <a:r>
              <a:rPr lang="en-US" dirty="0"/>
              <a:t> and </a:t>
            </a:r>
            <a:r>
              <a:rPr lang="en-US" b="1" dirty="0"/>
              <a:t>Object Adapter Pattern</a:t>
            </a:r>
            <a:r>
              <a:rPr lang="en-US" dirty="0"/>
              <a:t>, as shown in Figure </a:t>
            </a:r>
            <a:r>
              <a:rPr lang="zh-CN" altLang="zh-CN" dirty="0"/>
              <a:t>5</a:t>
            </a:r>
            <a:r>
              <a:rPr lang="en-US" dirty="0"/>
              <a:t>.</a:t>
            </a:r>
          </a:p>
        </p:txBody>
      </p:sp>
      <p:sp>
        <p:nvSpPr>
          <p:cNvPr id="3" name="文本框 2"/>
          <p:cNvSpPr txBox="1"/>
          <p:nvPr/>
        </p:nvSpPr>
        <p:spPr>
          <a:xfrm>
            <a:off x="1904999" y="6251221"/>
            <a:ext cx="4855328" cy="307777"/>
          </a:xfrm>
          <a:prstGeom prst="rect">
            <a:avLst/>
          </a:prstGeom>
          <a:noFill/>
        </p:spPr>
        <p:txBody>
          <a:bodyPr wrap="none" rtlCol="0">
            <a:spAutoFit/>
          </a:bodyPr>
          <a:lstStyle/>
          <a:p>
            <a:r>
              <a:rPr kumimoji="1" lang="en-US" altLang="zh-CN" sz="1400" dirty="0"/>
              <a:t>Figure 5 </a:t>
            </a:r>
            <a:r>
              <a:rPr lang="en-US" altLang="zh-CN" sz="1400" dirty="0"/>
              <a:t>Class Adapter Pattern and Object Adapter Pattern</a:t>
            </a:r>
            <a:endParaRPr kumimoji="1" lang="zh-CN" altLang="en-US" sz="1400" dirty="0"/>
          </a:p>
        </p:txBody>
      </p:sp>
      <p:pic>
        <p:nvPicPr>
          <p:cNvPr id="2" name="图片 1"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778" y="3920180"/>
            <a:ext cx="6349999" cy="2277533"/>
          </a:xfrm>
          <a:prstGeom prst="rect">
            <a:avLst/>
          </a:prstGeom>
        </p:spPr>
      </p:pic>
    </p:spTree>
    <p:extLst>
      <p:ext uri="{BB962C8B-B14F-4D97-AF65-F5344CB8AC3E}">
        <p14:creationId xmlns:p14="http://schemas.microsoft.com/office/powerpoint/2010/main" val="189574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rPr>
              <a:t>Adapter—Class Adapter Pattern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758244"/>
          </a:xfrm>
        </p:spPr>
        <p:txBody>
          <a:bodyPr rtlCol="0">
            <a:normAutofit/>
          </a:bodyPr>
          <a:lstStyle/>
          <a:p>
            <a:pPr>
              <a:spcBef>
                <a:spcPts val="600"/>
              </a:spcBef>
            </a:pPr>
            <a:r>
              <a:rPr lang="en-US" dirty="0"/>
              <a:t>Class Adapter Pattern: In Figure 6, if you want to use the method </a:t>
            </a:r>
            <a:r>
              <a:rPr lang="en-US" altLang="zh-CN" dirty="0"/>
              <a:t>Operation1 </a:t>
            </a:r>
            <a:r>
              <a:rPr lang="en-US" dirty="0"/>
              <a:t>in the Class </a:t>
            </a:r>
            <a:r>
              <a:rPr lang="en-US" dirty="0" err="1"/>
              <a:t>Adaptee</a:t>
            </a:r>
            <a:r>
              <a:rPr lang="en-US" dirty="0"/>
              <a:t>, and also use another method Operation2, but Operation2 is not in the Class </a:t>
            </a:r>
            <a:r>
              <a:rPr lang="en-US" dirty="0" err="1"/>
              <a:t>Adaptee</a:t>
            </a:r>
            <a:r>
              <a:rPr lang="en-US" dirty="0"/>
              <a:t>, how to solve the problem? </a:t>
            </a:r>
          </a:p>
        </p:txBody>
      </p:sp>
      <p:sp>
        <p:nvSpPr>
          <p:cNvPr id="3" name="文本框 2"/>
          <p:cNvSpPr txBox="1"/>
          <p:nvPr/>
        </p:nvSpPr>
        <p:spPr>
          <a:xfrm>
            <a:off x="2074332" y="5517444"/>
            <a:ext cx="4741336" cy="310444"/>
          </a:xfrm>
          <a:prstGeom prst="rect">
            <a:avLst/>
          </a:prstGeom>
          <a:noFill/>
        </p:spPr>
        <p:txBody>
          <a:bodyPr wrap="square" rtlCol="0">
            <a:spAutoFit/>
          </a:bodyPr>
          <a:lstStyle/>
          <a:p>
            <a:r>
              <a:rPr kumimoji="1" lang="en-US" altLang="zh-CN" sz="1400" dirty="0"/>
              <a:t>Figure 6   </a:t>
            </a:r>
            <a:r>
              <a:rPr kumimoji="1" lang="en-US" altLang="zh-CN" sz="1400" dirty="0" err="1"/>
              <a:t>Adaptee</a:t>
            </a:r>
            <a:r>
              <a:rPr kumimoji="1" lang="en-US" altLang="zh-CN" sz="1400" dirty="0"/>
              <a:t> class and Operation1 method</a:t>
            </a:r>
            <a:endParaRPr kumimoji="1" lang="zh-CN" altLang="en-US" sz="1400" dirty="0"/>
          </a:p>
        </p:txBody>
      </p:sp>
      <p:pic>
        <p:nvPicPr>
          <p:cNvPr id="2" name="图片 1" descr="屏幕快照 2018-03-21 下午1.1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506" y="3948994"/>
            <a:ext cx="2832100" cy="1358900"/>
          </a:xfrm>
          <a:prstGeom prst="rect">
            <a:avLst/>
          </a:prstGeom>
        </p:spPr>
      </p:pic>
    </p:spTree>
    <p:extLst>
      <p:ext uri="{BB962C8B-B14F-4D97-AF65-F5344CB8AC3E}">
        <p14:creationId xmlns:p14="http://schemas.microsoft.com/office/powerpoint/2010/main" val="38354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2928</Words>
  <Application>Microsoft Office PowerPoint</Application>
  <PresentationFormat>全屏显示(4:3)</PresentationFormat>
  <Paragraphs>154</Paragraphs>
  <Slides>42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微软雅黑</vt:lpstr>
      <vt:lpstr>Arial</vt:lpstr>
      <vt:lpstr>Euphemia</vt:lpstr>
      <vt:lpstr>Symbol</vt:lpstr>
      <vt:lpstr>Wingdings</vt:lpstr>
      <vt:lpstr>学术文献 16x9</vt:lpstr>
      <vt:lpstr>Design pattern </vt:lpstr>
      <vt:lpstr>Structural Patterns</vt:lpstr>
      <vt:lpstr>Adapter</vt:lpstr>
      <vt:lpstr>Adapter</vt:lpstr>
      <vt:lpstr>Adapter</vt:lpstr>
      <vt:lpstr>Adapter</vt:lpstr>
      <vt:lpstr>Adapter</vt:lpstr>
      <vt:lpstr>Adapter</vt:lpstr>
      <vt:lpstr>Adapter—Class Adapter Pattern </vt:lpstr>
      <vt:lpstr>Adapter—Class Adapter Pattern </vt:lpstr>
      <vt:lpstr>Adapter—Object Adapter Pattern </vt:lpstr>
      <vt:lpstr>Adapter—Object Adapter Pattern </vt:lpstr>
      <vt:lpstr>Adapter—Applicability</vt:lpstr>
      <vt:lpstr>Adapter—Example</vt:lpstr>
      <vt:lpstr>Adapter—Example</vt:lpstr>
      <vt:lpstr>Adapter—Example</vt:lpstr>
      <vt:lpstr>Adapter</vt:lpstr>
      <vt:lpstr>Adapter </vt:lpstr>
      <vt:lpstr>composite</vt:lpstr>
      <vt:lpstr>Composite </vt:lpstr>
      <vt:lpstr>Composite </vt:lpstr>
      <vt:lpstr>Composite </vt:lpstr>
      <vt:lpstr>Composite </vt:lpstr>
      <vt:lpstr>Composite—Applicability</vt:lpstr>
      <vt:lpstr>Composite—Example </vt:lpstr>
      <vt:lpstr>Composite—Example </vt:lpstr>
      <vt:lpstr>Composite—Example </vt:lpstr>
      <vt:lpstr>Composite—Example </vt:lpstr>
      <vt:lpstr>Composite—Example </vt:lpstr>
      <vt:lpstr>Composite—Discuss </vt:lpstr>
      <vt:lpstr>Composite—Discuss </vt:lpstr>
      <vt:lpstr>facade</vt:lpstr>
      <vt:lpstr>Façade—Introduce</vt:lpstr>
      <vt:lpstr>Façade—Introduce</vt:lpstr>
      <vt:lpstr>Façade</vt:lpstr>
      <vt:lpstr>Façade</vt:lpstr>
      <vt:lpstr>Facade</vt:lpstr>
      <vt:lpstr>Façade—Applicaility</vt:lpstr>
      <vt:lpstr>Façade—Example</vt:lpstr>
      <vt:lpstr>Facade—Example</vt:lpstr>
      <vt:lpstr>Facade—Example</vt:lpstr>
      <vt:lpstr>Façade—Discuss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2018-03-22T02:08:37Z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