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77"/>
  </p:notesMasterIdLst>
  <p:sldIdLst>
    <p:sldId id="256"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66"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401" r:id="rId72"/>
    <p:sldId id="402" r:id="rId73"/>
    <p:sldId id="403" r:id="rId74"/>
    <p:sldId id="404" r:id="rId75"/>
    <p:sldId id="405" r:id="rId76"/>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500" autoAdjust="0"/>
  </p:normalViewPr>
  <p:slideViewPr>
    <p:cSldViewPr>
      <p:cViewPr varScale="1">
        <p:scale>
          <a:sx n="92" d="100"/>
          <a:sy n="92" d="100"/>
        </p:scale>
        <p:origin x="1158" y="8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5/25/2016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5/25/2016 10:37 AM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5/25/2016 10:37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5/25/2016 10:37 AM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5/25/2016 10:37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5/25/2016 10:37 AM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5/25/2016 10:37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5/25/2016 10:37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5/25/2016 10:37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5/25/2016 10:37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5/25/2016 10:37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5/25/2016 10:37 AM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5/25/2016 10:37 AM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a:t>
            </a:r>
            <a:r>
              <a:rPr lang="en-US" altLang="zh-CN" dirty="0" smtClean="0">
                <a:solidFill>
                  <a:srgbClr val="3891A7">
                    <a:lumMod val="75000"/>
                  </a:srgbClr>
                </a:solidFill>
                <a:latin typeface="Tw Cen MT"/>
                <a:ea typeface="宋体" pitchFamily="2" charset="-122"/>
              </a:rPr>
              <a:t>6-2)</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设计模式</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设计模式的定义与分类 </a:t>
            </a:r>
          </a:p>
        </p:txBody>
      </p:sp>
      <p:sp>
        <p:nvSpPr>
          <p:cNvPr id="4" name="Rectangle 3"/>
          <p:cNvSpPr txBox="1">
            <a:spLocks noChangeArrowheads="1"/>
          </p:cNvSpPr>
          <p:nvPr/>
        </p:nvSpPr>
        <p:spPr>
          <a:xfrm>
            <a:off x="381000" y="1752600"/>
            <a:ext cx="8382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设计模式的定义 </a:t>
            </a:r>
            <a:endParaRPr lang="zh-CN" altLang="en-US" smtClean="0">
              <a:solidFill>
                <a:srgbClr val="FF3300"/>
              </a:solidFill>
            </a:endParaRPr>
          </a:p>
          <a:p>
            <a:pPr lvl="1"/>
            <a:r>
              <a:rPr lang="zh-CN" altLang="en-US" smtClean="0">
                <a:solidFill>
                  <a:srgbClr val="FF3300"/>
                </a:solidFill>
              </a:rPr>
              <a:t>设计模式</a:t>
            </a:r>
            <a:r>
              <a:rPr lang="en-US" altLang="zh-CN" smtClean="0">
                <a:solidFill>
                  <a:srgbClr val="FF3300"/>
                </a:solidFill>
              </a:rPr>
              <a:t>(Design Pattern)</a:t>
            </a:r>
            <a:r>
              <a:rPr lang="zh-CN" altLang="en-US" smtClean="0"/>
              <a:t>是一套</a:t>
            </a:r>
            <a:r>
              <a:rPr lang="zh-CN" altLang="en-US" smtClean="0">
                <a:solidFill>
                  <a:srgbClr val="FF3300"/>
                </a:solidFill>
              </a:rPr>
              <a:t>被反复使用、多数人知晓的、经过分类编目的、代码设计经验的总结</a:t>
            </a:r>
            <a:r>
              <a:rPr lang="zh-CN" altLang="en-US" smtClean="0"/>
              <a:t>，使用设计模式是为了可重用代码、让代码更容易被他人理解、保证代码可靠性。</a:t>
            </a:r>
          </a:p>
          <a:p>
            <a:endParaRPr lang="en-US" altLang="zh-CN" dirty="0" smtClean="0"/>
          </a:p>
        </p:txBody>
      </p:sp>
    </p:spTree>
    <p:extLst>
      <p:ext uri="{BB962C8B-B14F-4D97-AF65-F5344CB8AC3E}">
        <p14:creationId xmlns:p14="http://schemas.microsoft.com/office/powerpoint/2010/main" val="286532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设计模式的定义与分类</a:t>
            </a:r>
          </a:p>
        </p:txBody>
      </p:sp>
      <p:sp>
        <p:nvSpPr>
          <p:cNvPr id="4" name="Rectangle 3"/>
          <p:cNvSpPr txBox="1">
            <a:spLocks noChangeArrowheads="1"/>
          </p:cNvSpPr>
          <p:nvPr/>
        </p:nvSpPr>
        <p:spPr>
          <a:xfrm>
            <a:off x="416496" y="1772816"/>
            <a:ext cx="8382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设计模式的基本要素 </a:t>
            </a:r>
            <a:endParaRPr lang="zh-CN" altLang="en-US" sz="2800" smtClean="0"/>
          </a:p>
          <a:p>
            <a:pPr lvl="1"/>
            <a:r>
              <a:rPr lang="zh-CN" altLang="en-US" smtClean="0"/>
              <a:t>设计模式一般有如下几个基本要素：模式名称、问题、目的、解决方案、效果、实例代码和相关设计模式，其中的关键元素包括以下四个方面：</a:t>
            </a:r>
            <a:endParaRPr lang="zh-CN" altLang="en-US" sz="2000" smtClean="0"/>
          </a:p>
          <a:p>
            <a:pPr lvl="2">
              <a:buFont typeface="Arial" panose="020B0604020202020204" pitchFamily="34" charset="0"/>
              <a:buChar char="•"/>
            </a:pPr>
            <a:r>
              <a:rPr lang="zh-CN" altLang="en-US" smtClean="0">
                <a:solidFill>
                  <a:srgbClr val="FF3300"/>
                </a:solidFill>
                <a:ea typeface="黑体" panose="02010609060101010101" pitchFamily="49" charset="-122"/>
              </a:rPr>
              <a:t>模式名称 </a:t>
            </a:r>
            <a:r>
              <a:rPr lang="en-US" altLang="zh-CN" smtClean="0">
                <a:ea typeface="黑体" panose="02010609060101010101" pitchFamily="49" charset="-122"/>
              </a:rPr>
              <a:t>(Pattern name) </a:t>
            </a:r>
          </a:p>
          <a:p>
            <a:pPr lvl="2">
              <a:buFont typeface="Arial" panose="020B0604020202020204" pitchFamily="34" charset="0"/>
              <a:buChar char="•"/>
            </a:pPr>
            <a:r>
              <a:rPr lang="zh-CN" altLang="en-US" smtClean="0">
                <a:solidFill>
                  <a:srgbClr val="FF3300"/>
                </a:solidFill>
                <a:ea typeface="黑体" panose="02010609060101010101" pitchFamily="49" charset="-122"/>
              </a:rPr>
              <a:t>问题 </a:t>
            </a:r>
            <a:r>
              <a:rPr lang="en-US" altLang="zh-CN" smtClean="0">
                <a:ea typeface="黑体" panose="02010609060101010101" pitchFamily="49" charset="-122"/>
              </a:rPr>
              <a:t>(Problem) </a:t>
            </a:r>
          </a:p>
          <a:p>
            <a:pPr lvl="2">
              <a:buFont typeface="Arial" panose="020B0604020202020204" pitchFamily="34" charset="0"/>
              <a:buChar char="•"/>
            </a:pPr>
            <a:r>
              <a:rPr lang="zh-CN" altLang="en-US" smtClean="0">
                <a:solidFill>
                  <a:srgbClr val="FF3300"/>
                </a:solidFill>
                <a:ea typeface="黑体" panose="02010609060101010101" pitchFamily="49" charset="-122"/>
              </a:rPr>
              <a:t>解决方案 </a:t>
            </a:r>
            <a:r>
              <a:rPr lang="en-US" altLang="zh-CN" smtClean="0">
                <a:ea typeface="黑体" panose="02010609060101010101" pitchFamily="49" charset="-122"/>
              </a:rPr>
              <a:t>(Solution) </a:t>
            </a:r>
          </a:p>
          <a:p>
            <a:pPr lvl="2">
              <a:buFont typeface="Arial" panose="020B0604020202020204" pitchFamily="34" charset="0"/>
              <a:buChar char="•"/>
            </a:pPr>
            <a:r>
              <a:rPr lang="zh-CN" altLang="en-US" smtClean="0">
                <a:solidFill>
                  <a:srgbClr val="FF3300"/>
                </a:solidFill>
                <a:ea typeface="黑体" panose="02010609060101010101" pitchFamily="49" charset="-122"/>
              </a:rPr>
              <a:t>效果 </a:t>
            </a:r>
            <a:r>
              <a:rPr lang="en-US" altLang="zh-CN" smtClean="0">
                <a:ea typeface="黑体" panose="02010609060101010101" pitchFamily="49" charset="-122"/>
              </a:rPr>
              <a:t>(Consequences) </a:t>
            </a:r>
            <a:endParaRPr lang="en-US" altLang="zh-CN" sz="1800" smtClean="0">
              <a:ea typeface="黑体" panose="02010609060101010101" pitchFamily="49" charset="-122"/>
            </a:endParaRPr>
          </a:p>
          <a:p>
            <a:endParaRPr lang="en-US" altLang="zh-CN" sz="2000" dirty="0" smtClean="0"/>
          </a:p>
        </p:txBody>
      </p:sp>
    </p:spTree>
    <p:extLst>
      <p:ext uri="{BB962C8B-B14F-4D97-AF65-F5344CB8AC3E}">
        <p14:creationId xmlns:p14="http://schemas.microsoft.com/office/powerpoint/2010/main" val="418917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设计模式的定义与分类</a:t>
            </a:r>
          </a:p>
        </p:txBody>
      </p:sp>
      <p:sp>
        <p:nvSpPr>
          <p:cNvPr id="4" name="Rectangle 3"/>
          <p:cNvSpPr txBox="1">
            <a:spLocks noChangeArrowheads="1"/>
          </p:cNvSpPr>
          <p:nvPr/>
        </p:nvSpPr>
        <p:spPr>
          <a:xfrm>
            <a:off x="381000" y="1752600"/>
            <a:ext cx="8382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设计模式的分类</a:t>
            </a:r>
          </a:p>
          <a:p>
            <a:pPr lvl="1"/>
            <a:r>
              <a:rPr lang="zh-CN" altLang="en-US" smtClean="0"/>
              <a:t>根据其</a:t>
            </a:r>
            <a:r>
              <a:rPr lang="zh-CN" altLang="en-US" smtClean="0">
                <a:solidFill>
                  <a:srgbClr val="FF3300"/>
                </a:solidFill>
              </a:rPr>
              <a:t>目的</a:t>
            </a:r>
            <a:r>
              <a:rPr lang="zh-CN" altLang="en-US" smtClean="0"/>
              <a:t>（模式是用来做什么的）可分为</a:t>
            </a:r>
            <a:r>
              <a:rPr lang="zh-CN" altLang="en-US" smtClean="0">
                <a:solidFill>
                  <a:srgbClr val="FF3300"/>
                </a:solidFill>
              </a:rPr>
              <a:t>创建型</a:t>
            </a:r>
            <a:r>
              <a:rPr lang="en-US" altLang="zh-CN" smtClean="0">
                <a:solidFill>
                  <a:srgbClr val="FF3300"/>
                </a:solidFill>
              </a:rPr>
              <a:t>(Creational)</a:t>
            </a:r>
            <a:r>
              <a:rPr lang="zh-CN" altLang="en-US" smtClean="0"/>
              <a:t>，</a:t>
            </a:r>
            <a:r>
              <a:rPr lang="zh-CN" altLang="en-US" smtClean="0">
                <a:solidFill>
                  <a:srgbClr val="FF3300"/>
                </a:solidFill>
              </a:rPr>
              <a:t>结构型</a:t>
            </a:r>
            <a:r>
              <a:rPr lang="en-US" altLang="zh-CN" smtClean="0">
                <a:solidFill>
                  <a:srgbClr val="FF3300"/>
                </a:solidFill>
              </a:rPr>
              <a:t>(Structural)</a:t>
            </a:r>
            <a:r>
              <a:rPr lang="zh-CN" altLang="en-US" smtClean="0"/>
              <a:t>和</a:t>
            </a:r>
            <a:r>
              <a:rPr lang="zh-CN" altLang="en-US" smtClean="0">
                <a:solidFill>
                  <a:srgbClr val="FF3300"/>
                </a:solidFill>
              </a:rPr>
              <a:t>行为型</a:t>
            </a:r>
            <a:r>
              <a:rPr lang="en-US" altLang="zh-CN" smtClean="0">
                <a:solidFill>
                  <a:srgbClr val="FF3300"/>
                </a:solidFill>
              </a:rPr>
              <a:t>(Behavioral)</a:t>
            </a:r>
            <a:r>
              <a:rPr lang="zh-CN" altLang="en-US" smtClean="0"/>
              <a:t>三种：</a:t>
            </a:r>
          </a:p>
          <a:p>
            <a:pPr lvl="2">
              <a:buFont typeface="Arial" panose="020B0604020202020204" pitchFamily="34" charset="0"/>
              <a:buChar char="•"/>
            </a:pPr>
            <a:r>
              <a:rPr lang="zh-CN" altLang="en-US" sz="2400" smtClean="0">
                <a:ea typeface="黑体" panose="02010609060101010101" pitchFamily="49" charset="-122"/>
              </a:rPr>
              <a:t> 创建型模式主要用于</a:t>
            </a:r>
            <a:r>
              <a:rPr lang="zh-CN" altLang="en-US" sz="2400" smtClean="0">
                <a:solidFill>
                  <a:srgbClr val="FF3300"/>
                </a:solidFill>
                <a:ea typeface="黑体" panose="02010609060101010101" pitchFamily="49" charset="-122"/>
              </a:rPr>
              <a:t>创建对象</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ea typeface="黑体" panose="02010609060101010101" pitchFamily="49" charset="-122"/>
              </a:rPr>
              <a:t> 结构型模式主要用于</a:t>
            </a:r>
            <a:r>
              <a:rPr lang="zh-CN" altLang="en-US" sz="2400" smtClean="0">
                <a:solidFill>
                  <a:srgbClr val="FF3300"/>
                </a:solidFill>
                <a:ea typeface="黑体" panose="02010609060101010101" pitchFamily="49" charset="-122"/>
              </a:rPr>
              <a:t>处理类或对象的组合</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ea typeface="黑体" panose="02010609060101010101" pitchFamily="49" charset="-122"/>
              </a:rPr>
              <a:t> 行为型模式主要用于</a:t>
            </a:r>
            <a:r>
              <a:rPr lang="zh-CN" altLang="en-US" sz="2400" smtClean="0">
                <a:solidFill>
                  <a:srgbClr val="FF3300"/>
                </a:solidFill>
                <a:ea typeface="黑体" panose="02010609060101010101" pitchFamily="49" charset="-122"/>
              </a:rPr>
              <a:t>描述对类或对象怎样交互和怎样分配职责</a:t>
            </a:r>
            <a:r>
              <a:rPr lang="zh-CN" altLang="en-US" sz="2400" smtClean="0">
                <a:ea typeface="黑体" panose="02010609060101010101" pitchFamily="49" charset="-122"/>
              </a:rPr>
              <a:t>。</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392913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设计模式的定义与分类</a:t>
            </a:r>
          </a:p>
        </p:txBody>
      </p:sp>
      <p:sp>
        <p:nvSpPr>
          <p:cNvPr id="4" name="Rectangle 3"/>
          <p:cNvSpPr txBox="1">
            <a:spLocks noChangeArrowheads="1"/>
          </p:cNvSpPr>
          <p:nvPr/>
        </p:nvSpPr>
        <p:spPr>
          <a:xfrm>
            <a:off x="381000" y="1752600"/>
            <a:ext cx="8382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设计模式的分类</a:t>
            </a:r>
          </a:p>
          <a:p>
            <a:pPr lvl="1"/>
            <a:r>
              <a:rPr lang="zh-CN" altLang="en-US" smtClean="0"/>
              <a:t>根据</a:t>
            </a:r>
            <a:r>
              <a:rPr lang="zh-CN" altLang="en-US" smtClean="0">
                <a:solidFill>
                  <a:srgbClr val="FF3300"/>
                </a:solidFill>
              </a:rPr>
              <a:t>范围</a:t>
            </a:r>
            <a:r>
              <a:rPr lang="zh-CN" altLang="en-US" smtClean="0"/>
              <a:t>，即模式主要是用于处理类之间关系还是处理对象之间的关系，可分为</a:t>
            </a:r>
            <a:r>
              <a:rPr lang="zh-CN" altLang="en-US" smtClean="0">
                <a:solidFill>
                  <a:srgbClr val="FF3300"/>
                </a:solidFill>
              </a:rPr>
              <a:t>类模式</a:t>
            </a:r>
            <a:r>
              <a:rPr lang="zh-CN" altLang="en-US" smtClean="0"/>
              <a:t>和</a:t>
            </a:r>
            <a:r>
              <a:rPr lang="zh-CN" altLang="en-US" smtClean="0">
                <a:solidFill>
                  <a:srgbClr val="FF3300"/>
                </a:solidFill>
              </a:rPr>
              <a:t>对象模式</a:t>
            </a:r>
            <a:r>
              <a:rPr lang="zh-CN" altLang="en-US" smtClean="0"/>
              <a:t>两种：</a:t>
            </a:r>
          </a:p>
          <a:p>
            <a:pPr lvl="2">
              <a:buFont typeface="Arial" panose="020B0604020202020204" pitchFamily="34" charset="0"/>
              <a:buChar char="•"/>
            </a:pPr>
            <a:r>
              <a:rPr lang="zh-CN" altLang="en-US" sz="2200" smtClean="0">
                <a:ea typeface="黑体" panose="02010609060101010101" pitchFamily="49" charset="-122"/>
              </a:rPr>
              <a:t>类模式</a:t>
            </a:r>
            <a:r>
              <a:rPr lang="zh-CN" altLang="en-US" sz="2200" smtClean="0">
                <a:solidFill>
                  <a:srgbClr val="FF3300"/>
                </a:solidFill>
                <a:ea typeface="黑体" panose="02010609060101010101" pitchFamily="49" charset="-122"/>
              </a:rPr>
              <a:t>处理类和子类之间的关系</a:t>
            </a:r>
            <a:r>
              <a:rPr lang="zh-CN" altLang="en-US" sz="2200" smtClean="0">
                <a:ea typeface="黑体" panose="02010609060101010101" pitchFamily="49" charset="-122"/>
              </a:rPr>
              <a:t>，这些关系通过继承建立，在编译时刻就被确定下来，是属于</a:t>
            </a:r>
            <a:r>
              <a:rPr lang="zh-CN" altLang="en-US" sz="2200" smtClean="0">
                <a:solidFill>
                  <a:srgbClr val="FF3300"/>
                </a:solidFill>
                <a:ea typeface="黑体" panose="02010609060101010101" pitchFamily="49" charset="-122"/>
              </a:rPr>
              <a:t>静态</a:t>
            </a:r>
            <a:r>
              <a:rPr lang="zh-CN" altLang="en-US" sz="2200" smtClean="0">
                <a:ea typeface="黑体" panose="02010609060101010101" pitchFamily="49" charset="-122"/>
              </a:rPr>
              <a:t>的。 </a:t>
            </a:r>
          </a:p>
          <a:p>
            <a:pPr lvl="2">
              <a:buFont typeface="Arial" panose="020B0604020202020204" pitchFamily="34" charset="0"/>
              <a:buChar char="•"/>
            </a:pPr>
            <a:r>
              <a:rPr lang="zh-CN" altLang="en-US" sz="2200" smtClean="0">
                <a:ea typeface="黑体" panose="02010609060101010101" pitchFamily="49" charset="-122"/>
              </a:rPr>
              <a:t>对象模式</a:t>
            </a:r>
            <a:r>
              <a:rPr lang="zh-CN" altLang="en-US" sz="2200" smtClean="0">
                <a:solidFill>
                  <a:srgbClr val="FF3300"/>
                </a:solidFill>
                <a:ea typeface="黑体" panose="02010609060101010101" pitchFamily="49" charset="-122"/>
              </a:rPr>
              <a:t>处理对象间的关系</a:t>
            </a:r>
            <a:r>
              <a:rPr lang="zh-CN" altLang="en-US" sz="2200" smtClean="0">
                <a:ea typeface="黑体" panose="02010609060101010101" pitchFamily="49" charset="-122"/>
              </a:rPr>
              <a:t>，这些关系在运行时刻变化，更具</a:t>
            </a:r>
            <a:r>
              <a:rPr lang="zh-CN" altLang="en-US" sz="2200" smtClean="0">
                <a:solidFill>
                  <a:srgbClr val="FF3300"/>
                </a:solidFill>
                <a:ea typeface="黑体" panose="02010609060101010101" pitchFamily="49" charset="-122"/>
              </a:rPr>
              <a:t>动态</a:t>
            </a:r>
            <a:r>
              <a:rPr lang="zh-CN" altLang="en-US" sz="2200" smtClean="0">
                <a:ea typeface="黑体" panose="02010609060101010101" pitchFamily="49" charset="-122"/>
              </a:rPr>
              <a:t>性。 </a:t>
            </a:r>
            <a:endParaRPr lang="zh-CN" altLang="en-US" sz="2200" dirty="0" smtClean="0">
              <a:ea typeface="黑体" panose="02010609060101010101" pitchFamily="49" charset="-122"/>
            </a:endParaRPr>
          </a:p>
        </p:txBody>
      </p:sp>
    </p:spTree>
    <p:extLst>
      <p:ext uri="{BB962C8B-B14F-4D97-AF65-F5344CB8AC3E}">
        <p14:creationId xmlns:p14="http://schemas.microsoft.com/office/powerpoint/2010/main" val="426172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GoF</a:t>
            </a:r>
            <a:r>
              <a:rPr lang="zh-CN" altLang="en-US" dirty="0"/>
              <a:t>设计模式</a:t>
            </a:r>
            <a:r>
              <a:rPr lang="zh-CN" altLang="en-US" dirty="0" smtClean="0"/>
              <a:t>简介</a:t>
            </a:r>
            <a:endParaRPr lang="zh-CN" altLang="en-US" dirty="0"/>
          </a:p>
        </p:txBody>
      </p:sp>
      <p:graphicFrame>
        <p:nvGraphicFramePr>
          <p:cNvPr id="4" name="Group 83"/>
          <p:cNvGraphicFramePr>
            <a:graphicFrameLocks noGrp="1"/>
          </p:cNvGraphicFramePr>
          <p:nvPr>
            <p:ph idx="1"/>
            <p:extLst>
              <p:ext uri="{D42A27DB-BD31-4B8C-83A1-F6EECF244321}">
                <p14:modId xmlns:p14="http://schemas.microsoft.com/office/powerpoint/2010/main" val="326531607"/>
              </p:ext>
            </p:extLst>
          </p:nvPr>
        </p:nvGraphicFramePr>
        <p:xfrm>
          <a:off x="914400" y="2093913"/>
          <a:ext cx="7999040" cy="4287414"/>
        </p:xfrm>
        <a:graphic>
          <a:graphicData uri="http://schemas.openxmlformats.org/drawingml/2006/table">
            <a:tbl>
              <a:tblPr/>
              <a:tblGrid>
                <a:gridCol w="1954151"/>
                <a:gridCol w="1834868"/>
                <a:gridCol w="2280428"/>
                <a:gridCol w="1929593"/>
              </a:tblGrid>
              <a:tr h="57870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9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85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0385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设计模式的优点</a:t>
            </a:r>
            <a:endParaRPr lang="zh-CN" altLang="en-US" dirty="0"/>
          </a:p>
        </p:txBody>
      </p:sp>
      <p:sp>
        <p:nvSpPr>
          <p:cNvPr id="4" name="Rectangle 3"/>
          <p:cNvSpPr txBox="1">
            <a:spLocks noChangeArrowheads="1"/>
          </p:cNvSpPr>
          <p:nvPr/>
        </p:nvSpPr>
        <p:spPr>
          <a:xfrm>
            <a:off x="381000" y="1752600"/>
            <a:ext cx="8964488" cy="477274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gn="just"/>
            <a:r>
              <a:rPr lang="en-US" altLang="zh-CN" sz="2600" dirty="0" smtClean="0"/>
              <a:t> </a:t>
            </a:r>
            <a:r>
              <a:rPr lang="zh-CN" altLang="en-US" sz="2600" dirty="0" smtClean="0"/>
              <a:t>设计模式是从许多优秀的软件系统中总结出的</a:t>
            </a:r>
            <a:r>
              <a:rPr lang="zh-CN" altLang="en-US" sz="2600" dirty="0" smtClean="0">
                <a:solidFill>
                  <a:srgbClr val="FF3300"/>
                </a:solidFill>
              </a:rPr>
              <a:t>成功的、能够实现可维护性复用的设计方案</a:t>
            </a:r>
            <a:r>
              <a:rPr lang="zh-CN" altLang="en-US" sz="2600" dirty="0" smtClean="0"/>
              <a:t>，使用这些方案将避免我们做一些重复性的工作，而且可以设计出高质量的软件系统。</a:t>
            </a:r>
            <a:endParaRPr lang="en-US" altLang="zh-CN" sz="2600" dirty="0" smtClean="0"/>
          </a:p>
          <a:p>
            <a:pPr algn="just"/>
            <a:r>
              <a:rPr lang="zh-CN" altLang="en-US" sz="2600" dirty="0" smtClean="0"/>
              <a:t>设计模式的主要优点如下：</a:t>
            </a:r>
          </a:p>
          <a:p>
            <a:pPr lvl="1" algn="just"/>
            <a:r>
              <a:rPr lang="zh-CN" altLang="en-US" sz="2000" dirty="0" smtClean="0"/>
              <a:t>设计模式</a:t>
            </a:r>
            <a:r>
              <a:rPr lang="zh-CN" altLang="en-US" sz="2000" dirty="0" smtClean="0">
                <a:solidFill>
                  <a:srgbClr val="FF3300"/>
                </a:solidFill>
              </a:rPr>
              <a:t>融合了众多专家的经验</a:t>
            </a:r>
            <a:r>
              <a:rPr lang="zh-CN" altLang="en-US" sz="2000" dirty="0" smtClean="0"/>
              <a:t>，并以一种</a:t>
            </a:r>
            <a:r>
              <a:rPr lang="zh-CN" altLang="en-US" sz="2000" dirty="0" smtClean="0">
                <a:solidFill>
                  <a:srgbClr val="FF3300"/>
                </a:solidFill>
              </a:rPr>
              <a:t>标准的形式</a:t>
            </a:r>
            <a:r>
              <a:rPr lang="zh-CN" altLang="en-US" sz="2000" dirty="0" smtClean="0"/>
              <a:t>供广大开发人员所用，它提供了</a:t>
            </a:r>
            <a:r>
              <a:rPr lang="zh-CN" altLang="en-US" sz="2000" dirty="0" smtClean="0">
                <a:solidFill>
                  <a:srgbClr val="FF3300"/>
                </a:solidFill>
              </a:rPr>
              <a:t>一套通用的设计词汇和一种通用的语言</a:t>
            </a:r>
            <a:r>
              <a:rPr lang="zh-CN" altLang="en-US" sz="2000" dirty="0" smtClean="0"/>
              <a:t>以方便开发人员之间沟通和交流，使得设计方案更加通俗易懂。对于使用不同编程语言的开发和设计人员可以通过设计模式来交流系统设计方案，每一个模式都对应一个标准的解决方案，设计模式</a:t>
            </a:r>
            <a:r>
              <a:rPr lang="zh-CN" altLang="en-US" sz="2000" dirty="0" smtClean="0">
                <a:solidFill>
                  <a:srgbClr val="FF3300"/>
                </a:solidFill>
              </a:rPr>
              <a:t>可以降低开发人员理解系统的复杂度</a:t>
            </a:r>
            <a:r>
              <a:rPr lang="zh-CN" altLang="en-US" sz="2000" dirty="0" smtClean="0"/>
              <a:t>。</a:t>
            </a:r>
          </a:p>
          <a:p>
            <a:pPr algn="just"/>
            <a:endParaRPr lang="en-US" altLang="zh-CN" sz="2000" dirty="0" smtClean="0"/>
          </a:p>
        </p:txBody>
      </p:sp>
    </p:spTree>
    <p:extLst>
      <p:ext uri="{BB962C8B-B14F-4D97-AF65-F5344CB8AC3E}">
        <p14:creationId xmlns:p14="http://schemas.microsoft.com/office/powerpoint/2010/main" val="284123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设计模式的优点</a:t>
            </a:r>
          </a:p>
        </p:txBody>
      </p:sp>
      <p:sp>
        <p:nvSpPr>
          <p:cNvPr id="4" name="Rectangle 3"/>
          <p:cNvSpPr txBox="1">
            <a:spLocks noChangeArrowheads="1"/>
          </p:cNvSpPr>
          <p:nvPr/>
        </p:nvSpPr>
        <p:spPr>
          <a:xfrm>
            <a:off x="381000" y="1752600"/>
            <a:ext cx="8382000" cy="41148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lvl="1" algn="just">
              <a:lnSpc>
                <a:spcPct val="110000"/>
              </a:lnSpc>
            </a:pPr>
            <a:r>
              <a:rPr lang="zh-CN" altLang="en-US" sz="2400" dirty="0" smtClean="0"/>
              <a:t>设计模式使人们可以更加</a:t>
            </a:r>
            <a:r>
              <a:rPr lang="zh-CN" altLang="en-US" sz="2400" dirty="0" smtClean="0">
                <a:solidFill>
                  <a:srgbClr val="FF3300"/>
                </a:solidFill>
              </a:rPr>
              <a:t>简单方便地复用成功的设计和体系结构</a:t>
            </a:r>
            <a:r>
              <a:rPr lang="zh-CN" altLang="en-US" sz="2400" dirty="0" smtClean="0"/>
              <a:t>，将已证实的技术表述成设计模式也会使新系统开发者更加容易理解其设计思路。设计模式使得重用成功的设计更加容易，并避免那些导致不可重用的设计方案。</a:t>
            </a:r>
          </a:p>
          <a:p>
            <a:pPr lvl="1" algn="just">
              <a:lnSpc>
                <a:spcPct val="110000"/>
              </a:lnSpc>
            </a:pPr>
            <a:r>
              <a:rPr lang="zh-CN" altLang="en-US" sz="2400" dirty="0" smtClean="0"/>
              <a:t>设计模式</a:t>
            </a:r>
            <a:r>
              <a:rPr lang="zh-CN" altLang="en-US" sz="2400" dirty="0" smtClean="0">
                <a:solidFill>
                  <a:srgbClr val="FF3300"/>
                </a:solidFill>
              </a:rPr>
              <a:t>使得设计方案更加灵活，且易于修改</a:t>
            </a:r>
            <a:r>
              <a:rPr lang="zh-CN" altLang="en-US" sz="2400" dirty="0" smtClean="0"/>
              <a:t>。 </a:t>
            </a:r>
          </a:p>
          <a:p>
            <a:pPr lvl="1" algn="just">
              <a:lnSpc>
                <a:spcPct val="110000"/>
              </a:lnSpc>
            </a:pPr>
            <a:r>
              <a:rPr lang="zh-CN" altLang="en-US" sz="2400" dirty="0" smtClean="0"/>
              <a:t>设计模式的使用将</a:t>
            </a:r>
            <a:r>
              <a:rPr lang="zh-CN" altLang="en-US" sz="2400" dirty="0" smtClean="0">
                <a:solidFill>
                  <a:srgbClr val="FF3300"/>
                </a:solidFill>
              </a:rPr>
              <a:t>提高软件系统的开发效率和软件质量</a:t>
            </a:r>
            <a:r>
              <a:rPr lang="zh-CN" altLang="en-US" sz="2400" dirty="0" smtClean="0"/>
              <a:t>，且在一定程度上</a:t>
            </a:r>
            <a:r>
              <a:rPr lang="zh-CN" altLang="en-US" sz="2400" dirty="0" smtClean="0">
                <a:solidFill>
                  <a:srgbClr val="FF3300"/>
                </a:solidFill>
              </a:rPr>
              <a:t>节约设计成本</a:t>
            </a:r>
            <a:r>
              <a:rPr lang="zh-CN" altLang="en-US" sz="2400" dirty="0" smtClean="0"/>
              <a:t>。 </a:t>
            </a:r>
          </a:p>
          <a:p>
            <a:pPr lvl="1" algn="just">
              <a:lnSpc>
                <a:spcPct val="110000"/>
              </a:lnSpc>
            </a:pPr>
            <a:r>
              <a:rPr lang="zh-CN" altLang="en-US" sz="2400" dirty="0" smtClean="0"/>
              <a:t>设计模式</a:t>
            </a:r>
            <a:r>
              <a:rPr lang="zh-CN" altLang="en-US" sz="2400" dirty="0" smtClean="0">
                <a:solidFill>
                  <a:srgbClr val="FF3300"/>
                </a:solidFill>
              </a:rPr>
              <a:t>有助于初学者更深入地理解面向对象思想</a:t>
            </a:r>
            <a:r>
              <a:rPr lang="zh-CN" altLang="en-US" sz="2400" dirty="0" smtClean="0"/>
              <a:t>，一方面可以帮助初学者更加方便地阅读和学习现有类库与其他系统中的源代码，另一方面还可以提高软件的设计水平和代码质量。</a:t>
            </a:r>
            <a:endParaRPr lang="zh-CN" altLang="en-US" sz="2400" dirty="0" smtClean="0"/>
          </a:p>
        </p:txBody>
      </p:sp>
    </p:spTree>
    <p:extLst>
      <p:ext uri="{BB962C8B-B14F-4D97-AF65-F5344CB8AC3E}">
        <p14:creationId xmlns:p14="http://schemas.microsoft.com/office/powerpoint/2010/main" val="142503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补充：面向对象设计的原则</a:t>
            </a:r>
            <a:endParaRPr lang="zh-CN" altLang="en-US" dirty="0"/>
          </a:p>
        </p:txBody>
      </p:sp>
      <p:graphicFrame>
        <p:nvGraphicFramePr>
          <p:cNvPr id="4" name="Group 169"/>
          <p:cNvGraphicFramePr>
            <a:graphicFrameLocks noGrp="1"/>
          </p:cNvGraphicFramePr>
          <p:nvPr>
            <p:ph sz="half" idx="4294967295"/>
            <p:extLst>
              <p:ext uri="{D42A27DB-BD31-4B8C-83A1-F6EECF244321}">
                <p14:modId xmlns:p14="http://schemas.microsoft.com/office/powerpoint/2010/main" val="1494852500"/>
              </p:ext>
            </p:extLst>
          </p:nvPr>
        </p:nvGraphicFramePr>
        <p:xfrm>
          <a:off x="663702" y="1772816"/>
          <a:ext cx="8784976" cy="4824536"/>
        </p:xfrm>
        <a:graphic>
          <a:graphicData uri="http://schemas.openxmlformats.org/drawingml/2006/table">
            <a:tbl>
              <a:tblPr/>
              <a:tblGrid>
                <a:gridCol w="2820864"/>
                <a:gridCol w="4674574"/>
                <a:gridCol w="1289538"/>
              </a:tblGrid>
              <a:tr h="36184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设计原则名称</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设计原则简介</a:t>
                      </a:r>
                      <a:endPar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重要性</a:t>
                      </a:r>
                      <a:endPar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60306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单一职责原则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(Single Responsibility Principle, SRP)</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类的职责要单一，不能将太多的职责放在一个类中</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306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开闭原则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(Open-Closed Principle, OCP)</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软件实体对扩展是开放的，但对修改是关闭的，即在不修改一</a:t>
                      </a:r>
                      <a:endPar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个软件实体的基础上去扩展其功能</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306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里氏代换原则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(Liskov Substitution Principle, LSP)</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在软件系统中，一个可以接受基类对象的地方必然可以接受一</a:t>
                      </a:r>
                      <a:endPar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个子类对象</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306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依赖倒转原则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(Dependency Inversion Principle, DIP)</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要针对抽象层编程，而不要针对具体类编程</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306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接口隔离原则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(Interface Segregation Principle, ISP)</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使用多个专门的接口来取代一个统一的接口</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306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合成复用原则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(Composite Reuse Principle, CRP)</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在系统中应该尽量多使用组合和聚合关联关系，尽量少使用甚</a:t>
                      </a:r>
                      <a:endPar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不使用继承关系</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4429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迪米特法则</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(Law of Demeter, </a:t>
                      </a:r>
                      <a:r>
                        <a:rPr kumimoji="0" lang="en-US" altLang="zh-CN"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LoD</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一个软件实体对其他实体的引用越少越好，或者说如果两个类</a:t>
                      </a:r>
                      <a:endPar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不必彼此直接通信，那么这两个类就不应当发生直接的相互作</a:t>
                      </a:r>
                      <a:endPar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用，而是通过引入一个第三者发生间接交互</a:t>
                      </a:r>
                      <a:endParaRPr kumimoji="0" lang="zh-CN" altLang="en-US"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2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76454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485900" y="2743200"/>
            <a:ext cx="7716706" cy="2413992"/>
          </a:xfrm>
        </p:spPr>
        <p:txBody>
          <a:bodyPr>
            <a:normAutofit/>
          </a:bodyPr>
          <a:lstStyle/>
          <a:p>
            <a:r>
              <a:rPr lang="zh-CN" altLang="en-US" dirty="0" smtClean="0"/>
              <a:t>创建模式概述</a:t>
            </a:r>
            <a:endParaRPr lang="en-US" altLang="zh-CN" dirty="0" smtClean="0"/>
          </a:p>
          <a:p>
            <a:r>
              <a:rPr lang="zh-CN" altLang="en-US" dirty="0" smtClean="0"/>
              <a:t>简单工厂模式</a:t>
            </a:r>
            <a:endParaRPr lang="en-US" altLang="zh-CN" dirty="0" smtClean="0"/>
          </a:p>
          <a:p>
            <a:r>
              <a:rPr lang="zh-CN" altLang="en-US" dirty="0" smtClean="0"/>
              <a:t>工厂方法模式</a:t>
            </a:r>
            <a:endParaRPr lang="en-US" altLang="zh-CN" dirty="0" smtClean="0"/>
          </a:p>
          <a:p>
            <a:r>
              <a:rPr lang="zh-CN" altLang="en-US" dirty="0" smtClean="0"/>
              <a:t>原型模式</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创建模式</a:t>
            </a:r>
            <a:endParaRPr lang="zh-CN" altLang="en-US" dirty="0"/>
          </a:p>
        </p:txBody>
      </p:sp>
    </p:spTree>
    <p:extLst>
      <p:ext uri="{BB962C8B-B14F-4D97-AF65-F5344CB8AC3E}">
        <p14:creationId xmlns:p14="http://schemas.microsoft.com/office/powerpoint/2010/main" val="260331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创建型模式</a:t>
            </a:r>
          </a:p>
        </p:txBody>
      </p:sp>
      <p:sp>
        <p:nvSpPr>
          <p:cNvPr id="4" name="Rectangle 4"/>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创建型模式概述</a:t>
            </a:r>
          </a:p>
          <a:p>
            <a:pPr lvl="1"/>
            <a:r>
              <a:rPr lang="zh-CN" altLang="en-US" smtClean="0">
                <a:solidFill>
                  <a:srgbClr val="FF3300"/>
                </a:solidFill>
              </a:rPr>
              <a:t>创建型模式</a:t>
            </a:r>
            <a:r>
              <a:rPr lang="en-US" altLang="zh-CN" smtClean="0">
                <a:solidFill>
                  <a:srgbClr val="FF3300"/>
                </a:solidFill>
              </a:rPr>
              <a:t>(Creational Pattern)</a:t>
            </a:r>
            <a:r>
              <a:rPr lang="zh-CN" altLang="en-US" smtClean="0"/>
              <a:t>对类的实例化过程进行了抽象，能够</a:t>
            </a:r>
            <a:r>
              <a:rPr lang="zh-CN" altLang="en-US" smtClean="0">
                <a:solidFill>
                  <a:srgbClr val="FF0000"/>
                </a:solidFill>
              </a:rPr>
              <a:t>将软件模块中对象的创建和对象的使用分离</a:t>
            </a:r>
            <a:r>
              <a:rPr lang="zh-CN" altLang="en-US" smtClean="0"/>
              <a:t>。为了使软件的结构更加清晰，外界对于这些对象只需要知道它们共同的接口，而不清楚其具体的实现细节，使整个系统的设计更加符合单一职责原则。</a:t>
            </a:r>
          </a:p>
          <a:p>
            <a:endParaRPr lang="en-US" altLang="zh-CN" dirty="0" smtClean="0"/>
          </a:p>
        </p:txBody>
      </p:sp>
    </p:spTree>
    <p:extLst>
      <p:ext uri="{BB962C8B-B14F-4D97-AF65-F5344CB8AC3E}">
        <p14:creationId xmlns:p14="http://schemas.microsoft.com/office/powerpoint/2010/main" val="303752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485900" y="2743200"/>
            <a:ext cx="7716706" cy="2413992"/>
          </a:xfrm>
        </p:spPr>
        <p:txBody>
          <a:bodyPr>
            <a:normAutofit/>
          </a:bodyPr>
          <a:lstStyle/>
          <a:p>
            <a:r>
              <a:rPr lang="zh-CN" altLang="en-US" dirty="0"/>
              <a:t>设计模式的诞生与</a:t>
            </a:r>
            <a:r>
              <a:rPr lang="zh-CN" altLang="en-US" dirty="0" smtClean="0"/>
              <a:t>发展</a:t>
            </a:r>
            <a:endParaRPr lang="zh-CN" altLang="en-US" dirty="0"/>
          </a:p>
          <a:p>
            <a:r>
              <a:rPr lang="zh-CN" altLang="en-US" dirty="0"/>
              <a:t>设计模式的定义与分类 </a:t>
            </a:r>
          </a:p>
          <a:p>
            <a:r>
              <a:rPr lang="en-US" altLang="zh-CN" dirty="0" err="1"/>
              <a:t>GoF</a:t>
            </a:r>
            <a:r>
              <a:rPr lang="zh-CN" altLang="en-US" dirty="0"/>
              <a:t>设计模式简介 </a:t>
            </a:r>
          </a:p>
          <a:p>
            <a:r>
              <a:rPr lang="zh-CN" altLang="en-US" dirty="0"/>
              <a:t>设计模式的优点 </a:t>
            </a:r>
          </a:p>
          <a:p>
            <a:endParaRPr lang="zh-CN" altLang="en-US" dirty="0"/>
          </a:p>
        </p:txBody>
      </p:sp>
      <p:sp>
        <p:nvSpPr>
          <p:cNvPr id="3" name="标题 2"/>
          <p:cNvSpPr>
            <a:spLocks noGrp="1"/>
          </p:cNvSpPr>
          <p:nvPr>
            <p:ph type="title"/>
          </p:nvPr>
        </p:nvSpPr>
        <p:spPr/>
        <p:txBody>
          <a:bodyPr/>
          <a:lstStyle/>
          <a:p>
            <a:r>
              <a:rPr lang="zh-CN" altLang="en-US" dirty="0" smtClean="0"/>
              <a:t>设计模式概论</a:t>
            </a:r>
            <a:endParaRPr lang="zh-CN" altLang="en-US" dirty="0"/>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创建型模式概述</a:t>
            </a:r>
          </a:p>
          <a:p>
            <a:pPr lvl="1"/>
            <a:r>
              <a:rPr lang="zh-CN" altLang="en-US" smtClean="0"/>
              <a:t>创建型模式在</a:t>
            </a:r>
            <a:r>
              <a:rPr lang="zh-CN" altLang="en-US" smtClean="0">
                <a:solidFill>
                  <a:srgbClr val="FF3300"/>
                </a:solidFill>
              </a:rPr>
              <a:t>创建什么</a:t>
            </a:r>
            <a:r>
              <a:rPr lang="en-US" altLang="zh-CN" smtClean="0">
                <a:solidFill>
                  <a:srgbClr val="FF3300"/>
                </a:solidFill>
              </a:rPr>
              <a:t>(What)</a:t>
            </a:r>
            <a:r>
              <a:rPr lang="zh-CN" altLang="en-US" smtClean="0"/>
              <a:t>，</a:t>
            </a:r>
            <a:r>
              <a:rPr lang="zh-CN" altLang="en-US" smtClean="0">
                <a:solidFill>
                  <a:srgbClr val="FF3300"/>
                </a:solidFill>
              </a:rPr>
              <a:t>由谁创建</a:t>
            </a:r>
            <a:r>
              <a:rPr lang="en-US" altLang="zh-CN" smtClean="0">
                <a:solidFill>
                  <a:srgbClr val="FF3300"/>
                </a:solidFill>
              </a:rPr>
              <a:t>(Who)</a:t>
            </a:r>
            <a:r>
              <a:rPr lang="zh-CN" altLang="en-US" smtClean="0"/>
              <a:t>，</a:t>
            </a:r>
            <a:r>
              <a:rPr lang="zh-CN" altLang="en-US" smtClean="0">
                <a:solidFill>
                  <a:srgbClr val="FF3300"/>
                </a:solidFill>
              </a:rPr>
              <a:t>何时创建</a:t>
            </a:r>
            <a:r>
              <a:rPr lang="en-US" altLang="zh-CN" smtClean="0">
                <a:solidFill>
                  <a:srgbClr val="FF3300"/>
                </a:solidFill>
              </a:rPr>
              <a:t>(When)</a:t>
            </a:r>
            <a:r>
              <a:rPr lang="zh-CN" altLang="en-US" smtClean="0"/>
              <a:t>等方面都为软件设计者提供了尽可能大的灵活性。创建型模式</a:t>
            </a:r>
            <a:r>
              <a:rPr lang="zh-CN" altLang="en-US" smtClean="0">
                <a:solidFill>
                  <a:srgbClr val="FF0000"/>
                </a:solidFill>
              </a:rPr>
              <a:t>隐藏了类的实例的创建细节，通过隐藏对象如何被创建和组合在一起达到使整个系统独立的目的</a:t>
            </a:r>
            <a:r>
              <a:rPr lang="zh-CN" altLang="en-US" smtClean="0"/>
              <a:t>。 </a:t>
            </a:r>
          </a:p>
          <a:p>
            <a:endParaRPr lang="en-US" altLang="zh-CN" dirty="0" smtClean="0"/>
          </a:p>
        </p:txBody>
      </p:sp>
    </p:spTree>
    <p:extLst>
      <p:ext uri="{BB962C8B-B14F-4D97-AF65-F5344CB8AC3E}">
        <p14:creationId xmlns:p14="http://schemas.microsoft.com/office/powerpoint/2010/main" val="289805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创建型模式</a:t>
            </a:r>
          </a:p>
        </p:txBody>
      </p:sp>
      <p:sp>
        <p:nvSpPr>
          <p:cNvPr id="5" name="Rectangle 3"/>
          <p:cNvSpPr txBox="1">
            <a:spLocks noChangeArrowheads="1"/>
          </p:cNvSpPr>
          <p:nvPr/>
        </p:nvSpPr>
        <p:spPr>
          <a:xfrm>
            <a:off x="381000" y="25908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lvl="1"/>
            <a:r>
              <a:rPr lang="zh-CN" altLang="en-US" dirty="0" smtClean="0">
                <a:solidFill>
                  <a:srgbClr val="FF3300"/>
                </a:solidFill>
              </a:rPr>
              <a:t>简单工厂模式（</a:t>
            </a:r>
            <a:r>
              <a:rPr lang="en-US" altLang="zh-CN" dirty="0" smtClean="0">
                <a:solidFill>
                  <a:srgbClr val="FF3300"/>
                </a:solidFill>
              </a:rPr>
              <a:t>Simple Factory</a:t>
            </a:r>
            <a:r>
              <a:rPr lang="zh-CN" altLang="en-US" dirty="0" smtClean="0">
                <a:solidFill>
                  <a:srgbClr val="FF3300"/>
                </a:solidFill>
              </a:rPr>
              <a:t>）</a:t>
            </a:r>
            <a:r>
              <a:rPr lang="zh-CN" altLang="en-US" dirty="0" smtClean="0"/>
              <a:t> </a:t>
            </a:r>
          </a:p>
          <a:p>
            <a:pPr lvl="1"/>
            <a:r>
              <a:rPr lang="zh-CN" altLang="en-US" dirty="0" smtClean="0"/>
              <a:t>工厂方法模式（</a:t>
            </a:r>
            <a:r>
              <a:rPr lang="en-US" altLang="zh-CN" dirty="0" smtClean="0"/>
              <a:t>Factory Method</a:t>
            </a:r>
            <a:r>
              <a:rPr lang="zh-CN" altLang="en-US" dirty="0" smtClean="0"/>
              <a:t>） </a:t>
            </a:r>
          </a:p>
          <a:p>
            <a:pPr lvl="1"/>
            <a:r>
              <a:rPr lang="zh-CN" altLang="en-US" dirty="0" smtClean="0"/>
              <a:t>抽象工厂模式（</a:t>
            </a:r>
            <a:r>
              <a:rPr lang="en-US" altLang="zh-CN" dirty="0" smtClean="0"/>
              <a:t>Abstract Factory</a:t>
            </a:r>
            <a:r>
              <a:rPr lang="zh-CN" altLang="en-US" dirty="0" smtClean="0"/>
              <a:t>） </a:t>
            </a:r>
          </a:p>
          <a:p>
            <a:pPr lvl="1"/>
            <a:r>
              <a:rPr lang="zh-CN" altLang="en-US" dirty="0" smtClean="0"/>
              <a:t>建造者模式（</a:t>
            </a:r>
            <a:r>
              <a:rPr lang="en-US" altLang="zh-CN" dirty="0" smtClean="0"/>
              <a:t>Builder</a:t>
            </a:r>
            <a:r>
              <a:rPr lang="zh-CN" altLang="en-US" dirty="0" smtClean="0"/>
              <a:t>）</a:t>
            </a:r>
            <a:endParaRPr lang="en-US" altLang="zh-CN" dirty="0" smtClean="0"/>
          </a:p>
          <a:p>
            <a:pPr lvl="1"/>
            <a:r>
              <a:rPr lang="zh-CN" altLang="en-US" dirty="0" smtClean="0"/>
              <a:t>原型模式（</a:t>
            </a:r>
            <a:r>
              <a:rPr lang="en-US" altLang="zh-CN" dirty="0" smtClean="0"/>
              <a:t>Prototype</a:t>
            </a:r>
            <a:r>
              <a:rPr lang="zh-CN" altLang="en-US" dirty="0" smtClean="0"/>
              <a:t>） </a:t>
            </a:r>
          </a:p>
          <a:p>
            <a:pPr lvl="1"/>
            <a:r>
              <a:rPr lang="zh-CN" altLang="en-US" dirty="0" smtClean="0"/>
              <a:t>单例模式（</a:t>
            </a:r>
            <a:r>
              <a:rPr lang="en-US" altLang="zh-CN" dirty="0" smtClean="0"/>
              <a:t>Singleton</a:t>
            </a:r>
            <a:r>
              <a:rPr lang="zh-CN" altLang="en-US" dirty="0" smtClean="0"/>
              <a:t>） </a:t>
            </a:r>
          </a:p>
          <a:p>
            <a:pPr lvl="1">
              <a:buFont typeface="Wingdings" panose="05000000000000000000" pitchFamily="2" charset="2"/>
              <a:buNone/>
            </a:pPr>
            <a:endParaRPr lang="zh-CN" altLang="en-US" dirty="0" smtClean="0"/>
          </a:p>
        </p:txBody>
      </p:sp>
      <p:sp>
        <p:nvSpPr>
          <p:cNvPr id="11" name="Rectangle 9"/>
          <p:cNvSpPr>
            <a:spLocks noChangeArrowheads="1"/>
          </p:cNvSpPr>
          <p:nvPr/>
        </p:nvSpPr>
        <p:spPr bwMode="auto">
          <a:xfrm>
            <a:off x="603448"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eaLnBrk="1" hangingPunct="1">
              <a:lnSpc>
                <a:spcPct val="120000"/>
              </a:lnSpc>
              <a:spcBef>
                <a:spcPct val="20000"/>
              </a:spcBef>
              <a:buClr>
                <a:srgbClr val="FF3300"/>
              </a:buClr>
              <a:buFont typeface="Wingdings" panose="05000000000000000000" pitchFamily="2" charset="2"/>
              <a:buChar char="w"/>
            </a:pPr>
            <a:r>
              <a:rPr lang="zh-CN" altLang="en-US" sz="3200" dirty="0">
                <a:solidFill>
                  <a:srgbClr val="080808"/>
                </a:solidFill>
                <a:ea typeface="隶书" panose="02010509060101010101" pitchFamily="49" charset="-122"/>
              </a:rPr>
              <a:t>创建型模式简介</a:t>
            </a:r>
          </a:p>
          <a:p>
            <a:pPr lvl="1" eaLnBrk="1" hangingPunct="1">
              <a:lnSpc>
                <a:spcPct val="120000"/>
              </a:lnSpc>
              <a:spcBef>
                <a:spcPct val="20000"/>
              </a:spcBef>
              <a:buClr>
                <a:srgbClr val="0000FF"/>
              </a:buClr>
              <a:buFont typeface="Wingdings" panose="05000000000000000000" pitchFamily="2" charset="2"/>
              <a:buChar char="ü"/>
            </a:pPr>
            <a:endParaRPr lang="zh-CN" altLang="en-US" sz="2400" b="1" dirty="0">
              <a:ea typeface="楷体_GB2312" pitchFamily="49" charset="-122"/>
            </a:endParaRPr>
          </a:p>
          <a:p>
            <a:pPr eaLnBrk="1" hangingPunct="1">
              <a:lnSpc>
                <a:spcPct val="120000"/>
              </a:lnSpc>
              <a:spcBef>
                <a:spcPct val="20000"/>
              </a:spcBef>
              <a:buClr>
                <a:srgbClr val="FF3300"/>
              </a:buClr>
              <a:buFont typeface="Wingdings" panose="05000000000000000000" pitchFamily="2" charset="2"/>
              <a:buChar char="w"/>
            </a:pPr>
            <a:endParaRPr lang="en-US" altLang="zh-CN" sz="3200" dirty="0">
              <a:solidFill>
                <a:srgbClr val="080808"/>
              </a:solidFill>
              <a:ea typeface="隶书" panose="02010509060101010101" pitchFamily="49" charset="-122"/>
            </a:endParaRPr>
          </a:p>
        </p:txBody>
      </p:sp>
    </p:spTree>
    <p:extLst>
      <p:ext uri="{BB962C8B-B14F-4D97-AF65-F5344CB8AC3E}">
        <p14:creationId xmlns:p14="http://schemas.microsoft.com/office/powerpoint/2010/main" val="424899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r>
              <a:rPr lang="zh-CN" altLang="en-US" smtClean="0"/>
              <a:t>只需要知道水果的名字则可得到相应的水果</a:t>
            </a:r>
          </a:p>
          <a:p>
            <a:pPr lvl="1">
              <a:buFont typeface="Wingdings" panose="05000000000000000000" pitchFamily="2" charset="2"/>
              <a:buNone/>
            </a:pPr>
            <a:endParaRPr lang="zh-CN" altLang="en-US" smtClean="0"/>
          </a:p>
          <a:p>
            <a:pPr lvl="1">
              <a:buFont typeface="Wingdings" panose="05000000000000000000" pitchFamily="2" charset="2"/>
              <a:buNone/>
            </a:pPr>
            <a:endParaRPr lang="zh-CN" altLang="en-US" smtClean="0"/>
          </a:p>
          <a:p>
            <a:pPr lvl="1"/>
            <a:endParaRPr lang="zh-CN" altLang="en-US" smtClean="0"/>
          </a:p>
          <a:p>
            <a:endParaRPr lang="en-US" altLang="zh-CN" smtClean="0"/>
          </a:p>
        </p:txBody>
      </p:sp>
      <p:pic>
        <p:nvPicPr>
          <p:cNvPr id="5"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76200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298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1534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简单工厂模式</a:t>
            </a:r>
            <a:r>
              <a:rPr lang="en-US" altLang="zh-CN" smtClean="0"/>
              <a:t>(Simple Factory Pattern)</a:t>
            </a:r>
            <a:r>
              <a:rPr lang="zh-CN" altLang="en-US" smtClean="0"/>
              <a:t>：又称为</a:t>
            </a:r>
            <a:r>
              <a:rPr lang="zh-CN" altLang="en-US" smtClean="0">
                <a:solidFill>
                  <a:srgbClr val="FF3300"/>
                </a:solidFill>
              </a:rPr>
              <a:t>静态工厂方法</a:t>
            </a:r>
            <a:r>
              <a:rPr lang="en-US" altLang="zh-CN" smtClean="0">
                <a:solidFill>
                  <a:srgbClr val="FF3300"/>
                </a:solidFill>
              </a:rPr>
              <a:t>(Static Factory Method)</a:t>
            </a:r>
            <a:r>
              <a:rPr lang="zh-CN" altLang="en-US" smtClean="0">
                <a:solidFill>
                  <a:srgbClr val="FF3300"/>
                </a:solidFill>
              </a:rPr>
              <a:t>模式</a:t>
            </a:r>
            <a:r>
              <a:rPr lang="zh-CN" altLang="en-US" smtClean="0"/>
              <a:t>，它属于类创建型模式。在简单工厂模式中，可以</a:t>
            </a:r>
            <a:r>
              <a:rPr lang="zh-CN" altLang="en-US" smtClean="0">
                <a:solidFill>
                  <a:srgbClr val="FF3300"/>
                </a:solidFill>
              </a:rPr>
              <a:t>根据参数的不同返回不同类的实例</a:t>
            </a:r>
            <a:r>
              <a:rPr lang="zh-CN" altLang="en-US" smtClean="0"/>
              <a:t>。简单工厂模式</a:t>
            </a:r>
            <a:r>
              <a:rPr lang="zh-CN" altLang="en-US" smtClean="0">
                <a:solidFill>
                  <a:srgbClr val="FF3300"/>
                </a:solidFill>
              </a:rPr>
              <a:t>专门定义一个类来负责创建其他类的实例</a:t>
            </a:r>
            <a:r>
              <a:rPr lang="zh-CN" altLang="en-US" smtClean="0"/>
              <a:t>，</a:t>
            </a:r>
            <a:r>
              <a:rPr lang="zh-CN" altLang="en-US" smtClean="0">
                <a:solidFill>
                  <a:srgbClr val="FF3300"/>
                </a:solidFill>
              </a:rPr>
              <a:t>被创建的实例通常都具有共同的父类</a:t>
            </a:r>
            <a:r>
              <a:rPr lang="zh-CN" altLang="en-US" smtClean="0"/>
              <a:t>。 </a:t>
            </a:r>
          </a:p>
          <a:p>
            <a:endParaRPr lang="en-US" altLang="zh-CN" smtClean="0"/>
          </a:p>
        </p:txBody>
      </p:sp>
    </p:spTree>
    <p:extLst>
      <p:ext uri="{BB962C8B-B14F-4D97-AF65-F5344CB8AC3E}">
        <p14:creationId xmlns:p14="http://schemas.microsoft.com/office/powerpoint/2010/main" val="948255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endParaRPr lang="en-US" altLang="zh-CN" smtClean="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05" y="2400300"/>
            <a:ext cx="857567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703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简单工厂模式包含如下角色：</a:t>
            </a:r>
            <a:endParaRPr lang="zh-CN" altLang="en-US" sz="3200" smtClean="0"/>
          </a:p>
          <a:p>
            <a:pPr lvl="2">
              <a:buFont typeface="Arial" panose="020B0604020202020204" pitchFamily="34" charset="0"/>
              <a:buChar char="•"/>
            </a:pPr>
            <a:r>
              <a:rPr lang="en-US" altLang="zh-CN" sz="2400" smtClean="0">
                <a:ea typeface="黑体" panose="02010609060101010101" pitchFamily="49" charset="-122"/>
              </a:rPr>
              <a:t>Factory</a:t>
            </a:r>
            <a:r>
              <a:rPr lang="zh-CN" altLang="en-US" sz="2400" smtClean="0">
                <a:ea typeface="黑体" panose="02010609060101010101" pitchFamily="49" charset="-122"/>
              </a:rPr>
              <a:t>：工厂角色</a:t>
            </a:r>
          </a:p>
          <a:p>
            <a:pPr lvl="2">
              <a:buFont typeface="Arial" panose="020B0604020202020204" pitchFamily="34" charset="0"/>
              <a:buChar char="•"/>
            </a:pPr>
            <a:r>
              <a:rPr lang="en-US" altLang="zh-CN" sz="2400" smtClean="0">
                <a:ea typeface="黑体" panose="02010609060101010101" pitchFamily="49" charset="-122"/>
              </a:rPr>
              <a:t>Product</a:t>
            </a:r>
            <a:r>
              <a:rPr lang="zh-CN" altLang="en-US" sz="2400" smtClean="0">
                <a:ea typeface="黑体" panose="02010609060101010101" pitchFamily="49" charset="-122"/>
              </a:rPr>
              <a:t>：抽象产品角色</a:t>
            </a:r>
          </a:p>
          <a:p>
            <a:pPr lvl="2">
              <a:buFont typeface="Arial" panose="020B0604020202020204" pitchFamily="34" charset="0"/>
              <a:buChar char="•"/>
            </a:pPr>
            <a:r>
              <a:rPr lang="en-US" altLang="zh-CN" sz="2400" smtClean="0">
                <a:ea typeface="黑体" panose="02010609060101010101" pitchFamily="49" charset="-122"/>
              </a:rPr>
              <a:t>ConcreteProduct</a:t>
            </a:r>
            <a:r>
              <a:rPr lang="zh-CN" altLang="en-US" sz="2400" smtClean="0">
                <a:ea typeface="黑体" panose="02010609060101010101" pitchFamily="49" charset="-122"/>
              </a:rPr>
              <a:t>：具体产品角色</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170231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分析如下代码：</a:t>
            </a:r>
            <a:endParaRPr lang="zh-CN" altLang="en-US" sz="2000" smtClean="0"/>
          </a:p>
        </p:txBody>
      </p:sp>
      <p:graphicFrame>
        <p:nvGraphicFramePr>
          <p:cNvPr id="5" name="Group 25"/>
          <p:cNvGraphicFramePr>
            <a:graphicFrameLocks noGrp="1"/>
          </p:cNvGraphicFramePr>
          <p:nvPr>
            <p:ph sz="half" idx="4294967295"/>
          </p:nvPr>
        </p:nvGraphicFramePr>
        <p:xfrm>
          <a:off x="914400" y="2917825"/>
          <a:ext cx="7467600" cy="3566144"/>
        </p:xfrm>
        <a:graphic>
          <a:graphicData uri="http://schemas.openxmlformats.org/drawingml/2006/table">
            <a:tbl>
              <a:tblPr/>
              <a:tblGrid>
                <a:gridCol w="7467600"/>
              </a:tblGrid>
              <a:tr h="3565525">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public void pay(String type)</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if(type.equalsIgnoreCase("cash"))</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r>
                        <a:rPr kumimoji="0" lang="zh-CN" altLang="en-US"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现金支付处理代码</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else if(type.equalsIgnoreCase("creditcard"))</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r>
                        <a:rPr kumimoji="0" lang="zh-CN" altLang="en-US"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信用卡支付处理代码</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else if(type.equalsIgnoreCase("voucher"))</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r>
                        <a:rPr kumimoji="0" lang="zh-CN" altLang="en-US"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代金券支付处理代码</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else</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AutoShape 27"/>
          <p:cNvSpPr>
            <a:spLocks noChangeArrowheads="1"/>
          </p:cNvSpPr>
          <p:nvPr/>
        </p:nvSpPr>
        <p:spPr bwMode="auto">
          <a:xfrm rot="20086030">
            <a:off x="3810000" y="41148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 name="Text Box 28"/>
          <p:cNvSpPr txBox="1">
            <a:spLocks noChangeArrowheads="1"/>
          </p:cNvSpPr>
          <p:nvPr/>
        </p:nvSpPr>
        <p:spPr bwMode="auto">
          <a:xfrm>
            <a:off x="5334000" y="34036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algn="ctr" eaLnBrk="1" hangingPunct="1">
              <a:spcBef>
                <a:spcPct val="50000"/>
              </a:spcBef>
            </a:pPr>
            <a:r>
              <a:rPr lang="zh-CN" altLang="en-US" b="1">
                <a:solidFill>
                  <a:srgbClr val="FF3300"/>
                </a:solidFill>
              </a:rPr>
              <a:t>代码复杂，难以维护</a:t>
            </a:r>
          </a:p>
        </p:txBody>
      </p:sp>
    </p:spTree>
    <p:extLst>
      <p:ext uri="{BB962C8B-B14F-4D97-AF65-F5344CB8AC3E}">
        <p14:creationId xmlns:p14="http://schemas.microsoft.com/office/powerpoint/2010/main" val="73836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重构后的代码：</a:t>
            </a:r>
            <a:endParaRPr lang="zh-CN" altLang="en-US" sz="2000" smtClean="0"/>
          </a:p>
        </p:txBody>
      </p:sp>
      <p:graphicFrame>
        <p:nvGraphicFramePr>
          <p:cNvPr id="5" name="Group 36"/>
          <p:cNvGraphicFramePr>
            <a:graphicFrameLocks noGrp="1"/>
          </p:cNvGraphicFramePr>
          <p:nvPr>
            <p:ph sz="quarter" idx="4294967295"/>
          </p:nvPr>
        </p:nvGraphicFramePr>
        <p:xfrm>
          <a:off x="533400" y="2895600"/>
          <a:ext cx="8229600" cy="1243542"/>
        </p:xfrm>
        <a:graphic>
          <a:graphicData uri="http://schemas.openxmlformats.org/drawingml/2006/table">
            <a:tbl>
              <a:tblPr/>
              <a:tblGrid>
                <a:gridCol w="8229600"/>
              </a:tblGrid>
              <a:tr h="1243013">
                <a:tc>
                  <a:txBody>
                    <a:bodyPr/>
                    <a:lstStyle/>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public abstract class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AbstractPay</a:t>
                      </a:r>
                      <a:endParaRPr kumimoji="0" lang="en-US" altLang="zh-CN" sz="1400" b="0" i="0" u="none" strike="noStrike" cap="none" normalizeH="0" baseline="0" dirty="0" smtClean="0">
                        <a:ln>
                          <a:noFill/>
                        </a:ln>
                        <a:solidFill>
                          <a:srgbClr val="080808"/>
                        </a:solidFill>
                        <a:effectLst/>
                        <a:latin typeface="Tahoma" pitchFamily="34" charset="0"/>
                        <a:ea typeface="隶书" pitchFamily="49" charset="-122"/>
                      </a:endParaRP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public abstract void pay();</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AutoShape 11"/>
          <p:cNvSpPr>
            <a:spLocks noChangeArrowheads="1"/>
          </p:cNvSpPr>
          <p:nvPr/>
        </p:nvSpPr>
        <p:spPr bwMode="auto">
          <a:xfrm rot="20086030">
            <a:off x="4648200" y="28956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eaLnBrk="1" hangingPunct="1"/>
            <a:endParaRPr lang="zh-CN" altLang="en-US"/>
          </a:p>
        </p:txBody>
      </p:sp>
      <p:graphicFrame>
        <p:nvGraphicFramePr>
          <p:cNvPr id="7" name="Group 31"/>
          <p:cNvGraphicFramePr>
            <a:graphicFrameLocks noGrp="1"/>
          </p:cNvGraphicFramePr>
          <p:nvPr>
            <p:ph sz="quarter" idx="4294967295"/>
          </p:nvPr>
        </p:nvGraphicFramePr>
        <p:xfrm>
          <a:off x="533400" y="4267200"/>
          <a:ext cx="8229600" cy="2139950"/>
        </p:xfrm>
        <a:graphic>
          <a:graphicData uri="http://schemas.openxmlformats.org/drawingml/2006/table">
            <a:tbl>
              <a:tblPr/>
              <a:tblGrid>
                <a:gridCol w="8229600"/>
              </a:tblGrid>
              <a:tr h="2139950">
                <a:tc>
                  <a:txBody>
                    <a:bodyPr/>
                    <a:lstStyle/>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public class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CashPay</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extends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AbstractPay</a:t>
                      </a:r>
                      <a:endParaRPr kumimoji="0" lang="en-US" altLang="zh-CN" sz="1400" b="0" i="0" u="none" strike="noStrike" cap="none" normalizeH="0" baseline="0" dirty="0" smtClean="0">
                        <a:ln>
                          <a:noFill/>
                        </a:ln>
                        <a:solidFill>
                          <a:srgbClr val="080808"/>
                        </a:solidFill>
                        <a:effectLst/>
                        <a:latin typeface="Tahoma" pitchFamily="34" charset="0"/>
                        <a:ea typeface="隶书" pitchFamily="49" charset="-122"/>
                      </a:endParaRP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public void pay()</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现金支付处理代码</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AutoShape 33"/>
          <p:cNvSpPr>
            <a:spLocks noChangeArrowheads="1"/>
          </p:cNvSpPr>
          <p:nvPr/>
        </p:nvSpPr>
        <p:spPr bwMode="auto">
          <a:xfrm rot="20086030">
            <a:off x="4800600" y="46482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 name="Text Box 34"/>
          <p:cNvSpPr txBox="1">
            <a:spLocks noChangeArrowheads="1"/>
          </p:cNvSpPr>
          <p:nvPr/>
        </p:nvSpPr>
        <p:spPr bwMode="auto">
          <a:xfrm>
            <a:off x="5715000" y="21336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algn="ctr" eaLnBrk="1" hangingPunct="1">
              <a:spcBef>
                <a:spcPct val="50000"/>
              </a:spcBef>
            </a:pPr>
            <a:r>
              <a:rPr lang="zh-CN" altLang="en-US" b="1">
                <a:solidFill>
                  <a:srgbClr val="FF3300"/>
                </a:solidFill>
              </a:rPr>
              <a:t>抽象支付类</a:t>
            </a:r>
          </a:p>
        </p:txBody>
      </p:sp>
      <p:sp>
        <p:nvSpPr>
          <p:cNvPr id="10" name="Text Box 35"/>
          <p:cNvSpPr txBox="1">
            <a:spLocks noChangeArrowheads="1"/>
          </p:cNvSpPr>
          <p:nvPr/>
        </p:nvSpPr>
        <p:spPr bwMode="auto">
          <a:xfrm>
            <a:off x="5715000" y="39370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algn="ctr" eaLnBrk="1" hangingPunct="1">
              <a:spcBef>
                <a:spcPct val="50000"/>
              </a:spcBef>
            </a:pPr>
            <a:r>
              <a:rPr lang="zh-CN" altLang="en-US" b="1">
                <a:solidFill>
                  <a:srgbClr val="FF3300"/>
                </a:solidFill>
              </a:rPr>
              <a:t>具体支付类</a:t>
            </a:r>
          </a:p>
        </p:txBody>
      </p:sp>
    </p:spTree>
    <p:extLst>
      <p:ext uri="{BB962C8B-B14F-4D97-AF65-F5344CB8AC3E}">
        <p14:creationId xmlns:p14="http://schemas.microsoft.com/office/powerpoint/2010/main" val="166608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重构后的代码：</a:t>
            </a:r>
            <a:endParaRPr lang="zh-CN" altLang="en-US" sz="2000" smtClean="0"/>
          </a:p>
        </p:txBody>
      </p:sp>
      <p:graphicFrame>
        <p:nvGraphicFramePr>
          <p:cNvPr id="5" name="Group 23"/>
          <p:cNvGraphicFramePr>
            <a:graphicFrameLocks noGrp="1"/>
          </p:cNvGraphicFramePr>
          <p:nvPr>
            <p:ph sz="quarter" idx="4294967295"/>
          </p:nvPr>
        </p:nvGraphicFramePr>
        <p:xfrm>
          <a:off x="533400" y="2873375"/>
          <a:ext cx="8229600" cy="3346698"/>
        </p:xfrm>
        <a:graphic>
          <a:graphicData uri="http://schemas.openxmlformats.org/drawingml/2006/table">
            <a:tbl>
              <a:tblPr/>
              <a:tblGrid>
                <a:gridCol w="8229600"/>
              </a:tblGrid>
              <a:tr h="3346450">
                <a:tc>
                  <a:txBody>
                    <a:bodyPr/>
                    <a:lstStyle/>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public class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PayMethodFactory</a:t>
                      </a:r>
                      <a:endParaRPr kumimoji="0" lang="en-US" altLang="zh-CN" sz="1200" b="0" i="0" u="none" strike="noStrike" cap="none" normalizeH="0" baseline="0" dirty="0" smtClean="0">
                        <a:ln>
                          <a:noFill/>
                        </a:ln>
                        <a:solidFill>
                          <a:srgbClr val="080808"/>
                        </a:solidFill>
                        <a:effectLst/>
                        <a:latin typeface="Tahoma" pitchFamily="34" charset="0"/>
                        <a:ea typeface="隶书" pitchFamily="49" charset="-122"/>
                      </a:endParaRP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public static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AbstractPay</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getPayMethod</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(String type)</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if(</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type.equalsIgnoreCase</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("cash"))</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return new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CashPay</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200" b="0" i="0" u="none" strike="noStrike" cap="none" normalizeH="0" baseline="0" dirty="0" smtClean="0">
                          <a:ln>
                            <a:noFill/>
                          </a:ln>
                          <a:solidFill>
                            <a:srgbClr val="080808"/>
                          </a:solidFill>
                          <a:effectLst/>
                          <a:latin typeface="Tahoma" pitchFamily="34" charset="0"/>
                          <a:ea typeface="隶书" pitchFamily="49" charset="-122"/>
                        </a:rPr>
                        <a:t>根据参数创建具体产品</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else if(</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type.equalsIgnoreCase</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creditcard</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return new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CreditcardPay</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200" b="0" i="0" u="none" strike="noStrike" cap="none" normalizeH="0" baseline="0" dirty="0" smtClean="0">
                          <a:ln>
                            <a:noFill/>
                          </a:ln>
                          <a:solidFill>
                            <a:srgbClr val="080808"/>
                          </a:solidFill>
                          <a:effectLst/>
                          <a:latin typeface="Tahoma" pitchFamily="34" charset="0"/>
                          <a:ea typeface="隶书" pitchFamily="49" charset="-122"/>
                        </a:rPr>
                        <a:t>根据参数创建具体产品</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AutoShape 11"/>
          <p:cNvSpPr>
            <a:spLocks noChangeArrowheads="1"/>
          </p:cNvSpPr>
          <p:nvPr/>
        </p:nvSpPr>
        <p:spPr bwMode="auto">
          <a:xfrm rot="20086030">
            <a:off x="4648200" y="28956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 name="Text Box 25"/>
          <p:cNvSpPr txBox="1">
            <a:spLocks noChangeArrowheads="1"/>
          </p:cNvSpPr>
          <p:nvPr/>
        </p:nvSpPr>
        <p:spPr bwMode="auto">
          <a:xfrm>
            <a:off x="5791200" y="21336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anose="020B0604030504040204" pitchFamily="34" charset="0"/>
                <a:ea typeface="黑体" panose="02010609060101010101" pitchFamily="49" charset="-122"/>
              </a:defRPr>
            </a:lvl1pPr>
            <a:lvl2pPr marL="742950" indent="-285750" eaLnBrk="0" hangingPunct="0">
              <a:defRPr sz="2000">
                <a:solidFill>
                  <a:srgbClr val="333333"/>
                </a:solidFill>
                <a:latin typeface="Tahoma" panose="020B0604030504040204" pitchFamily="34" charset="0"/>
                <a:ea typeface="黑体" panose="02010609060101010101" pitchFamily="49" charset="-122"/>
              </a:defRPr>
            </a:lvl2pPr>
            <a:lvl3pPr marL="1143000" indent="-228600" eaLnBrk="0" hangingPunct="0">
              <a:defRPr sz="2000">
                <a:solidFill>
                  <a:srgbClr val="333333"/>
                </a:solidFill>
                <a:latin typeface="Tahoma" panose="020B0604030504040204" pitchFamily="34" charset="0"/>
                <a:ea typeface="黑体" panose="02010609060101010101" pitchFamily="49" charset="-122"/>
              </a:defRPr>
            </a:lvl3pPr>
            <a:lvl4pPr marL="1600200" indent="-228600" eaLnBrk="0" hangingPunct="0">
              <a:defRPr sz="2000">
                <a:solidFill>
                  <a:srgbClr val="333333"/>
                </a:solidFill>
                <a:latin typeface="Tahoma" panose="020B0604030504040204" pitchFamily="34" charset="0"/>
                <a:ea typeface="黑体" panose="02010609060101010101" pitchFamily="49" charset="-122"/>
              </a:defRPr>
            </a:lvl4pPr>
            <a:lvl5pPr marL="2057400" indent="-228600" eaLnBrk="0" hangingPunct="0">
              <a:defRPr sz="2000">
                <a:solidFill>
                  <a:srgbClr val="333333"/>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000">
                <a:solidFill>
                  <a:srgbClr val="333333"/>
                </a:solidFill>
                <a:latin typeface="Tahoma" panose="020B0604030504040204" pitchFamily="34" charset="0"/>
                <a:ea typeface="黑体" panose="02010609060101010101" pitchFamily="49" charset="-122"/>
              </a:defRPr>
            </a:lvl9pPr>
          </a:lstStyle>
          <a:p>
            <a:pPr algn="ctr" eaLnBrk="1" hangingPunct="1"/>
            <a:r>
              <a:rPr lang="zh-CN" altLang="en-US" b="1">
                <a:solidFill>
                  <a:srgbClr val="FF3300"/>
                </a:solidFill>
              </a:rPr>
              <a:t>支付工厂</a:t>
            </a:r>
          </a:p>
        </p:txBody>
      </p:sp>
    </p:spTree>
    <p:extLst>
      <p:ext uri="{BB962C8B-B14F-4D97-AF65-F5344CB8AC3E}">
        <p14:creationId xmlns:p14="http://schemas.microsoft.com/office/powerpoint/2010/main" val="1901654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229600" cy="4495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模式分析</a:t>
            </a:r>
          </a:p>
          <a:p>
            <a:pPr lvl="1">
              <a:lnSpc>
                <a:spcPct val="110000"/>
              </a:lnSpc>
            </a:pPr>
            <a:r>
              <a:rPr lang="zh-CN" altLang="en-US" sz="1800" smtClean="0">
                <a:solidFill>
                  <a:srgbClr val="FF3300"/>
                </a:solidFill>
              </a:rPr>
              <a:t>将对象的创建和对象本身业务处理分离</a:t>
            </a:r>
            <a:r>
              <a:rPr lang="zh-CN" altLang="en-US" sz="1800" smtClean="0"/>
              <a:t>可以</a:t>
            </a:r>
            <a:r>
              <a:rPr lang="zh-CN" altLang="en-US" sz="1800" smtClean="0">
                <a:solidFill>
                  <a:srgbClr val="FF3300"/>
                </a:solidFill>
              </a:rPr>
              <a:t>降低系统的耦合度</a:t>
            </a:r>
            <a:r>
              <a:rPr lang="zh-CN" altLang="en-US" sz="1800" smtClean="0"/>
              <a:t>，使得两者修改起来都相对容易。 </a:t>
            </a:r>
          </a:p>
          <a:p>
            <a:pPr lvl="1">
              <a:lnSpc>
                <a:spcPct val="110000"/>
              </a:lnSpc>
            </a:pPr>
            <a:r>
              <a:rPr lang="zh-CN" altLang="en-US" sz="1800" smtClean="0"/>
              <a:t>在调用工厂类的工厂方法时，由于工厂方法是</a:t>
            </a:r>
            <a:r>
              <a:rPr lang="zh-CN" altLang="en-US" sz="1800" smtClean="0">
                <a:solidFill>
                  <a:srgbClr val="FF3300"/>
                </a:solidFill>
              </a:rPr>
              <a:t>静态方法</a:t>
            </a:r>
            <a:r>
              <a:rPr lang="zh-CN" altLang="en-US" sz="1800" smtClean="0"/>
              <a:t>，使用起来很方便，可通过类名直接调用，而且只需要传入一个简单的参数即可，在实际开发中，还可以在调用时将所传入的参数保存在</a:t>
            </a:r>
            <a:r>
              <a:rPr lang="en-US" altLang="zh-CN" sz="1800" smtClean="0"/>
              <a:t>XML</a:t>
            </a:r>
            <a:r>
              <a:rPr lang="zh-CN" altLang="en-US" sz="1800" smtClean="0"/>
              <a:t>等格式的</a:t>
            </a:r>
            <a:r>
              <a:rPr lang="zh-CN" altLang="en-US" sz="1800" smtClean="0">
                <a:solidFill>
                  <a:srgbClr val="FF3300"/>
                </a:solidFill>
              </a:rPr>
              <a:t>配置文件</a:t>
            </a:r>
            <a:r>
              <a:rPr lang="zh-CN" altLang="en-US" sz="1800" smtClean="0"/>
              <a:t>中，修改参数时无须修改任何</a:t>
            </a:r>
            <a:r>
              <a:rPr lang="en-US" altLang="zh-CN" sz="1800" smtClean="0"/>
              <a:t>Java</a:t>
            </a:r>
            <a:r>
              <a:rPr lang="zh-CN" altLang="en-US" sz="1800" smtClean="0"/>
              <a:t>源代码。</a:t>
            </a:r>
          </a:p>
          <a:p>
            <a:pPr lvl="1">
              <a:lnSpc>
                <a:spcPct val="110000"/>
              </a:lnSpc>
            </a:pPr>
            <a:r>
              <a:rPr lang="zh-CN" altLang="en-US" sz="1800" smtClean="0"/>
              <a:t>简单工厂模式最大的问题在于</a:t>
            </a:r>
            <a:r>
              <a:rPr lang="zh-CN" altLang="en-US" sz="1800" smtClean="0">
                <a:solidFill>
                  <a:srgbClr val="FF3300"/>
                </a:solidFill>
              </a:rPr>
              <a:t>工厂类的职责相对过重</a:t>
            </a:r>
            <a:r>
              <a:rPr lang="zh-CN" altLang="en-US" sz="1800" smtClean="0"/>
              <a:t>，增加新的产品需要修改工厂类的判断逻辑，这一点与开闭原则是相违背的。</a:t>
            </a:r>
          </a:p>
          <a:p>
            <a:pPr lvl="1">
              <a:lnSpc>
                <a:spcPct val="110000"/>
              </a:lnSpc>
            </a:pPr>
            <a:r>
              <a:rPr lang="zh-CN" altLang="en-US" sz="1800" smtClean="0"/>
              <a:t>简单工厂模式的要点在于：</a:t>
            </a:r>
            <a:r>
              <a:rPr lang="zh-CN" altLang="en-US" sz="1800" smtClean="0">
                <a:solidFill>
                  <a:srgbClr val="FF3300"/>
                </a:solidFill>
              </a:rPr>
              <a:t>当你需要什么，只需要传入一个正确的参数，就可以获取你所需要的对象，而无须知道其创建细节</a:t>
            </a:r>
            <a:r>
              <a:rPr lang="zh-CN" altLang="en-US" sz="1800" smtClean="0"/>
              <a:t>。  </a:t>
            </a:r>
            <a:endParaRPr lang="zh-CN" altLang="en-US" sz="1800" dirty="0" smtClean="0"/>
          </a:p>
        </p:txBody>
      </p:sp>
    </p:spTree>
    <p:extLst>
      <p:ext uri="{BB962C8B-B14F-4D97-AF65-F5344CB8AC3E}">
        <p14:creationId xmlns:p14="http://schemas.microsoft.com/office/powerpoint/2010/main" val="378911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软件设计模式的诞生与发展</a:t>
            </a:r>
            <a:endParaRPr lang="zh-CN" altLang="en-US" dirty="0"/>
          </a:p>
        </p:txBody>
      </p:sp>
      <p:sp>
        <p:nvSpPr>
          <p:cNvPr id="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w"/>
            </a:pPr>
            <a:r>
              <a:rPr kumimoji="1" lang="zh-CN" altLang="en-US" sz="2800" dirty="0">
                <a:solidFill>
                  <a:srgbClr val="080808"/>
                </a:solidFill>
                <a:latin typeface="Tahoma" panose="020B0604030504040204" pitchFamily="34" charset="0"/>
                <a:ea typeface="隶书" panose="02010509060101010101" pitchFamily="49" charset="-122"/>
              </a:rPr>
              <a:t>软件模式 </a:t>
            </a:r>
          </a:p>
          <a:p>
            <a:pPr lvl="1" eaLnBrk="1" hangingPunct="1">
              <a:lnSpc>
                <a:spcPct val="110000"/>
              </a:lnSpc>
              <a:spcBef>
                <a:spcPct val="20000"/>
              </a:spcBef>
              <a:buClr>
                <a:srgbClr val="0000FF"/>
              </a:buClr>
              <a:buFont typeface="Wingdings" panose="05000000000000000000" pitchFamily="2" charset="2"/>
              <a:buChar char="ü"/>
            </a:pPr>
            <a:r>
              <a:rPr kumimoji="1" lang="en-US" altLang="zh-CN" sz="2200" b="1" dirty="0">
                <a:solidFill>
                  <a:srgbClr val="333333"/>
                </a:solidFill>
                <a:latin typeface="Tahoma" panose="020B0604030504040204" pitchFamily="34" charset="0"/>
                <a:ea typeface="楷体_GB2312" pitchFamily="49" charset="-122"/>
              </a:rPr>
              <a:t>1990</a:t>
            </a:r>
            <a:r>
              <a:rPr kumimoji="1" lang="zh-CN" altLang="en-US" sz="2200" b="1" dirty="0">
                <a:solidFill>
                  <a:srgbClr val="333333"/>
                </a:solidFill>
                <a:latin typeface="Tahoma" panose="020B0604030504040204" pitchFamily="34" charset="0"/>
                <a:ea typeface="楷体_GB2312" pitchFamily="49" charset="-122"/>
              </a:rPr>
              <a:t>年，软件工程界开始关注</a:t>
            </a:r>
            <a:r>
              <a:rPr kumimoji="1" lang="en-US" altLang="zh-CN" sz="2200" b="1" dirty="0">
                <a:solidFill>
                  <a:srgbClr val="333333"/>
                </a:solidFill>
                <a:latin typeface="Tahoma" panose="020B0604030504040204" pitchFamily="34" charset="0"/>
                <a:ea typeface="楷体_GB2312" pitchFamily="49" charset="-122"/>
              </a:rPr>
              <a:t>Christopher Alexander</a:t>
            </a:r>
            <a:r>
              <a:rPr kumimoji="1" lang="zh-CN" altLang="en-US" sz="2200" b="1" dirty="0">
                <a:solidFill>
                  <a:srgbClr val="333333"/>
                </a:solidFill>
                <a:latin typeface="Tahoma" panose="020B0604030504040204" pitchFamily="34" charset="0"/>
                <a:ea typeface="楷体_GB2312" pitchFamily="49" charset="-122"/>
              </a:rPr>
              <a:t>等在这一住宅、公共建筑与城市规划领域的重大突破，最早将该模式的思想引入软件工程方法学的是</a:t>
            </a:r>
            <a:r>
              <a:rPr kumimoji="1" lang="en-US" altLang="zh-CN" sz="2200" b="1" dirty="0">
                <a:solidFill>
                  <a:srgbClr val="333333"/>
                </a:solidFill>
                <a:latin typeface="Tahoma" panose="020B0604030504040204" pitchFamily="34" charset="0"/>
                <a:ea typeface="楷体_GB2312" pitchFamily="49" charset="-122"/>
              </a:rPr>
              <a:t>1991-1992</a:t>
            </a:r>
            <a:r>
              <a:rPr kumimoji="1" lang="zh-CN" altLang="en-US" sz="2200" b="1" dirty="0">
                <a:solidFill>
                  <a:srgbClr val="333333"/>
                </a:solidFill>
                <a:latin typeface="Tahoma" panose="020B0604030504040204" pitchFamily="34" charset="0"/>
                <a:ea typeface="楷体_GB2312" pitchFamily="49" charset="-122"/>
              </a:rPr>
              <a:t>年以“四人组</a:t>
            </a:r>
            <a:r>
              <a:rPr kumimoji="1" lang="en-US" altLang="zh-CN" sz="2200" b="1" dirty="0">
                <a:solidFill>
                  <a:srgbClr val="333333"/>
                </a:solidFill>
                <a:latin typeface="Tahoma" panose="020B0604030504040204" pitchFamily="34" charset="0"/>
                <a:ea typeface="楷体_GB2312" pitchFamily="49" charset="-122"/>
              </a:rPr>
              <a:t>(</a:t>
            </a:r>
            <a:r>
              <a:rPr kumimoji="1" lang="en-US" altLang="zh-CN" sz="2200" b="1" dirty="0">
                <a:solidFill>
                  <a:srgbClr val="FF3300"/>
                </a:solidFill>
                <a:latin typeface="Tahoma" panose="020B0604030504040204" pitchFamily="34" charset="0"/>
                <a:ea typeface="楷体_GB2312" pitchFamily="49" charset="-122"/>
              </a:rPr>
              <a:t>Gang of Four</a:t>
            </a:r>
            <a:r>
              <a:rPr kumimoji="1" lang="zh-CN" altLang="en-US" sz="2200" b="1" dirty="0">
                <a:solidFill>
                  <a:srgbClr val="FF3300"/>
                </a:solidFill>
                <a:latin typeface="Tahoma" panose="020B0604030504040204" pitchFamily="34" charset="0"/>
                <a:ea typeface="楷体_GB2312" pitchFamily="49" charset="-122"/>
              </a:rPr>
              <a:t>，</a:t>
            </a:r>
            <a:r>
              <a:rPr kumimoji="1" lang="en-US" altLang="zh-CN" sz="2200" b="1" dirty="0" err="1">
                <a:solidFill>
                  <a:srgbClr val="FF3300"/>
                </a:solidFill>
                <a:latin typeface="Tahoma" panose="020B0604030504040204" pitchFamily="34" charset="0"/>
                <a:ea typeface="楷体_GB2312" pitchFamily="49" charset="-122"/>
              </a:rPr>
              <a:t>GoF</a:t>
            </a:r>
            <a:r>
              <a:rPr kumimoji="1" lang="zh-CN" altLang="en-US" sz="2200" b="1" dirty="0">
                <a:solidFill>
                  <a:srgbClr val="FF3300"/>
                </a:solidFill>
                <a:latin typeface="Tahoma" panose="020B0604030504040204" pitchFamily="34" charset="0"/>
                <a:ea typeface="楷体_GB2312" pitchFamily="49" charset="-122"/>
              </a:rPr>
              <a:t>，分别是</a:t>
            </a:r>
            <a:r>
              <a:rPr kumimoji="1" lang="en-US" altLang="zh-CN" sz="2200" b="1" dirty="0">
                <a:solidFill>
                  <a:srgbClr val="FF3300"/>
                </a:solidFill>
                <a:latin typeface="Tahoma" panose="020B0604030504040204" pitchFamily="34" charset="0"/>
                <a:ea typeface="楷体_GB2312" pitchFamily="49" charset="-122"/>
              </a:rPr>
              <a:t>Erich Gamma, Richard Helm, Ralph Johnson</a:t>
            </a:r>
            <a:r>
              <a:rPr kumimoji="1" lang="zh-CN" altLang="en-US" sz="2200" b="1" dirty="0">
                <a:solidFill>
                  <a:srgbClr val="FF3300"/>
                </a:solidFill>
                <a:latin typeface="Tahoma" panose="020B0604030504040204" pitchFamily="34" charset="0"/>
                <a:ea typeface="楷体_GB2312" pitchFamily="49" charset="-122"/>
              </a:rPr>
              <a:t>和</a:t>
            </a:r>
            <a:r>
              <a:rPr kumimoji="1" lang="en-US" altLang="zh-CN" sz="2200" b="1" dirty="0">
                <a:solidFill>
                  <a:srgbClr val="FF3300"/>
                </a:solidFill>
                <a:latin typeface="Tahoma" panose="020B0604030504040204" pitchFamily="34" charset="0"/>
                <a:ea typeface="楷体_GB2312" pitchFamily="49" charset="-122"/>
              </a:rPr>
              <a:t>John </a:t>
            </a:r>
            <a:r>
              <a:rPr kumimoji="1" lang="en-US" altLang="zh-CN" sz="2200" b="1" dirty="0" err="1">
                <a:solidFill>
                  <a:srgbClr val="FF3300"/>
                </a:solidFill>
                <a:latin typeface="Tahoma" panose="020B0604030504040204" pitchFamily="34" charset="0"/>
                <a:ea typeface="楷体_GB2312" pitchFamily="49" charset="-122"/>
              </a:rPr>
              <a:t>Vlissides</a:t>
            </a:r>
            <a:r>
              <a:rPr kumimoji="1" lang="en-US" altLang="zh-CN" sz="2200" b="1" dirty="0">
                <a:solidFill>
                  <a:srgbClr val="333333"/>
                </a:solidFill>
                <a:latin typeface="Tahoma" panose="020B0604030504040204" pitchFamily="34" charset="0"/>
                <a:ea typeface="楷体_GB2312" pitchFamily="49" charset="-122"/>
              </a:rPr>
              <a:t>)”</a:t>
            </a:r>
            <a:r>
              <a:rPr kumimoji="1" lang="zh-CN" altLang="en-US" sz="2200" b="1" dirty="0">
                <a:solidFill>
                  <a:srgbClr val="333333"/>
                </a:solidFill>
                <a:latin typeface="Tahoma" panose="020B0604030504040204" pitchFamily="34" charset="0"/>
                <a:ea typeface="楷体_GB2312" pitchFamily="49" charset="-122"/>
              </a:rPr>
              <a:t>自称的四位著名软件工程学者，他们在</a:t>
            </a:r>
            <a:r>
              <a:rPr kumimoji="1" lang="en-US" altLang="zh-CN" sz="2200" b="1" dirty="0">
                <a:solidFill>
                  <a:srgbClr val="333333"/>
                </a:solidFill>
                <a:latin typeface="Tahoma" panose="020B0604030504040204" pitchFamily="34" charset="0"/>
                <a:ea typeface="楷体_GB2312" pitchFamily="49" charset="-122"/>
              </a:rPr>
              <a:t>1994</a:t>
            </a:r>
            <a:r>
              <a:rPr kumimoji="1" lang="zh-CN" altLang="en-US" sz="2200" b="1" dirty="0">
                <a:solidFill>
                  <a:srgbClr val="333333"/>
                </a:solidFill>
                <a:latin typeface="Tahoma" panose="020B0604030504040204" pitchFamily="34" charset="0"/>
                <a:ea typeface="楷体_GB2312" pitchFamily="49" charset="-122"/>
              </a:rPr>
              <a:t>年归纳发表了</a:t>
            </a:r>
            <a:r>
              <a:rPr kumimoji="1" lang="en-US" altLang="zh-CN" sz="2200" b="1" dirty="0">
                <a:solidFill>
                  <a:srgbClr val="333333"/>
                </a:solidFill>
                <a:latin typeface="Tahoma" panose="020B0604030504040204" pitchFamily="34" charset="0"/>
                <a:ea typeface="楷体_GB2312" pitchFamily="49" charset="-122"/>
              </a:rPr>
              <a:t>23</a:t>
            </a:r>
            <a:r>
              <a:rPr kumimoji="1" lang="zh-CN" altLang="en-US" sz="2200" b="1" dirty="0">
                <a:solidFill>
                  <a:srgbClr val="333333"/>
                </a:solidFill>
                <a:latin typeface="Tahoma" panose="020B0604030504040204" pitchFamily="34" charset="0"/>
                <a:ea typeface="楷体_GB2312" pitchFamily="49" charset="-122"/>
              </a:rPr>
              <a:t>种在软件开发中使用频率较高的设计模式，旨在</a:t>
            </a:r>
            <a:r>
              <a:rPr kumimoji="1" lang="zh-CN" altLang="en-US" sz="2200" b="1" dirty="0">
                <a:solidFill>
                  <a:srgbClr val="FF3300"/>
                </a:solidFill>
                <a:latin typeface="Tahoma" panose="020B0604030504040204" pitchFamily="34" charset="0"/>
                <a:ea typeface="楷体_GB2312" pitchFamily="49" charset="-122"/>
              </a:rPr>
              <a:t>用模式来统一沟通面向对象方法在分析、设计和实现间的鸿沟</a:t>
            </a:r>
            <a:r>
              <a:rPr kumimoji="1" lang="zh-CN" altLang="en-US" sz="2200" b="1" dirty="0">
                <a:solidFill>
                  <a:srgbClr val="333333"/>
                </a:solidFill>
                <a:latin typeface="Tahoma" panose="020B0604030504040204" pitchFamily="34" charset="0"/>
                <a:ea typeface="楷体_GB2312" pitchFamily="49" charset="-122"/>
              </a:rPr>
              <a:t>。</a:t>
            </a:r>
          </a:p>
        </p:txBody>
      </p:sp>
    </p:spTree>
    <p:extLst>
      <p:ext uri="{BB962C8B-B14F-4D97-AF65-F5344CB8AC3E}">
        <p14:creationId xmlns:p14="http://schemas.microsoft.com/office/powerpoint/2010/main" val="3027249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模式实例与解析</a:t>
            </a:r>
            <a:endParaRPr lang="zh-CN" altLang="en-US" sz="4000" smtClean="0"/>
          </a:p>
          <a:p>
            <a:pPr lvl="1"/>
            <a:r>
              <a:rPr lang="zh-CN" altLang="en-US" smtClean="0"/>
              <a:t>实例一：简单电视机工厂</a:t>
            </a:r>
          </a:p>
          <a:p>
            <a:pPr lvl="2">
              <a:buFont typeface="Arial" panose="020B0604020202020204" pitchFamily="34" charset="0"/>
              <a:buChar char="•"/>
            </a:pPr>
            <a:r>
              <a:rPr lang="zh-CN" altLang="en-US" smtClean="0">
                <a:ea typeface="黑体" panose="02010609060101010101" pitchFamily="49" charset="-122"/>
              </a:rPr>
              <a:t>某电视机厂专为各知名电视机品牌代工生产各类电视机，当需要海尔牌电视机时只需要在调用该工厂的工厂方法时传入参数“</a:t>
            </a:r>
            <a:r>
              <a:rPr lang="en-US" altLang="zh-CN" smtClean="0">
                <a:ea typeface="黑体" panose="02010609060101010101" pitchFamily="49" charset="-122"/>
              </a:rPr>
              <a:t>Haier”</a:t>
            </a:r>
            <a:r>
              <a:rPr lang="zh-CN" altLang="en-US" smtClean="0">
                <a:ea typeface="黑体" panose="02010609060101010101" pitchFamily="49" charset="-122"/>
              </a:rPr>
              <a:t>，需要海信电视机时只需要传入参数“</a:t>
            </a:r>
            <a:r>
              <a:rPr lang="en-US" altLang="zh-CN" smtClean="0">
                <a:ea typeface="黑体" panose="02010609060101010101" pitchFamily="49" charset="-122"/>
              </a:rPr>
              <a:t>Hisense”</a:t>
            </a:r>
            <a:r>
              <a:rPr lang="zh-CN" altLang="en-US" smtClean="0">
                <a:ea typeface="黑体" panose="02010609060101010101" pitchFamily="49" charset="-122"/>
              </a:rPr>
              <a:t>，工厂可以根据传入的不同参数返回不同品牌的电视机。现使用简单工厂模式来模拟该电视机工厂的生产过程。</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1234344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模式实例与解析</a:t>
            </a:r>
            <a:endParaRPr lang="zh-CN" altLang="en-US" sz="4000" smtClean="0"/>
          </a:p>
          <a:p>
            <a:pPr lvl="1"/>
            <a:r>
              <a:rPr lang="zh-CN" altLang="en-US" smtClean="0"/>
              <a:t>实例一：简单电视机工厂</a:t>
            </a:r>
          </a:p>
          <a:p>
            <a:pPr lvl="1"/>
            <a:endParaRPr lang="en-US" altLang="zh-CN" smtClean="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3103563"/>
            <a:ext cx="7705725"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895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dirty="0" smtClean="0"/>
              <a:t>模式应用</a:t>
            </a:r>
          </a:p>
          <a:p>
            <a:pPr lvl="1"/>
            <a:r>
              <a:rPr lang="en-US" altLang="zh-CN" sz="2000" dirty="0" smtClean="0"/>
              <a:t>(1) </a:t>
            </a:r>
            <a:r>
              <a:rPr lang="zh-CN" altLang="en-US" sz="2000" dirty="0" smtClean="0"/>
              <a:t>在</a:t>
            </a:r>
            <a:r>
              <a:rPr lang="en-US" altLang="zh-CN" sz="2000" dirty="0" smtClean="0"/>
              <a:t>JDK</a:t>
            </a:r>
            <a:r>
              <a:rPr lang="zh-CN" altLang="en-US" sz="2000" dirty="0" smtClean="0"/>
              <a:t>类库中广泛使用了简单工厂模式，如工具类</a:t>
            </a:r>
            <a:r>
              <a:rPr lang="en-US" altLang="zh-CN" sz="2000" dirty="0" err="1" smtClean="0"/>
              <a:t>java.text.DateFormat</a:t>
            </a:r>
            <a:r>
              <a:rPr lang="zh-CN" altLang="en-US" sz="2000" dirty="0" smtClean="0"/>
              <a:t>，它用于格式化一个本地日期或者时间。</a:t>
            </a:r>
            <a:endParaRPr lang="en-US" altLang="zh-CN" sz="2000" dirty="0" smtClean="0"/>
          </a:p>
          <a:p>
            <a:pPr lvl="1"/>
            <a:endParaRPr lang="en-US" altLang="zh-CN" sz="2000" dirty="0"/>
          </a:p>
          <a:p>
            <a:pPr lvl="1"/>
            <a:endParaRPr lang="en-US" altLang="zh-CN" sz="2000" dirty="0" smtClean="0"/>
          </a:p>
          <a:p>
            <a:pPr lvl="1"/>
            <a:endParaRPr lang="en-US" altLang="zh-CN" sz="2000" dirty="0"/>
          </a:p>
          <a:p>
            <a:pPr lvl="1"/>
            <a:r>
              <a:rPr lang="en-US" altLang="zh-CN" sz="2000" dirty="0"/>
              <a:t>(2) Java</a:t>
            </a:r>
            <a:r>
              <a:rPr lang="zh-CN" altLang="en-US" sz="2000" dirty="0"/>
              <a:t>加密</a:t>
            </a:r>
            <a:r>
              <a:rPr lang="zh-CN" altLang="en-US" sz="2000" dirty="0" smtClean="0"/>
              <a:t>技术 （参考：</a:t>
            </a:r>
            <a:r>
              <a:rPr lang="en-US" altLang="zh-CN" sz="2000" b="1" dirty="0">
                <a:ea typeface="黑体" panose="02010609060101010101" pitchFamily="49" charset="-122"/>
              </a:rPr>
              <a:t> </a:t>
            </a:r>
            <a:r>
              <a:rPr lang="en-US" altLang="zh-CN" sz="2000" b="1" dirty="0" smtClean="0">
                <a:ea typeface="黑体" panose="02010609060101010101" pitchFamily="49" charset="-122"/>
              </a:rPr>
              <a:t>DESEncrypt.java</a:t>
            </a:r>
            <a:r>
              <a:rPr lang="zh-CN" altLang="en-US" sz="2000" dirty="0" smtClean="0"/>
              <a:t>）</a:t>
            </a:r>
            <a:endParaRPr lang="zh-CN" altLang="en-US" sz="2000" dirty="0"/>
          </a:p>
          <a:p>
            <a:pPr lvl="1"/>
            <a:endParaRPr lang="zh-CN" altLang="en-US" sz="2000" dirty="0" smtClean="0"/>
          </a:p>
        </p:txBody>
      </p:sp>
      <p:graphicFrame>
        <p:nvGraphicFramePr>
          <p:cNvPr id="5" name="Group 26"/>
          <p:cNvGraphicFramePr>
            <a:graphicFrameLocks noGrp="1"/>
          </p:cNvGraphicFramePr>
          <p:nvPr>
            <p:ph sz="half" idx="4294967295"/>
            <p:extLst>
              <p:ext uri="{D42A27DB-BD31-4B8C-83A1-F6EECF244321}">
                <p14:modId xmlns:p14="http://schemas.microsoft.com/office/powerpoint/2010/main" val="1041289260"/>
              </p:ext>
            </p:extLst>
          </p:nvPr>
        </p:nvGraphicFramePr>
        <p:xfrm>
          <a:off x="750283" y="2924944"/>
          <a:ext cx="8659688" cy="1088504"/>
        </p:xfrm>
        <a:graphic>
          <a:graphicData uri="http://schemas.openxmlformats.org/drawingml/2006/table">
            <a:tbl>
              <a:tblPr/>
              <a:tblGrid>
                <a:gridCol w="8659688"/>
              </a:tblGrid>
              <a:tr h="108850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public final static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DateFormat</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getDateInstance</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public final static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DateFormat</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getDateInstance</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int</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style);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public final static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DateFormat</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getDateInstance</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int</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style,Locale</a:t>
                      </a:r>
                      <a:r>
                        <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rPr>
                        <a:t> locale);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23"/>
          <p:cNvGraphicFramePr>
            <a:graphicFrameLocks noGrp="1"/>
          </p:cNvGraphicFramePr>
          <p:nvPr>
            <p:ph sz="quarter" idx="4294967295"/>
            <p:extLst>
              <p:ext uri="{D42A27DB-BD31-4B8C-83A1-F6EECF244321}">
                <p14:modId xmlns:p14="http://schemas.microsoft.com/office/powerpoint/2010/main" val="2061481738"/>
              </p:ext>
            </p:extLst>
          </p:nvPr>
        </p:nvGraphicFramePr>
        <p:xfrm>
          <a:off x="762000" y="4584278"/>
          <a:ext cx="7620000" cy="804863"/>
        </p:xfrm>
        <a:graphic>
          <a:graphicData uri="http://schemas.openxmlformats.org/drawingml/2006/table">
            <a:tbl>
              <a:tblPr/>
              <a:tblGrid>
                <a:gridCol w="7620000"/>
              </a:tblGrid>
              <a:tr h="804863">
                <a:tc>
                  <a:txBody>
                    <a:bodyPr/>
                    <a:lstStyle/>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333333"/>
                          </a:solidFill>
                          <a:effectLst/>
                          <a:latin typeface="Tahoma" pitchFamily="34" charset="0"/>
                          <a:ea typeface="黑体" pitchFamily="2" charset="-122"/>
                        </a:rPr>
                        <a:t>//</a:t>
                      </a:r>
                      <a:r>
                        <a:rPr kumimoji="0" lang="zh-CN" altLang="en-US" sz="1800" b="0" i="0" u="none" strike="noStrike" cap="none" normalizeH="0" baseline="0" smtClean="0">
                          <a:ln>
                            <a:noFill/>
                          </a:ln>
                          <a:solidFill>
                            <a:srgbClr val="333333"/>
                          </a:solidFill>
                          <a:effectLst/>
                          <a:latin typeface="Tahoma" pitchFamily="34" charset="0"/>
                          <a:ea typeface="黑体" pitchFamily="2" charset="-122"/>
                        </a:rPr>
                        <a:t>获取不同加密算法的密钥生成器</a:t>
                      </a:r>
                    </a:p>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333333"/>
                          </a:solidFill>
                          <a:effectLst/>
                          <a:latin typeface="Tahoma" pitchFamily="34" charset="0"/>
                          <a:ea typeface="黑体" pitchFamily="2" charset="-122"/>
                        </a:rPr>
                        <a:t>KeyGenerator keyGen=KeyGenerator.getInstance("DESede");</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22"/>
          <p:cNvGraphicFramePr>
            <a:graphicFrameLocks noGrp="1"/>
          </p:cNvGraphicFramePr>
          <p:nvPr>
            <p:ph sz="quarter" idx="4294967295"/>
            <p:extLst>
              <p:ext uri="{D42A27DB-BD31-4B8C-83A1-F6EECF244321}">
                <p14:modId xmlns:p14="http://schemas.microsoft.com/office/powerpoint/2010/main" val="1288729100"/>
              </p:ext>
            </p:extLst>
          </p:nvPr>
        </p:nvGraphicFramePr>
        <p:xfrm>
          <a:off x="762000" y="5543128"/>
          <a:ext cx="7620000" cy="838200"/>
        </p:xfrm>
        <a:graphic>
          <a:graphicData uri="http://schemas.openxmlformats.org/drawingml/2006/table">
            <a:tbl>
              <a:tblPr/>
              <a:tblGrid>
                <a:gridCol w="7620000"/>
              </a:tblGrid>
              <a:tr h="838200">
                <a:tc>
                  <a:txBody>
                    <a:bodyPr/>
                    <a:lstStyle/>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nb-NO" altLang="zh-CN" sz="1800" b="0" i="0" u="none" strike="noStrike" cap="none" normalizeH="0" baseline="0" smtClean="0">
                          <a:ln>
                            <a:noFill/>
                          </a:ln>
                          <a:solidFill>
                            <a:srgbClr val="333333"/>
                          </a:solidFill>
                          <a:effectLst/>
                          <a:latin typeface="Tahoma" pitchFamily="34" charset="0"/>
                          <a:ea typeface="黑体" pitchFamily="2" charset="-122"/>
                        </a:rPr>
                        <a:t>//</a:t>
                      </a:r>
                      <a:r>
                        <a:rPr kumimoji="0" lang="zh-CN" altLang="nb-NO" sz="1800" b="0" i="0" u="none" strike="noStrike" cap="none" normalizeH="0" baseline="0" smtClean="0">
                          <a:ln>
                            <a:noFill/>
                          </a:ln>
                          <a:solidFill>
                            <a:srgbClr val="333333"/>
                          </a:solidFill>
                          <a:effectLst/>
                          <a:latin typeface="Tahoma" pitchFamily="34" charset="0"/>
                          <a:ea typeface="黑体" pitchFamily="2" charset="-122"/>
                        </a:rPr>
                        <a:t>创建密码器</a:t>
                      </a:r>
                    </a:p>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nb-NO" altLang="zh-CN" sz="1800" b="0" i="0" u="none" strike="noStrike" cap="none" normalizeH="0" baseline="0" smtClean="0">
                          <a:ln>
                            <a:noFill/>
                          </a:ln>
                          <a:solidFill>
                            <a:srgbClr val="333333"/>
                          </a:solidFill>
                          <a:effectLst/>
                          <a:latin typeface="Tahoma" pitchFamily="34" charset="0"/>
                          <a:ea typeface="黑体" pitchFamily="2" charset="-122"/>
                        </a:rPr>
                        <a:t>Cipher cp=Cipher.getInstance("DESede");</a:t>
                      </a:r>
                      <a:endParaRPr kumimoji="0" lang="en-US" altLang="zh-CN" sz="1800" b="0" i="0" u="none" strike="noStrike" cap="none" normalizeH="0" baseline="0" smtClean="0">
                        <a:ln>
                          <a:noFill/>
                        </a:ln>
                        <a:solidFill>
                          <a:srgbClr val="333333"/>
                        </a:solidFill>
                        <a:effectLst/>
                        <a:latin typeface="Tahoma" pitchFamily="34"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7721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简单工厂模式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800" smtClean="0"/>
              <a:t>模式优缺点</a:t>
            </a:r>
            <a:endParaRPr lang="zh-CN" altLang="en-US" sz="3600" smtClean="0"/>
          </a:p>
          <a:p>
            <a:pPr lvl="1">
              <a:lnSpc>
                <a:spcPct val="110000"/>
              </a:lnSpc>
            </a:pPr>
            <a:r>
              <a:rPr lang="zh-CN" altLang="en-US" sz="2000" smtClean="0"/>
              <a:t>简单工厂模式的优点</a:t>
            </a:r>
          </a:p>
          <a:p>
            <a:pPr lvl="2">
              <a:lnSpc>
                <a:spcPct val="110000"/>
              </a:lnSpc>
              <a:buFont typeface="Arial" panose="020B0604020202020204" pitchFamily="34" charset="0"/>
              <a:buChar char="•"/>
            </a:pPr>
            <a:r>
              <a:rPr kumimoji="1" lang="zh-CN" altLang="en-US" sz="1800" smtClean="0">
                <a:ea typeface="黑体" panose="02010609060101010101" pitchFamily="49" charset="-122"/>
              </a:rPr>
              <a:t>工厂类含有必要的判断逻辑，可以决定在什么时候创建哪一个产品类的实例，客户端可以免除直接创建产品对象的责任，而仅仅“消费”产品；简单工厂模式通过这种做法</a:t>
            </a:r>
            <a:r>
              <a:rPr kumimoji="1" lang="zh-CN" altLang="en-US" sz="1800" smtClean="0">
                <a:solidFill>
                  <a:srgbClr val="FF3300"/>
                </a:solidFill>
                <a:ea typeface="黑体" panose="02010609060101010101" pitchFamily="49" charset="-122"/>
              </a:rPr>
              <a:t>实现了对责任的分割，它提供了专门的工厂类用于创建对象</a:t>
            </a:r>
            <a:r>
              <a:rPr kumimoji="1" lang="zh-CN" altLang="en-US" sz="1800" smtClean="0">
                <a:ea typeface="黑体" panose="02010609060101010101" pitchFamily="49" charset="-122"/>
              </a:rPr>
              <a:t>。</a:t>
            </a:r>
          </a:p>
          <a:p>
            <a:pPr lvl="2">
              <a:lnSpc>
                <a:spcPct val="110000"/>
              </a:lnSpc>
              <a:buFont typeface="Arial" panose="020B0604020202020204" pitchFamily="34" charset="0"/>
              <a:buChar char="•"/>
            </a:pPr>
            <a:r>
              <a:rPr kumimoji="1" lang="zh-CN" altLang="en-US" sz="1800" smtClean="0">
                <a:solidFill>
                  <a:srgbClr val="FF3300"/>
                </a:solidFill>
                <a:ea typeface="黑体" panose="02010609060101010101" pitchFamily="49" charset="-122"/>
              </a:rPr>
              <a:t>客户端无须知道所创建的具体产品类的类名，只需要知道具体产品类所对应的参数即可</a:t>
            </a:r>
            <a:r>
              <a:rPr kumimoji="1" lang="zh-CN" altLang="en-US" sz="1800" smtClean="0">
                <a:ea typeface="黑体" panose="02010609060101010101" pitchFamily="49" charset="-122"/>
              </a:rPr>
              <a:t>，对于一些复杂的类名，通过简单工厂模式可以减少使用者的记忆量。</a:t>
            </a:r>
          </a:p>
          <a:p>
            <a:pPr lvl="2">
              <a:lnSpc>
                <a:spcPct val="110000"/>
              </a:lnSpc>
              <a:buFont typeface="Arial" panose="020B0604020202020204" pitchFamily="34" charset="0"/>
              <a:buChar char="•"/>
            </a:pPr>
            <a:r>
              <a:rPr kumimoji="1" lang="zh-CN" altLang="en-US" sz="1800" smtClean="0">
                <a:solidFill>
                  <a:srgbClr val="FF3300"/>
                </a:solidFill>
                <a:ea typeface="黑体" panose="02010609060101010101" pitchFamily="49" charset="-122"/>
              </a:rPr>
              <a:t>通过引入配置文件，可以在不修改任何客户端代码的情况下更换和增加新的具体产品类</a:t>
            </a:r>
            <a:r>
              <a:rPr kumimoji="1" lang="zh-CN" altLang="en-US" sz="1800" smtClean="0">
                <a:ea typeface="黑体" panose="02010609060101010101" pitchFamily="49" charset="-122"/>
              </a:rPr>
              <a:t>，在一定程度上提高了系统的灵活性。</a:t>
            </a:r>
            <a:endParaRPr kumimoji="1" lang="zh-CN" altLang="en-US" sz="1800" dirty="0" smtClean="0">
              <a:ea typeface="黑体" panose="02010609060101010101" pitchFamily="49" charset="-122"/>
            </a:endParaRPr>
          </a:p>
        </p:txBody>
      </p:sp>
    </p:spTree>
    <p:extLst>
      <p:ext uri="{BB962C8B-B14F-4D97-AF65-F5344CB8AC3E}">
        <p14:creationId xmlns:p14="http://schemas.microsoft.com/office/powerpoint/2010/main" val="2900696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z="2000" smtClean="0"/>
              <a:t>简单工厂模式的缺点</a:t>
            </a:r>
          </a:p>
          <a:p>
            <a:pPr lvl="2">
              <a:buFont typeface="Arial" panose="020B0604020202020204" pitchFamily="34" charset="0"/>
              <a:buChar char="•"/>
            </a:pPr>
            <a:r>
              <a:rPr kumimoji="1" lang="zh-CN" altLang="en-US" sz="1800" smtClean="0">
                <a:ea typeface="黑体" panose="02010609060101010101" pitchFamily="49" charset="-122"/>
              </a:rPr>
              <a:t>由于</a:t>
            </a:r>
            <a:r>
              <a:rPr kumimoji="1" lang="zh-CN" altLang="en-US" sz="1800" smtClean="0">
                <a:solidFill>
                  <a:srgbClr val="FF3300"/>
                </a:solidFill>
                <a:ea typeface="黑体" panose="02010609060101010101" pitchFamily="49" charset="-122"/>
              </a:rPr>
              <a:t>工厂类集中了所有产品创建逻辑</a:t>
            </a:r>
            <a:r>
              <a:rPr kumimoji="1" lang="zh-CN" altLang="en-US" sz="1800" smtClean="0">
                <a:ea typeface="黑体" panose="02010609060101010101" pitchFamily="49" charset="-122"/>
              </a:rPr>
              <a:t>，一旦不能正常工作，整个系统都要受到影响。</a:t>
            </a:r>
          </a:p>
          <a:p>
            <a:pPr lvl="2">
              <a:buFont typeface="Arial" panose="020B0604020202020204" pitchFamily="34" charset="0"/>
              <a:buChar char="•"/>
            </a:pPr>
            <a:r>
              <a:rPr kumimoji="1" lang="zh-CN" altLang="en-US" sz="1800" smtClean="0">
                <a:ea typeface="黑体" panose="02010609060101010101" pitchFamily="49" charset="-122"/>
              </a:rPr>
              <a:t>使用简单工厂模式将会</a:t>
            </a:r>
            <a:r>
              <a:rPr kumimoji="1" lang="zh-CN" altLang="en-US" sz="1800" smtClean="0">
                <a:solidFill>
                  <a:srgbClr val="FF3300"/>
                </a:solidFill>
                <a:ea typeface="黑体" panose="02010609060101010101" pitchFamily="49" charset="-122"/>
              </a:rPr>
              <a:t>增加系统中类的个数</a:t>
            </a:r>
            <a:r>
              <a:rPr kumimoji="1" lang="zh-CN" altLang="en-US" sz="1800" smtClean="0">
                <a:ea typeface="黑体" panose="02010609060101010101" pitchFamily="49" charset="-122"/>
              </a:rPr>
              <a:t>，在一定程序上增加了系统的复杂度和理解难度。</a:t>
            </a:r>
          </a:p>
          <a:p>
            <a:pPr lvl="2">
              <a:buFont typeface="Arial" panose="020B0604020202020204" pitchFamily="34" charset="0"/>
              <a:buChar char="•"/>
            </a:pPr>
            <a:r>
              <a:rPr kumimoji="1" lang="zh-CN" altLang="en-US" sz="1800" smtClean="0">
                <a:solidFill>
                  <a:srgbClr val="FF3300"/>
                </a:solidFill>
                <a:ea typeface="黑体" panose="02010609060101010101" pitchFamily="49" charset="-122"/>
              </a:rPr>
              <a:t>系统扩展困难，一旦添加新产品就不得不修改工厂逻辑，在产品类型较多时</a:t>
            </a:r>
            <a:r>
              <a:rPr kumimoji="1" lang="zh-CN" altLang="en-US" sz="1800" smtClean="0">
                <a:ea typeface="黑体" panose="02010609060101010101" pitchFamily="49" charset="-122"/>
              </a:rPr>
              <a:t>，有可能造成工厂逻辑过于复杂，不利于系统的扩展和维护。</a:t>
            </a:r>
          </a:p>
          <a:p>
            <a:pPr lvl="2">
              <a:buFont typeface="Arial" panose="020B0604020202020204" pitchFamily="34" charset="0"/>
              <a:buChar char="•"/>
            </a:pPr>
            <a:r>
              <a:rPr kumimoji="1" lang="zh-CN" altLang="en-US" sz="1800" smtClean="0">
                <a:ea typeface="黑体" panose="02010609060101010101" pitchFamily="49" charset="-122"/>
              </a:rPr>
              <a:t>简单工厂模式由于使用了静态工厂方法，造成</a:t>
            </a:r>
            <a:r>
              <a:rPr kumimoji="1" lang="zh-CN" altLang="en-US" sz="1800" smtClean="0">
                <a:solidFill>
                  <a:srgbClr val="FF3300"/>
                </a:solidFill>
                <a:ea typeface="黑体" panose="02010609060101010101" pitchFamily="49" charset="-122"/>
              </a:rPr>
              <a:t>工厂角色无法形成基于继承的等级结构</a:t>
            </a:r>
            <a:r>
              <a:rPr kumimoji="1" lang="zh-CN" altLang="en-US" sz="1800" smtClean="0">
                <a:ea typeface="黑体" panose="02010609060101010101" pitchFamily="49" charset="-122"/>
              </a:rPr>
              <a:t>。</a:t>
            </a:r>
            <a:endParaRPr kumimoji="1" lang="zh-CN" altLang="en-US" sz="1800" dirty="0" smtClean="0">
              <a:ea typeface="黑体" panose="02010609060101010101" pitchFamily="49" charset="-122"/>
            </a:endParaRPr>
          </a:p>
        </p:txBody>
      </p:sp>
    </p:spTree>
    <p:extLst>
      <p:ext uri="{BB962C8B-B14F-4D97-AF65-F5344CB8AC3E}">
        <p14:creationId xmlns:p14="http://schemas.microsoft.com/office/powerpoint/2010/main" val="345020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a:t>
            </a:r>
            <a:endParaRPr lang="zh-CN" altLang="en-US" dirty="0"/>
          </a:p>
        </p:txBody>
      </p:sp>
      <p:sp>
        <p:nvSpPr>
          <p:cNvPr id="4" name="Rectangle 3"/>
          <p:cNvSpPr>
            <a:spLocks noGrp="1" noChangeArrowheads="1"/>
          </p:cNvSpPr>
          <p:nvPr>
            <p:ph sz="quarter" idx="1"/>
          </p:nvPr>
        </p:nvSpPr>
        <p:spPr>
          <a:noFill/>
        </p:spPr>
        <p:txBody>
          <a:bodyPr/>
          <a:lstStyle/>
          <a:p>
            <a:pPr eaLnBrk="1" hangingPunct="1">
              <a:lnSpc>
                <a:spcPct val="110000"/>
              </a:lnSpc>
            </a:pPr>
            <a:r>
              <a:rPr lang="zh-CN" altLang="en-US" sz="2800" dirty="0" smtClean="0"/>
              <a:t>简单工厂模式的不足</a:t>
            </a:r>
          </a:p>
          <a:p>
            <a:pPr lvl="1" eaLnBrk="1" hangingPunct="1">
              <a:lnSpc>
                <a:spcPct val="110000"/>
              </a:lnSpc>
            </a:pPr>
            <a:r>
              <a:rPr lang="zh-CN" altLang="en-US" sz="2200" dirty="0" smtClean="0"/>
              <a:t>在简单工厂模式中，只提供了一个工厂类，该工厂类处于对产品类进行实例化的中心位置，它知道每一个产品对象的创建细节，并决定何时实例化哪一个产品类。</a:t>
            </a:r>
            <a:r>
              <a:rPr lang="zh-CN" altLang="en-US" sz="2200" dirty="0" smtClean="0">
                <a:solidFill>
                  <a:srgbClr val="FF3300"/>
                </a:solidFill>
              </a:rPr>
              <a:t>简单工厂模式最大的缺点是当有新产品要加入到系统中时，必须修改工厂类，加入必要的处理逻辑，这违背了“开闭原则”。</a:t>
            </a:r>
            <a:r>
              <a:rPr lang="zh-CN" altLang="en-US" sz="2200" dirty="0" smtClean="0"/>
              <a:t>在简单工厂模式中，所有的产品都是由同一个工厂创建，工厂类职责较重，业务逻辑较为复杂，具体产品与工厂类之间的耦合度高，严重影响了系统的灵活性和扩展性，而工厂方法模式则可以很好地解决这一问题。</a:t>
            </a:r>
          </a:p>
          <a:p>
            <a:pPr lvl="1" eaLnBrk="1" hangingPunct="1">
              <a:lnSpc>
                <a:spcPct val="110000"/>
              </a:lnSpc>
              <a:buFont typeface="Wingdings" panose="05000000000000000000" pitchFamily="2" charset="2"/>
              <a:buNone/>
            </a:pPr>
            <a:endParaRPr lang="en-US" altLang="zh-CN" sz="2200" dirty="0" smtClean="0"/>
          </a:p>
        </p:txBody>
      </p:sp>
    </p:spTree>
    <p:extLst>
      <p:ext uri="{BB962C8B-B14F-4D97-AF65-F5344CB8AC3E}">
        <p14:creationId xmlns:p14="http://schemas.microsoft.com/office/powerpoint/2010/main" val="110814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a:t>
            </a:r>
            <a:r>
              <a:rPr lang="zh-CN" altLang="en-US" dirty="0"/>
              <a:t>模式</a:t>
            </a:r>
          </a:p>
        </p:txBody>
      </p:sp>
      <p:sp>
        <p:nvSpPr>
          <p:cNvPr id="4" name="Rectangle 3"/>
          <p:cNvSpPr txBox="1">
            <a:spLocks noChangeArrowheads="1"/>
          </p:cNvSpPr>
          <p:nvPr/>
        </p:nvSpPr>
        <p:spPr>
          <a:xfrm>
            <a:off x="667910" y="1887488"/>
            <a:ext cx="43434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模式动机</a:t>
            </a:r>
          </a:p>
          <a:p>
            <a:pPr lvl="1">
              <a:lnSpc>
                <a:spcPct val="110000"/>
              </a:lnSpc>
            </a:pPr>
            <a:r>
              <a:rPr lang="zh-CN" altLang="en-US" sz="2000" smtClean="0"/>
              <a:t>考虑这样一个系统，按钮工厂类可以返回一个具体的按钮实例，如圆形按钮、矩形按钮、菱形按钮等。在这个系统中，如果需要增加一种新类型的按钮，如椭圆形按钮，那么</a:t>
            </a:r>
            <a:r>
              <a:rPr lang="zh-CN" altLang="en-US" sz="2000" smtClean="0">
                <a:solidFill>
                  <a:srgbClr val="FF3300"/>
                </a:solidFill>
              </a:rPr>
              <a:t>除了增加一个新的具体产品类之外，还需要修改工厂类的代码，这就使得整个设计在一定程度上违反了“开闭原则”。</a:t>
            </a:r>
            <a:r>
              <a:rPr lang="zh-CN" altLang="en-US" sz="2000" smtClean="0"/>
              <a:t> </a:t>
            </a:r>
            <a:endParaRPr lang="zh-CN" altLang="en-US" sz="2000" smtClean="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510" y="2420888"/>
            <a:ext cx="39243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003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a:t>
            </a:r>
            <a:r>
              <a:rPr lang="zh-CN" altLang="en-US" dirty="0"/>
              <a:t>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模式动机</a:t>
            </a:r>
          </a:p>
          <a:p>
            <a:pPr lvl="1"/>
            <a:r>
              <a:rPr lang="zh-CN" altLang="en-US" sz="2000" smtClean="0"/>
              <a:t>现在对该系统进行修改，不再设计一个按钮工厂类来统一负责所有产品的创建，而是</a:t>
            </a:r>
            <a:r>
              <a:rPr lang="zh-CN" altLang="en-US" sz="2000" smtClean="0">
                <a:solidFill>
                  <a:srgbClr val="FF3300"/>
                </a:solidFill>
              </a:rPr>
              <a:t>将具体按钮的创建过程交给专门的工厂子类去完成</a:t>
            </a:r>
            <a:r>
              <a:rPr lang="zh-CN" altLang="en-US" sz="2000" smtClean="0"/>
              <a:t>，我们</a:t>
            </a:r>
            <a:r>
              <a:rPr lang="zh-CN" altLang="en-US" sz="2000" smtClean="0">
                <a:solidFill>
                  <a:srgbClr val="FF3300"/>
                </a:solidFill>
              </a:rPr>
              <a:t>先定义一个抽象的按钮工厂类</a:t>
            </a:r>
            <a:r>
              <a:rPr lang="zh-CN" altLang="en-US" sz="2000" smtClean="0"/>
              <a:t>，</a:t>
            </a:r>
            <a:r>
              <a:rPr lang="zh-CN" altLang="en-US" sz="2000" smtClean="0">
                <a:solidFill>
                  <a:srgbClr val="FF3300"/>
                </a:solidFill>
              </a:rPr>
              <a:t>再定义具体的工厂类来生成圆形按钮、矩形按钮、菱形按钮等</a:t>
            </a:r>
            <a:r>
              <a:rPr lang="zh-CN" altLang="en-US" sz="2000" smtClean="0"/>
              <a:t>，它们实现在抽象按钮工厂类中定义的方法。这种抽象化的结果使这种结构</a:t>
            </a:r>
            <a:r>
              <a:rPr lang="zh-CN" altLang="en-US" sz="2000" smtClean="0">
                <a:solidFill>
                  <a:srgbClr val="FF3300"/>
                </a:solidFill>
              </a:rPr>
              <a:t>可以在不修改具体工厂类的情况下引进新的产品</a:t>
            </a:r>
            <a:r>
              <a:rPr lang="zh-CN" altLang="en-US" sz="2000" smtClean="0"/>
              <a:t>，如果出现新的按钮类型，只需要为这种新类型的按钮创建一个具体的工厂类就可以获得该新按钮的实例，这一特点无疑使得工厂方法模式具有超越简单工厂模式的优越性，</a:t>
            </a:r>
            <a:r>
              <a:rPr lang="zh-CN" altLang="en-US" sz="2000" smtClean="0">
                <a:solidFill>
                  <a:srgbClr val="FF3300"/>
                </a:solidFill>
              </a:rPr>
              <a:t>更加符合“开闭原则”</a:t>
            </a:r>
            <a:r>
              <a:rPr lang="zh-CN" altLang="en-US" sz="2000" smtClean="0"/>
              <a:t>。</a:t>
            </a:r>
            <a:endParaRPr lang="zh-CN" altLang="en-US" sz="2000" dirty="0" smtClean="0"/>
          </a:p>
        </p:txBody>
      </p:sp>
    </p:spTree>
    <p:extLst>
      <p:ext uri="{BB962C8B-B14F-4D97-AF65-F5344CB8AC3E}">
        <p14:creationId xmlns:p14="http://schemas.microsoft.com/office/powerpoint/2010/main" val="425814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a:t>
            </a:r>
            <a:r>
              <a:rPr lang="zh-CN" altLang="en-US" dirty="0"/>
              <a:t>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r>
              <a:rPr lang="zh-CN" altLang="en-US" sz="1800" smtClean="0"/>
              <a:t>使用工厂方法模式设计的按钮工厂</a:t>
            </a:r>
            <a:endParaRPr lang="zh-CN" altLang="en-US" sz="1800"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992" y="1988840"/>
            <a:ext cx="4113213"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782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560512" y="1772816"/>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模式定义</a:t>
            </a:r>
          </a:p>
          <a:p>
            <a:pPr lvl="1" algn="just">
              <a:lnSpc>
                <a:spcPct val="110000"/>
              </a:lnSpc>
            </a:pPr>
            <a:r>
              <a:rPr lang="zh-CN" altLang="en-US" dirty="0" smtClean="0"/>
              <a:t>工厂方法模式</a:t>
            </a:r>
            <a:r>
              <a:rPr lang="en-US" altLang="zh-CN" dirty="0" smtClean="0"/>
              <a:t>(Factory Method Pattern)</a:t>
            </a:r>
            <a:r>
              <a:rPr lang="zh-CN" altLang="en-US" dirty="0" smtClean="0"/>
              <a:t>又称为工厂模式，也叫</a:t>
            </a:r>
            <a:r>
              <a:rPr lang="zh-CN" altLang="en-US" dirty="0" smtClean="0">
                <a:solidFill>
                  <a:srgbClr val="FF3300"/>
                </a:solidFill>
              </a:rPr>
              <a:t>虚拟构造器</a:t>
            </a:r>
            <a:r>
              <a:rPr lang="en-US" altLang="zh-CN" dirty="0" smtClean="0">
                <a:solidFill>
                  <a:srgbClr val="FF3300"/>
                </a:solidFill>
              </a:rPr>
              <a:t>(Virtual Constructor)</a:t>
            </a:r>
            <a:r>
              <a:rPr lang="zh-CN" altLang="en-US" dirty="0" smtClean="0">
                <a:solidFill>
                  <a:srgbClr val="FF3300"/>
                </a:solidFill>
              </a:rPr>
              <a:t>模式</a:t>
            </a:r>
            <a:r>
              <a:rPr lang="zh-CN" altLang="en-US" dirty="0" smtClean="0"/>
              <a:t>或者</a:t>
            </a:r>
            <a:r>
              <a:rPr lang="zh-CN" altLang="en-US" dirty="0" smtClean="0">
                <a:solidFill>
                  <a:srgbClr val="FF3300"/>
                </a:solidFill>
              </a:rPr>
              <a:t>多态工厂</a:t>
            </a:r>
            <a:r>
              <a:rPr lang="en-US" altLang="zh-CN" dirty="0" smtClean="0">
                <a:solidFill>
                  <a:srgbClr val="FF3300"/>
                </a:solidFill>
              </a:rPr>
              <a:t>(Polymorphic Factory)</a:t>
            </a:r>
            <a:r>
              <a:rPr lang="zh-CN" altLang="en-US" dirty="0" smtClean="0">
                <a:solidFill>
                  <a:srgbClr val="FF3300"/>
                </a:solidFill>
              </a:rPr>
              <a:t>模式</a:t>
            </a:r>
            <a:r>
              <a:rPr lang="zh-CN" altLang="en-US" dirty="0" smtClean="0"/>
              <a:t>，它属于类创建型模式。在工厂方法模式中，工厂父类负责定义创建产品对象的公共接口，而工厂子类则负责生成具体的产品对象，这样做的目的是将产品类的实例化操作延迟到工厂子类中完成，即通过工厂子类来确定究竟应该实例化哪一个具体产品类。</a:t>
            </a:r>
          </a:p>
          <a:p>
            <a:pPr>
              <a:lnSpc>
                <a:spcPct val="110000"/>
              </a:lnSpc>
            </a:pPr>
            <a:endParaRPr lang="en-US" altLang="zh-CN" dirty="0" smtClean="0"/>
          </a:p>
        </p:txBody>
      </p:sp>
    </p:spTree>
    <p:extLst>
      <p:ext uri="{BB962C8B-B14F-4D97-AF65-F5344CB8AC3E}">
        <p14:creationId xmlns:p14="http://schemas.microsoft.com/office/powerpoint/2010/main" val="255200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设计模式的诞生与发展</a:t>
            </a:r>
          </a:p>
        </p:txBody>
      </p:sp>
      <p:sp>
        <p:nvSpPr>
          <p:cNvPr id="4" name="Rectangle 3"/>
          <p:cNvSpPr txBox="1">
            <a:spLocks noChangeArrowheads="1"/>
          </p:cNvSpPr>
          <p:nvPr/>
        </p:nvSpPr>
        <p:spPr>
          <a:xfrm>
            <a:off x="381000" y="1752600"/>
            <a:ext cx="8382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gn="just">
              <a:lnSpc>
                <a:spcPts val="4000"/>
              </a:lnSpc>
              <a:buClr>
                <a:srgbClr val="0000FF"/>
              </a:buClr>
              <a:buSzPct val="90000"/>
              <a:buFont typeface="Wingdings" panose="05000000000000000000" pitchFamily="2" charset="2"/>
              <a:buNone/>
            </a:pPr>
            <a:endParaRPr kumimoji="1" lang="en-US" altLang="zh-CN" smtClean="0"/>
          </a:p>
          <a:p>
            <a:endParaRPr kumimoji="1" lang="en-US" altLang="zh-CN" smtClean="0"/>
          </a:p>
        </p:txBody>
      </p:sp>
      <p:sp>
        <p:nvSpPr>
          <p:cNvPr id="5"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rgbClr val="FF3300"/>
              </a:buClr>
              <a:buFont typeface="Wingdings" panose="05000000000000000000" pitchFamily="2" charset="2"/>
              <a:buChar char="w"/>
            </a:pPr>
            <a:endParaRPr kumimoji="1" lang="zh-CN" altLang="zh-CN" sz="2400">
              <a:solidFill>
                <a:srgbClr val="080808"/>
              </a:solidFill>
              <a:latin typeface="Tahoma" panose="020B0604030504040204" pitchFamily="34" charset="0"/>
              <a:ea typeface="隶书" panose="02010509060101010101" pitchFamily="49" charset="-122"/>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5775"/>
            <a:ext cx="50942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6400800" y="3200400"/>
            <a:ext cx="1716088" cy="1066800"/>
          </a:xfrm>
          <a:prstGeom prst="rect">
            <a:avLst/>
          </a:prstGeom>
          <a:noFill/>
          <a:ln w="9525">
            <a:noFill/>
            <a:miter lim="800000"/>
            <a:headEnd/>
            <a:tailEnd/>
          </a:ln>
          <a:effectLst/>
        </p:spPr>
        <p:txBody>
          <a:bodyPr wrap="none">
            <a:spAutoFit/>
          </a:bodyPr>
          <a:lstStyle/>
          <a:p>
            <a:pPr>
              <a:defRPr/>
            </a:pPr>
            <a:r>
              <a:rPr lang="en-US" altLang="zh-CN" sz="3200" b="1">
                <a:solidFill>
                  <a:srgbClr val="FF3300"/>
                </a:solidFill>
                <a:effectLst>
                  <a:outerShdw blurRad="38100" dist="38100" dir="2700000" algn="tl">
                    <a:srgbClr val="C0C0C0"/>
                  </a:outerShdw>
                </a:effectLst>
                <a:latin typeface="Arial" charset="0"/>
              </a:rPr>
              <a:t>Gang of</a:t>
            </a:r>
          </a:p>
          <a:p>
            <a:pPr>
              <a:defRPr/>
            </a:pPr>
            <a:r>
              <a:rPr lang="en-US" altLang="zh-CN" sz="3200" b="1">
                <a:solidFill>
                  <a:srgbClr val="FF3300"/>
                </a:solidFill>
                <a:effectLst>
                  <a:outerShdw blurRad="38100" dist="38100" dir="2700000" algn="tl">
                    <a:srgbClr val="C0C0C0"/>
                  </a:outerShdw>
                </a:effectLst>
                <a:latin typeface="Arial" charset="0"/>
              </a:rPr>
              <a:t>Four</a:t>
            </a:r>
          </a:p>
        </p:txBody>
      </p:sp>
    </p:spTree>
    <p:extLst>
      <p:ext uri="{BB962C8B-B14F-4D97-AF65-F5344CB8AC3E}">
        <p14:creationId xmlns:p14="http://schemas.microsoft.com/office/powerpoint/2010/main" val="206698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endParaRPr lang="en-US" altLang="zh-CN" smtClean="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7419975"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575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a:t>
            </a:r>
            <a:endParaRPr lang="zh-CN" altLang="en-US" dirty="0"/>
          </a:p>
        </p:txBody>
      </p:sp>
      <p:sp>
        <p:nvSpPr>
          <p:cNvPr id="4" name="Rectangle 3"/>
          <p:cNvSpPr txBox="1">
            <a:spLocks noChangeArrowheads="1"/>
          </p:cNvSpPr>
          <p:nvPr/>
        </p:nvSpPr>
        <p:spPr>
          <a:xfrm>
            <a:off x="381000" y="1752600"/>
            <a:ext cx="8892480" cy="3692624"/>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工厂方法模式包含如下角色：</a:t>
            </a:r>
          </a:p>
          <a:p>
            <a:pPr lvl="2">
              <a:buFont typeface="Arial" panose="020B0604020202020204" pitchFamily="34" charset="0"/>
              <a:buChar char="•"/>
            </a:pPr>
            <a:r>
              <a:rPr lang="en-US" altLang="en-US" smtClean="0">
                <a:ea typeface="黑体" panose="02010609060101010101" pitchFamily="49" charset="-122"/>
              </a:rPr>
              <a:t>Product：抽象产品</a:t>
            </a:r>
          </a:p>
          <a:p>
            <a:pPr lvl="2">
              <a:buFont typeface="Arial" panose="020B0604020202020204" pitchFamily="34" charset="0"/>
              <a:buChar char="•"/>
            </a:pPr>
            <a:r>
              <a:rPr lang="en-US" altLang="en-US" smtClean="0">
                <a:ea typeface="黑体" panose="02010609060101010101" pitchFamily="49" charset="-122"/>
              </a:rPr>
              <a:t>ConcreteProduct：具体产品</a:t>
            </a:r>
          </a:p>
          <a:p>
            <a:pPr lvl="2">
              <a:buFont typeface="Arial" panose="020B0604020202020204" pitchFamily="34" charset="0"/>
              <a:buChar char="•"/>
            </a:pPr>
            <a:r>
              <a:rPr lang="en-US" altLang="en-US" smtClean="0">
                <a:ea typeface="黑体" panose="02010609060101010101" pitchFamily="49" charset="-122"/>
              </a:rPr>
              <a:t>Factory：抽象工厂</a:t>
            </a:r>
          </a:p>
          <a:p>
            <a:pPr lvl="2">
              <a:buFont typeface="Arial" panose="020B0604020202020204" pitchFamily="34" charset="0"/>
              <a:buChar char="•"/>
            </a:pPr>
            <a:r>
              <a:rPr lang="en-US" altLang="en-US" smtClean="0">
                <a:ea typeface="黑体" panose="02010609060101010101" pitchFamily="49" charset="-122"/>
              </a:rPr>
              <a:t>ConcreteFactory：具体工厂</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872023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工厂方法模式是简单工厂模式的进一步抽象和推广。由于使用了面向对象的多态性，工厂方法模式保持了简单工厂模式的优点，而且克服了它的缺点。</a:t>
            </a:r>
            <a:r>
              <a:rPr lang="zh-CN" altLang="en-US" sz="2000" smtClean="0">
                <a:solidFill>
                  <a:srgbClr val="FF3300"/>
                </a:solidFill>
              </a:rPr>
              <a:t>在工厂方法模式中，核心的工厂类不再负责所有产品的创建，而是将具体创建工作交给子类去做。</a:t>
            </a:r>
            <a:r>
              <a:rPr lang="zh-CN" altLang="en-US" sz="2000" smtClean="0"/>
              <a:t>这个核心类仅仅负责给出具体工厂必须实现的接口，而不负责哪一个产品类被实例化这种细节，这使得</a:t>
            </a:r>
            <a:r>
              <a:rPr lang="zh-CN" altLang="en-US" sz="2000" smtClean="0">
                <a:solidFill>
                  <a:srgbClr val="FF3300"/>
                </a:solidFill>
              </a:rPr>
              <a:t>工厂方法模式可以允许系统在不修改工厂角色的情况下引进新产品</a:t>
            </a:r>
            <a:r>
              <a:rPr lang="zh-CN" altLang="en-US" sz="2000" smtClean="0"/>
              <a:t>。</a:t>
            </a:r>
            <a:r>
              <a:rPr lang="zh-CN" altLang="en-US" smtClean="0"/>
              <a:t> </a:t>
            </a:r>
            <a:endParaRPr lang="zh-CN" altLang="en-US" dirty="0" smtClean="0"/>
          </a:p>
        </p:txBody>
      </p:sp>
    </p:spTree>
    <p:extLst>
      <p:ext uri="{BB962C8B-B14F-4D97-AF65-F5344CB8AC3E}">
        <p14:creationId xmlns:p14="http://schemas.microsoft.com/office/powerpoint/2010/main" val="1211942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当系统扩展需要添加新的产品对象时，仅仅需要添加一个具体产品对象以及一个具体工厂对象，原有工厂对象不需要进行任何修改，也不需要修改客户端，</a:t>
            </a:r>
            <a:r>
              <a:rPr lang="zh-CN" altLang="en-US" sz="2000" smtClean="0">
                <a:solidFill>
                  <a:srgbClr val="FF3300"/>
                </a:solidFill>
              </a:rPr>
              <a:t>很好地符合了“开闭原则”</a:t>
            </a:r>
            <a:r>
              <a:rPr lang="zh-CN" altLang="en-US" sz="2000" smtClean="0"/>
              <a:t>。而简单工厂模式在添加新产品对象后不得不修改工厂方法，扩展性不好。</a:t>
            </a:r>
            <a:r>
              <a:rPr lang="zh-CN" altLang="en-US" sz="2000" smtClean="0">
                <a:solidFill>
                  <a:srgbClr val="FF3300"/>
                </a:solidFill>
              </a:rPr>
              <a:t>工厂方法模式退化后可以演变成简单工厂模式。</a:t>
            </a:r>
            <a:endParaRPr lang="zh-CN" altLang="en-US" sz="2000" dirty="0" smtClean="0">
              <a:solidFill>
                <a:srgbClr val="FF3300"/>
              </a:solidFill>
            </a:endParaRPr>
          </a:p>
        </p:txBody>
      </p:sp>
    </p:spTree>
    <p:extLst>
      <p:ext uri="{BB962C8B-B14F-4D97-AF65-F5344CB8AC3E}">
        <p14:creationId xmlns:p14="http://schemas.microsoft.com/office/powerpoint/2010/main" val="316682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抽象工厂模式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抽象工厂类代码：</a:t>
            </a:r>
            <a:endParaRPr lang="zh-CN" altLang="en-US" sz="2000" smtClean="0"/>
          </a:p>
        </p:txBody>
      </p:sp>
      <p:graphicFrame>
        <p:nvGraphicFramePr>
          <p:cNvPr id="5" name="Group 14"/>
          <p:cNvGraphicFramePr>
            <a:graphicFrameLocks noGrp="1"/>
          </p:cNvGraphicFramePr>
          <p:nvPr>
            <p:ph sz="half" idx="4294967295"/>
          </p:nvPr>
        </p:nvGraphicFramePr>
        <p:xfrm>
          <a:off x="533400" y="3046413"/>
          <a:ext cx="8077200" cy="1066800"/>
        </p:xfrm>
        <a:graphic>
          <a:graphicData uri="http://schemas.openxmlformats.org/drawingml/2006/table">
            <a:tbl>
              <a:tblPr/>
              <a:tblGrid>
                <a:gridCol w="8077200"/>
              </a:tblGrid>
              <a:tr h="838200">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public abstract class </a:t>
                      </a:r>
                      <a:r>
                        <a:rPr kumimoji="0" lang="en-US" altLang="zh-CN" sz="16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PayMethodFactory</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public abstract </a:t>
                      </a:r>
                      <a:r>
                        <a:rPr kumimoji="0" lang="en-US" altLang="zh-CN" sz="16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AbstractPay</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getPayMethod</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AutoShape 15"/>
          <p:cNvSpPr>
            <a:spLocks noChangeArrowheads="1"/>
          </p:cNvSpPr>
          <p:nvPr/>
        </p:nvSpPr>
        <p:spPr bwMode="auto">
          <a:xfrm rot="20086030">
            <a:off x="5029200" y="28194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宋体" panose="02010600030101010101" pitchFamily="2" charset="-122"/>
              </a:defRPr>
            </a:lvl1pPr>
            <a:lvl2pPr marL="742950" indent="-285750" eaLnBrk="0" hangingPunct="0">
              <a:defRPr sz="1400">
                <a:solidFill>
                  <a:schemeClr val="tx1"/>
                </a:solidFill>
                <a:latin typeface="Arial" panose="020B0604020202020204" pitchFamily="34" charset="0"/>
                <a:ea typeface="宋体" panose="02010600030101010101" pitchFamily="2" charset="-122"/>
              </a:defRPr>
            </a:lvl2pPr>
            <a:lvl3pPr marL="1143000" indent="-228600" eaLnBrk="0" hangingPunct="0">
              <a:defRPr sz="1400">
                <a:solidFill>
                  <a:schemeClr val="tx1"/>
                </a:solidFill>
                <a:latin typeface="Arial" panose="020B0604020202020204" pitchFamily="34" charset="0"/>
                <a:ea typeface="宋体" panose="02010600030101010101" pitchFamily="2" charset="-122"/>
              </a:defRPr>
            </a:lvl3pPr>
            <a:lvl4pPr marL="1600200" indent="-228600" eaLnBrk="0" hangingPunct="0">
              <a:defRPr sz="1400">
                <a:solidFill>
                  <a:schemeClr val="tx1"/>
                </a:solidFill>
                <a:latin typeface="Arial" panose="020B0604020202020204" pitchFamily="34" charset="0"/>
                <a:ea typeface="宋体" panose="02010600030101010101" pitchFamily="2" charset="-122"/>
              </a:defRPr>
            </a:lvl4pPr>
            <a:lvl5pPr marL="2057400" indent="-228600" eaLnBrk="0" hangingPunct="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16"/>
          <p:cNvSpPr txBox="1">
            <a:spLocks noChangeArrowheads="1"/>
          </p:cNvSpPr>
          <p:nvPr/>
        </p:nvSpPr>
        <p:spPr bwMode="auto">
          <a:xfrm>
            <a:off x="5791200" y="2132013"/>
            <a:ext cx="2819400" cy="406400"/>
          </a:xfrm>
          <a:prstGeom prst="rect">
            <a:avLst/>
          </a:prstGeom>
          <a:solidFill>
            <a:srgbClr val="EEF7F8"/>
          </a:solidFill>
          <a:ln w="9525">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ea typeface="宋体" panose="02010600030101010101" pitchFamily="2" charset="-122"/>
              </a:defRPr>
            </a:lvl1pPr>
            <a:lvl2pPr marL="742950" indent="-285750" eaLnBrk="0" hangingPunct="0">
              <a:defRPr sz="1400">
                <a:solidFill>
                  <a:schemeClr val="tx1"/>
                </a:solidFill>
                <a:latin typeface="Arial" panose="020B0604020202020204" pitchFamily="34" charset="0"/>
                <a:ea typeface="宋体" panose="02010600030101010101" pitchFamily="2" charset="-122"/>
              </a:defRPr>
            </a:lvl2pPr>
            <a:lvl3pPr marL="1143000" indent="-228600" eaLnBrk="0" hangingPunct="0">
              <a:defRPr sz="1400">
                <a:solidFill>
                  <a:schemeClr val="tx1"/>
                </a:solidFill>
                <a:latin typeface="Arial" panose="020B0604020202020204" pitchFamily="34" charset="0"/>
                <a:ea typeface="宋体" panose="02010600030101010101" pitchFamily="2" charset="-122"/>
              </a:defRPr>
            </a:lvl3pPr>
            <a:lvl4pPr marL="1600200" indent="-228600" eaLnBrk="0" hangingPunct="0">
              <a:defRPr sz="1400">
                <a:solidFill>
                  <a:schemeClr val="tx1"/>
                </a:solidFill>
                <a:latin typeface="Arial" panose="020B0604020202020204" pitchFamily="34" charset="0"/>
                <a:ea typeface="宋体" panose="02010600030101010101" pitchFamily="2" charset="-122"/>
              </a:defRPr>
            </a:lvl4pPr>
            <a:lvl5pPr marL="2057400" indent="-228600" eaLnBrk="0" hangingPunct="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FF3300"/>
                </a:solidFill>
                <a:latin typeface="Tahoma" panose="020B0604030504040204" pitchFamily="34" charset="0"/>
                <a:ea typeface="黑体" panose="02010609060101010101" pitchFamily="49" charset="-122"/>
              </a:rPr>
              <a:t>抽象工厂类</a:t>
            </a:r>
          </a:p>
        </p:txBody>
      </p:sp>
    </p:spTree>
    <p:extLst>
      <p:ext uri="{BB962C8B-B14F-4D97-AF65-F5344CB8AC3E}">
        <p14:creationId xmlns:p14="http://schemas.microsoft.com/office/powerpoint/2010/main" val="828618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抽象工厂方法</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具体工厂类代码：</a:t>
            </a:r>
            <a:endParaRPr lang="zh-CN" altLang="en-US" sz="2000" smtClean="0"/>
          </a:p>
        </p:txBody>
      </p:sp>
      <p:graphicFrame>
        <p:nvGraphicFramePr>
          <p:cNvPr id="5" name="Group 13"/>
          <p:cNvGraphicFramePr>
            <a:graphicFrameLocks noGrp="1"/>
          </p:cNvGraphicFramePr>
          <p:nvPr>
            <p:ph sz="half" idx="4294967295"/>
          </p:nvPr>
        </p:nvGraphicFramePr>
        <p:xfrm>
          <a:off x="533400" y="2892425"/>
          <a:ext cx="8077200" cy="2432294"/>
        </p:xfrm>
        <a:graphic>
          <a:graphicData uri="http://schemas.openxmlformats.org/drawingml/2006/table">
            <a:tbl>
              <a:tblPr/>
              <a:tblGrid>
                <a:gridCol w="8077200"/>
              </a:tblGrid>
              <a:tr h="2432050">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public class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CashPayFactory</a:t>
                      </a:r>
                      <a:r>
                        <a:rPr kumimoji="0" lang="en-US" altLang="zh-CN" sz="1600" b="0" i="0" u="none" strike="noStrike" cap="none" normalizeH="0" baseline="0" dirty="0" smtClean="0">
                          <a:ln>
                            <a:noFill/>
                          </a:ln>
                          <a:solidFill>
                            <a:srgbClr val="080808"/>
                          </a:solidFill>
                          <a:effectLst/>
                          <a:latin typeface="Arial" charset="0"/>
                          <a:ea typeface="隶书" pitchFamily="49" charset="-122"/>
                        </a:rPr>
                        <a:t> extends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PayMethodFactory</a:t>
                      </a:r>
                      <a:endParaRPr kumimoji="0" lang="en-US" altLang="zh-CN" sz="1600" b="0" i="0" u="none" strike="noStrike" cap="none" normalizeH="0" baseline="0" dirty="0" smtClean="0">
                        <a:ln>
                          <a:noFill/>
                        </a:ln>
                        <a:solidFill>
                          <a:srgbClr val="080808"/>
                        </a:solidFill>
                        <a:effectLst/>
                        <a:latin typeface="Arial" charset="0"/>
                        <a:ea typeface="隶书" pitchFamily="49" charset="-122"/>
                      </a:endParaRP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public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AbstractPay</a:t>
                      </a:r>
                      <a:r>
                        <a:rPr kumimoji="0" lang="en-US" altLang="zh-CN" sz="1600" b="0" i="0" u="none" strike="noStrike" cap="none" normalizeH="0" baseline="0" dirty="0" smtClean="0">
                          <a:ln>
                            <a:noFill/>
                          </a:ln>
                          <a:solidFill>
                            <a:srgbClr val="080808"/>
                          </a:solidFill>
                          <a:effectLst/>
                          <a:latin typeface="Arial" charset="0"/>
                          <a:ea typeface="隶书" pitchFamily="49" charset="-122"/>
                        </a:rPr>
                        <a:t>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getPayMethod</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return new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CashPay</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a:t>
                      </a:r>
                      <a:r>
                        <a:rPr kumimoji="0" lang="en-US" altLang="zh-CN" sz="1600" b="0" i="0" u="none" strike="noStrike" cap="none" normalizeH="0" baseline="0" dirty="0" smtClean="0">
                          <a:ln>
                            <a:noFill/>
                          </a:ln>
                          <a:solidFill>
                            <a:srgbClr val="080808"/>
                          </a:solidFill>
                          <a:effectLst/>
                          <a:latin typeface="Tahoma" pitchFamily="34" charset="0"/>
                          <a:ea typeface="隶书"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AutoShape 10"/>
          <p:cNvSpPr>
            <a:spLocks noChangeArrowheads="1"/>
          </p:cNvSpPr>
          <p:nvPr/>
        </p:nvSpPr>
        <p:spPr bwMode="auto">
          <a:xfrm rot="20086030">
            <a:off x="5776913" y="29337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ea typeface="宋体" panose="02010600030101010101" pitchFamily="2" charset="-122"/>
              </a:defRPr>
            </a:lvl1pPr>
            <a:lvl2pPr marL="742950" indent="-285750" eaLnBrk="0" hangingPunct="0">
              <a:defRPr sz="1400">
                <a:solidFill>
                  <a:schemeClr val="tx1"/>
                </a:solidFill>
                <a:latin typeface="Arial" panose="020B0604020202020204" pitchFamily="34" charset="0"/>
                <a:ea typeface="宋体" panose="02010600030101010101" pitchFamily="2" charset="-122"/>
              </a:defRPr>
            </a:lvl2pPr>
            <a:lvl3pPr marL="1143000" indent="-228600" eaLnBrk="0" hangingPunct="0">
              <a:defRPr sz="1400">
                <a:solidFill>
                  <a:schemeClr val="tx1"/>
                </a:solidFill>
                <a:latin typeface="Arial" panose="020B0604020202020204" pitchFamily="34" charset="0"/>
                <a:ea typeface="宋体" panose="02010600030101010101" pitchFamily="2" charset="-122"/>
              </a:defRPr>
            </a:lvl3pPr>
            <a:lvl4pPr marL="1600200" indent="-228600" eaLnBrk="0" hangingPunct="0">
              <a:defRPr sz="1400">
                <a:solidFill>
                  <a:schemeClr val="tx1"/>
                </a:solidFill>
                <a:latin typeface="Arial" panose="020B0604020202020204" pitchFamily="34" charset="0"/>
                <a:ea typeface="宋体" panose="02010600030101010101" pitchFamily="2" charset="-122"/>
              </a:defRPr>
            </a:lvl4pPr>
            <a:lvl5pPr marL="2057400" indent="-228600" eaLnBrk="0" hangingPunct="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11"/>
          <p:cNvSpPr txBox="1">
            <a:spLocks noChangeArrowheads="1"/>
          </p:cNvSpPr>
          <p:nvPr/>
        </p:nvSpPr>
        <p:spPr bwMode="auto">
          <a:xfrm>
            <a:off x="6019800" y="2184400"/>
            <a:ext cx="2819400" cy="406400"/>
          </a:xfrm>
          <a:prstGeom prst="rect">
            <a:avLst/>
          </a:prstGeom>
          <a:solidFill>
            <a:srgbClr val="EEF7F8"/>
          </a:solidFill>
          <a:ln w="9525">
            <a:solidFill>
              <a:schemeClr val="tx1"/>
            </a:solidFill>
            <a:miter lim="800000"/>
            <a:headEnd/>
            <a:tailEnd/>
          </a:ln>
        </p:spPr>
        <p:txBody>
          <a:bodyPr>
            <a:spAutoFit/>
          </a:bodyPr>
          <a:lstStyle>
            <a:lvl1pPr eaLnBrk="0" hangingPunct="0">
              <a:defRPr sz="1400">
                <a:solidFill>
                  <a:schemeClr val="tx1"/>
                </a:solidFill>
                <a:latin typeface="Arial" panose="020B0604020202020204" pitchFamily="34" charset="0"/>
                <a:ea typeface="宋体" panose="02010600030101010101" pitchFamily="2" charset="-122"/>
              </a:defRPr>
            </a:lvl1pPr>
            <a:lvl2pPr marL="742950" indent="-285750" eaLnBrk="0" hangingPunct="0">
              <a:defRPr sz="1400">
                <a:solidFill>
                  <a:schemeClr val="tx1"/>
                </a:solidFill>
                <a:latin typeface="Arial" panose="020B0604020202020204" pitchFamily="34" charset="0"/>
                <a:ea typeface="宋体" panose="02010600030101010101" pitchFamily="2" charset="-122"/>
              </a:defRPr>
            </a:lvl2pPr>
            <a:lvl3pPr marL="1143000" indent="-228600" eaLnBrk="0" hangingPunct="0">
              <a:defRPr sz="1400">
                <a:solidFill>
                  <a:schemeClr val="tx1"/>
                </a:solidFill>
                <a:latin typeface="Arial" panose="020B0604020202020204" pitchFamily="34" charset="0"/>
                <a:ea typeface="宋体" panose="02010600030101010101" pitchFamily="2" charset="-122"/>
              </a:defRPr>
            </a:lvl3pPr>
            <a:lvl4pPr marL="1600200" indent="-228600" eaLnBrk="0" hangingPunct="0">
              <a:defRPr sz="1400">
                <a:solidFill>
                  <a:schemeClr val="tx1"/>
                </a:solidFill>
                <a:latin typeface="Arial" panose="020B0604020202020204" pitchFamily="34" charset="0"/>
                <a:ea typeface="宋体" panose="02010600030101010101" pitchFamily="2" charset="-122"/>
              </a:defRPr>
            </a:lvl4pPr>
            <a:lvl5pPr marL="2057400" indent="-228600" eaLnBrk="0" hangingPunct="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FF3300"/>
                </a:solidFill>
                <a:latin typeface="Tahoma" panose="020B0604030504040204" pitchFamily="34" charset="0"/>
                <a:ea typeface="黑体" panose="02010609060101010101" pitchFamily="49" charset="-122"/>
              </a:rPr>
              <a:t>具体工厂类</a:t>
            </a:r>
          </a:p>
        </p:txBody>
      </p:sp>
    </p:spTree>
    <p:extLst>
      <p:ext uri="{BB962C8B-B14F-4D97-AF65-F5344CB8AC3E}">
        <p14:creationId xmlns:p14="http://schemas.microsoft.com/office/powerpoint/2010/main" val="4134605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400" smtClean="0"/>
              <a:t>模式分析</a:t>
            </a:r>
          </a:p>
          <a:p>
            <a:pPr lvl="1">
              <a:lnSpc>
                <a:spcPct val="110000"/>
              </a:lnSpc>
            </a:pPr>
            <a:r>
              <a:rPr lang="zh-CN" altLang="en-US" sz="1800" smtClean="0"/>
              <a:t>客户类代码片段：</a:t>
            </a:r>
          </a:p>
          <a:p>
            <a:pPr lvl="1">
              <a:lnSpc>
                <a:spcPct val="110000"/>
              </a:lnSpc>
            </a:pPr>
            <a:endParaRPr lang="zh-CN" altLang="en-US" sz="1800" smtClean="0"/>
          </a:p>
          <a:p>
            <a:pPr lvl="1">
              <a:lnSpc>
                <a:spcPct val="110000"/>
              </a:lnSpc>
            </a:pPr>
            <a:endParaRPr lang="zh-CN" altLang="en-US" sz="1800" smtClean="0"/>
          </a:p>
          <a:p>
            <a:pPr lvl="1">
              <a:lnSpc>
                <a:spcPct val="110000"/>
              </a:lnSpc>
            </a:pPr>
            <a:endParaRPr lang="zh-CN" altLang="en-US" sz="1800" smtClean="0"/>
          </a:p>
          <a:p>
            <a:pPr lvl="1">
              <a:lnSpc>
                <a:spcPct val="110000"/>
              </a:lnSpc>
            </a:pPr>
            <a:endParaRPr lang="zh-CN" altLang="en-US" sz="1800" smtClean="0"/>
          </a:p>
          <a:p>
            <a:pPr lvl="1">
              <a:lnSpc>
                <a:spcPct val="110000"/>
              </a:lnSpc>
            </a:pPr>
            <a:endParaRPr lang="zh-CN" altLang="en-US" sz="1800" smtClean="0"/>
          </a:p>
          <a:p>
            <a:pPr lvl="1">
              <a:lnSpc>
                <a:spcPct val="110000"/>
              </a:lnSpc>
            </a:pPr>
            <a:endParaRPr lang="zh-CN" altLang="en-US" sz="1800" smtClean="0"/>
          </a:p>
          <a:p>
            <a:pPr lvl="1">
              <a:lnSpc>
                <a:spcPct val="110000"/>
              </a:lnSpc>
            </a:pPr>
            <a:r>
              <a:rPr lang="zh-CN" altLang="en-US" sz="1800" smtClean="0"/>
              <a:t>为了提高系统的可扩展性和灵活性，</a:t>
            </a:r>
            <a:r>
              <a:rPr lang="zh-CN" altLang="en-US" sz="1800" smtClean="0">
                <a:solidFill>
                  <a:srgbClr val="FF3300"/>
                </a:solidFill>
              </a:rPr>
              <a:t>在定义工厂和产品时都必须使用抽象层</a:t>
            </a:r>
            <a:r>
              <a:rPr lang="zh-CN" altLang="en-US" sz="1800" smtClean="0"/>
              <a:t>，如果需要更换产品类，只需要更换对应的工厂即可，其他代码不需要进行任何修改。 </a:t>
            </a:r>
            <a:endParaRPr lang="zh-CN" altLang="en-US" sz="1800" smtClean="0"/>
          </a:p>
        </p:txBody>
      </p:sp>
      <p:graphicFrame>
        <p:nvGraphicFramePr>
          <p:cNvPr id="5" name="Group 15"/>
          <p:cNvGraphicFramePr>
            <a:graphicFrameLocks noGrp="1"/>
          </p:cNvGraphicFramePr>
          <p:nvPr>
            <p:ph sz="half" idx="4294967295"/>
            <p:extLst>
              <p:ext uri="{D42A27DB-BD31-4B8C-83A1-F6EECF244321}">
                <p14:modId xmlns:p14="http://schemas.microsoft.com/office/powerpoint/2010/main" val="3286448132"/>
              </p:ext>
            </p:extLst>
          </p:nvPr>
        </p:nvGraphicFramePr>
        <p:xfrm>
          <a:off x="685800" y="2684463"/>
          <a:ext cx="8077200" cy="1957387"/>
        </p:xfrm>
        <a:graphic>
          <a:graphicData uri="http://schemas.openxmlformats.org/drawingml/2006/table">
            <a:tbl>
              <a:tblPr/>
              <a:tblGrid>
                <a:gridCol w="8077200"/>
              </a:tblGrid>
              <a:tr h="1957387">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Arial" charset="0"/>
                          <a:ea typeface="隶书" pitchFamily="49" charset="-122"/>
                        </a:rPr>
                        <a:t>PayMethodFactory factory;</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Arial" charset="0"/>
                          <a:ea typeface="隶书" pitchFamily="49" charset="-122"/>
                        </a:rPr>
                        <a:t>AbstractPay payMethod;</a:t>
                      </a:r>
                      <a:endParaRPr kumimoji="0" lang="en-US" altLang="zh-CN" sz="1800" b="0" i="0" u="none" strike="noStrike" cap="none" normalizeH="0" baseline="0" smtClean="0">
                        <a:ln>
                          <a:noFill/>
                        </a:ln>
                        <a:solidFill>
                          <a:srgbClr val="FF3300"/>
                        </a:solidFill>
                        <a:effectLst/>
                        <a:latin typeface="Arial" charset="0"/>
                        <a:ea typeface="隶书" pitchFamily="49" charset="-122"/>
                      </a:endParaRP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factory=new CashPayFactory();</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 =factory.getPayMethod();</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payMethod.pay(); </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68189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配置文件代码：</a:t>
            </a:r>
          </a:p>
          <a:p>
            <a:pPr lvl="2">
              <a:buFont typeface="Arial" panose="020B0604020202020204" pitchFamily="34" charset="0"/>
              <a:buChar char="•"/>
            </a:pPr>
            <a:r>
              <a:rPr lang="zh-CN" altLang="en-US" sz="1800" smtClean="0">
                <a:ea typeface="黑体" panose="02010609060101010101" pitchFamily="49" charset="-122"/>
              </a:rPr>
              <a:t>在实际的应用开发中，一般将具体工厂类的实例化过程进行改进，不直接使用</a:t>
            </a:r>
            <a:r>
              <a:rPr lang="en-US" altLang="zh-CN" sz="1800" smtClean="0">
                <a:ea typeface="黑体" panose="02010609060101010101" pitchFamily="49" charset="-122"/>
              </a:rPr>
              <a:t>new</a:t>
            </a:r>
            <a:r>
              <a:rPr lang="zh-CN" altLang="en-US" sz="1800" smtClean="0">
                <a:ea typeface="黑体" panose="02010609060101010101" pitchFamily="49" charset="-122"/>
              </a:rPr>
              <a:t>关键字来创建对象，而是将具体类的类名写入</a:t>
            </a:r>
            <a:r>
              <a:rPr lang="zh-CN" altLang="en-US" sz="1800" smtClean="0">
                <a:solidFill>
                  <a:srgbClr val="FF3300"/>
                </a:solidFill>
                <a:ea typeface="黑体" panose="02010609060101010101" pitchFamily="49" charset="-122"/>
              </a:rPr>
              <a:t>配置文件</a:t>
            </a:r>
            <a:r>
              <a:rPr lang="zh-CN" altLang="en-US" sz="1800" smtClean="0">
                <a:ea typeface="黑体" panose="02010609060101010101" pitchFamily="49" charset="-122"/>
              </a:rPr>
              <a:t>中，再通过</a:t>
            </a:r>
            <a:r>
              <a:rPr lang="en-US" altLang="zh-CN" sz="1800" smtClean="0">
                <a:ea typeface="黑体" panose="02010609060101010101" pitchFamily="49" charset="-122"/>
              </a:rPr>
              <a:t>Java</a:t>
            </a:r>
            <a:r>
              <a:rPr lang="zh-CN" altLang="en-US" sz="1800" smtClean="0">
                <a:ea typeface="黑体" panose="02010609060101010101" pitchFamily="49" charset="-122"/>
              </a:rPr>
              <a:t>的</a:t>
            </a:r>
            <a:r>
              <a:rPr lang="zh-CN" altLang="en-US" sz="1800" smtClean="0">
                <a:solidFill>
                  <a:srgbClr val="FF3300"/>
                </a:solidFill>
                <a:ea typeface="黑体" panose="02010609060101010101" pitchFamily="49" charset="-122"/>
              </a:rPr>
              <a:t>反射机制</a:t>
            </a:r>
            <a:r>
              <a:rPr lang="zh-CN" altLang="en-US" sz="1800" smtClean="0">
                <a:ea typeface="黑体" panose="02010609060101010101" pitchFamily="49" charset="-122"/>
              </a:rPr>
              <a:t>，读取</a:t>
            </a:r>
            <a:r>
              <a:rPr lang="en-US" altLang="zh-CN" sz="1800" smtClean="0">
                <a:ea typeface="黑体" panose="02010609060101010101" pitchFamily="49" charset="-122"/>
              </a:rPr>
              <a:t>XML</a:t>
            </a:r>
            <a:r>
              <a:rPr lang="zh-CN" altLang="en-US" sz="1800" smtClean="0">
                <a:ea typeface="黑体" panose="02010609060101010101" pitchFamily="49" charset="-122"/>
              </a:rPr>
              <a:t>格式的配置文件，根据存储在</a:t>
            </a:r>
            <a:r>
              <a:rPr lang="en-US" altLang="zh-CN" sz="1800" smtClean="0">
                <a:ea typeface="黑体" panose="02010609060101010101" pitchFamily="49" charset="-122"/>
              </a:rPr>
              <a:t>XML</a:t>
            </a:r>
            <a:r>
              <a:rPr lang="zh-CN" altLang="en-US" sz="1800" smtClean="0">
                <a:ea typeface="黑体" panose="02010609060101010101" pitchFamily="49" charset="-122"/>
              </a:rPr>
              <a:t>文件中的类名字符串生成对象。 </a:t>
            </a:r>
            <a:endParaRPr lang="zh-CN" altLang="en-US" sz="1800" smtClean="0">
              <a:ea typeface="黑体" panose="02010609060101010101" pitchFamily="49" charset="-122"/>
            </a:endParaRPr>
          </a:p>
        </p:txBody>
      </p:sp>
      <p:graphicFrame>
        <p:nvGraphicFramePr>
          <p:cNvPr id="5" name="Group 13"/>
          <p:cNvGraphicFramePr>
            <a:graphicFrameLocks noGrp="1"/>
          </p:cNvGraphicFramePr>
          <p:nvPr>
            <p:ph sz="half" idx="4294967295"/>
          </p:nvPr>
        </p:nvGraphicFramePr>
        <p:xfrm>
          <a:off x="609600" y="4267200"/>
          <a:ext cx="8077200" cy="1408172"/>
        </p:xfrm>
        <a:graphic>
          <a:graphicData uri="http://schemas.openxmlformats.org/drawingml/2006/table">
            <a:tbl>
              <a:tblPr/>
              <a:tblGrid>
                <a:gridCol w="8077200"/>
              </a:tblGrid>
              <a:tr h="1408113">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080808"/>
                          </a:solidFill>
                          <a:effectLst/>
                          <a:latin typeface="Arial" charset="0"/>
                          <a:ea typeface="隶书" pitchFamily="49" charset="-122"/>
                        </a:rPr>
                        <a:t>&lt;?xml version="1.0"?&gt;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080808"/>
                          </a:solidFill>
                          <a:effectLst/>
                          <a:latin typeface="Arial" charset="0"/>
                          <a:ea typeface="隶书" pitchFamily="49" charset="-122"/>
                        </a:rPr>
                        <a:t>&lt;</a:t>
                      </a:r>
                      <a:r>
                        <a:rPr kumimoji="0" lang="en-US" altLang="zh-CN" sz="1600" b="1" i="0" u="none" strike="noStrike" cap="none" normalizeH="0" baseline="0" dirty="0" err="1" smtClean="0">
                          <a:ln>
                            <a:noFill/>
                          </a:ln>
                          <a:solidFill>
                            <a:srgbClr val="080808"/>
                          </a:solidFill>
                          <a:effectLst/>
                          <a:latin typeface="Arial" charset="0"/>
                          <a:ea typeface="隶书" pitchFamily="49" charset="-122"/>
                        </a:rPr>
                        <a:t>config</a:t>
                      </a:r>
                      <a:r>
                        <a:rPr kumimoji="0" lang="en-US" altLang="zh-CN" sz="1600" b="1" i="0" u="none" strike="noStrike" cap="none" normalizeH="0" baseline="0" dirty="0" smtClean="0">
                          <a:ln>
                            <a:noFill/>
                          </a:ln>
                          <a:solidFill>
                            <a:srgbClr val="080808"/>
                          </a:solidFill>
                          <a:effectLst/>
                          <a:latin typeface="Arial" charset="0"/>
                          <a:ea typeface="隶书" pitchFamily="49" charset="-122"/>
                        </a:rPr>
                        <a:t>&gt;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080808"/>
                          </a:solidFill>
                          <a:effectLst/>
                          <a:latin typeface="Arial" charset="0"/>
                          <a:ea typeface="隶书" pitchFamily="49" charset="-122"/>
                        </a:rPr>
                        <a:t>	&lt;</a:t>
                      </a:r>
                      <a:r>
                        <a:rPr kumimoji="0" lang="en-US" altLang="zh-CN" sz="1600" b="1" i="0" u="none" strike="noStrike" cap="none" normalizeH="0" baseline="0" dirty="0" err="1" smtClean="0">
                          <a:ln>
                            <a:noFill/>
                          </a:ln>
                          <a:solidFill>
                            <a:srgbClr val="080808"/>
                          </a:solidFill>
                          <a:effectLst/>
                          <a:latin typeface="Arial" charset="0"/>
                          <a:ea typeface="隶书" pitchFamily="49" charset="-122"/>
                        </a:rPr>
                        <a:t>className</a:t>
                      </a:r>
                      <a:r>
                        <a:rPr kumimoji="0" lang="en-US" altLang="zh-CN" sz="1600" b="1" i="0" u="none" strike="noStrike" cap="none" normalizeH="0" baseline="0" dirty="0" smtClean="0">
                          <a:ln>
                            <a:noFill/>
                          </a:ln>
                          <a:solidFill>
                            <a:srgbClr val="080808"/>
                          </a:solidFill>
                          <a:effectLst/>
                          <a:latin typeface="Arial" charset="0"/>
                          <a:ea typeface="隶书" pitchFamily="49" charset="-122"/>
                        </a:rPr>
                        <a:t>&gt;</a:t>
                      </a:r>
                      <a:r>
                        <a:rPr kumimoji="0" lang="en-US" altLang="zh-CN" sz="1600" b="1" i="0" u="none" strike="noStrike" cap="none" normalizeH="0" baseline="0" dirty="0" err="1" smtClean="0">
                          <a:ln>
                            <a:noFill/>
                          </a:ln>
                          <a:solidFill>
                            <a:srgbClr val="080808"/>
                          </a:solidFill>
                          <a:effectLst/>
                          <a:latin typeface="Arial" charset="0"/>
                          <a:ea typeface="隶书" pitchFamily="49" charset="-122"/>
                        </a:rPr>
                        <a:t>CashPayFactory</a:t>
                      </a:r>
                      <a:r>
                        <a:rPr kumimoji="0" lang="en-US" altLang="zh-CN" sz="1600" b="1" i="0" u="none" strike="noStrike" cap="none" normalizeH="0" baseline="0" dirty="0" smtClean="0">
                          <a:ln>
                            <a:noFill/>
                          </a:ln>
                          <a:solidFill>
                            <a:srgbClr val="080808"/>
                          </a:solidFill>
                          <a:effectLst/>
                          <a:latin typeface="Arial" charset="0"/>
                          <a:ea typeface="隶书" pitchFamily="49" charset="-122"/>
                        </a:rPr>
                        <a:t>&lt;/</a:t>
                      </a:r>
                      <a:r>
                        <a:rPr kumimoji="0" lang="en-US" altLang="zh-CN" sz="1600" b="1" i="0" u="none" strike="noStrike" cap="none" normalizeH="0" baseline="0" dirty="0" err="1" smtClean="0">
                          <a:ln>
                            <a:noFill/>
                          </a:ln>
                          <a:solidFill>
                            <a:srgbClr val="080808"/>
                          </a:solidFill>
                          <a:effectLst/>
                          <a:latin typeface="Arial" charset="0"/>
                          <a:ea typeface="隶书" pitchFamily="49" charset="-122"/>
                        </a:rPr>
                        <a:t>className</a:t>
                      </a:r>
                      <a:r>
                        <a:rPr kumimoji="0" lang="en-US" altLang="zh-CN" sz="1600" b="1" i="0" u="none" strike="noStrike" cap="none" normalizeH="0" baseline="0" dirty="0" smtClean="0">
                          <a:ln>
                            <a:noFill/>
                          </a:ln>
                          <a:solidFill>
                            <a:srgbClr val="080808"/>
                          </a:solidFill>
                          <a:effectLst/>
                          <a:latin typeface="Arial" charset="0"/>
                          <a:ea typeface="隶书" pitchFamily="49" charset="-122"/>
                        </a:rPr>
                        <a:t>&gt;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smtClean="0">
                          <a:ln>
                            <a:noFill/>
                          </a:ln>
                          <a:solidFill>
                            <a:srgbClr val="080808"/>
                          </a:solidFill>
                          <a:effectLst/>
                          <a:latin typeface="Arial" charset="0"/>
                          <a:ea typeface="隶书" pitchFamily="49" charset="-122"/>
                        </a:rPr>
                        <a:t>&lt;/</a:t>
                      </a:r>
                      <a:r>
                        <a:rPr kumimoji="0" lang="en-US" altLang="zh-CN" sz="1600" b="1" i="0" u="none" strike="noStrike" cap="none" normalizeH="0" baseline="0" dirty="0" err="1" smtClean="0">
                          <a:ln>
                            <a:noFill/>
                          </a:ln>
                          <a:solidFill>
                            <a:srgbClr val="080808"/>
                          </a:solidFill>
                          <a:effectLst/>
                          <a:latin typeface="Arial" charset="0"/>
                          <a:ea typeface="隶书" pitchFamily="49" charset="-122"/>
                        </a:rPr>
                        <a:t>config</a:t>
                      </a:r>
                      <a:r>
                        <a:rPr kumimoji="0" lang="en-US" altLang="zh-CN" sz="1600" b="1" i="0" u="none" strike="noStrike" cap="none" normalizeH="0" baseline="0" dirty="0" smtClean="0">
                          <a:ln>
                            <a:noFill/>
                          </a:ln>
                          <a:solidFill>
                            <a:srgbClr val="080808"/>
                          </a:solidFill>
                          <a:effectLst/>
                          <a:latin typeface="Arial" charset="0"/>
                          <a:ea typeface="隶书" pitchFamily="49" charset="-122"/>
                        </a:rPr>
                        <a:t>&gt;</a:t>
                      </a:r>
                      <a:r>
                        <a:rPr kumimoji="0" lang="en-US" altLang="zh-CN" sz="1600" b="0" i="0" u="none" strike="noStrike" cap="none" normalizeH="0" baseline="0" dirty="0" smtClean="0">
                          <a:ln>
                            <a:noFill/>
                          </a:ln>
                          <a:solidFill>
                            <a:srgbClr val="080808"/>
                          </a:solidFill>
                          <a:effectLst/>
                          <a:latin typeface="Arial" charset="0"/>
                          <a:ea typeface="隶书" pitchFamily="49" charset="-122"/>
                        </a:rPr>
                        <a:t> </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04238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en-US" altLang="zh-CN" sz="2000" smtClean="0"/>
              <a:t>Java</a:t>
            </a:r>
            <a:r>
              <a:rPr lang="zh-CN" altLang="en-US" sz="2000" smtClean="0"/>
              <a:t>反射</a:t>
            </a:r>
            <a:r>
              <a:rPr lang="en-US" altLang="zh-CN" sz="2000" smtClean="0"/>
              <a:t>(Java Reflection)</a:t>
            </a:r>
            <a:r>
              <a:rPr lang="zh-CN" altLang="en-US" sz="2000" smtClean="0"/>
              <a:t>：</a:t>
            </a:r>
          </a:p>
          <a:p>
            <a:pPr lvl="2">
              <a:buFont typeface="Arial" panose="020B0604020202020204" pitchFamily="34" charset="0"/>
              <a:buChar char="•"/>
            </a:pPr>
            <a:r>
              <a:rPr lang="zh-CN" altLang="en-US" sz="1800" smtClean="0">
                <a:ea typeface="黑体" panose="02010609060101010101" pitchFamily="49" charset="-122"/>
              </a:rPr>
              <a:t>是指</a:t>
            </a:r>
            <a:r>
              <a:rPr lang="zh-CN" altLang="en-US" sz="1800" smtClean="0">
                <a:solidFill>
                  <a:srgbClr val="FF3300"/>
                </a:solidFill>
                <a:ea typeface="黑体" panose="02010609060101010101" pitchFamily="49" charset="-122"/>
              </a:rPr>
              <a:t>在程序运行时获取已知名称的类或已有对象的相关信息的一种机制</a:t>
            </a:r>
            <a:r>
              <a:rPr lang="zh-CN" altLang="en-US" sz="1800" smtClean="0">
                <a:ea typeface="黑体" panose="02010609060101010101" pitchFamily="49" charset="-122"/>
              </a:rPr>
              <a:t>，包括类的方法、属性、超类等信息，还包括实例的创建和实例类型的判断等。可通过</a:t>
            </a:r>
            <a:r>
              <a:rPr lang="en-US" altLang="zh-CN" sz="1800" smtClean="0">
                <a:solidFill>
                  <a:srgbClr val="FF3300"/>
                </a:solidFill>
                <a:ea typeface="黑体" panose="02010609060101010101" pitchFamily="49" charset="-122"/>
              </a:rPr>
              <a:t>Class</a:t>
            </a:r>
            <a:r>
              <a:rPr lang="zh-CN" altLang="en-US" sz="1800" smtClean="0">
                <a:solidFill>
                  <a:srgbClr val="FF3300"/>
                </a:solidFill>
                <a:ea typeface="黑体" panose="02010609060101010101" pitchFamily="49" charset="-122"/>
              </a:rPr>
              <a:t>类的</a:t>
            </a:r>
            <a:r>
              <a:rPr lang="en-US" altLang="zh-CN" sz="1800" smtClean="0">
                <a:solidFill>
                  <a:srgbClr val="FF3300"/>
                </a:solidFill>
                <a:ea typeface="黑体" panose="02010609060101010101" pitchFamily="49" charset="-122"/>
              </a:rPr>
              <a:t>forName()</a:t>
            </a:r>
            <a:r>
              <a:rPr lang="zh-CN" altLang="en-US" sz="1800" smtClean="0">
                <a:solidFill>
                  <a:srgbClr val="FF3300"/>
                </a:solidFill>
                <a:ea typeface="黑体" panose="02010609060101010101" pitchFamily="49" charset="-122"/>
              </a:rPr>
              <a:t>方法</a:t>
            </a:r>
            <a:r>
              <a:rPr lang="zh-CN" altLang="en-US" sz="1800" smtClean="0">
                <a:ea typeface="黑体" panose="02010609060101010101" pitchFamily="49" charset="-122"/>
              </a:rPr>
              <a:t>返回与带有给定字符串名的类或接口相关联的</a:t>
            </a:r>
            <a:r>
              <a:rPr lang="en-US" altLang="zh-CN" sz="1800" smtClean="0">
                <a:ea typeface="黑体" panose="02010609060101010101" pitchFamily="49" charset="-122"/>
              </a:rPr>
              <a:t>Class</a:t>
            </a:r>
            <a:r>
              <a:rPr lang="zh-CN" altLang="en-US" sz="1800" smtClean="0">
                <a:ea typeface="黑体" panose="02010609060101010101" pitchFamily="49" charset="-122"/>
              </a:rPr>
              <a:t>对象，再通过</a:t>
            </a:r>
            <a:r>
              <a:rPr lang="en-US" altLang="zh-CN" sz="1800" smtClean="0">
                <a:ea typeface="黑体" panose="02010609060101010101" pitchFamily="49" charset="-122"/>
              </a:rPr>
              <a:t>newInstance()</a:t>
            </a:r>
            <a:r>
              <a:rPr lang="zh-CN" altLang="en-US" sz="1800" smtClean="0">
                <a:ea typeface="黑体" panose="02010609060101010101" pitchFamily="49" charset="-122"/>
              </a:rPr>
              <a:t>方法创建此对象所表示的类的一个新实例，即</a:t>
            </a:r>
            <a:r>
              <a:rPr lang="zh-CN" altLang="en-US" sz="1800" smtClean="0">
                <a:solidFill>
                  <a:srgbClr val="FF3300"/>
                </a:solidFill>
                <a:ea typeface="黑体" panose="02010609060101010101" pitchFamily="49" charset="-122"/>
              </a:rPr>
              <a:t>通过一个类名字符串得到类的实例</a:t>
            </a:r>
            <a:r>
              <a:rPr lang="zh-CN" altLang="en-US" sz="1800" smtClean="0">
                <a:ea typeface="黑体" panose="02010609060101010101" pitchFamily="49" charset="-122"/>
              </a:rPr>
              <a:t>。 </a:t>
            </a:r>
            <a:endParaRPr lang="zh-CN" altLang="en-US" sz="1800" smtClean="0">
              <a:ea typeface="黑体" panose="02010609060101010101" pitchFamily="49" charset="-122"/>
            </a:endParaRPr>
          </a:p>
        </p:txBody>
      </p:sp>
      <p:graphicFrame>
        <p:nvGraphicFramePr>
          <p:cNvPr id="5" name="Group 13"/>
          <p:cNvGraphicFramePr>
            <a:graphicFrameLocks noGrp="1"/>
          </p:cNvGraphicFramePr>
          <p:nvPr>
            <p:ph sz="half" idx="4294967295"/>
            <p:extLst>
              <p:ext uri="{D42A27DB-BD31-4B8C-83A1-F6EECF244321}">
                <p14:modId xmlns:p14="http://schemas.microsoft.com/office/powerpoint/2010/main" val="1595287120"/>
              </p:ext>
            </p:extLst>
          </p:nvPr>
        </p:nvGraphicFramePr>
        <p:xfrm>
          <a:off x="609600" y="4562475"/>
          <a:ext cx="8077200" cy="1408172"/>
        </p:xfrm>
        <a:graphic>
          <a:graphicData uri="http://schemas.openxmlformats.org/drawingml/2006/table">
            <a:tbl>
              <a:tblPr/>
              <a:tblGrid>
                <a:gridCol w="8077200"/>
              </a:tblGrid>
              <a:tr h="1408113">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a:t>
                      </a:r>
                      <a:r>
                        <a:rPr kumimoji="0" lang="zh-CN" altLang="en-US" sz="1600" b="0" i="0" u="none" strike="noStrike" cap="none" normalizeH="0" baseline="0" dirty="0" smtClean="0">
                          <a:ln>
                            <a:noFill/>
                          </a:ln>
                          <a:solidFill>
                            <a:srgbClr val="080808"/>
                          </a:solidFill>
                          <a:effectLst/>
                          <a:latin typeface="Arial" charset="0"/>
                          <a:ea typeface="隶书" pitchFamily="49" charset="-122"/>
                        </a:rPr>
                        <a:t>创建一个字符串类型的对象</a:t>
                      </a:r>
                      <a:endParaRPr kumimoji="0" lang="en-US" altLang="zh-CN" sz="1600" b="0" i="0" u="none" strike="noStrike" cap="none" normalizeH="0" baseline="0" dirty="0" smtClean="0">
                        <a:ln>
                          <a:noFill/>
                        </a:ln>
                        <a:solidFill>
                          <a:srgbClr val="080808"/>
                        </a:solidFill>
                        <a:effectLst/>
                        <a:latin typeface="Arial" charset="0"/>
                        <a:ea typeface="隶书" pitchFamily="49" charset="-122"/>
                      </a:endParaRP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Class c =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Class.forName</a:t>
                      </a:r>
                      <a:r>
                        <a:rPr kumimoji="0" lang="en-US" altLang="zh-CN" sz="1600" b="0" i="0" u="none" strike="noStrike" cap="none" normalizeH="0" baseline="0" dirty="0" smtClean="0">
                          <a:ln>
                            <a:noFill/>
                          </a:ln>
                          <a:solidFill>
                            <a:srgbClr val="080808"/>
                          </a:solidFill>
                          <a:effectLst/>
                          <a:latin typeface="Arial" charset="0"/>
                          <a:ea typeface="隶书" pitchFamily="49" charset="-122"/>
                        </a:rPr>
                        <a:t>(“String”);</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Object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obj</a:t>
                      </a:r>
                      <a:r>
                        <a:rPr kumimoji="0" lang="en-US" altLang="zh-CN" sz="1600" b="0" i="0" u="none" strike="noStrike" cap="none" normalizeH="0" baseline="0" dirty="0" smtClean="0">
                          <a:ln>
                            <a:noFill/>
                          </a:ln>
                          <a:solidFill>
                            <a:srgbClr val="080808"/>
                          </a:solidFill>
                          <a:effectLst/>
                          <a:latin typeface="Arial" charset="0"/>
                          <a:ea typeface="隶书" pitchFamily="49" charset="-122"/>
                        </a:rPr>
                        <a:t> =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c.newInstance</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return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obj</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25694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工具类</a:t>
            </a:r>
            <a:r>
              <a:rPr lang="en-US" altLang="zh-CN" sz="2000" smtClean="0"/>
              <a:t>XMLUtil</a:t>
            </a:r>
            <a:r>
              <a:rPr lang="zh-CN" altLang="en-US" sz="2000" smtClean="0"/>
              <a:t>代码片段：</a:t>
            </a:r>
            <a:endParaRPr lang="zh-CN" altLang="en-US" sz="2000" smtClean="0"/>
          </a:p>
        </p:txBody>
      </p:sp>
      <p:graphicFrame>
        <p:nvGraphicFramePr>
          <p:cNvPr id="5" name="Group 15"/>
          <p:cNvGraphicFramePr>
            <a:graphicFrameLocks noGrp="1"/>
          </p:cNvGraphicFramePr>
          <p:nvPr>
            <p:ph sz="half" idx="4294967295"/>
          </p:nvPr>
        </p:nvGraphicFramePr>
        <p:xfrm>
          <a:off x="457200" y="2819400"/>
          <a:ext cx="8077200" cy="3352800"/>
        </p:xfrm>
        <a:graphic>
          <a:graphicData uri="http://schemas.openxmlformats.org/drawingml/2006/table">
            <a:tbl>
              <a:tblPr/>
              <a:tblGrid>
                <a:gridCol w="8077200"/>
              </a:tblGrid>
              <a:tr h="3352800">
                <a:tc>
                  <a:txBody>
                    <a:bodyPr/>
                    <a:lstStyle/>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创建</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DOM</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文档对象</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DocumentBuilderFactory</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dFactory</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DocumentBuilderFactory.newInstance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DocumentBuilder</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builder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dFactory.newDocumentBuilder</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Document doc;							doc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builder.parse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(new File("config.xml"));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获取包含类名的文本节点</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NodeList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nl</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doc.getElementsByTagName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Node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classNode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nl.item</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(0).</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getFirstChild</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String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classNode.getNodeValue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通过类名生成实例对象并将其返回</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Class c=</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Class.forName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Object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obj</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c.newInstance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return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obj</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66922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设计模式的诞生与发展</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1087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2133600" y="2333625"/>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3300"/>
                </a:solidFill>
              </a:rPr>
              <a:t>Erich Gamma</a:t>
            </a:r>
          </a:p>
        </p:txBody>
      </p:sp>
      <p:sp>
        <p:nvSpPr>
          <p:cNvPr id="6" name="Rectangle 8"/>
          <p:cNvSpPr>
            <a:spLocks noChangeArrowheads="1"/>
          </p:cNvSpPr>
          <p:nvPr/>
        </p:nvSpPr>
        <p:spPr bwMode="auto">
          <a:xfrm>
            <a:off x="4343400" y="20828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80808"/>
                </a:solidFill>
              </a:rPr>
              <a:t>苏黎世大学计算机科学博士，是</a:t>
            </a:r>
            <a:r>
              <a:rPr lang="en-US" altLang="zh-CN">
                <a:solidFill>
                  <a:srgbClr val="080808"/>
                </a:solidFill>
              </a:rPr>
              <a:t>Eclipse</a:t>
            </a:r>
            <a:r>
              <a:rPr lang="zh-CN" altLang="en-US">
                <a:solidFill>
                  <a:srgbClr val="080808"/>
                </a:solidFill>
              </a:rPr>
              <a:t>、 </a:t>
            </a:r>
            <a:r>
              <a:rPr lang="en-US" altLang="zh-CN">
                <a:solidFill>
                  <a:srgbClr val="080808"/>
                </a:solidFill>
              </a:rPr>
              <a:t>JUnit </a:t>
            </a:r>
            <a:r>
              <a:rPr lang="zh-CN" altLang="en-US">
                <a:solidFill>
                  <a:srgbClr val="080808"/>
                </a:solidFill>
              </a:rPr>
              <a:t>等项目主要技术负责人之一。</a:t>
            </a:r>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4510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nvSpPr>
        <p:spPr bwMode="auto">
          <a:xfrm>
            <a:off x="2101850" y="5424488"/>
            <a:ext cx="1784350" cy="3667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altLang="zh-CN" b="1" dirty="0">
                <a:solidFill>
                  <a:srgbClr val="FF3300"/>
                </a:solidFill>
              </a:rPr>
              <a:t>John </a:t>
            </a:r>
            <a:r>
              <a:rPr lang="en-US" altLang="zh-CN" b="1" dirty="0" err="1">
                <a:solidFill>
                  <a:srgbClr val="FF3300"/>
                </a:solidFill>
              </a:rPr>
              <a:t>Vlissides</a:t>
            </a:r>
            <a:endParaRPr lang="en-US" altLang="zh-CN" b="1" dirty="0">
              <a:solidFill>
                <a:srgbClr val="FF3300"/>
              </a:solidFill>
            </a:endParaRPr>
          </a:p>
        </p:txBody>
      </p:sp>
      <p:sp>
        <p:nvSpPr>
          <p:cNvPr id="9" name="Rectangle 12"/>
          <p:cNvSpPr>
            <a:spLocks noChangeArrowheads="1"/>
          </p:cNvSpPr>
          <p:nvPr/>
        </p:nvSpPr>
        <p:spPr bwMode="auto">
          <a:xfrm>
            <a:off x="4286250" y="5105400"/>
            <a:ext cx="4476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80808"/>
                </a:solidFill>
              </a:rPr>
              <a:t>斯坦福大学计算机科学博士，</a:t>
            </a:r>
          </a:p>
          <a:p>
            <a:pPr eaLnBrk="1" hangingPunct="1"/>
            <a:r>
              <a:rPr lang="zh-CN" altLang="en-US" dirty="0">
                <a:solidFill>
                  <a:srgbClr val="080808"/>
                </a:solidFill>
              </a:rPr>
              <a:t>原</a:t>
            </a:r>
            <a:r>
              <a:rPr lang="en-US" altLang="zh-CN" dirty="0">
                <a:solidFill>
                  <a:srgbClr val="080808"/>
                </a:solidFill>
              </a:rPr>
              <a:t>IBM</a:t>
            </a:r>
            <a:r>
              <a:rPr lang="zh-CN" altLang="en-US" dirty="0">
                <a:solidFill>
                  <a:srgbClr val="080808"/>
                </a:solidFill>
              </a:rPr>
              <a:t>研究员，</a:t>
            </a:r>
            <a:r>
              <a:rPr lang="zh-CN" altLang="en-US" dirty="0"/>
              <a:t>于</a:t>
            </a:r>
            <a:r>
              <a:rPr lang="en-US" altLang="zh-CN" dirty="0"/>
              <a:t>2005</a:t>
            </a:r>
            <a:r>
              <a:rPr lang="zh-CN" altLang="en-US" dirty="0"/>
              <a:t>年</a:t>
            </a:r>
            <a:r>
              <a:rPr lang="en-US" altLang="zh-CN" dirty="0"/>
              <a:t>11</a:t>
            </a:r>
            <a:r>
              <a:rPr lang="zh-CN" altLang="en-US" dirty="0"/>
              <a:t>月</a:t>
            </a:r>
            <a:r>
              <a:rPr lang="en-US" altLang="zh-CN" dirty="0"/>
              <a:t>24</a:t>
            </a:r>
            <a:r>
              <a:rPr lang="zh-CN" altLang="en-US" dirty="0"/>
              <a:t>日因脑瘤去世，享年</a:t>
            </a:r>
            <a:r>
              <a:rPr lang="en-US" altLang="zh-CN" dirty="0"/>
              <a:t>44</a:t>
            </a:r>
            <a:r>
              <a:rPr lang="zh-CN" altLang="en-US" dirty="0"/>
              <a:t>岁。</a:t>
            </a:r>
          </a:p>
        </p:txBody>
      </p:sp>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124200"/>
            <a:ext cx="1028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4"/>
          <p:cNvSpPr>
            <a:spLocks noChangeArrowheads="1"/>
          </p:cNvSpPr>
          <p:nvPr/>
        </p:nvSpPr>
        <p:spPr bwMode="auto">
          <a:xfrm>
            <a:off x="2152650" y="4510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3300"/>
                </a:solidFill>
              </a:rPr>
              <a:t>Ralph Johnson</a:t>
            </a:r>
            <a:r>
              <a:rPr lang="en-US" altLang="zh-CN">
                <a:solidFill>
                  <a:srgbClr val="FF3300"/>
                </a:solidFill>
              </a:rPr>
              <a:t> </a:t>
            </a:r>
          </a:p>
        </p:txBody>
      </p:sp>
      <p:sp>
        <p:nvSpPr>
          <p:cNvPr id="12" name="Rectangle 15"/>
          <p:cNvSpPr>
            <a:spLocks noChangeArrowheads="1"/>
          </p:cNvSpPr>
          <p:nvPr/>
        </p:nvSpPr>
        <p:spPr bwMode="auto">
          <a:xfrm>
            <a:off x="4343400" y="3163888"/>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墨尔本大学计算机科学博士，原</a:t>
            </a:r>
            <a:r>
              <a:rPr lang="en-US" altLang="zh-CN"/>
              <a:t>IBM </a:t>
            </a:r>
            <a:r>
              <a:rPr lang="zh-CN" altLang="en-US"/>
              <a:t>研究员，现在波士顿顾问集团供职。</a:t>
            </a:r>
          </a:p>
        </p:txBody>
      </p:sp>
      <p:pic>
        <p:nvPicPr>
          <p:cNvPr id="13"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52900"/>
            <a:ext cx="1079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7"/>
          <p:cNvSpPr>
            <a:spLocks noChangeArrowheads="1"/>
          </p:cNvSpPr>
          <p:nvPr/>
        </p:nvSpPr>
        <p:spPr bwMode="auto">
          <a:xfrm>
            <a:off x="2133600" y="33528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FF3300"/>
                </a:solidFill>
              </a:rPr>
              <a:t>Richard Helm</a:t>
            </a:r>
          </a:p>
        </p:txBody>
      </p:sp>
      <p:sp>
        <p:nvSpPr>
          <p:cNvPr id="15" name="Rectangle 18"/>
          <p:cNvSpPr>
            <a:spLocks noChangeArrowheads="1"/>
          </p:cNvSpPr>
          <p:nvPr/>
        </p:nvSpPr>
        <p:spPr bwMode="auto">
          <a:xfrm>
            <a:off x="4343400" y="4114800"/>
            <a:ext cx="315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康奈尔大学计算机科学博士，</a:t>
            </a:r>
          </a:p>
          <a:p>
            <a:pPr eaLnBrk="1" hangingPunct="1"/>
            <a:r>
              <a:rPr lang="zh-CN" altLang="en-US"/>
              <a:t>伊利诺伊大学教授。</a:t>
            </a:r>
          </a:p>
        </p:txBody>
      </p:sp>
    </p:spTree>
    <p:extLst>
      <p:ext uri="{BB962C8B-B14F-4D97-AF65-F5344CB8AC3E}">
        <p14:creationId xmlns:p14="http://schemas.microsoft.com/office/powerpoint/2010/main" val="66312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修改后的客户类代码片段：</a:t>
            </a:r>
            <a:endParaRPr lang="zh-CN" altLang="en-US" sz="2000" smtClean="0"/>
          </a:p>
        </p:txBody>
      </p:sp>
      <p:graphicFrame>
        <p:nvGraphicFramePr>
          <p:cNvPr id="5" name="Group 21"/>
          <p:cNvGraphicFramePr>
            <a:graphicFrameLocks noGrp="1"/>
          </p:cNvGraphicFramePr>
          <p:nvPr>
            <p:ph sz="half" idx="4294967295"/>
          </p:nvPr>
        </p:nvGraphicFramePr>
        <p:xfrm>
          <a:off x="685800" y="2819400"/>
          <a:ext cx="8077200" cy="2328863"/>
        </p:xfrm>
        <a:graphic>
          <a:graphicData uri="http://schemas.openxmlformats.org/drawingml/2006/table">
            <a:tbl>
              <a:tblPr/>
              <a:tblGrid>
                <a:gridCol w="8077200"/>
              </a:tblGrid>
              <a:tr h="2328863">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PayMethodFactory</a:t>
                      </a:r>
                      <a:r>
                        <a:rPr kumimoji="0" lang="en-US" altLang="zh-CN" sz="1800" b="1" i="0" u="none" strike="noStrike" cap="none" normalizeH="0" baseline="0" smtClean="0">
                          <a:ln>
                            <a:noFill/>
                          </a:ln>
                          <a:solidFill>
                            <a:srgbClr val="FF3300"/>
                          </a:solidFill>
                          <a:effectLst/>
                          <a:latin typeface="Arial" charset="0"/>
                          <a:ea typeface="隶书" pitchFamily="49" charset="-122"/>
                        </a:rPr>
                        <a:t> </a:t>
                      </a:r>
                      <a:r>
                        <a:rPr kumimoji="0" lang="en-US" altLang="zh-CN" sz="1800" b="0" i="0" u="none" strike="noStrike" cap="none" normalizeH="0" baseline="0" smtClean="0">
                          <a:ln>
                            <a:noFill/>
                          </a:ln>
                          <a:solidFill>
                            <a:srgbClr val="080808"/>
                          </a:solidFill>
                          <a:effectLst/>
                          <a:latin typeface="Arial" charset="0"/>
                          <a:ea typeface="隶书" pitchFamily="49" charset="-122"/>
                        </a:rPr>
                        <a:t>factory;</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AbstractPay payMethod;</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Arial" charset="0"/>
                          <a:ea typeface="隶书" pitchFamily="49" charset="-122"/>
                        </a:rPr>
                        <a:t>factory=(PayMethodFactory)XMLUtil.getBean();</a:t>
                      </a:r>
                      <a:r>
                        <a:rPr kumimoji="0" lang="en-US" altLang="zh-CN" sz="1800" b="0" i="0" u="none" strike="noStrike" cap="none" normalizeH="0" baseline="0" smtClean="0">
                          <a:ln>
                            <a:noFill/>
                          </a:ln>
                          <a:solidFill>
                            <a:srgbClr val="080808"/>
                          </a:solidFill>
                          <a:effectLst/>
                          <a:latin typeface="Arial" charset="0"/>
                          <a:ea typeface="隶书" pitchFamily="49" charset="-122"/>
                        </a:rPr>
                        <a:t> //getBean()</a:t>
                      </a:r>
                      <a:r>
                        <a:rPr kumimoji="0" lang="zh-CN" altLang="en-US" sz="1800" b="0" i="0" u="none" strike="noStrike" cap="none" normalizeH="0" baseline="0" smtClean="0">
                          <a:ln>
                            <a:noFill/>
                          </a:ln>
                          <a:solidFill>
                            <a:srgbClr val="080808"/>
                          </a:solidFill>
                          <a:effectLst/>
                          <a:latin typeface="Arial" charset="0"/>
                          <a:ea typeface="隶书" pitchFamily="49" charset="-122"/>
                        </a:rPr>
                        <a:t>的返回类型为</a:t>
                      </a:r>
                      <a:r>
                        <a:rPr kumimoji="0" lang="en-US" altLang="zh-CN" sz="1800" b="0" i="0" u="none" strike="noStrike" cap="none" normalizeH="0" baseline="0" smtClean="0">
                          <a:ln>
                            <a:noFill/>
                          </a:ln>
                          <a:solidFill>
                            <a:srgbClr val="080808"/>
                          </a:solidFill>
                          <a:effectLst/>
                          <a:latin typeface="Arial" charset="0"/>
                          <a:ea typeface="隶书" pitchFamily="49" charset="-122"/>
                        </a:rPr>
                        <a:t>Object</a:t>
                      </a:r>
                      <a:r>
                        <a:rPr kumimoji="0" lang="zh-CN" altLang="en-US" sz="1800" b="0" i="0" u="none" strike="noStrike" cap="none" normalizeH="0" baseline="0" smtClean="0">
                          <a:ln>
                            <a:noFill/>
                          </a:ln>
                          <a:solidFill>
                            <a:srgbClr val="080808"/>
                          </a:solidFill>
                          <a:effectLst/>
                          <a:latin typeface="Arial" charset="0"/>
                          <a:ea typeface="隶书" pitchFamily="49" charset="-122"/>
                        </a:rPr>
                        <a:t>，此处需要进行强制类型转换</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 =factory.getPayMethod();</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payMethod.pay();</a:t>
                      </a:r>
                      <a:r>
                        <a:rPr kumimoji="0" lang="en-US" altLang="zh-CN" sz="2000" b="0" i="0" u="none" strike="noStrike" cap="none" normalizeH="0" baseline="0" smtClean="0">
                          <a:ln>
                            <a:noFill/>
                          </a:ln>
                          <a:solidFill>
                            <a:srgbClr val="080808"/>
                          </a:solidFill>
                          <a:effectLst/>
                          <a:latin typeface="Tahoma" pitchFamily="34" charset="0"/>
                          <a:ea typeface="隶书" pitchFamily="49" charset="-122"/>
                        </a:rPr>
                        <a:t>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156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模式实例与解析</a:t>
            </a:r>
            <a:endParaRPr lang="zh-CN" altLang="en-US" sz="4000" smtClean="0"/>
          </a:p>
          <a:p>
            <a:pPr lvl="1"/>
            <a:r>
              <a:rPr lang="zh-CN" altLang="en-US" smtClean="0"/>
              <a:t>实例一：电视机工厂</a:t>
            </a:r>
          </a:p>
          <a:p>
            <a:pPr lvl="2">
              <a:buFont typeface="Arial" panose="020B0604020202020204" pitchFamily="34" charset="0"/>
              <a:buChar char="•"/>
            </a:pPr>
            <a:r>
              <a:rPr lang="zh-CN" altLang="en-US" smtClean="0">
                <a:ea typeface="黑体" panose="02010609060101010101" pitchFamily="49" charset="-122"/>
              </a:rPr>
              <a:t>将原有的工厂进行分割，为每种品牌的电视机提供一个子工厂，海尔工厂专门负责生产海尔电视机，海信工厂专门负责生产海信电视机，如果需要生产</a:t>
            </a:r>
            <a:r>
              <a:rPr lang="en-US" altLang="zh-CN" smtClean="0">
                <a:ea typeface="黑体" panose="02010609060101010101" pitchFamily="49" charset="-122"/>
              </a:rPr>
              <a:t>TCL</a:t>
            </a:r>
            <a:r>
              <a:rPr lang="zh-CN" altLang="en-US" smtClean="0">
                <a:ea typeface="黑体" panose="02010609060101010101" pitchFamily="49" charset="-122"/>
              </a:rPr>
              <a:t>电视机或创维电视机，只需要对应增加一个新的</a:t>
            </a:r>
            <a:r>
              <a:rPr lang="en-US" altLang="zh-CN" smtClean="0">
                <a:ea typeface="黑体" panose="02010609060101010101" pitchFamily="49" charset="-122"/>
              </a:rPr>
              <a:t>TCL</a:t>
            </a:r>
            <a:r>
              <a:rPr lang="zh-CN" altLang="en-US" smtClean="0">
                <a:ea typeface="黑体" panose="02010609060101010101" pitchFamily="49" charset="-122"/>
              </a:rPr>
              <a:t>工厂或创维工厂即可，原有的工厂无须做任何修改，使得整个系统具有更加的灵活性和可扩展性。 </a:t>
            </a:r>
            <a:endParaRPr lang="zh-CN" altLang="en-US" smtClean="0">
              <a:ea typeface="黑体" panose="02010609060101010101" pitchFamily="49" charset="-122"/>
            </a:endParaRPr>
          </a:p>
        </p:txBody>
      </p:sp>
    </p:spTree>
    <p:extLst>
      <p:ext uri="{BB962C8B-B14F-4D97-AF65-F5344CB8AC3E}">
        <p14:creationId xmlns:p14="http://schemas.microsoft.com/office/powerpoint/2010/main" val="3273370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模式实例与解析</a:t>
            </a:r>
            <a:endParaRPr lang="zh-CN" altLang="en-US" sz="4000" smtClean="0"/>
          </a:p>
          <a:p>
            <a:pPr lvl="1"/>
            <a:r>
              <a:rPr lang="zh-CN" altLang="en-US" smtClean="0"/>
              <a:t>实例一：电视机工厂</a:t>
            </a:r>
          </a:p>
          <a:p>
            <a:pPr lvl="1"/>
            <a:endParaRPr lang="en-US" altLang="zh-CN"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88338"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447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a:t>
            </a:r>
            <a:endParaRPr lang="zh-CN" altLang="en-US" dirty="0"/>
          </a:p>
        </p:txBody>
      </p:sp>
      <p:sp>
        <p:nvSpPr>
          <p:cNvPr id="4" name="Rectangle 3"/>
          <p:cNvSpPr txBox="1">
            <a:spLocks noChangeArrowheads="1"/>
          </p:cNvSpPr>
          <p:nvPr/>
        </p:nvSpPr>
        <p:spPr>
          <a:xfrm>
            <a:off x="381000" y="1752600"/>
            <a:ext cx="83820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400" smtClean="0"/>
              <a:t>模式优缺点</a:t>
            </a:r>
            <a:endParaRPr lang="zh-CN" altLang="en-US" smtClean="0"/>
          </a:p>
          <a:p>
            <a:pPr lvl="1"/>
            <a:r>
              <a:rPr lang="zh-CN" altLang="en-US" sz="1800" smtClean="0"/>
              <a:t>工厂方法模式的优点</a:t>
            </a:r>
          </a:p>
          <a:p>
            <a:pPr lvl="2">
              <a:buFont typeface="Arial" panose="020B0604020202020204" pitchFamily="34" charset="0"/>
              <a:buChar char="•"/>
            </a:pPr>
            <a:r>
              <a:rPr kumimoji="1" lang="zh-CN" altLang="en-US" sz="1800" smtClean="0">
                <a:ea typeface="黑体" panose="02010609060101010101" pitchFamily="49" charset="-122"/>
              </a:rPr>
              <a:t>在工厂方法模式中，工厂方法用来创建客户所需要的产品，同时还向客户隐藏了哪种具体产品类将被实例化这一细节，</a:t>
            </a:r>
            <a:r>
              <a:rPr kumimoji="1" lang="zh-CN" altLang="en-US" sz="1800" smtClean="0">
                <a:solidFill>
                  <a:srgbClr val="FF3300"/>
                </a:solidFill>
                <a:ea typeface="黑体" panose="02010609060101010101" pitchFamily="49" charset="-122"/>
              </a:rPr>
              <a:t>用户只需要关心所需产品对应的工厂，无须关心创建细节，甚至无须知道具体产品类的类名</a:t>
            </a:r>
            <a:r>
              <a:rPr kumimoji="1" lang="zh-CN" altLang="en-US" sz="1800" smtClean="0">
                <a:ea typeface="黑体" panose="02010609060101010101" pitchFamily="49" charset="-122"/>
              </a:rPr>
              <a:t>。</a:t>
            </a:r>
          </a:p>
          <a:p>
            <a:pPr lvl="2">
              <a:buFont typeface="Arial" panose="020B0604020202020204" pitchFamily="34" charset="0"/>
              <a:buChar char="•"/>
            </a:pPr>
            <a:r>
              <a:rPr kumimoji="1" lang="zh-CN" altLang="en-US" sz="1800" smtClean="0">
                <a:ea typeface="黑体" panose="02010609060101010101" pitchFamily="49" charset="-122"/>
              </a:rPr>
              <a:t>基于工厂角色和产品角色的多态性设计是工厂方法模式的关键。它能够使</a:t>
            </a:r>
            <a:r>
              <a:rPr kumimoji="1" lang="zh-CN" altLang="en-US" sz="1800" smtClean="0">
                <a:solidFill>
                  <a:srgbClr val="FF3300"/>
                </a:solidFill>
                <a:ea typeface="黑体" panose="02010609060101010101" pitchFamily="49" charset="-122"/>
              </a:rPr>
              <a:t>工厂可以自主确定创建何种产品对象，而如何创建这个对象的细节则完全封装在具体工厂内部</a:t>
            </a:r>
            <a:r>
              <a:rPr kumimoji="1" lang="zh-CN" altLang="en-US" sz="1800" smtClean="0">
                <a:ea typeface="黑体" panose="02010609060101010101" pitchFamily="49" charset="-122"/>
              </a:rPr>
              <a:t>。工厂方法模式之所以又被称为多态工厂模式，是因为所有的具体工厂类都具有同一抽象父类。</a:t>
            </a:r>
          </a:p>
          <a:p>
            <a:pPr lvl="2">
              <a:buFont typeface="Arial" panose="020B0604020202020204" pitchFamily="34" charset="0"/>
              <a:buChar char="•"/>
            </a:pPr>
            <a:r>
              <a:rPr kumimoji="1" lang="zh-CN" altLang="en-US" sz="1800" smtClean="0">
                <a:ea typeface="黑体" panose="02010609060101010101" pitchFamily="49" charset="-122"/>
              </a:rPr>
              <a:t>使用工厂方法模式的另一个优点是</a:t>
            </a:r>
            <a:r>
              <a:rPr kumimoji="1" lang="zh-CN" altLang="en-US" sz="1800" smtClean="0">
                <a:solidFill>
                  <a:srgbClr val="FF3300"/>
                </a:solidFill>
                <a:ea typeface="黑体" panose="02010609060101010101" pitchFamily="49" charset="-122"/>
              </a:rPr>
              <a:t>在系统中加入新产品时，无须修改抽象工厂和抽象产品提供的接口，无须修改客户端，也无须修改其他的具体工厂和具体产品</a:t>
            </a:r>
            <a:r>
              <a:rPr kumimoji="1" lang="zh-CN" altLang="en-US" sz="1800" smtClean="0">
                <a:ea typeface="黑体" panose="02010609060101010101" pitchFamily="49" charset="-122"/>
              </a:rPr>
              <a:t>，而</a:t>
            </a:r>
            <a:r>
              <a:rPr kumimoji="1" lang="zh-CN" altLang="en-US" sz="1800" smtClean="0">
                <a:solidFill>
                  <a:srgbClr val="FF3300"/>
                </a:solidFill>
                <a:ea typeface="黑体" panose="02010609060101010101" pitchFamily="49" charset="-122"/>
              </a:rPr>
              <a:t>只要添加一个具体工厂和具体产品就可以了。</a:t>
            </a:r>
            <a:r>
              <a:rPr kumimoji="1" lang="zh-CN" altLang="en-US" sz="1800" smtClean="0">
                <a:ea typeface="黑体" panose="02010609060101010101" pitchFamily="49" charset="-122"/>
              </a:rPr>
              <a:t>这样，系统的可扩展性也就变得非常好，完全符合“开闭原则”。</a:t>
            </a:r>
            <a:endParaRPr kumimoji="1" lang="zh-CN" altLang="en-US" sz="1800" dirty="0" smtClean="0">
              <a:ea typeface="黑体" panose="02010609060101010101" pitchFamily="49" charset="-122"/>
            </a:endParaRPr>
          </a:p>
        </p:txBody>
      </p:sp>
    </p:spTree>
    <p:extLst>
      <p:ext uri="{BB962C8B-B14F-4D97-AF65-F5344CB8AC3E}">
        <p14:creationId xmlns:p14="http://schemas.microsoft.com/office/powerpoint/2010/main" val="1516348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模式优缺点</a:t>
            </a:r>
            <a:endParaRPr lang="zh-CN" altLang="en-US" sz="4000" smtClean="0"/>
          </a:p>
          <a:p>
            <a:pPr lvl="1">
              <a:lnSpc>
                <a:spcPct val="110000"/>
              </a:lnSpc>
            </a:pPr>
            <a:r>
              <a:rPr lang="zh-CN" altLang="en-US" smtClean="0"/>
              <a:t>工厂方法模式的缺点</a:t>
            </a:r>
          </a:p>
          <a:p>
            <a:pPr lvl="2">
              <a:lnSpc>
                <a:spcPct val="110000"/>
              </a:lnSpc>
              <a:buFont typeface="Arial" panose="020B0604020202020204" pitchFamily="34" charset="0"/>
              <a:buChar char="•"/>
            </a:pPr>
            <a:r>
              <a:rPr kumimoji="1" lang="zh-CN" altLang="en-US" smtClean="0">
                <a:ea typeface="黑体" panose="02010609060101010101" pitchFamily="49" charset="-122"/>
              </a:rPr>
              <a:t>在添加新产品时，</a:t>
            </a:r>
            <a:r>
              <a:rPr kumimoji="1" lang="zh-CN" altLang="en-US" smtClean="0">
                <a:solidFill>
                  <a:srgbClr val="FF3300"/>
                </a:solidFill>
                <a:ea typeface="黑体" panose="02010609060101010101" pitchFamily="49" charset="-122"/>
              </a:rPr>
              <a:t>需要编写新的具体产品类，而且还要提供与之对应的具体工厂类，系统中类的个数将成对增加，在一定程度上增加了系统的复杂度</a:t>
            </a:r>
            <a:r>
              <a:rPr kumimoji="1" lang="zh-CN" altLang="en-US" smtClean="0">
                <a:ea typeface="黑体" panose="02010609060101010101" pitchFamily="49" charset="-122"/>
              </a:rPr>
              <a:t>，有更多的类需要编译和运行，会给系统带来一些额外的开销。</a:t>
            </a:r>
          </a:p>
          <a:p>
            <a:pPr lvl="2">
              <a:lnSpc>
                <a:spcPct val="110000"/>
              </a:lnSpc>
              <a:buFont typeface="Arial" panose="020B0604020202020204" pitchFamily="34" charset="0"/>
              <a:buChar char="•"/>
            </a:pPr>
            <a:r>
              <a:rPr kumimoji="1" lang="zh-CN" altLang="en-US" smtClean="0">
                <a:ea typeface="黑体" panose="02010609060101010101" pitchFamily="49" charset="-122"/>
              </a:rPr>
              <a:t>由于考虑到系统的可扩展性，需要引入抽象层，在客户端代码中均使用抽象层进行定义，</a:t>
            </a:r>
            <a:r>
              <a:rPr kumimoji="1" lang="zh-CN" altLang="en-US" smtClean="0">
                <a:solidFill>
                  <a:srgbClr val="FF3300"/>
                </a:solidFill>
                <a:ea typeface="黑体" panose="02010609060101010101" pitchFamily="49" charset="-122"/>
              </a:rPr>
              <a:t>增加了系统的抽象性和理解难度</a:t>
            </a:r>
            <a:r>
              <a:rPr kumimoji="1" lang="zh-CN" altLang="en-US" smtClean="0">
                <a:ea typeface="黑体" panose="02010609060101010101" pitchFamily="49" charset="-122"/>
              </a:rPr>
              <a:t>，且在实现时可能需要用到</a:t>
            </a:r>
            <a:r>
              <a:rPr kumimoji="1" lang="en-US" altLang="zh-CN" smtClean="0">
                <a:ea typeface="黑体" panose="02010609060101010101" pitchFamily="49" charset="-122"/>
              </a:rPr>
              <a:t>DOM</a:t>
            </a:r>
            <a:r>
              <a:rPr kumimoji="1" lang="zh-CN" altLang="en-US" smtClean="0">
                <a:ea typeface="黑体" panose="02010609060101010101" pitchFamily="49" charset="-122"/>
              </a:rPr>
              <a:t>、反射等技术，增加了系统的实现难度。</a:t>
            </a:r>
            <a:endParaRPr kumimoji="1" lang="zh-CN" altLang="en-US" dirty="0" smtClean="0">
              <a:ea typeface="黑体" panose="02010609060101010101" pitchFamily="49" charset="-122"/>
            </a:endParaRPr>
          </a:p>
        </p:txBody>
      </p:sp>
    </p:spTree>
    <p:extLst>
      <p:ext uri="{BB962C8B-B14F-4D97-AF65-F5344CB8AC3E}">
        <p14:creationId xmlns:p14="http://schemas.microsoft.com/office/powerpoint/2010/main" val="4291641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模式适用环境</a:t>
            </a:r>
            <a:endParaRPr lang="zh-CN" altLang="en-US" sz="3600" smtClean="0"/>
          </a:p>
          <a:p>
            <a:pPr lvl="1"/>
            <a:r>
              <a:rPr lang="zh-CN" altLang="en-US" sz="2000" smtClean="0"/>
              <a:t>在以下情况下可以使用工厂方法模式：</a:t>
            </a:r>
          </a:p>
          <a:p>
            <a:pPr lvl="2">
              <a:buFont typeface="Arial" panose="020B0604020202020204" pitchFamily="34" charset="0"/>
              <a:buChar char="•"/>
            </a:pPr>
            <a:r>
              <a:rPr kumimoji="1" lang="zh-CN" altLang="en-US" sz="1800" smtClean="0">
                <a:solidFill>
                  <a:srgbClr val="FF3300"/>
                </a:solidFill>
                <a:ea typeface="黑体" panose="02010609060101010101" pitchFamily="49" charset="-122"/>
              </a:rPr>
              <a:t>一个类不知道它所需要的对象的类</a:t>
            </a:r>
            <a:r>
              <a:rPr kumimoji="1" lang="zh-CN" altLang="en-US" sz="1800" smtClean="0">
                <a:ea typeface="黑体" panose="02010609060101010101" pitchFamily="49" charset="-122"/>
              </a:rPr>
              <a:t>：在工厂方法模式中，客户端不需要知道具体产品类的类名，只需要知道所对应的工厂即可，具体的产品对象由具体工厂类创建；客户端需要知道创建具体产品的工厂类。</a:t>
            </a:r>
          </a:p>
          <a:p>
            <a:pPr lvl="2">
              <a:buFont typeface="Arial" panose="020B0604020202020204" pitchFamily="34" charset="0"/>
              <a:buChar char="•"/>
            </a:pPr>
            <a:r>
              <a:rPr kumimoji="1" lang="zh-CN" altLang="en-US" sz="1800" smtClean="0">
                <a:solidFill>
                  <a:srgbClr val="FF3300"/>
                </a:solidFill>
                <a:ea typeface="黑体" panose="02010609060101010101" pitchFamily="49" charset="-122"/>
              </a:rPr>
              <a:t>一个类通过其子类来指定创建哪个对象</a:t>
            </a:r>
            <a:r>
              <a:rPr kumimoji="1" lang="zh-CN" altLang="en-US" sz="1800" smtClean="0">
                <a:ea typeface="黑体" panose="02010609060101010101" pitchFamily="49" charset="-122"/>
              </a:rPr>
              <a:t>：在工厂方法模式中，对于抽象工厂类只需要提供一个创建产品的接口，而由其子类来确定具体要创建的对象，利用面向对象的多态性和里氏代换原则，在程序运行时，子类对象将覆盖父类对象，从而使得系统更容易扩展。</a:t>
            </a:r>
          </a:p>
          <a:p>
            <a:pPr lvl="2">
              <a:buFont typeface="Arial" panose="020B0604020202020204" pitchFamily="34" charset="0"/>
              <a:buChar char="•"/>
            </a:pPr>
            <a:r>
              <a:rPr kumimoji="1" lang="zh-CN" altLang="en-US" sz="1800" smtClean="0">
                <a:solidFill>
                  <a:srgbClr val="FF3300"/>
                </a:solidFill>
                <a:ea typeface="黑体" panose="02010609060101010101" pitchFamily="49" charset="-122"/>
              </a:rPr>
              <a:t>将创建对象的任务委托给多个工厂子类中的某一个，客户端在使用时可以无须关心是哪一个工厂子类创建产品子类，需要时再动态指定</a:t>
            </a:r>
            <a:r>
              <a:rPr kumimoji="1" lang="zh-CN" altLang="en-US" sz="1800" smtClean="0">
                <a:ea typeface="黑体" panose="02010609060101010101" pitchFamily="49" charset="-122"/>
              </a:rPr>
              <a:t>，可将具体工厂类的类名存储在配置文件或数据库中。</a:t>
            </a:r>
            <a:endParaRPr kumimoji="1" lang="zh-CN" altLang="en-US" sz="1800" dirty="0" smtClean="0">
              <a:ea typeface="黑体" panose="02010609060101010101" pitchFamily="49" charset="-122"/>
            </a:endParaRPr>
          </a:p>
        </p:txBody>
      </p:sp>
    </p:spTree>
    <p:extLst>
      <p:ext uri="{BB962C8B-B14F-4D97-AF65-F5344CB8AC3E}">
        <p14:creationId xmlns:p14="http://schemas.microsoft.com/office/powerpoint/2010/main" val="2346821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工厂方法模式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模式应用</a:t>
            </a:r>
          </a:p>
          <a:p>
            <a:pPr lvl="1"/>
            <a:r>
              <a:rPr lang="en-US" altLang="zh-CN" dirty="0" smtClean="0"/>
              <a:t>Java</a:t>
            </a:r>
            <a:r>
              <a:rPr lang="zh-CN" altLang="en-US" dirty="0" smtClean="0"/>
              <a:t>消息服务</a:t>
            </a:r>
            <a:r>
              <a:rPr lang="en-US" altLang="zh-CN" dirty="0" smtClean="0"/>
              <a:t>JMS(Java Messaging Service) </a:t>
            </a:r>
            <a:r>
              <a:rPr lang="zh-CN" altLang="en-US" dirty="0" smtClean="0"/>
              <a:t>：</a:t>
            </a:r>
            <a:endParaRPr lang="zh-CN" altLang="en-US" dirty="0" smtClean="0"/>
          </a:p>
        </p:txBody>
      </p:sp>
      <p:graphicFrame>
        <p:nvGraphicFramePr>
          <p:cNvPr id="5" name="Group 19"/>
          <p:cNvGraphicFramePr>
            <a:graphicFrameLocks noGrp="1"/>
          </p:cNvGraphicFramePr>
          <p:nvPr/>
        </p:nvGraphicFramePr>
        <p:xfrm>
          <a:off x="914400" y="3043238"/>
          <a:ext cx="7315200" cy="3590925"/>
        </p:xfrm>
        <a:graphic>
          <a:graphicData uri="http://schemas.openxmlformats.org/drawingml/2006/table">
            <a:tbl>
              <a:tblPr/>
              <a:tblGrid>
                <a:gridCol w="7315200"/>
              </a:tblGrid>
              <a:tr h="3590925">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使用上下文和</a:t>
                      </a:r>
                      <a:r>
                        <a:rPr kumimoji="0" lang="fr-FR" altLang="zh-CN" sz="1400" b="0" i="0" u="none" strike="noStrike" cap="none" normalizeH="0" baseline="0" smtClean="0">
                          <a:ln>
                            <a:noFill/>
                          </a:ln>
                          <a:solidFill>
                            <a:srgbClr val="080808"/>
                          </a:solidFill>
                          <a:effectLst/>
                          <a:latin typeface="Tahoma" pitchFamily="34" charset="0"/>
                          <a:ea typeface="隶书" pitchFamily="49" charset="-122"/>
                        </a:rPr>
                        <a:t>JNDI</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得到连接工厂的引用，</a:t>
                      </a:r>
                      <a:r>
                        <a:rPr kumimoji="0" lang="en-US" altLang="zh-CN" sz="1400" b="0" i="0" u="none" strike="noStrike" cap="none" normalizeH="0" baseline="0" smtClean="0">
                          <a:ln>
                            <a:noFill/>
                          </a:ln>
                          <a:solidFill>
                            <a:srgbClr val="080808"/>
                          </a:solidFill>
                          <a:effectLst/>
                          <a:latin typeface="Tahoma" pitchFamily="34" charset="0"/>
                          <a:ea typeface="隶书" pitchFamily="49" charset="-122"/>
                        </a:rPr>
                        <a:t>ctx</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是上下文</a:t>
                      </a:r>
                      <a:r>
                        <a:rPr kumimoji="0" lang="en-US" altLang="zh-CN" sz="1400" b="0" i="0" u="none" strike="noStrike" cap="none" normalizeH="0" baseline="0" smtClean="0">
                          <a:ln>
                            <a:noFill/>
                          </a:ln>
                          <a:solidFill>
                            <a:srgbClr val="080808"/>
                          </a:solidFill>
                          <a:effectLst/>
                          <a:latin typeface="Tahoma" pitchFamily="34" charset="0"/>
                          <a:ea typeface="隶书" pitchFamily="49" charset="-122"/>
                        </a:rPr>
                        <a:t>Context</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类型的对象</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QueueConnectionFactory qConnFact=(QueueConnectionFactory)ctx.lookup("cfJndi");</a:t>
                      </a:r>
                      <a:endParaRPr kumimoji="0" lang="fr-FR" altLang="zh-CN"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使用连接工厂创建一个连接</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QueueConnection </a:t>
                      </a:r>
                      <a:r>
                        <a:rPr kumimoji="0" lang="fr-FR" altLang="zh-CN" sz="1400" b="0" i="0" u="none" strike="noStrike" cap="none" normalizeH="0" baseline="0" smtClean="0">
                          <a:ln>
                            <a:noFill/>
                          </a:ln>
                          <a:solidFill>
                            <a:srgbClr val="FF3300"/>
                          </a:solidFill>
                          <a:effectLst/>
                          <a:latin typeface="Tahoma" pitchFamily="34" charset="0"/>
                          <a:ea typeface="隶书" pitchFamily="49" charset="-122"/>
                        </a:rPr>
                        <a:t>qConn=qConnFact.createQueueConnection();</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使用连接创建一个会话</a:t>
                      </a:r>
                      <a:endParaRPr kumimoji="0" lang="zh-CN" altLang="en-US"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QueueSession </a:t>
                      </a:r>
                      <a:r>
                        <a:rPr kumimoji="0" lang="en-US" altLang="zh-CN" sz="1400" b="0" i="0" u="none" strike="noStrike" cap="none" normalizeH="0" baseline="0" smtClean="0">
                          <a:ln>
                            <a:noFill/>
                          </a:ln>
                          <a:solidFill>
                            <a:srgbClr val="FF3300"/>
                          </a:solidFill>
                          <a:effectLst/>
                          <a:latin typeface="Tahoma" pitchFamily="34" charset="0"/>
                          <a:ea typeface="隶书" pitchFamily="49" charset="-122"/>
                        </a:rPr>
                        <a:t>qSess=qConn.createQueueSession(false,javax.jms.QueueSession. AUTO_ACKNOWLEDGE);</a:t>
                      </a:r>
                      <a:endParaRPr kumimoji="0" lang="fr-FR" altLang="zh-CN" sz="1400" b="0" i="0" u="none" strike="noStrike" cap="none" normalizeH="0" baseline="0" smtClean="0">
                        <a:ln>
                          <a:noFill/>
                        </a:ln>
                        <a:solidFill>
                          <a:srgbClr val="FF3300"/>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使用上下文和</a:t>
                      </a:r>
                      <a:r>
                        <a:rPr kumimoji="0" lang="fr-FR" altLang="zh-CN" sz="1400" b="0" i="0" u="none" strike="noStrike" cap="none" normalizeH="0" baseline="0" smtClean="0">
                          <a:ln>
                            <a:noFill/>
                          </a:ln>
                          <a:solidFill>
                            <a:srgbClr val="080808"/>
                          </a:solidFill>
                          <a:effectLst/>
                          <a:latin typeface="Tahoma" pitchFamily="34" charset="0"/>
                          <a:ea typeface="隶书" pitchFamily="49" charset="-122"/>
                        </a:rPr>
                        <a:t>JNDI</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得到消息队列的引用</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Queue q=(Queue)ctx.lookup("myQueue");</a:t>
                      </a:r>
                      <a:endParaRPr kumimoji="0" lang="en-US" altLang="zh-CN"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使用连接创建一个需要发送的消息类型的实例</a:t>
                      </a:r>
                      <a:endParaRPr kumimoji="0" lang="zh-CN" altLang="fr-FR"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QueueSender </a:t>
                      </a:r>
                      <a:r>
                        <a:rPr kumimoji="0" lang="en-US" altLang="zh-CN" sz="1400" b="0" i="0" u="none" strike="noStrike" cap="none" normalizeH="0" baseline="0" smtClean="0">
                          <a:ln>
                            <a:noFill/>
                          </a:ln>
                          <a:solidFill>
                            <a:srgbClr val="FF3300"/>
                          </a:solidFill>
                          <a:effectLst/>
                          <a:latin typeface="Tahoma" pitchFamily="34" charset="0"/>
                          <a:ea typeface="隶书" pitchFamily="49" charset="-122"/>
                        </a:rPr>
                        <a:t>qSend=qSess.createSender(q);</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System.out.println("</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开始发送消息</a:t>
                      </a:r>
                      <a:r>
                        <a:rPr kumimoji="0" lang="en-US" altLang="zh-CN" sz="1400" b="0" i="0" u="none" strike="noStrike" cap="none" normalizeH="0" baseline="0" smtClean="0">
                          <a:ln>
                            <a:noFill/>
                          </a:ln>
                          <a:solidFill>
                            <a:srgbClr val="080808"/>
                          </a:solidFill>
                          <a:effectLst/>
                          <a:latin typeface="Tahoma" pitchFamily="34" charset="0"/>
                          <a:ea typeface="隶书" pitchFamily="49" charset="-122"/>
                        </a:rPr>
                        <a:t>......"); </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10671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a:t>
            </a:r>
            <a:endParaRPr lang="zh-CN" altLang="en-US" dirty="0"/>
          </a:p>
        </p:txBody>
      </p:sp>
      <p:sp>
        <p:nvSpPr>
          <p:cNvPr id="4" name="Rectangle 3"/>
          <p:cNvSpPr txBox="1">
            <a:spLocks noChangeArrowheads="1"/>
          </p:cNvSpPr>
          <p:nvPr/>
        </p:nvSpPr>
        <p:spPr>
          <a:xfrm>
            <a:off x="381000" y="1752600"/>
            <a:ext cx="83820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400" smtClean="0"/>
              <a:t>模式扩展</a:t>
            </a:r>
          </a:p>
          <a:p>
            <a:pPr lvl="1"/>
            <a:r>
              <a:rPr lang="zh-CN" altLang="en-US" sz="1800" smtClean="0">
                <a:solidFill>
                  <a:srgbClr val="FF3300"/>
                </a:solidFill>
              </a:rPr>
              <a:t>使用多个工厂方法</a:t>
            </a:r>
            <a:r>
              <a:rPr lang="zh-CN" altLang="en-US" sz="1800" smtClean="0"/>
              <a:t>：在抽象工厂角色中可以定义多个工厂方法，从而使具体工厂角色实现这些不同的工厂方法，这些方法可以包含不同的业务逻辑，以满足对不同的产品对象的需求。</a:t>
            </a:r>
          </a:p>
          <a:p>
            <a:pPr lvl="1"/>
            <a:r>
              <a:rPr lang="zh-CN" altLang="en-US" sz="1800" smtClean="0">
                <a:solidFill>
                  <a:srgbClr val="FF3300"/>
                </a:solidFill>
              </a:rPr>
              <a:t>产品对象的重复使用</a:t>
            </a:r>
            <a:r>
              <a:rPr lang="zh-CN" altLang="en-US" sz="1800" smtClean="0"/>
              <a:t>：工厂对象将已经创建过的产品保存到一个集合（如数组、</a:t>
            </a:r>
            <a:r>
              <a:rPr lang="en-US" altLang="zh-CN" sz="1800" smtClean="0"/>
              <a:t>List</a:t>
            </a:r>
            <a:r>
              <a:rPr lang="zh-CN" altLang="en-US" sz="1800" smtClean="0"/>
              <a:t>等）中，然后根据客户对产品的请求，对集合进行查询。如果有满足要求的产品对象，就直接将该产品返回客户端；如果集合中没有这样的产品对象，那么就创建一个新的满足要求的产品对象，然后将这个对象在增加到集合中，再返回给客户端。 </a:t>
            </a:r>
          </a:p>
          <a:p>
            <a:pPr lvl="1"/>
            <a:r>
              <a:rPr lang="zh-CN" altLang="en-US" sz="1800" smtClean="0">
                <a:solidFill>
                  <a:srgbClr val="FF3300"/>
                </a:solidFill>
              </a:rPr>
              <a:t>多态性的丧失和模式的退化</a:t>
            </a:r>
            <a:r>
              <a:rPr lang="zh-CN" altLang="en-US" sz="1800" smtClean="0"/>
              <a:t>：如果工厂仅仅返回一个具体产品对象，便违背了工厂方法的用意，发生退化，此时就不再是工厂方法模式了。一般来说，工厂对象应当有一个抽象的父类型，如果工厂等级结构中只有一个具体工厂类的话，抽象工厂就可以省略，也将发生了退化。当只有一个具体工厂，在具体工厂中可以创建所有的产品对象，并且工厂方法设计为静态方法时，工厂方法模式就退化成简单工厂模式。 </a:t>
            </a:r>
            <a:endParaRPr lang="zh-CN" altLang="en-US" sz="1800" dirty="0" smtClean="0"/>
          </a:p>
        </p:txBody>
      </p:sp>
    </p:spTree>
    <p:extLst>
      <p:ext uri="{BB962C8B-B14F-4D97-AF65-F5344CB8AC3E}">
        <p14:creationId xmlns:p14="http://schemas.microsoft.com/office/powerpoint/2010/main" val="257029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endParaRPr lang="zh-CN" altLang="en-US" smtClean="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2271713"/>
            <a:ext cx="593090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8700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lgn="just"/>
            <a:r>
              <a:rPr lang="zh-CN" altLang="en-US" smtClean="0"/>
              <a:t>在面向对象系统中，使用原型模式来复制一个对象自身，从而</a:t>
            </a:r>
            <a:r>
              <a:rPr lang="zh-CN" altLang="en-US" smtClean="0">
                <a:solidFill>
                  <a:srgbClr val="FF3300"/>
                </a:solidFill>
              </a:rPr>
              <a:t>克隆出多个与原型对象一模一样的对象</a:t>
            </a:r>
            <a:r>
              <a:rPr lang="zh-CN" altLang="en-US" smtClean="0"/>
              <a:t>。</a:t>
            </a:r>
          </a:p>
          <a:p>
            <a:pPr lvl="1" algn="just"/>
            <a:r>
              <a:rPr lang="zh-CN" altLang="en-US" smtClean="0"/>
              <a:t>在软件系统中，有些对象的创建过程较为复杂，而且有时候需要频繁创建，</a:t>
            </a:r>
            <a:r>
              <a:rPr lang="zh-CN" altLang="en-US" smtClean="0">
                <a:solidFill>
                  <a:srgbClr val="FF3300"/>
                </a:solidFill>
              </a:rPr>
              <a:t>原型模式通过给出一个原型对象来指明所要创建的对象的类型，然后用复制这个原型对象的办法创建出更多同类型的对象</a:t>
            </a:r>
            <a:r>
              <a:rPr lang="zh-CN" altLang="en-US" smtClean="0"/>
              <a:t>，这就是原型模式的意图所在。</a:t>
            </a:r>
            <a:endParaRPr lang="zh-CN" altLang="en-US" dirty="0" smtClean="0"/>
          </a:p>
        </p:txBody>
      </p:sp>
    </p:spTree>
    <p:extLst>
      <p:ext uri="{BB962C8B-B14F-4D97-AF65-F5344CB8AC3E}">
        <p14:creationId xmlns:p14="http://schemas.microsoft.com/office/powerpoint/2010/main" val="416780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设计模式的诞生与发展</a:t>
            </a:r>
          </a:p>
        </p:txBody>
      </p:sp>
      <p:sp>
        <p:nvSpPr>
          <p:cNvPr id="4" name="Rectangle 3"/>
          <p:cNvSpPr txBox="1">
            <a:spLocks noChangeArrowheads="1"/>
          </p:cNvSpPr>
          <p:nvPr/>
        </p:nvSpPr>
        <p:spPr>
          <a:xfrm>
            <a:off x="381000" y="1752600"/>
            <a:ext cx="8382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kumimoji="1" lang="zh-CN" altLang="en-US" sz="2800" smtClean="0"/>
              <a:t>软件模式 </a:t>
            </a:r>
            <a:endParaRPr lang="zh-CN" altLang="en-US" sz="2800" smtClean="0"/>
          </a:p>
          <a:p>
            <a:pPr lvl="1"/>
            <a:r>
              <a:rPr lang="zh-CN" altLang="en-US" sz="2000" smtClean="0"/>
              <a:t>软件模式是将模式的一般概念应用于软件开发领域，即</a:t>
            </a:r>
            <a:r>
              <a:rPr lang="zh-CN" altLang="en-US" sz="2000" smtClean="0">
                <a:solidFill>
                  <a:srgbClr val="FF3300"/>
                </a:solidFill>
              </a:rPr>
              <a:t>软件开发的总体指导思路或参照样板</a:t>
            </a:r>
            <a:r>
              <a:rPr lang="zh-CN" altLang="en-US" sz="2000" smtClean="0"/>
              <a:t>。软件模式并非仅限于设计模式，还包括架构模式、分析模式和过程模式等，实际上，</a:t>
            </a:r>
            <a:r>
              <a:rPr lang="zh-CN" altLang="en-US" sz="2000" smtClean="0">
                <a:solidFill>
                  <a:srgbClr val="FF3300"/>
                </a:solidFill>
              </a:rPr>
              <a:t>在软件生存期的每一个阶段都存在着一些被认同的模式</a:t>
            </a:r>
            <a:r>
              <a:rPr lang="zh-CN" altLang="en-US" sz="2000" smtClean="0"/>
              <a:t>。 </a:t>
            </a:r>
          </a:p>
          <a:p>
            <a:pPr lvl="1"/>
            <a:r>
              <a:rPr lang="zh-CN" altLang="en-US" sz="2000" smtClean="0"/>
              <a:t>软件模式可以认为是</a:t>
            </a:r>
            <a:r>
              <a:rPr lang="zh-CN" altLang="en-US" sz="2000" smtClean="0">
                <a:solidFill>
                  <a:srgbClr val="FF3300"/>
                </a:solidFill>
              </a:rPr>
              <a:t>对软件开发这一特定“问题”的“解法”的某种统一表示</a:t>
            </a:r>
            <a:r>
              <a:rPr lang="zh-CN" altLang="en-US" sz="2000" smtClean="0"/>
              <a:t>，它和</a:t>
            </a:r>
            <a:r>
              <a:rPr lang="en-US" altLang="zh-CN" sz="2000" smtClean="0"/>
              <a:t>Alexander</a:t>
            </a:r>
            <a:r>
              <a:rPr lang="zh-CN" altLang="en-US" sz="2000" smtClean="0"/>
              <a:t>所描述的模式定义完全相同，即</a:t>
            </a:r>
            <a:r>
              <a:rPr lang="zh-CN" altLang="en-US" sz="2000" smtClean="0">
                <a:solidFill>
                  <a:srgbClr val="FF3300"/>
                </a:solidFill>
              </a:rPr>
              <a:t>软件模式等于一定条件下的出现的问题以及解法</a:t>
            </a:r>
            <a:r>
              <a:rPr lang="zh-CN" altLang="en-US" sz="2000" smtClean="0"/>
              <a:t>。软件模式的基础结构由</a:t>
            </a:r>
            <a:r>
              <a:rPr lang="en-US" altLang="zh-CN" sz="2000" smtClean="0"/>
              <a:t>4</a:t>
            </a:r>
            <a:r>
              <a:rPr lang="zh-CN" altLang="en-US" sz="2000" smtClean="0"/>
              <a:t>个部分构成：</a:t>
            </a:r>
            <a:r>
              <a:rPr lang="zh-CN" altLang="en-US" sz="2000" smtClean="0">
                <a:solidFill>
                  <a:srgbClr val="FF3300"/>
                </a:solidFill>
              </a:rPr>
              <a:t>问题描述</a:t>
            </a:r>
            <a:r>
              <a:rPr lang="zh-CN" altLang="en-US" sz="2000" smtClean="0"/>
              <a:t>、</a:t>
            </a:r>
            <a:r>
              <a:rPr lang="zh-CN" altLang="en-US" sz="2000" smtClean="0">
                <a:solidFill>
                  <a:srgbClr val="FF3300"/>
                </a:solidFill>
              </a:rPr>
              <a:t>前提条件（环境或约束条件）、解法</a:t>
            </a:r>
            <a:r>
              <a:rPr lang="zh-CN" altLang="en-US" sz="2000" smtClean="0"/>
              <a:t>和</a:t>
            </a:r>
            <a:r>
              <a:rPr lang="zh-CN" altLang="en-US" sz="2000" smtClean="0">
                <a:solidFill>
                  <a:srgbClr val="FF3300"/>
                </a:solidFill>
              </a:rPr>
              <a:t>效果</a:t>
            </a:r>
            <a:r>
              <a:rPr lang="zh-CN" altLang="en-US" sz="2000" smtClean="0"/>
              <a:t>。 </a:t>
            </a:r>
            <a:endParaRPr lang="zh-CN" altLang="en-US" sz="2000" dirty="0" smtClean="0"/>
          </a:p>
        </p:txBody>
      </p:sp>
    </p:spTree>
    <p:extLst>
      <p:ext uri="{BB962C8B-B14F-4D97-AF65-F5344CB8AC3E}">
        <p14:creationId xmlns:p14="http://schemas.microsoft.com/office/powerpoint/2010/main" val="20479532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模式定义</a:t>
            </a:r>
          </a:p>
          <a:p>
            <a:pPr lvl="1">
              <a:lnSpc>
                <a:spcPct val="110000"/>
              </a:lnSpc>
            </a:pPr>
            <a:r>
              <a:rPr lang="zh-CN" altLang="en-US" smtClean="0"/>
              <a:t>原型模式</a:t>
            </a:r>
            <a:r>
              <a:rPr lang="en-US" altLang="zh-CN" smtClean="0"/>
              <a:t>(Prototype Pattern)</a:t>
            </a:r>
            <a:r>
              <a:rPr lang="zh-CN" altLang="en-US" smtClean="0"/>
              <a:t>：原型模式是一种对象创建型模式，</a:t>
            </a:r>
            <a:r>
              <a:rPr lang="zh-CN" altLang="en-US" smtClean="0">
                <a:solidFill>
                  <a:srgbClr val="FF3300"/>
                </a:solidFill>
              </a:rPr>
              <a:t>用原型实例指定创建对象的种类，并且通过复制这些原型创建新的对象。</a:t>
            </a:r>
            <a:r>
              <a:rPr lang="zh-CN" altLang="en-US" smtClean="0"/>
              <a:t>原型模式允许一个对象再创建另外一个可定制的对象，无须知道任何创建的细节。 </a:t>
            </a:r>
          </a:p>
          <a:p>
            <a:pPr lvl="1">
              <a:lnSpc>
                <a:spcPct val="110000"/>
              </a:lnSpc>
            </a:pPr>
            <a:r>
              <a:rPr lang="zh-CN" altLang="en-US" smtClean="0"/>
              <a:t>原型模式的基本工作原理是通过将一个原型对象传给那个要发动创建的对象，这个要发动创建的对象通过请求原型对象拷贝原型自己来实现创建过程。</a:t>
            </a:r>
            <a:endParaRPr lang="zh-CN" altLang="en-US" dirty="0" smtClean="0"/>
          </a:p>
        </p:txBody>
      </p:sp>
    </p:spTree>
    <p:extLst>
      <p:ext uri="{BB962C8B-B14F-4D97-AF65-F5344CB8AC3E}">
        <p14:creationId xmlns:p14="http://schemas.microsoft.com/office/powerpoint/2010/main" val="3039265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endParaRPr lang="en-US" altLang="zh-CN" smtClean="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2563813"/>
            <a:ext cx="8518525"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847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原型模式包含如下角色：</a:t>
            </a:r>
            <a:endParaRPr lang="zh-CN" altLang="en-US" sz="3200" smtClean="0"/>
          </a:p>
          <a:p>
            <a:pPr lvl="2">
              <a:buFont typeface="Arial" panose="020B0604020202020204" pitchFamily="34" charset="0"/>
              <a:buChar char="•"/>
            </a:pPr>
            <a:r>
              <a:rPr lang="en-US" altLang="en-US" sz="2400" smtClean="0">
                <a:ea typeface="黑体" panose="02010609060101010101" pitchFamily="49" charset="-122"/>
              </a:rPr>
              <a:t>Prototype：抽象原型类</a:t>
            </a:r>
          </a:p>
          <a:p>
            <a:pPr lvl="2">
              <a:buFont typeface="Arial" panose="020B0604020202020204" pitchFamily="34" charset="0"/>
              <a:buChar char="•"/>
            </a:pPr>
            <a:r>
              <a:rPr lang="en-US" altLang="en-US" sz="2400" smtClean="0">
                <a:ea typeface="黑体" panose="02010609060101010101" pitchFamily="49" charset="-122"/>
              </a:rPr>
              <a:t>ConcretePrototype：具体原型类</a:t>
            </a:r>
          </a:p>
          <a:p>
            <a:pPr lvl="2">
              <a:buFont typeface="Arial" panose="020B0604020202020204" pitchFamily="34" charset="0"/>
              <a:buChar char="•"/>
            </a:pPr>
            <a:r>
              <a:rPr lang="en-US" altLang="en-US" sz="2400" smtClean="0">
                <a:ea typeface="黑体" panose="02010609060101010101" pitchFamily="49" charset="-122"/>
              </a:rPr>
              <a:t>Client：客户</a:t>
            </a:r>
            <a:r>
              <a:rPr lang="zh-CN" altLang="en-US" sz="2400" smtClean="0">
                <a:ea typeface="黑体" panose="02010609060101010101" pitchFamily="49" charset="-122"/>
              </a:rPr>
              <a:t>类</a:t>
            </a:r>
            <a:endParaRPr lang="en-US" altLang="en-US" sz="2400" smtClean="0">
              <a:ea typeface="黑体" panose="02010609060101010101" pitchFamily="49" charset="-122"/>
            </a:endParaRPr>
          </a:p>
          <a:p>
            <a:pPr lvl="1"/>
            <a:endParaRPr lang="en-US" altLang="zh-CN" smtClean="0"/>
          </a:p>
        </p:txBody>
      </p:sp>
    </p:spTree>
    <p:extLst>
      <p:ext uri="{BB962C8B-B14F-4D97-AF65-F5344CB8AC3E}">
        <p14:creationId xmlns:p14="http://schemas.microsoft.com/office/powerpoint/2010/main" val="2216411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在原型模式结构中定义了一个抽象原型类，所有的</a:t>
            </a:r>
            <a:r>
              <a:rPr lang="en-US" altLang="zh-CN" sz="2000" smtClean="0"/>
              <a:t>Java</a:t>
            </a:r>
            <a:r>
              <a:rPr lang="zh-CN" altLang="en-US" sz="2000" smtClean="0"/>
              <a:t>类都继承自</a:t>
            </a:r>
            <a:r>
              <a:rPr lang="en-US" altLang="zh-CN" sz="2000" smtClean="0">
                <a:solidFill>
                  <a:srgbClr val="FF3300"/>
                </a:solidFill>
              </a:rPr>
              <a:t>java.lang.Object</a:t>
            </a:r>
            <a:r>
              <a:rPr lang="zh-CN" altLang="en-US" sz="2000" smtClean="0"/>
              <a:t>，而</a:t>
            </a:r>
            <a:r>
              <a:rPr lang="en-US" altLang="zh-CN" sz="2000" smtClean="0"/>
              <a:t>Object</a:t>
            </a:r>
            <a:r>
              <a:rPr lang="zh-CN" altLang="en-US" sz="2000" smtClean="0"/>
              <a:t>类提供一个</a:t>
            </a:r>
            <a:r>
              <a:rPr lang="en-US" altLang="zh-CN" sz="2000" smtClean="0">
                <a:solidFill>
                  <a:srgbClr val="FF3300"/>
                </a:solidFill>
              </a:rPr>
              <a:t>clone()</a:t>
            </a:r>
            <a:r>
              <a:rPr lang="zh-CN" altLang="en-US" sz="2000" smtClean="0">
                <a:solidFill>
                  <a:srgbClr val="FF3300"/>
                </a:solidFill>
              </a:rPr>
              <a:t>方法</a:t>
            </a:r>
            <a:r>
              <a:rPr lang="zh-CN" altLang="en-US" sz="2000" smtClean="0"/>
              <a:t>，可以将一个</a:t>
            </a:r>
            <a:r>
              <a:rPr lang="en-US" altLang="zh-CN" sz="2000" smtClean="0"/>
              <a:t>Java</a:t>
            </a:r>
            <a:r>
              <a:rPr lang="zh-CN" altLang="en-US" sz="2000" smtClean="0"/>
              <a:t>对象复制一份。因此在</a:t>
            </a:r>
            <a:r>
              <a:rPr lang="en-US" altLang="zh-CN" sz="2000" smtClean="0"/>
              <a:t>Java</a:t>
            </a:r>
            <a:r>
              <a:rPr lang="zh-CN" altLang="en-US" sz="2000" smtClean="0"/>
              <a:t>中可以直接使用</a:t>
            </a:r>
            <a:r>
              <a:rPr lang="en-US" altLang="zh-CN" sz="2000" smtClean="0"/>
              <a:t>Object</a:t>
            </a:r>
            <a:r>
              <a:rPr lang="zh-CN" altLang="en-US" sz="2000" smtClean="0"/>
              <a:t>提供的</a:t>
            </a:r>
            <a:r>
              <a:rPr lang="en-US" altLang="zh-CN" sz="2000" smtClean="0"/>
              <a:t>clone()</a:t>
            </a:r>
            <a:r>
              <a:rPr lang="zh-CN" altLang="en-US" sz="2000" smtClean="0"/>
              <a:t>方法来实现对象的克隆，</a:t>
            </a:r>
            <a:r>
              <a:rPr lang="en-US" altLang="zh-CN" sz="2000" smtClean="0"/>
              <a:t>Java</a:t>
            </a:r>
            <a:r>
              <a:rPr lang="zh-CN" altLang="en-US" sz="2000" smtClean="0"/>
              <a:t>语言中的原型模式实现很简单。</a:t>
            </a:r>
          </a:p>
          <a:p>
            <a:pPr lvl="1"/>
            <a:r>
              <a:rPr lang="zh-CN" altLang="en-US" sz="2000" smtClean="0"/>
              <a:t>能够实现克隆的</a:t>
            </a:r>
            <a:r>
              <a:rPr lang="en-US" altLang="zh-CN" sz="2000" smtClean="0"/>
              <a:t>Java</a:t>
            </a:r>
            <a:r>
              <a:rPr lang="zh-CN" altLang="en-US" sz="2000" smtClean="0"/>
              <a:t>类必须</a:t>
            </a:r>
            <a:r>
              <a:rPr lang="zh-CN" altLang="en-US" sz="2000" smtClean="0">
                <a:solidFill>
                  <a:srgbClr val="FF3300"/>
                </a:solidFill>
              </a:rPr>
              <a:t>实现一个标识接口</a:t>
            </a:r>
            <a:r>
              <a:rPr lang="en-US" altLang="zh-CN" sz="2000" smtClean="0">
                <a:solidFill>
                  <a:srgbClr val="FF3300"/>
                </a:solidFill>
              </a:rPr>
              <a:t>Cloneable</a:t>
            </a:r>
            <a:r>
              <a:rPr lang="zh-CN" altLang="en-US" sz="2000" smtClean="0"/>
              <a:t>，表示这个</a:t>
            </a:r>
            <a:r>
              <a:rPr lang="en-US" altLang="zh-CN" sz="2000" smtClean="0"/>
              <a:t>Java</a:t>
            </a:r>
            <a:r>
              <a:rPr lang="zh-CN" altLang="en-US" sz="2000" smtClean="0"/>
              <a:t>类支持复制。如果一个类没有实现这个接口但是调用了</a:t>
            </a:r>
            <a:r>
              <a:rPr lang="en-US" altLang="zh-CN" sz="2000" smtClean="0"/>
              <a:t>clone()</a:t>
            </a:r>
            <a:r>
              <a:rPr lang="zh-CN" altLang="en-US" sz="2000" smtClean="0"/>
              <a:t>方法，</a:t>
            </a:r>
            <a:r>
              <a:rPr lang="en-US" altLang="zh-CN" sz="2000" smtClean="0"/>
              <a:t>Java</a:t>
            </a:r>
            <a:r>
              <a:rPr lang="zh-CN" altLang="en-US" sz="2000" smtClean="0"/>
              <a:t>编译器将抛出一个</a:t>
            </a:r>
            <a:r>
              <a:rPr lang="en-US" altLang="zh-CN" sz="2000" smtClean="0">
                <a:solidFill>
                  <a:srgbClr val="FF3300"/>
                </a:solidFill>
              </a:rPr>
              <a:t>CloneNotSupportedException</a:t>
            </a:r>
            <a:r>
              <a:rPr lang="zh-CN" altLang="en-US" sz="2000" smtClean="0"/>
              <a:t>异常。 </a:t>
            </a:r>
            <a:endParaRPr lang="zh-CN" altLang="en-US" sz="2800" smtClean="0"/>
          </a:p>
          <a:p>
            <a:pPr lvl="1"/>
            <a:endParaRPr lang="en-US" altLang="en-US" sz="2000" smtClean="0"/>
          </a:p>
          <a:p>
            <a:pPr lvl="1"/>
            <a:endParaRPr lang="en-US" altLang="zh-CN" sz="2000" smtClean="0"/>
          </a:p>
        </p:txBody>
      </p:sp>
    </p:spTree>
    <p:extLst>
      <p:ext uri="{BB962C8B-B14F-4D97-AF65-F5344CB8AC3E}">
        <p14:creationId xmlns:p14="http://schemas.microsoft.com/office/powerpoint/2010/main" val="425372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z="2000" smtClean="0"/>
              <a:t>示例代码：</a:t>
            </a:r>
            <a:endParaRPr lang="zh-CN" altLang="en-US" sz="2800" smtClean="0"/>
          </a:p>
          <a:p>
            <a:pPr lvl="1"/>
            <a:endParaRPr lang="zh-CN" altLang="en-US" sz="2000" smtClean="0"/>
          </a:p>
          <a:p>
            <a:pPr lvl="1"/>
            <a:endParaRPr lang="en-US" altLang="zh-CN" sz="2000" smtClean="0"/>
          </a:p>
        </p:txBody>
      </p:sp>
      <p:graphicFrame>
        <p:nvGraphicFramePr>
          <p:cNvPr id="5" name="Group 17"/>
          <p:cNvGraphicFramePr>
            <a:graphicFrameLocks noGrp="1"/>
          </p:cNvGraphicFramePr>
          <p:nvPr>
            <p:ph sz="half" idx="4294967295"/>
          </p:nvPr>
        </p:nvGraphicFramePr>
        <p:xfrm>
          <a:off x="762000" y="2871788"/>
          <a:ext cx="7696200" cy="3749675"/>
        </p:xfrm>
        <a:graphic>
          <a:graphicData uri="http://schemas.openxmlformats.org/drawingml/2006/table">
            <a:tbl>
              <a:tblPr/>
              <a:tblGrid>
                <a:gridCol w="7696200"/>
              </a:tblGrid>
              <a:tr h="3749675">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PrototypeDemo</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implements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Cloneable</a:t>
                      </a:r>
                      <a:endParaRPr kumimoji="0" lang="en-US" altLang="zh-CN" sz="16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Object clone()</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Object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object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null;</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try {</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object =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super.clone</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catch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CloneNotSupportedException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exception) {</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System.err.println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("Not support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cloneable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return object;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15506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通常情况下，一个类包含一些成员对象，在使用原型模式克隆对象时，</a:t>
            </a:r>
            <a:r>
              <a:rPr lang="zh-CN" altLang="en-US" smtClean="0">
                <a:solidFill>
                  <a:srgbClr val="FF3300"/>
                </a:solidFill>
              </a:rPr>
              <a:t>根据其成员对象是否也克隆，原型模式可以分为两种形式：深克隆和浅克隆</a:t>
            </a:r>
            <a:r>
              <a:rPr lang="zh-CN" altLang="en-US" smtClean="0"/>
              <a:t>。</a:t>
            </a:r>
          </a:p>
          <a:p>
            <a:pPr lvl="1"/>
            <a:endParaRPr lang="en-US" altLang="zh-CN" smtClean="0"/>
          </a:p>
        </p:txBody>
      </p:sp>
    </p:spTree>
    <p:extLst>
      <p:ext uri="{BB962C8B-B14F-4D97-AF65-F5344CB8AC3E}">
        <p14:creationId xmlns:p14="http://schemas.microsoft.com/office/powerpoint/2010/main" val="2085176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mtClean="0"/>
              <a:t>浅克隆与深克隆</a:t>
            </a:r>
          </a:p>
          <a:p>
            <a:pPr lvl="2"/>
            <a:endParaRPr lang="en-US" altLang="en-US" smtClean="0">
              <a:ea typeface="黑体" panose="02010609060101010101" pitchFamily="49" charset="-122"/>
            </a:endParaRPr>
          </a:p>
          <a:p>
            <a:pPr lvl="1"/>
            <a:endParaRPr lang="en-US" altLang="zh-CN"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957513"/>
            <a:ext cx="4321175"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600575"/>
            <a:ext cx="6070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7" name="Rectangle 6"/>
          <p:cNvSpPr>
            <a:spLocks noChangeArrowheads="1"/>
          </p:cNvSpPr>
          <p:nvPr/>
        </p:nvSpPr>
        <p:spPr bwMode="auto">
          <a:xfrm>
            <a:off x="533400" y="5257800"/>
            <a:ext cx="1371600" cy="528638"/>
          </a:xfrm>
          <a:prstGeom prst="rect">
            <a:avLst/>
          </a:prstGeom>
          <a:solidFill>
            <a:srgbClr val="FF3300"/>
          </a:solidFill>
          <a:ln w="9525">
            <a:solidFill>
              <a:srgbClr val="008000"/>
            </a:solidFill>
            <a:miter lim="800000"/>
            <a:headEnd/>
            <a:tailEnd/>
          </a:ln>
          <a:effectLst/>
        </p:spPr>
        <p:txBody>
          <a:bodyPr>
            <a:spAutoFit/>
          </a:bodyPr>
          <a:lstStyle/>
          <a:p>
            <a:pPr>
              <a:defRPr/>
            </a:pPr>
            <a:r>
              <a:rPr lang="zh-CN" altLang="en-US" sz="2800" b="1">
                <a:solidFill>
                  <a:schemeClr val="bg1"/>
                </a:solidFill>
                <a:effectLst>
                  <a:outerShdw blurRad="38100" dist="38100" dir="2700000" algn="tl">
                    <a:srgbClr val="000000"/>
                  </a:outerShdw>
                </a:effectLst>
                <a:latin typeface="Arial" charset="0"/>
              </a:rPr>
              <a:t>深克隆</a:t>
            </a:r>
          </a:p>
        </p:txBody>
      </p:sp>
      <p:sp>
        <p:nvSpPr>
          <p:cNvPr id="8" name="Rectangle 7"/>
          <p:cNvSpPr>
            <a:spLocks noChangeArrowheads="1"/>
          </p:cNvSpPr>
          <p:nvPr/>
        </p:nvSpPr>
        <p:spPr bwMode="auto">
          <a:xfrm>
            <a:off x="533400" y="3581400"/>
            <a:ext cx="1371600" cy="528638"/>
          </a:xfrm>
          <a:prstGeom prst="rect">
            <a:avLst/>
          </a:prstGeom>
          <a:solidFill>
            <a:srgbClr val="FF3300"/>
          </a:solidFill>
          <a:ln w="9525">
            <a:solidFill>
              <a:srgbClr val="008000"/>
            </a:solidFill>
            <a:miter lim="800000"/>
            <a:headEnd/>
            <a:tailEnd/>
          </a:ln>
          <a:effectLst/>
        </p:spPr>
        <p:txBody>
          <a:bodyPr>
            <a:spAutoFit/>
          </a:bodyPr>
          <a:lstStyle/>
          <a:p>
            <a:pPr>
              <a:defRPr/>
            </a:pPr>
            <a:r>
              <a:rPr lang="zh-CN" altLang="en-US" sz="2800" b="1">
                <a:solidFill>
                  <a:schemeClr val="bg1"/>
                </a:solidFill>
                <a:effectLst>
                  <a:outerShdw blurRad="38100" dist="38100" dir="2700000" algn="tl">
                    <a:srgbClr val="000000"/>
                  </a:outerShdw>
                </a:effectLst>
                <a:latin typeface="Arial" charset="0"/>
              </a:rPr>
              <a:t>浅克隆</a:t>
            </a:r>
          </a:p>
        </p:txBody>
      </p:sp>
    </p:spTree>
    <p:extLst>
      <p:ext uri="{BB962C8B-B14F-4D97-AF65-F5344CB8AC3E}">
        <p14:creationId xmlns:p14="http://schemas.microsoft.com/office/powerpoint/2010/main" val="4253217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en-US" altLang="zh-CN" smtClean="0"/>
              <a:t>Java</a:t>
            </a:r>
            <a:r>
              <a:rPr lang="zh-CN" altLang="en-US" smtClean="0"/>
              <a:t>语言提供的</a:t>
            </a:r>
            <a:r>
              <a:rPr lang="en-US" altLang="zh-CN" smtClean="0"/>
              <a:t>clone()</a:t>
            </a:r>
            <a:r>
              <a:rPr lang="zh-CN" altLang="en-US" smtClean="0"/>
              <a:t>方法将对象复制了一份并返回给调用者。一般而言，</a:t>
            </a:r>
            <a:r>
              <a:rPr lang="en-US" altLang="zh-CN" smtClean="0"/>
              <a:t>clone()</a:t>
            </a:r>
            <a:r>
              <a:rPr lang="zh-CN" altLang="en-US" smtClean="0"/>
              <a:t>方法满足： </a:t>
            </a:r>
          </a:p>
          <a:p>
            <a:pPr lvl="2"/>
            <a:r>
              <a:rPr lang="en-US" altLang="zh-CN" smtClean="0">
                <a:ea typeface="黑体" panose="02010609060101010101" pitchFamily="49" charset="-122"/>
              </a:rPr>
              <a:t>(1) </a:t>
            </a:r>
            <a:r>
              <a:rPr lang="zh-CN" altLang="en-US" smtClean="0">
                <a:ea typeface="黑体" panose="02010609060101010101" pitchFamily="49" charset="-122"/>
              </a:rPr>
              <a:t>对任何的对象</a:t>
            </a:r>
            <a:r>
              <a:rPr lang="en-US" altLang="zh-CN" smtClean="0">
                <a:ea typeface="黑体" panose="02010609060101010101" pitchFamily="49" charset="-122"/>
              </a:rPr>
              <a:t>x</a:t>
            </a:r>
            <a:r>
              <a:rPr lang="zh-CN" altLang="en-US" smtClean="0">
                <a:ea typeface="黑体" panose="02010609060101010101" pitchFamily="49" charset="-122"/>
              </a:rPr>
              <a:t>，都有</a:t>
            </a:r>
            <a:r>
              <a:rPr lang="en-US" altLang="zh-CN" smtClean="0">
                <a:solidFill>
                  <a:srgbClr val="FF3300"/>
                </a:solidFill>
                <a:ea typeface="黑体" panose="02010609060101010101" pitchFamily="49" charset="-122"/>
              </a:rPr>
              <a:t>x.clone() !=x</a:t>
            </a:r>
            <a:r>
              <a:rPr lang="zh-CN" altLang="en-US" smtClean="0">
                <a:ea typeface="黑体" panose="02010609060101010101" pitchFamily="49" charset="-122"/>
              </a:rPr>
              <a:t>，即克隆对象与原对象不是同一个对象。</a:t>
            </a:r>
          </a:p>
          <a:p>
            <a:pPr lvl="2"/>
            <a:r>
              <a:rPr lang="en-US" altLang="zh-CN" smtClean="0">
                <a:ea typeface="黑体" panose="02010609060101010101" pitchFamily="49" charset="-122"/>
              </a:rPr>
              <a:t>(2) </a:t>
            </a:r>
            <a:r>
              <a:rPr lang="zh-CN" altLang="en-US" smtClean="0">
                <a:ea typeface="黑体" panose="02010609060101010101" pitchFamily="49" charset="-122"/>
              </a:rPr>
              <a:t>对任何的对象</a:t>
            </a:r>
            <a:r>
              <a:rPr lang="en-US" altLang="zh-CN" smtClean="0">
                <a:ea typeface="黑体" panose="02010609060101010101" pitchFamily="49" charset="-122"/>
              </a:rPr>
              <a:t>x</a:t>
            </a:r>
            <a:r>
              <a:rPr lang="zh-CN" altLang="en-US" smtClean="0">
                <a:ea typeface="黑体" panose="02010609060101010101" pitchFamily="49" charset="-122"/>
              </a:rPr>
              <a:t>，都有</a:t>
            </a:r>
            <a:r>
              <a:rPr lang="en-US" altLang="zh-CN" smtClean="0">
                <a:solidFill>
                  <a:srgbClr val="FF3300"/>
                </a:solidFill>
                <a:ea typeface="黑体" panose="02010609060101010101" pitchFamily="49" charset="-122"/>
              </a:rPr>
              <a:t>x.clone().getClass()==x.getClass()</a:t>
            </a:r>
            <a:r>
              <a:rPr lang="zh-CN" altLang="en-US" smtClean="0">
                <a:ea typeface="黑体" panose="02010609060101010101" pitchFamily="49" charset="-122"/>
              </a:rPr>
              <a:t>，即克隆对象与原对象的类型一样。</a:t>
            </a:r>
          </a:p>
          <a:p>
            <a:pPr lvl="2"/>
            <a:r>
              <a:rPr lang="en-US" altLang="zh-CN" smtClean="0">
                <a:ea typeface="黑体" panose="02010609060101010101" pitchFamily="49" charset="-122"/>
              </a:rPr>
              <a:t>(3) </a:t>
            </a:r>
            <a:r>
              <a:rPr lang="zh-CN" altLang="en-US" smtClean="0">
                <a:ea typeface="黑体" panose="02010609060101010101" pitchFamily="49" charset="-122"/>
              </a:rPr>
              <a:t>如果对象</a:t>
            </a:r>
            <a:r>
              <a:rPr lang="en-US" altLang="zh-CN" smtClean="0">
                <a:ea typeface="黑体" panose="02010609060101010101" pitchFamily="49" charset="-122"/>
              </a:rPr>
              <a:t>x</a:t>
            </a:r>
            <a:r>
              <a:rPr lang="zh-CN" altLang="en-US" smtClean="0">
                <a:ea typeface="黑体" panose="02010609060101010101" pitchFamily="49" charset="-122"/>
              </a:rPr>
              <a:t>的</a:t>
            </a:r>
            <a:r>
              <a:rPr lang="en-US" altLang="zh-CN" smtClean="0">
                <a:ea typeface="黑体" panose="02010609060101010101" pitchFamily="49" charset="-122"/>
              </a:rPr>
              <a:t>equals()</a:t>
            </a:r>
            <a:r>
              <a:rPr lang="zh-CN" altLang="en-US" smtClean="0">
                <a:ea typeface="黑体" panose="02010609060101010101" pitchFamily="49" charset="-122"/>
              </a:rPr>
              <a:t>方法定义恰当，那么</a:t>
            </a:r>
            <a:r>
              <a:rPr lang="en-US" altLang="zh-CN" smtClean="0">
                <a:solidFill>
                  <a:srgbClr val="FF3300"/>
                </a:solidFill>
                <a:ea typeface="黑体" panose="02010609060101010101" pitchFamily="49" charset="-122"/>
              </a:rPr>
              <a:t>x.clone().equals(x)</a:t>
            </a:r>
            <a:r>
              <a:rPr lang="zh-CN" altLang="en-US" smtClean="0">
                <a:ea typeface="黑体" panose="02010609060101010101" pitchFamily="49" charset="-122"/>
              </a:rPr>
              <a:t>应该成立。</a:t>
            </a:r>
            <a:endParaRPr lang="en-US" altLang="en-US" smtClean="0">
              <a:ea typeface="黑体" panose="02010609060101010101" pitchFamily="49" charset="-122"/>
            </a:endParaRPr>
          </a:p>
          <a:p>
            <a:pPr lvl="1"/>
            <a:endParaRPr lang="en-US" altLang="zh-CN" smtClean="0"/>
          </a:p>
        </p:txBody>
      </p:sp>
    </p:spTree>
    <p:extLst>
      <p:ext uri="{BB962C8B-B14F-4D97-AF65-F5344CB8AC3E}">
        <p14:creationId xmlns:p14="http://schemas.microsoft.com/office/powerpoint/2010/main" val="3395129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原型模式的优点</a:t>
            </a:r>
          </a:p>
          <a:p>
            <a:pPr lvl="2">
              <a:buFont typeface="Arial" panose="020B0604020202020204" pitchFamily="34" charset="0"/>
              <a:buChar char="•"/>
            </a:pPr>
            <a:r>
              <a:rPr lang="zh-CN" altLang="en-US" smtClean="0">
                <a:ea typeface="黑体" panose="02010609060101010101" pitchFamily="49" charset="-122"/>
              </a:rPr>
              <a:t>当创建新的对象实例较为复杂时，使用原型模式可以</a:t>
            </a:r>
            <a:r>
              <a:rPr lang="zh-CN" altLang="en-US" smtClean="0">
                <a:solidFill>
                  <a:srgbClr val="FF3300"/>
                </a:solidFill>
                <a:ea typeface="黑体" panose="02010609060101010101" pitchFamily="49" charset="-122"/>
              </a:rPr>
              <a:t>简化对象的创建过程</a:t>
            </a:r>
            <a:r>
              <a:rPr lang="zh-CN" altLang="en-US" smtClean="0">
                <a:ea typeface="黑体" panose="02010609060101010101" pitchFamily="49" charset="-122"/>
              </a:rPr>
              <a:t>，通过一个已有实例可以</a:t>
            </a:r>
            <a:r>
              <a:rPr lang="zh-CN" altLang="en-US" smtClean="0">
                <a:solidFill>
                  <a:srgbClr val="FF3300"/>
                </a:solidFill>
                <a:ea typeface="黑体" panose="02010609060101010101" pitchFamily="49" charset="-122"/>
              </a:rPr>
              <a:t>提高新实例的创建效率</a:t>
            </a:r>
            <a:r>
              <a:rPr lang="zh-CN" altLang="en-US" smtClean="0">
                <a:ea typeface="黑体" panose="02010609060101010101" pitchFamily="49" charset="-122"/>
              </a:rPr>
              <a:t>。</a:t>
            </a:r>
          </a:p>
          <a:p>
            <a:pPr lvl="2">
              <a:buFont typeface="Arial" panose="020B0604020202020204" pitchFamily="34" charset="0"/>
              <a:buChar char="•"/>
            </a:pPr>
            <a:r>
              <a:rPr lang="zh-CN" altLang="en-US" smtClean="0">
                <a:ea typeface="黑体" panose="02010609060101010101" pitchFamily="49" charset="-122"/>
              </a:rPr>
              <a:t>可以</a:t>
            </a:r>
            <a:r>
              <a:rPr lang="zh-CN" altLang="en-US" smtClean="0">
                <a:solidFill>
                  <a:srgbClr val="FF3300"/>
                </a:solidFill>
                <a:ea typeface="黑体" panose="02010609060101010101" pitchFamily="49" charset="-122"/>
              </a:rPr>
              <a:t>动态增加或减少产品类</a:t>
            </a:r>
            <a:r>
              <a:rPr lang="zh-CN" altLang="en-US" smtClean="0">
                <a:ea typeface="黑体" panose="02010609060101010101" pitchFamily="49" charset="-122"/>
              </a:rPr>
              <a:t>。 </a:t>
            </a:r>
          </a:p>
          <a:p>
            <a:pPr lvl="2">
              <a:buFont typeface="Arial" panose="020B0604020202020204" pitchFamily="34" charset="0"/>
              <a:buChar char="•"/>
            </a:pPr>
            <a:r>
              <a:rPr lang="zh-CN" altLang="en-US" smtClean="0">
                <a:ea typeface="黑体" panose="02010609060101010101" pitchFamily="49" charset="-122"/>
              </a:rPr>
              <a:t>原型模式提供了</a:t>
            </a:r>
            <a:r>
              <a:rPr lang="zh-CN" altLang="en-US" smtClean="0">
                <a:solidFill>
                  <a:srgbClr val="FF3300"/>
                </a:solidFill>
                <a:ea typeface="黑体" panose="02010609060101010101" pitchFamily="49" charset="-122"/>
              </a:rPr>
              <a:t>简化的创建结构</a:t>
            </a:r>
            <a:r>
              <a:rPr lang="zh-CN" altLang="en-US" smtClean="0">
                <a:ea typeface="黑体" panose="02010609060101010101" pitchFamily="49" charset="-122"/>
              </a:rPr>
              <a:t>。 </a:t>
            </a:r>
          </a:p>
          <a:p>
            <a:pPr lvl="2">
              <a:buFont typeface="Arial" panose="020B0604020202020204" pitchFamily="34" charset="0"/>
              <a:buChar char="•"/>
            </a:pPr>
            <a:r>
              <a:rPr lang="zh-CN" altLang="en-US" smtClean="0">
                <a:ea typeface="黑体" panose="02010609060101010101" pitchFamily="49" charset="-122"/>
              </a:rPr>
              <a:t>可以使用深克隆的方式</a:t>
            </a:r>
            <a:r>
              <a:rPr lang="zh-CN" altLang="en-US" smtClean="0">
                <a:solidFill>
                  <a:srgbClr val="FF3300"/>
                </a:solidFill>
                <a:ea typeface="黑体" panose="02010609060101010101" pitchFamily="49" charset="-122"/>
              </a:rPr>
              <a:t>保存对象的状态</a:t>
            </a:r>
            <a:r>
              <a:rPr lang="zh-CN" altLang="en-US" smtClean="0">
                <a:ea typeface="黑体" panose="02010609060101010101" pitchFamily="49" charset="-122"/>
              </a:rPr>
              <a:t>。</a:t>
            </a:r>
            <a:endParaRPr lang="zh-CN" altLang="en-US" smtClean="0">
              <a:ea typeface="黑体" panose="02010609060101010101" pitchFamily="49" charset="-122"/>
            </a:endParaRPr>
          </a:p>
        </p:txBody>
      </p:sp>
    </p:spTree>
    <p:extLst>
      <p:ext uri="{BB962C8B-B14F-4D97-AF65-F5344CB8AC3E}">
        <p14:creationId xmlns:p14="http://schemas.microsoft.com/office/powerpoint/2010/main" val="39303060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原型模式的缺点</a:t>
            </a:r>
          </a:p>
          <a:p>
            <a:pPr lvl="2">
              <a:buFont typeface="Arial" panose="020B0604020202020204" pitchFamily="34" charset="0"/>
              <a:buChar char="•"/>
            </a:pPr>
            <a:r>
              <a:rPr lang="zh-CN" altLang="en-US" smtClean="0">
                <a:solidFill>
                  <a:srgbClr val="FF3300"/>
                </a:solidFill>
                <a:ea typeface="黑体" panose="02010609060101010101" pitchFamily="49" charset="-122"/>
              </a:rPr>
              <a:t>需要为每一个类配备一个克隆方法</a:t>
            </a:r>
            <a:r>
              <a:rPr lang="zh-CN" altLang="en-US" smtClean="0">
                <a:ea typeface="黑体" panose="02010609060101010101" pitchFamily="49" charset="-122"/>
              </a:rPr>
              <a:t>，而且这个克隆方法需要对类的功能进行通盘考虑，这对全新的类来说不是很难，但对已有的类进行改造时，不一定是件容易的事，必须修改其源代码，违背了“开闭原则”。</a:t>
            </a:r>
          </a:p>
          <a:p>
            <a:pPr lvl="2">
              <a:buFont typeface="Arial" panose="020B0604020202020204" pitchFamily="34" charset="0"/>
              <a:buChar char="•"/>
            </a:pPr>
            <a:r>
              <a:rPr lang="zh-CN" altLang="en-US" smtClean="0">
                <a:ea typeface="黑体" panose="02010609060101010101" pitchFamily="49" charset="-122"/>
              </a:rPr>
              <a:t>在</a:t>
            </a:r>
            <a:r>
              <a:rPr lang="zh-CN" altLang="en-US" smtClean="0">
                <a:solidFill>
                  <a:srgbClr val="FF3300"/>
                </a:solidFill>
                <a:ea typeface="黑体" panose="02010609060101010101" pitchFamily="49" charset="-122"/>
              </a:rPr>
              <a:t>实现深克隆时需要编写较为复杂的代码</a:t>
            </a:r>
            <a:r>
              <a:rPr lang="zh-CN" altLang="en-US" smtClean="0">
                <a:ea typeface="黑体" panose="02010609060101010101" pitchFamily="49" charset="-122"/>
              </a:rPr>
              <a:t>。</a:t>
            </a:r>
            <a:endParaRPr lang="zh-CN" altLang="en-US" smtClean="0">
              <a:ea typeface="黑体" panose="02010609060101010101" pitchFamily="49" charset="-122"/>
            </a:endParaRPr>
          </a:p>
        </p:txBody>
      </p:sp>
    </p:spTree>
    <p:extLst>
      <p:ext uri="{BB962C8B-B14F-4D97-AF65-F5344CB8AC3E}">
        <p14:creationId xmlns:p14="http://schemas.microsoft.com/office/powerpoint/2010/main" val="138438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设计模式的诞生与发展</a:t>
            </a:r>
          </a:p>
        </p:txBody>
      </p:sp>
      <p:sp>
        <p:nvSpPr>
          <p:cNvPr id="4" name="Rectangle 3"/>
          <p:cNvSpPr txBox="1">
            <a:spLocks noChangeArrowheads="1"/>
          </p:cNvSpPr>
          <p:nvPr/>
        </p:nvSpPr>
        <p:spPr>
          <a:xfrm>
            <a:off x="381000" y="1752600"/>
            <a:ext cx="8382000" cy="4648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kumimoji="1" lang="zh-CN" altLang="en-US" sz="2400" smtClean="0"/>
              <a:t>设计模式的发展 </a:t>
            </a:r>
          </a:p>
          <a:p>
            <a:pPr lvl="1"/>
            <a:r>
              <a:rPr kumimoji="1" lang="en-US" altLang="zh-CN" sz="1800" smtClean="0">
                <a:solidFill>
                  <a:srgbClr val="FF3300"/>
                </a:solidFill>
              </a:rPr>
              <a:t>1987</a:t>
            </a:r>
            <a:r>
              <a:rPr kumimoji="1" lang="zh-CN" altLang="en-US" sz="1800" smtClean="0">
                <a:solidFill>
                  <a:srgbClr val="FF3300"/>
                </a:solidFill>
              </a:rPr>
              <a:t>年</a:t>
            </a:r>
            <a:r>
              <a:rPr kumimoji="1" lang="zh-CN" altLang="en-US" sz="1800" smtClean="0"/>
              <a:t>，</a:t>
            </a:r>
            <a:r>
              <a:rPr kumimoji="1" lang="en-US" altLang="zh-CN" sz="1800" smtClean="0"/>
              <a:t>Kent Beck</a:t>
            </a:r>
            <a:r>
              <a:rPr kumimoji="1" lang="zh-CN" altLang="en-US" sz="1800" smtClean="0"/>
              <a:t>和</a:t>
            </a:r>
            <a:r>
              <a:rPr kumimoji="1" lang="en-US" altLang="zh-CN" sz="1800" smtClean="0"/>
              <a:t>Ward Cunningham</a:t>
            </a:r>
            <a:r>
              <a:rPr kumimoji="1" lang="zh-CN" altLang="en-US" sz="1800" smtClean="0"/>
              <a:t>借鉴</a:t>
            </a:r>
            <a:r>
              <a:rPr kumimoji="1" lang="en-US" altLang="zh-CN" sz="1800" smtClean="0"/>
              <a:t>Alexander</a:t>
            </a:r>
            <a:r>
              <a:rPr kumimoji="1" lang="zh-CN" altLang="en-US" sz="1800" smtClean="0"/>
              <a:t>的模式思想在程序开发中开始应用一些模式 ，在</a:t>
            </a:r>
            <a:r>
              <a:rPr kumimoji="1" lang="en-US" altLang="zh-CN" sz="1800" smtClean="0"/>
              <a:t>OOPSLA</a:t>
            </a:r>
            <a:r>
              <a:rPr kumimoji="1" lang="zh-CN" altLang="en-US" sz="1800" smtClean="0"/>
              <a:t>会议上发表了他们的成果。</a:t>
            </a:r>
          </a:p>
          <a:p>
            <a:pPr lvl="1"/>
            <a:r>
              <a:rPr kumimoji="1" lang="en-US" altLang="zh-CN" sz="1800" smtClean="0">
                <a:solidFill>
                  <a:srgbClr val="FF3300"/>
                </a:solidFill>
              </a:rPr>
              <a:t>1990</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与</a:t>
            </a:r>
            <a:r>
              <a:rPr kumimoji="1" lang="en-US" altLang="zh-CN" sz="1800" smtClean="0"/>
              <a:t>ECOOP</a:t>
            </a:r>
            <a:r>
              <a:rPr kumimoji="1" lang="zh-CN" altLang="en-US" sz="1800" smtClean="0"/>
              <a:t>联合举办，</a:t>
            </a:r>
            <a:r>
              <a:rPr kumimoji="1" lang="en-US" altLang="zh-CN" sz="1800" smtClean="0"/>
              <a:t>Erich Gamma</a:t>
            </a:r>
            <a:r>
              <a:rPr kumimoji="1" lang="zh-CN" altLang="en-US" sz="1800" smtClean="0"/>
              <a:t>和</a:t>
            </a:r>
            <a:r>
              <a:rPr kumimoji="1" lang="en-US" altLang="zh-CN" sz="1800" smtClean="0"/>
              <a:t>Richard Helm</a:t>
            </a:r>
            <a:r>
              <a:rPr kumimoji="1" lang="zh-CN" altLang="en-US" sz="1800" smtClean="0"/>
              <a:t>等人开始讨论有关模式的话题</a:t>
            </a:r>
            <a:r>
              <a:rPr kumimoji="1" lang="en-US" altLang="zh-CN" sz="1800" smtClean="0"/>
              <a:t>(Bruce Anderson</a:t>
            </a:r>
            <a:r>
              <a:rPr kumimoji="1" lang="zh-CN" altLang="en-US" sz="1800" smtClean="0"/>
              <a:t>主持</a:t>
            </a:r>
            <a:r>
              <a:rPr kumimoji="1" lang="en-US" altLang="zh-CN" sz="1800" smtClean="0"/>
              <a:t>)</a:t>
            </a:r>
            <a:r>
              <a:rPr kumimoji="1" lang="zh-CN" altLang="en-US" sz="1800" smtClean="0"/>
              <a:t>，“四人组” 正式成立，并开始着手进行设计模式的分类整理工作。 </a:t>
            </a:r>
          </a:p>
          <a:p>
            <a:pPr lvl="1"/>
            <a:r>
              <a:rPr kumimoji="1" lang="en-US" altLang="zh-CN" sz="1800" smtClean="0">
                <a:solidFill>
                  <a:srgbClr val="FF3300"/>
                </a:solidFill>
              </a:rPr>
              <a:t>1991 </a:t>
            </a:r>
            <a:r>
              <a:rPr kumimoji="1" lang="zh-CN" altLang="en-US" sz="1800" smtClean="0">
                <a:solidFill>
                  <a:srgbClr val="FF3300"/>
                </a:solidFill>
              </a:rPr>
              <a:t>年</a:t>
            </a:r>
            <a:r>
              <a:rPr kumimoji="1" lang="zh-CN" altLang="en-US" sz="1800" smtClean="0"/>
              <a:t>，</a:t>
            </a:r>
            <a:r>
              <a:rPr kumimoji="1" lang="en-US" altLang="zh-CN" sz="1800" smtClean="0"/>
              <a:t>OOPSLA</a:t>
            </a:r>
            <a:r>
              <a:rPr kumimoji="1" lang="zh-CN" altLang="en-US" sz="1800" smtClean="0"/>
              <a:t>，</a:t>
            </a:r>
            <a:r>
              <a:rPr kumimoji="1" lang="en-US" altLang="zh-CN" sz="1800" smtClean="0"/>
              <a:t>Bruce Anderson</a:t>
            </a:r>
            <a:r>
              <a:rPr kumimoji="1" lang="zh-CN" altLang="en-US" sz="1800" smtClean="0"/>
              <a:t>主持了首次针对设计模式的研讨会 。</a:t>
            </a:r>
          </a:p>
          <a:p>
            <a:pPr lvl="1"/>
            <a:r>
              <a:rPr kumimoji="1" lang="en-US" altLang="zh-CN" sz="1800" smtClean="0">
                <a:solidFill>
                  <a:srgbClr val="FF3300"/>
                </a:solidFill>
              </a:rPr>
              <a:t>1992 </a:t>
            </a:r>
            <a:r>
              <a:rPr kumimoji="1" lang="zh-CN" altLang="en-US" sz="1800" smtClean="0">
                <a:solidFill>
                  <a:srgbClr val="FF3300"/>
                </a:solidFill>
              </a:rPr>
              <a:t>年</a:t>
            </a:r>
            <a:r>
              <a:rPr kumimoji="1" lang="zh-CN" altLang="en-US" sz="1800" smtClean="0"/>
              <a:t>，</a:t>
            </a:r>
            <a:r>
              <a:rPr kumimoji="1" lang="en-US" altLang="zh-CN" sz="1800" smtClean="0"/>
              <a:t>OOPSLA </a:t>
            </a:r>
            <a:r>
              <a:rPr kumimoji="1" lang="zh-CN" altLang="en-US" sz="1800" smtClean="0"/>
              <a:t>，</a:t>
            </a:r>
            <a:r>
              <a:rPr kumimoji="1" lang="en-US" altLang="zh-CN" sz="1800" smtClean="0"/>
              <a:t>Anderson</a:t>
            </a:r>
            <a:r>
              <a:rPr kumimoji="1" lang="zh-CN" altLang="en-US" sz="1800" smtClean="0"/>
              <a:t>再度主持研讨会，模式已经逐渐成为人们讨论的话题。 </a:t>
            </a:r>
          </a:p>
          <a:p>
            <a:pPr lvl="1"/>
            <a:r>
              <a:rPr lang="zh-CN" altLang="en-US" sz="1800" smtClean="0"/>
              <a:t>注</a:t>
            </a:r>
            <a:r>
              <a:rPr lang="en-US" altLang="zh-CN" sz="1800" smtClean="0"/>
              <a:t>:</a:t>
            </a:r>
            <a:r>
              <a:rPr lang="en-US" altLang="zh-CN" sz="1800" smtClean="0">
                <a:solidFill>
                  <a:srgbClr val="FF3300"/>
                </a:solidFill>
              </a:rPr>
              <a:t> OOPSLA (Object-Oriented Programming, Systems, Languages &amp; Applications</a:t>
            </a:r>
            <a:r>
              <a:rPr lang="zh-CN" altLang="en-US" sz="1800" smtClean="0">
                <a:solidFill>
                  <a:srgbClr val="FF3300"/>
                </a:solidFill>
              </a:rPr>
              <a:t>，</a:t>
            </a:r>
            <a:r>
              <a:rPr kumimoji="1" lang="zh-CN" altLang="en-US" sz="1800" smtClean="0"/>
              <a:t>面向对象编程、系统、语言和应用大会</a:t>
            </a:r>
            <a:r>
              <a:rPr lang="en-US" altLang="zh-CN" sz="1800" smtClean="0">
                <a:solidFill>
                  <a:srgbClr val="FF3300"/>
                </a:solidFill>
              </a:rPr>
              <a:t>)</a:t>
            </a:r>
            <a:r>
              <a:rPr lang="zh-CN" altLang="en-US" sz="1800" smtClean="0"/>
              <a:t>，编程语言及软件工程国际顶级会议，</a:t>
            </a:r>
            <a:r>
              <a:rPr lang="en-US" altLang="zh-CN" sz="1800" smtClean="0"/>
              <a:t>2010</a:t>
            </a:r>
            <a:r>
              <a:rPr lang="zh-CN" altLang="en-US" sz="1800" smtClean="0"/>
              <a:t>年改为</a:t>
            </a:r>
            <a:r>
              <a:rPr lang="en-US" altLang="zh-CN" sz="1800" smtClean="0">
                <a:solidFill>
                  <a:srgbClr val="FF3300"/>
                </a:solidFill>
              </a:rPr>
              <a:t>SPLASH --- Systems, Programming, Languages and Applications: Software for Humanity </a:t>
            </a:r>
            <a:endParaRPr kumimoji="1" lang="en-US" altLang="zh-CN" sz="1800" smtClean="0">
              <a:solidFill>
                <a:srgbClr val="FF3300"/>
              </a:solidFill>
            </a:endParaRPr>
          </a:p>
          <a:p>
            <a:pPr lvl="1"/>
            <a:endParaRPr kumimoji="1" lang="en-US" altLang="zh-CN" sz="1800" dirty="0" smtClean="0">
              <a:solidFill>
                <a:srgbClr val="FF3300"/>
              </a:solidFill>
            </a:endParaRPr>
          </a:p>
        </p:txBody>
      </p:sp>
    </p:spTree>
    <p:extLst>
      <p:ext uri="{BB962C8B-B14F-4D97-AF65-F5344CB8AC3E}">
        <p14:creationId xmlns:p14="http://schemas.microsoft.com/office/powerpoint/2010/main" val="231466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572000"/>
          </a:xfrm>
          <a:prstGeom prst="rect">
            <a:avLst/>
          </a:prstGeom>
          <a:noFill/>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 </a:t>
            </a:r>
            <a:endParaRPr lang="zh-CN" altLang="en-US" sz="4000" smtClean="0"/>
          </a:p>
          <a:p>
            <a:pPr lvl="1">
              <a:lnSpc>
                <a:spcPct val="110000"/>
              </a:lnSpc>
            </a:pPr>
            <a:r>
              <a:rPr lang="zh-CN" altLang="en-US" smtClean="0"/>
              <a:t>在以下情况下可以使用原型模式：</a:t>
            </a:r>
          </a:p>
          <a:p>
            <a:pPr lvl="2">
              <a:lnSpc>
                <a:spcPct val="110000"/>
              </a:lnSpc>
              <a:buFont typeface="Arial" panose="020B0604020202020204" pitchFamily="34" charset="0"/>
              <a:buChar char="•"/>
            </a:pPr>
            <a:r>
              <a:rPr lang="zh-CN" altLang="en-US" smtClean="0">
                <a:solidFill>
                  <a:srgbClr val="FF3300"/>
                </a:solidFill>
                <a:ea typeface="黑体" panose="02010609060101010101" pitchFamily="49" charset="-122"/>
              </a:rPr>
              <a:t>创建新对象成本较大</a:t>
            </a:r>
            <a:r>
              <a:rPr lang="zh-CN" altLang="en-US" smtClean="0">
                <a:ea typeface="黑体" panose="02010609060101010101" pitchFamily="49" charset="-122"/>
              </a:rPr>
              <a:t>，新的对象可以通过原型模式对已有对象进行复制来获得，如果是相似对象，则可以对其属性稍作修改。</a:t>
            </a:r>
          </a:p>
          <a:p>
            <a:pPr lvl="2">
              <a:lnSpc>
                <a:spcPct val="110000"/>
              </a:lnSpc>
              <a:buFont typeface="Arial" panose="020B0604020202020204" pitchFamily="34" charset="0"/>
              <a:buChar char="•"/>
            </a:pPr>
            <a:r>
              <a:rPr lang="zh-CN" altLang="en-US" smtClean="0">
                <a:ea typeface="黑体" panose="02010609060101010101" pitchFamily="49" charset="-122"/>
              </a:rPr>
              <a:t>如果</a:t>
            </a:r>
            <a:r>
              <a:rPr lang="zh-CN" altLang="en-US" smtClean="0">
                <a:solidFill>
                  <a:srgbClr val="FF3300"/>
                </a:solidFill>
                <a:ea typeface="黑体" panose="02010609060101010101" pitchFamily="49" charset="-122"/>
              </a:rPr>
              <a:t>系统要保存对象的状态</a:t>
            </a:r>
            <a:r>
              <a:rPr lang="zh-CN" altLang="en-US" smtClean="0">
                <a:ea typeface="黑体" panose="02010609060101010101" pitchFamily="49" charset="-122"/>
              </a:rPr>
              <a:t>，而对象的状态变化很小，或者对象本身占内存不大的时候，也可以使用原型模式配合备忘录模式来应用。相反，如果对象的状态变化很大，或者对象占用的内存很大，那么采用状态模式会比原型模式更好。</a:t>
            </a:r>
          </a:p>
          <a:p>
            <a:pPr lvl="2">
              <a:lnSpc>
                <a:spcPct val="110000"/>
              </a:lnSpc>
              <a:buFont typeface="Arial" panose="020B0604020202020204" pitchFamily="34" charset="0"/>
              <a:buChar char="•"/>
            </a:pPr>
            <a:r>
              <a:rPr lang="zh-CN" altLang="en-US" smtClean="0">
                <a:ea typeface="黑体" panose="02010609060101010101" pitchFamily="49" charset="-122"/>
              </a:rPr>
              <a:t>需要</a:t>
            </a:r>
            <a:r>
              <a:rPr lang="zh-CN" altLang="en-US" smtClean="0">
                <a:solidFill>
                  <a:srgbClr val="FF3300"/>
                </a:solidFill>
                <a:ea typeface="黑体" panose="02010609060101010101" pitchFamily="49" charset="-122"/>
              </a:rPr>
              <a:t>避免使用分层次的工厂类来创建分层次的对象</a:t>
            </a:r>
            <a:r>
              <a:rPr lang="zh-CN" altLang="en-US" smtClean="0">
                <a:ea typeface="黑体" panose="02010609060101010101" pitchFamily="49" charset="-122"/>
              </a:rPr>
              <a:t>，并且类的实例对象只有一个或很少的几个组合状态，通过复制原型对象得到新实例可能比使用构造函数创建一个新实例更加方便。</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6344615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模式应用</a:t>
            </a:r>
          </a:p>
          <a:p>
            <a:pPr lvl="1"/>
            <a:r>
              <a:rPr lang="en-US" altLang="zh-CN" smtClean="0"/>
              <a:t>(1) </a:t>
            </a:r>
            <a:r>
              <a:rPr lang="zh-CN" altLang="en-US" smtClean="0"/>
              <a:t>原型模式应用于很多软件中，如果每次创建一个对象要花大量时间，原型模式是最好的解决方案。很多软件提供的</a:t>
            </a:r>
            <a:r>
              <a:rPr lang="zh-CN" altLang="en-US" smtClean="0">
                <a:solidFill>
                  <a:srgbClr val="FF3300"/>
                </a:solidFill>
              </a:rPr>
              <a:t>复制</a:t>
            </a:r>
            <a:r>
              <a:rPr lang="en-US" altLang="zh-CN" smtClean="0">
                <a:solidFill>
                  <a:srgbClr val="FF3300"/>
                </a:solidFill>
              </a:rPr>
              <a:t>(Ctrl + C)</a:t>
            </a:r>
            <a:r>
              <a:rPr lang="zh-CN" altLang="en-US" smtClean="0">
                <a:solidFill>
                  <a:srgbClr val="FF3300"/>
                </a:solidFill>
              </a:rPr>
              <a:t>和粘贴</a:t>
            </a:r>
            <a:r>
              <a:rPr lang="en-US" altLang="zh-CN" smtClean="0">
                <a:solidFill>
                  <a:srgbClr val="FF3300"/>
                </a:solidFill>
              </a:rPr>
              <a:t>(Ctrl + V)</a:t>
            </a:r>
            <a:r>
              <a:rPr lang="zh-CN" altLang="en-US" smtClean="0">
                <a:solidFill>
                  <a:srgbClr val="FF3300"/>
                </a:solidFill>
              </a:rPr>
              <a:t>操作</a:t>
            </a:r>
            <a:r>
              <a:rPr lang="zh-CN" altLang="en-US" smtClean="0"/>
              <a:t>就是原型模式的应用，复制得到的对象与原型对象是两个类型相同但内存地址不同的对象，通过原型模式可以大大提高对象的创建效率。</a:t>
            </a:r>
          </a:p>
          <a:p>
            <a:pPr lvl="1"/>
            <a:endParaRPr lang="en-US" altLang="zh-CN" smtClean="0"/>
          </a:p>
        </p:txBody>
      </p:sp>
      <p:sp>
        <p:nvSpPr>
          <p:cNvPr id="5" name="Rectangle 4"/>
          <p:cNvSpPr>
            <a:spLocks noChangeArrowheads="1"/>
          </p:cNvSpPr>
          <p:nvPr/>
        </p:nvSpPr>
        <p:spPr bwMode="auto">
          <a:xfrm>
            <a:off x="2667000" y="5257800"/>
            <a:ext cx="3660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b="1">
                <a:solidFill>
                  <a:srgbClr val="FF3300"/>
                </a:solidFill>
                <a:sym typeface="Wingdings" panose="05000000000000000000" pitchFamily="2" charset="2"/>
              </a:rPr>
              <a:t></a:t>
            </a:r>
          </a:p>
        </p:txBody>
      </p:sp>
    </p:spTree>
    <p:extLst>
      <p:ext uri="{BB962C8B-B14F-4D97-AF65-F5344CB8AC3E}">
        <p14:creationId xmlns:p14="http://schemas.microsoft.com/office/powerpoint/2010/main" val="33442629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655481"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模式应用</a:t>
            </a:r>
          </a:p>
          <a:p>
            <a:pPr lvl="1" algn="just"/>
            <a:r>
              <a:rPr lang="en-US" altLang="zh-CN" sz="2000" smtClean="0"/>
              <a:t>(2) </a:t>
            </a:r>
            <a:r>
              <a:rPr lang="zh-CN" altLang="fr-FR" sz="2000" smtClean="0"/>
              <a:t>在</a:t>
            </a:r>
            <a:r>
              <a:rPr lang="en-US" altLang="zh-CN" sz="2000" smtClean="0"/>
              <a:t>Struts2</a:t>
            </a:r>
            <a:r>
              <a:rPr lang="zh-CN" altLang="en-US" sz="2000" smtClean="0"/>
              <a:t>中为了保证线程的安全性，</a:t>
            </a:r>
            <a:r>
              <a:rPr lang="en-US" altLang="zh-CN" sz="2000" smtClean="0">
                <a:solidFill>
                  <a:srgbClr val="FF3300"/>
                </a:solidFill>
              </a:rPr>
              <a:t>Action</a:t>
            </a:r>
            <a:r>
              <a:rPr lang="zh-CN" altLang="en-US" sz="2000" smtClean="0">
                <a:solidFill>
                  <a:srgbClr val="FF3300"/>
                </a:solidFill>
              </a:rPr>
              <a:t>对象的创建使用了原型模式</a:t>
            </a:r>
            <a:r>
              <a:rPr lang="zh-CN" altLang="en-US" sz="2000" smtClean="0"/>
              <a:t>，访问一个已经存在的</a:t>
            </a:r>
            <a:r>
              <a:rPr lang="en-US" altLang="zh-CN" sz="2000" smtClean="0"/>
              <a:t>Action</a:t>
            </a:r>
            <a:r>
              <a:rPr lang="zh-CN" altLang="en-US" sz="2000" smtClean="0"/>
              <a:t>对象时将通过克隆的方式创建出一个新的对象，从而保证其中定义的变量无须进行加锁实现同步，每一个</a:t>
            </a:r>
            <a:r>
              <a:rPr lang="en-US" altLang="zh-CN" sz="2000" smtClean="0"/>
              <a:t>Action</a:t>
            </a:r>
            <a:r>
              <a:rPr lang="zh-CN" altLang="en-US" sz="2000" smtClean="0"/>
              <a:t>中都有自己的成员变量，避免</a:t>
            </a:r>
            <a:r>
              <a:rPr lang="en-US" altLang="zh-CN" sz="2000" smtClean="0"/>
              <a:t>Struts1</a:t>
            </a:r>
            <a:r>
              <a:rPr lang="zh-CN" altLang="en-US" sz="2000" smtClean="0"/>
              <a:t>因使用单例模式而导致的并发和同步问题。</a:t>
            </a:r>
          </a:p>
          <a:p>
            <a:pPr lvl="1" algn="just"/>
            <a:r>
              <a:rPr lang="en-US" altLang="zh-CN" sz="2000" smtClean="0"/>
              <a:t>(3) </a:t>
            </a:r>
            <a:r>
              <a:rPr lang="zh-CN" altLang="en-US" sz="2000" smtClean="0"/>
              <a:t>在</a:t>
            </a:r>
            <a:r>
              <a:rPr lang="en-US" altLang="zh-CN" sz="2000" smtClean="0"/>
              <a:t>Spring</a:t>
            </a:r>
            <a:r>
              <a:rPr lang="zh-CN" altLang="en-US" sz="2000" smtClean="0"/>
              <a:t>中，用户也可以</a:t>
            </a:r>
            <a:r>
              <a:rPr lang="zh-CN" altLang="en-US" sz="2000" smtClean="0">
                <a:solidFill>
                  <a:srgbClr val="FF3300"/>
                </a:solidFill>
              </a:rPr>
              <a:t>采用原型模式来创建新的</a:t>
            </a:r>
            <a:r>
              <a:rPr lang="en-US" altLang="zh-CN" sz="2000" smtClean="0">
                <a:solidFill>
                  <a:srgbClr val="FF3300"/>
                </a:solidFill>
              </a:rPr>
              <a:t>bean</a:t>
            </a:r>
            <a:r>
              <a:rPr lang="zh-CN" altLang="en-US" sz="2000" smtClean="0">
                <a:solidFill>
                  <a:srgbClr val="FF3300"/>
                </a:solidFill>
              </a:rPr>
              <a:t>实例</a:t>
            </a:r>
            <a:r>
              <a:rPr lang="zh-CN" altLang="en-US" sz="2000" smtClean="0"/>
              <a:t>，从而实现每次获取的是通过克隆生成的新实例，对其进行修改时对原有实例对象不造成任何影响。</a:t>
            </a:r>
            <a:endParaRPr lang="zh-CN" altLang="en-US" sz="2000" smtClean="0"/>
          </a:p>
        </p:txBody>
      </p:sp>
    </p:spTree>
    <p:extLst>
      <p:ext uri="{BB962C8B-B14F-4D97-AF65-F5344CB8AC3E}">
        <p14:creationId xmlns:p14="http://schemas.microsoft.com/office/powerpoint/2010/main" val="1448742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56051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endParaRPr lang="zh-CN" altLang="en-US" sz="4000" smtClean="0"/>
          </a:p>
          <a:p>
            <a:pPr lvl="1"/>
            <a:r>
              <a:rPr lang="zh-CN" altLang="en-US" smtClean="0"/>
              <a:t>带原型管理器的原型模式</a:t>
            </a:r>
            <a:endParaRPr lang="zh-CN" altLang="en-US"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12" y="3220616"/>
            <a:ext cx="859790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04699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endParaRPr lang="zh-CN" altLang="en-US" sz="4000" smtClean="0"/>
          </a:p>
          <a:p>
            <a:pPr lvl="1"/>
            <a:r>
              <a:rPr lang="zh-CN" altLang="en-US" smtClean="0"/>
              <a:t>相似对象的复制 </a:t>
            </a:r>
          </a:p>
          <a:p>
            <a:pPr lvl="2">
              <a:buFont typeface="Arial" panose="020B0604020202020204" pitchFamily="34" charset="0"/>
              <a:buChar char="•"/>
            </a:pPr>
            <a:r>
              <a:rPr lang="zh-CN" altLang="en-US" smtClean="0">
                <a:ea typeface="黑体" panose="02010609060101010101" pitchFamily="49" charset="-122"/>
              </a:rPr>
              <a:t>很多情况下，复制所得到的对象与原型对象并不是完全相同的，它们的某些属性值存在异同。</a:t>
            </a:r>
            <a:r>
              <a:rPr lang="zh-CN" altLang="en-US" smtClean="0">
                <a:solidFill>
                  <a:srgbClr val="FF3300"/>
                </a:solidFill>
                <a:ea typeface="黑体" panose="02010609060101010101" pitchFamily="49" charset="-122"/>
              </a:rPr>
              <a:t>通过原型模式获得相同对象后可以再对其属性进行修改，从而获取所需对象。</a:t>
            </a:r>
            <a:r>
              <a:rPr lang="zh-CN" altLang="en-US" smtClean="0">
                <a:ea typeface="黑体" panose="02010609060101010101" pitchFamily="49" charset="-122"/>
              </a:rPr>
              <a:t>如多个学生对象的信息的区别在于性别、姓名和年龄，而专业、学院、学校等信息都相同，为了简化创建过程，可以通过原型模式来实现相似对象的复制。 </a:t>
            </a:r>
            <a:endParaRPr lang="zh-CN" altLang="en-US" smtClean="0">
              <a:ea typeface="黑体" panose="02010609060101010101" pitchFamily="49" charset="-122"/>
            </a:endParaRPr>
          </a:p>
        </p:txBody>
      </p:sp>
    </p:spTree>
    <p:extLst>
      <p:ext uri="{BB962C8B-B14F-4D97-AF65-F5344CB8AC3E}">
        <p14:creationId xmlns:p14="http://schemas.microsoft.com/office/powerpoint/2010/main" val="35242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设计模式的诞生与发展</a:t>
            </a:r>
          </a:p>
        </p:txBody>
      </p:sp>
      <p:sp>
        <p:nvSpPr>
          <p:cNvPr id="4" name="Rectangle 3"/>
          <p:cNvSpPr txBox="1">
            <a:spLocks noChangeArrowheads="1"/>
          </p:cNvSpPr>
          <p:nvPr/>
        </p:nvSpPr>
        <p:spPr>
          <a:xfrm>
            <a:off x="381000" y="1752600"/>
            <a:ext cx="83820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kumimoji="1" lang="zh-CN" altLang="en-US" sz="2800" smtClean="0"/>
              <a:t>设计模式的发展 </a:t>
            </a:r>
          </a:p>
          <a:p>
            <a:pPr lvl="1"/>
            <a:r>
              <a:rPr kumimoji="1" lang="en-US" altLang="zh-CN" sz="1800" smtClean="0">
                <a:solidFill>
                  <a:srgbClr val="FF3300"/>
                </a:solidFill>
              </a:rPr>
              <a:t>1993</a:t>
            </a:r>
            <a:r>
              <a:rPr kumimoji="1" lang="zh-CN" altLang="en-US" sz="1800" smtClean="0">
                <a:solidFill>
                  <a:srgbClr val="FF3300"/>
                </a:solidFill>
              </a:rPr>
              <a:t>年</a:t>
            </a:r>
            <a:r>
              <a:rPr kumimoji="1" lang="zh-CN" altLang="en-US" sz="1800" smtClean="0"/>
              <a:t>，</a:t>
            </a:r>
            <a:r>
              <a:rPr kumimoji="1" lang="en-US" altLang="zh-CN" sz="1800" smtClean="0"/>
              <a:t>Kent Beck </a:t>
            </a:r>
            <a:r>
              <a:rPr kumimoji="1" lang="zh-CN" altLang="en-US" sz="1800" smtClean="0"/>
              <a:t>和 </a:t>
            </a:r>
            <a:r>
              <a:rPr kumimoji="1" lang="en-US" altLang="zh-CN" sz="1800" smtClean="0"/>
              <a:t>Grady Booch </a:t>
            </a:r>
            <a:r>
              <a:rPr kumimoji="1" lang="zh-CN" altLang="en-US" sz="1800" smtClean="0"/>
              <a:t>赞助了第一次关于设计模式的会议，这个设计模式研究组织发展成为著名的</a:t>
            </a:r>
            <a:r>
              <a:rPr kumimoji="1" lang="en-US" altLang="zh-CN" sz="1800" smtClean="0"/>
              <a:t>Hillside Group</a:t>
            </a:r>
            <a:r>
              <a:rPr kumimoji="1" lang="zh-CN" altLang="en-US" sz="1800" smtClean="0"/>
              <a:t>研究组。</a:t>
            </a:r>
          </a:p>
          <a:p>
            <a:pPr lvl="1"/>
            <a:r>
              <a:rPr kumimoji="1" lang="en-US" altLang="zh-CN" sz="1800" smtClean="0">
                <a:solidFill>
                  <a:srgbClr val="FF3300"/>
                </a:solidFill>
              </a:rPr>
              <a:t>1994 </a:t>
            </a:r>
            <a:r>
              <a:rPr kumimoji="1" lang="zh-CN" altLang="en-US" sz="1800" smtClean="0">
                <a:solidFill>
                  <a:srgbClr val="FF3300"/>
                </a:solidFill>
              </a:rPr>
              <a:t>年</a:t>
            </a:r>
            <a:r>
              <a:rPr kumimoji="1" lang="zh-CN" altLang="en-US" sz="1800" smtClean="0"/>
              <a:t>，由</a:t>
            </a:r>
            <a:r>
              <a:rPr kumimoji="1" lang="en-US" altLang="zh-CN" sz="1800" smtClean="0"/>
              <a:t>Hillside Group</a:t>
            </a:r>
            <a:r>
              <a:rPr kumimoji="1" lang="zh-CN" altLang="en-US" sz="1800" smtClean="0"/>
              <a:t>发起，在美国伊利诺伊州</a:t>
            </a:r>
            <a:r>
              <a:rPr kumimoji="1" lang="en-US" altLang="zh-CN" sz="1800" smtClean="0"/>
              <a:t>(Illinois)</a:t>
            </a:r>
            <a:r>
              <a:rPr kumimoji="1" lang="zh-CN" altLang="en-US" sz="1800" smtClean="0"/>
              <a:t>的</a:t>
            </a:r>
            <a:r>
              <a:rPr kumimoji="1" lang="en-US" altLang="zh-CN" sz="1800" smtClean="0"/>
              <a:t>Allerton Park</a:t>
            </a:r>
            <a:r>
              <a:rPr kumimoji="1" lang="zh-CN" altLang="en-US" sz="1800" smtClean="0"/>
              <a:t>召开了第</a:t>
            </a:r>
            <a:r>
              <a:rPr kumimoji="1" lang="en-US" altLang="zh-CN" sz="1800" smtClean="0"/>
              <a:t>1</a:t>
            </a:r>
            <a:r>
              <a:rPr kumimoji="1" lang="zh-CN" altLang="en-US" sz="1800" smtClean="0"/>
              <a:t>届关于面向对象模式的世界性会议，名为</a:t>
            </a:r>
            <a:r>
              <a:rPr kumimoji="1" lang="en-US" altLang="zh-CN" sz="1800" smtClean="0">
                <a:solidFill>
                  <a:srgbClr val="FF3300"/>
                </a:solidFill>
              </a:rPr>
              <a:t>PLoP(Pattern Languages of Programs, </a:t>
            </a:r>
            <a:r>
              <a:rPr kumimoji="1" lang="zh-CN" altLang="en-US" sz="1800" smtClean="0">
                <a:solidFill>
                  <a:srgbClr val="FF3300"/>
                </a:solidFill>
              </a:rPr>
              <a:t>编程语言模式会议</a:t>
            </a:r>
            <a:r>
              <a:rPr kumimoji="1" lang="en-US" altLang="zh-CN" sz="1800" smtClean="0">
                <a:solidFill>
                  <a:srgbClr val="FF3300"/>
                </a:solidFill>
              </a:rPr>
              <a:t>)</a:t>
            </a:r>
            <a:r>
              <a:rPr kumimoji="1" lang="zh-CN" altLang="en-US" sz="1800" smtClean="0"/>
              <a:t>，简称</a:t>
            </a:r>
            <a:r>
              <a:rPr kumimoji="1" lang="en-US" altLang="zh-CN" sz="1800" smtClean="0"/>
              <a:t>PLoP‘94</a:t>
            </a:r>
            <a:r>
              <a:rPr kumimoji="1" lang="zh-CN" altLang="en-US" sz="1800" smtClean="0"/>
              <a:t>。</a:t>
            </a:r>
          </a:p>
          <a:p>
            <a:pPr lvl="1"/>
            <a:r>
              <a:rPr kumimoji="1" lang="en-US" altLang="zh-CN" sz="1800" smtClean="0">
                <a:solidFill>
                  <a:srgbClr val="FF3300"/>
                </a:solidFill>
              </a:rPr>
              <a:t>1995</a:t>
            </a:r>
            <a:r>
              <a:rPr kumimoji="1" lang="zh-CN" altLang="en-US" sz="1800" smtClean="0">
                <a:solidFill>
                  <a:srgbClr val="FF3300"/>
                </a:solidFill>
              </a:rPr>
              <a:t>年</a:t>
            </a:r>
            <a:r>
              <a:rPr kumimoji="1" lang="zh-CN" altLang="en-US" sz="1800" smtClean="0"/>
              <a:t>，</a:t>
            </a:r>
            <a:r>
              <a:rPr kumimoji="1" lang="en-US" altLang="zh-CN" sz="1800" smtClean="0"/>
              <a:t>PLoP‘95 </a:t>
            </a:r>
            <a:r>
              <a:rPr kumimoji="1" lang="zh-CN" altLang="en-US" sz="1800" smtClean="0"/>
              <a:t>仍在伊利诺伊州的</a:t>
            </a:r>
            <a:r>
              <a:rPr kumimoji="1" lang="en-US" altLang="zh-CN" sz="1800" smtClean="0"/>
              <a:t>Allerton Park</a:t>
            </a:r>
            <a:r>
              <a:rPr kumimoji="1" lang="zh-CN" altLang="en-US" sz="1800" smtClean="0"/>
              <a:t>举行 ，“四人组”出版了</a:t>
            </a:r>
            <a:r>
              <a:rPr kumimoji="1" lang="en-US" altLang="zh-CN" sz="1800" smtClean="0"/>
              <a:t>《</a:t>
            </a:r>
            <a:r>
              <a:rPr kumimoji="1" lang="zh-CN" altLang="en-US" sz="1800" smtClean="0"/>
              <a:t>设计模式：可复用面向对象软件的基础</a:t>
            </a:r>
            <a:r>
              <a:rPr kumimoji="1" lang="en-US" altLang="zh-CN" sz="1800" smtClean="0"/>
              <a:t>》(</a:t>
            </a:r>
            <a:r>
              <a:rPr kumimoji="1" lang="en-US" altLang="zh-CN" sz="1800" smtClean="0">
                <a:solidFill>
                  <a:srgbClr val="FF3300"/>
                </a:solidFill>
              </a:rPr>
              <a:t>Design Patterns: Elements of Reusable Object-Oriented Software</a:t>
            </a:r>
            <a:r>
              <a:rPr kumimoji="1" lang="en-US" altLang="zh-CN" sz="1800" smtClean="0"/>
              <a:t>)</a:t>
            </a:r>
            <a:r>
              <a:rPr kumimoji="1" lang="zh-CN" altLang="en-US" sz="1800" smtClean="0"/>
              <a:t>一书，本书成为</a:t>
            </a:r>
            <a:r>
              <a:rPr kumimoji="1" lang="en-US" altLang="zh-CN" sz="1800" smtClean="0"/>
              <a:t>1995</a:t>
            </a:r>
            <a:r>
              <a:rPr kumimoji="1" lang="zh-CN" altLang="en-US" sz="1800" smtClean="0"/>
              <a:t>年最抢手的面向对象书籍，也成为设计模式的经典书籍。 </a:t>
            </a:r>
          </a:p>
          <a:p>
            <a:pPr lvl="1"/>
            <a:endParaRPr kumimoji="1" lang="en-US" altLang="zh-CN" sz="1800" dirty="0" smtClean="0"/>
          </a:p>
        </p:txBody>
      </p:sp>
    </p:spTree>
    <p:extLst>
      <p:ext uri="{BB962C8B-B14F-4D97-AF65-F5344CB8AC3E}">
        <p14:creationId xmlns:p14="http://schemas.microsoft.com/office/powerpoint/2010/main" val="35812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设计模式的诞生与发展</a:t>
            </a:r>
          </a:p>
        </p:txBody>
      </p:sp>
      <p:sp>
        <p:nvSpPr>
          <p:cNvPr id="4" name="Rectangle 3"/>
          <p:cNvSpPr txBox="1">
            <a:spLocks noChangeArrowheads="1"/>
          </p:cNvSpPr>
          <p:nvPr/>
        </p:nvSpPr>
        <p:spPr>
          <a:xfrm>
            <a:off x="381000" y="1752600"/>
            <a:ext cx="83820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kumimoji="1" lang="zh-CN" altLang="en-US" smtClean="0"/>
              <a:t>设计模式的发展 </a:t>
            </a:r>
          </a:p>
          <a:p>
            <a:pPr lvl="1"/>
            <a:r>
              <a:rPr kumimoji="1" lang="zh-CN" altLang="en-US" smtClean="0"/>
              <a:t>从</a:t>
            </a:r>
            <a:r>
              <a:rPr kumimoji="1" lang="en-US" altLang="zh-CN" smtClean="0"/>
              <a:t>1995</a:t>
            </a:r>
            <a:r>
              <a:rPr kumimoji="1" lang="zh-CN" altLang="en-US" smtClean="0"/>
              <a:t>年至今，设计模式在软件开发中得以广泛应用，在</a:t>
            </a:r>
            <a:r>
              <a:rPr kumimoji="1" lang="en-US" altLang="zh-CN" smtClean="0">
                <a:solidFill>
                  <a:srgbClr val="FF3300"/>
                </a:solidFill>
              </a:rPr>
              <a:t>Sun</a:t>
            </a:r>
            <a:r>
              <a:rPr kumimoji="1" lang="zh-CN" altLang="en-US" smtClean="0">
                <a:solidFill>
                  <a:srgbClr val="FF3300"/>
                </a:solidFill>
              </a:rPr>
              <a:t>的</a:t>
            </a:r>
            <a:r>
              <a:rPr kumimoji="1" lang="en-US" altLang="zh-CN" smtClean="0">
                <a:solidFill>
                  <a:srgbClr val="FF3300"/>
                </a:solidFill>
              </a:rPr>
              <a:t>Java SE/Java EE</a:t>
            </a:r>
            <a:r>
              <a:rPr kumimoji="1" lang="zh-CN" altLang="en-US" smtClean="0">
                <a:solidFill>
                  <a:srgbClr val="FF3300"/>
                </a:solidFill>
              </a:rPr>
              <a:t>平台</a:t>
            </a:r>
            <a:r>
              <a:rPr kumimoji="1" lang="zh-CN" altLang="en-US" smtClean="0"/>
              <a:t>和</a:t>
            </a:r>
            <a:r>
              <a:rPr kumimoji="1" lang="en-US" altLang="zh-CN" smtClean="0">
                <a:solidFill>
                  <a:srgbClr val="FF3300"/>
                </a:solidFill>
              </a:rPr>
              <a:t>Microsoft</a:t>
            </a:r>
            <a:r>
              <a:rPr kumimoji="1" lang="zh-CN" altLang="en-US" smtClean="0">
                <a:solidFill>
                  <a:srgbClr val="FF3300"/>
                </a:solidFill>
              </a:rPr>
              <a:t>的</a:t>
            </a:r>
            <a:r>
              <a:rPr kumimoji="1" lang="en-US" altLang="zh-CN" smtClean="0">
                <a:solidFill>
                  <a:srgbClr val="FF3300"/>
                </a:solidFill>
              </a:rPr>
              <a:t>.net</a:t>
            </a:r>
            <a:r>
              <a:rPr kumimoji="1" lang="zh-CN" altLang="en-US" smtClean="0">
                <a:solidFill>
                  <a:srgbClr val="FF3300"/>
                </a:solidFill>
              </a:rPr>
              <a:t>平台</a:t>
            </a:r>
            <a:r>
              <a:rPr kumimoji="1" lang="zh-CN" altLang="en-US" smtClean="0"/>
              <a:t>设计中就应用了大量的设计模式。</a:t>
            </a:r>
          </a:p>
          <a:p>
            <a:pPr lvl="1"/>
            <a:r>
              <a:rPr kumimoji="1" lang="zh-CN" altLang="en-US" smtClean="0"/>
              <a:t>诞生了越来越多的与设计模式相关的书籍和网站，设计模式也作为一门独立的课程或作为软件体系结构等课程的重要组成部分出现在国内外研究生和大学教育的课堂上。</a:t>
            </a:r>
            <a:endParaRPr kumimoji="1" lang="zh-CN" altLang="en-US" dirty="0" smtClean="0"/>
          </a:p>
        </p:txBody>
      </p:sp>
    </p:spTree>
    <p:extLst>
      <p:ext uri="{BB962C8B-B14F-4D97-AF65-F5344CB8AC3E}">
        <p14:creationId xmlns:p14="http://schemas.microsoft.com/office/powerpoint/2010/main" val="18380367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6136</Words>
  <Application>Microsoft Office PowerPoint</Application>
  <PresentationFormat>A4 纸张(210x297 毫米)</PresentationFormat>
  <Paragraphs>511</Paragraphs>
  <Slides>74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Tw Cen MT</vt:lpstr>
      <vt:lpstr>黑体</vt:lpstr>
      <vt:lpstr>华文仿宋</vt:lpstr>
      <vt:lpstr>楷体_GB2312</vt:lpstr>
      <vt:lpstr>隶书</vt:lpstr>
      <vt:lpstr>宋体</vt:lpstr>
      <vt:lpstr>Arial</vt:lpstr>
      <vt:lpstr>Calibri</vt:lpstr>
      <vt:lpstr>Tahoma</vt:lpstr>
      <vt:lpstr>Times New Roman</vt:lpstr>
      <vt:lpstr>Wingdings</vt:lpstr>
      <vt:lpstr>Wingdings 2</vt:lpstr>
      <vt:lpstr>AcademicPresentation1_TP10352479</vt:lpstr>
      <vt:lpstr>软件建模训练(6-2) 设计模式</vt:lpstr>
      <vt:lpstr>设计模式概论</vt:lpstr>
      <vt:lpstr>软件设计模式的诞生与发展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设计模式的定义与分类 </vt:lpstr>
      <vt:lpstr>设计模式的定义与分类</vt:lpstr>
      <vt:lpstr>设计模式的定义与分类</vt:lpstr>
      <vt:lpstr>设计模式的定义与分类</vt:lpstr>
      <vt:lpstr>GoF设计模式简介</vt:lpstr>
      <vt:lpstr>设计模式的优点</vt:lpstr>
      <vt:lpstr>设计模式的优点</vt:lpstr>
      <vt:lpstr>补充：面向对象设计的原则</vt:lpstr>
      <vt:lpstr>创建模式</vt:lpstr>
      <vt:lpstr>创建型模式</vt:lpstr>
      <vt:lpstr>创建型模式</vt:lpstr>
      <vt:lpstr>创建型模式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抽象工厂模式</vt:lpstr>
      <vt:lpstr>抽象工厂方法</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2016-05-25T06:43:38Z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