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49"/>
  </p:notesMasterIdLst>
  <p:sldIdLst>
    <p:sldId id="256" r:id="rId3"/>
    <p:sldId id="333"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500" autoAdjust="0"/>
  </p:normalViewPr>
  <p:slideViewPr>
    <p:cSldViewPr>
      <p:cViewPr varScale="1">
        <p:scale>
          <a:sx n="92" d="100"/>
          <a:sy n="92" d="100"/>
        </p:scale>
        <p:origin x="1158" y="66"/>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5/25/2016</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2853007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84179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smtClean="0"/>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fld id="{743653DA-8BF4-4869-96FE-9BCF43372D46}" type="datetime8">
              <a:rPr lang="en-US" smtClean="0"/>
              <a:pPr algn="ctr"/>
              <a:t>5/25/2016 10:26 AM</a:t>
            </a:fld>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5/25/2016 10:26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fld id="{8D3816DF-213E-421B-92D3-C068DBB023D6}" type="datetime8">
              <a:rPr lang="en-US" smtClean="0">
                <a:solidFill>
                  <a:schemeClr val="tx2"/>
                </a:solidFill>
              </a:rPr>
              <a:pPr/>
              <a:t>5/25/2016 10:26 AM</a:t>
            </a:fld>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5/25/2016 10:26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smtClean="0"/>
              <a:t>单击此处编辑母版标题样式</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5/25/2016 10:26 AM</a:t>
            </a:fld>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5/25/2016 10:26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smtClean="0"/>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5/25/2016 10:26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5/25/2016 10:26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5/25/2016 10:26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5/25/2016 10:26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smtClean="0"/>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fld id="{51E20EC5-AC53-4169-941E-EDF10CD23748}" type="datetime8">
              <a:rPr lang="en-US" smtClean="0"/>
              <a:pPr/>
              <a:t>5/25/2016 10:26 AM</a:t>
            </a:fld>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smtClean="0"/>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5/25/2016 10:26 AM</a:t>
            </a:fld>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43.xml"/><Relationship Id="rId1" Type="http://schemas.openxmlformats.org/officeDocument/2006/relationships/slideLayout" Target="../slideLayouts/slideLayout2.xml"/><Relationship Id="rId4" Type="http://schemas.openxmlformats.org/officeDocument/2006/relationships/slide" Target="slide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476500" y="4343400"/>
            <a:ext cx="7016750" cy="1447800"/>
          </a:xfrm>
        </p:spPr>
        <p:txBody>
          <a:bodyPr>
            <a:normAutofit/>
          </a:bodyPr>
          <a:lstStyle/>
          <a:p>
            <a:pPr algn="l" defTabSz="914400">
              <a:spcBef>
                <a:spcPts val="0"/>
              </a:spcBef>
              <a:buNone/>
            </a:pPr>
            <a:r>
              <a:rPr lang="zh-CN" altLang="en-US" dirty="0" smtClean="0">
                <a:solidFill>
                  <a:srgbClr val="3891A7">
                    <a:lumMod val="75000"/>
                  </a:srgbClr>
                </a:solidFill>
                <a:latin typeface="Tw Cen MT"/>
                <a:ea typeface="宋体" pitchFamily="2" charset="-122"/>
              </a:rPr>
              <a:t>软件建模训练</a:t>
            </a:r>
            <a:r>
              <a:rPr lang="en-US" altLang="zh-CN" smtClean="0">
                <a:solidFill>
                  <a:srgbClr val="3891A7">
                    <a:lumMod val="75000"/>
                  </a:srgbClr>
                </a:solidFill>
                <a:latin typeface="Tw Cen MT"/>
                <a:ea typeface="宋体" pitchFamily="2" charset="-122"/>
              </a:rPr>
              <a:t>(6)</a:t>
            </a:r>
            <a:r>
              <a:rPr lang="zh-CN" altLang="en-US" sz="3600" b="0" i="0" dirty="0" smtClean="0">
                <a:solidFill>
                  <a:srgbClr val="3891A7">
                    <a:lumMod val="75000"/>
                  </a:srgbClr>
                </a:solidFill>
                <a:latin typeface="Tw Cen MT"/>
                <a:ea typeface="宋体" pitchFamily="2" charset="-122"/>
                <a:cs typeface="+mj-cs"/>
              </a:rPr>
              <a:t/>
            </a:r>
            <a:br>
              <a:rPr lang="zh-CN" altLang="en-US" sz="3600" b="0" i="0" dirty="0" smtClean="0">
                <a:solidFill>
                  <a:srgbClr val="3891A7">
                    <a:lumMod val="75000"/>
                  </a:srgbClr>
                </a:solidFill>
                <a:latin typeface="Tw Cen MT"/>
                <a:ea typeface="宋体" pitchFamily="2" charset="-122"/>
                <a:cs typeface="+mj-cs"/>
              </a:rPr>
            </a:br>
            <a:r>
              <a:rPr lang="zh-CN" altLang="en-US" sz="3600" dirty="0" smtClean="0">
                <a:solidFill>
                  <a:srgbClr val="3891A7">
                    <a:lumMod val="75000"/>
                  </a:srgbClr>
                </a:solidFill>
                <a:latin typeface="Tw Cen MT"/>
                <a:ea typeface="宋体" pitchFamily="2" charset="-122"/>
              </a:rPr>
              <a:t>软件设计与软件体系结构</a:t>
            </a:r>
            <a:endParaRPr lang="zh-CN" altLang="en-US" sz="3600" b="0" i="0" dirty="0">
              <a:solidFill>
                <a:srgbClr val="3891A7">
                  <a:lumMod val="75000"/>
                </a:srgbClr>
              </a:solidFill>
              <a:latin typeface="Tw Cen MT"/>
              <a:ea typeface="宋体" pitchFamily="2" charset="-122"/>
              <a:cs typeface="+mj-cs"/>
            </a:endParaRPr>
          </a:p>
        </p:txBody>
      </p:sp>
      <p:sp>
        <p:nvSpPr>
          <p:cNvPr id="3" name="Rectangle 2"/>
          <p:cNvSpPr>
            <a:spLocks noGrp="1"/>
          </p:cNvSpPr>
          <p:nvPr>
            <p:ph type="subTitle" idx="1"/>
          </p:nvPr>
        </p:nvSpPr>
        <p:spPr/>
        <p:txBody>
          <a:bodyPr>
            <a:noAutofit/>
          </a:bodyPr>
          <a:lstStyle/>
          <a:p>
            <a:pPr marL="0" indent="0" algn="l">
              <a:buNone/>
            </a:pPr>
            <a:r>
              <a:rPr lang="zh-CN" altLang="en-US" sz="2400" dirty="0">
                <a:ea typeface="宋体" pitchFamily="2" charset="-122"/>
              </a:rPr>
              <a:t>张静</a:t>
            </a:r>
            <a:r>
              <a:rPr lang="zh-CN" altLang="en-US" sz="2400" b="0" i="0" dirty="0" smtClean="0">
                <a:solidFill>
                  <a:srgbClr val="FFFFFF"/>
                </a:solidFill>
                <a:ea typeface="宋体" pitchFamily="2" charset="-122"/>
              </a:rPr>
              <a:t/>
            </a:r>
            <a:br>
              <a:rPr lang="zh-CN" altLang="en-US" sz="2400" b="0" i="0" dirty="0" smtClean="0">
                <a:solidFill>
                  <a:srgbClr val="FFFFFF"/>
                </a:solidFill>
                <a:ea typeface="宋体" pitchFamily="2" charset="-122"/>
              </a:rPr>
            </a:br>
            <a:r>
              <a:rPr lang="zh-CN" altLang="en-US" sz="2400" dirty="0" smtClean="0">
                <a:ea typeface="宋体" pitchFamily="2" charset="-122"/>
              </a:rPr>
              <a:t>南京理工大学计算机科学与工程学院</a:t>
            </a:r>
            <a:endParaRPr lang="zh-CN" altLang="en-US" sz="2400" b="0" i="0" dirty="0">
              <a:solidFill>
                <a:srgbClr val="FFFFFF"/>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不足之处</a:t>
            </a:r>
            <a:endParaRPr lang="zh-CN" altLang="en-US" dirty="0"/>
          </a:p>
        </p:txBody>
      </p:sp>
      <p:sp>
        <p:nvSpPr>
          <p:cNvPr id="3" name="内容占位符 2"/>
          <p:cNvSpPr>
            <a:spLocks noGrp="1"/>
          </p:cNvSpPr>
          <p:nvPr>
            <p:ph sz="quarter" idx="1"/>
          </p:nvPr>
        </p:nvSpPr>
        <p:spPr/>
        <p:txBody>
          <a:bodyPr/>
          <a:lstStyle/>
          <a:p>
            <a:r>
              <a:rPr lang="en-US" altLang="zh-CN" dirty="0"/>
              <a:t>Components relinquish control over the computation performed by the system.</a:t>
            </a:r>
          </a:p>
          <a:p>
            <a:endParaRPr lang="en-US" altLang="zh-CN" dirty="0"/>
          </a:p>
          <a:p>
            <a:r>
              <a:rPr lang="zh-CN" altLang="en-US"/>
              <a:t>隐式调用的最大不足之处在于，组件对系统进行的计算放弃了主动控制。一个组件不能假设其他组件将会对它的请求做出响应，也不能知道事件被处理的先后顺序。</a:t>
            </a:r>
          </a:p>
          <a:p>
            <a:endParaRPr lang="zh-CN" altLang="en-US"/>
          </a:p>
        </p:txBody>
      </p:sp>
    </p:spTree>
    <p:extLst>
      <p:ext uri="{BB962C8B-B14F-4D97-AF65-F5344CB8AC3E}">
        <p14:creationId xmlns:p14="http://schemas.microsoft.com/office/powerpoint/2010/main" val="414412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1</a:t>
            </a:r>
            <a:r>
              <a:rPr lang="zh-CN" altLang="en-US" dirty="0" smtClean="0"/>
              <a:t>：</a:t>
            </a:r>
            <a:r>
              <a:rPr lang="en-US" altLang="zh-CN" dirty="0" smtClean="0"/>
              <a:t>MVC</a:t>
            </a:r>
            <a:endParaRPr lang="zh-CN" altLang="en-US" dirty="0"/>
          </a:p>
        </p:txBody>
      </p:sp>
      <p:sp>
        <p:nvSpPr>
          <p:cNvPr id="4" name="Rectangle 3"/>
          <p:cNvSpPr txBox="1">
            <a:spLocks noChangeArrowheads="1"/>
          </p:cNvSpPr>
          <p:nvPr/>
        </p:nvSpPr>
        <p:spPr>
          <a:xfrm>
            <a:off x="344488" y="1628800"/>
            <a:ext cx="8435975" cy="506888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dirty="0" smtClean="0"/>
              <a:t>Model-View-Control</a:t>
            </a:r>
          </a:p>
          <a:p>
            <a:endParaRPr lang="en-US" altLang="zh-CN" sz="2800" dirty="0" smtClean="0"/>
          </a:p>
          <a:p>
            <a:endParaRPr lang="en-US" altLang="zh-CN" sz="2800" dirty="0" smtClean="0"/>
          </a:p>
          <a:p>
            <a:r>
              <a:rPr lang="zh-CN" altLang="en-US" sz="2800" dirty="0" smtClean="0"/>
              <a:t>为</a:t>
            </a:r>
            <a:r>
              <a:rPr lang="zh-CN" altLang="en-US" sz="2800" b="1" dirty="0" smtClean="0">
                <a:solidFill>
                  <a:srgbClr val="FF0066"/>
                </a:solidFill>
              </a:rPr>
              <a:t>交互式的软件系统</a:t>
            </a:r>
            <a:r>
              <a:rPr lang="zh-CN" altLang="en-US" sz="2800" dirty="0" smtClean="0"/>
              <a:t>提供了最著名的体系结构方面的组织。一个交互式应用程序分成三个</a:t>
            </a:r>
            <a:r>
              <a:rPr lang="en-US" altLang="zh-CN" sz="2400" dirty="0" smtClean="0"/>
              <a:t>Component</a:t>
            </a:r>
            <a:r>
              <a:rPr lang="en-US" altLang="zh-CN" sz="2800" dirty="0" smtClean="0"/>
              <a:t>.</a:t>
            </a:r>
          </a:p>
          <a:p>
            <a:endParaRPr lang="en-US" altLang="zh-CN" sz="2800" dirty="0" smtClean="0"/>
          </a:p>
          <a:p>
            <a:endParaRPr lang="en-US" altLang="zh-CN" dirty="0" smtClean="0"/>
          </a:p>
          <a:p>
            <a:endParaRPr lang="en-US" altLang="zh-CN" dirty="0"/>
          </a:p>
        </p:txBody>
      </p:sp>
    </p:spTree>
    <p:extLst>
      <p:ext uri="{BB962C8B-B14F-4D97-AF65-F5344CB8AC3E}">
        <p14:creationId xmlns:p14="http://schemas.microsoft.com/office/powerpoint/2010/main" val="418511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MVC</a:t>
            </a:r>
            <a:endParaRPr lang="zh-CN" altLang="en-US" dirty="0"/>
          </a:p>
        </p:txBody>
      </p:sp>
      <p:sp>
        <p:nvSpPr>
          <p:cNvPr id="4" name="Rectangle 3"/>
          <p:cNvSpPr txBox="1">
            <a:spLocks noChangeArrowheads="1"/>
          </p:cNvSpPr>
          <p:nvPr/>
        </p:nvSpPr>
        <p:spPr>
          <a:xfrm>
            <a:off x="457200" y="1628800"/>
            <a:ext cx="8291513" cy="5040288"/>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sz="2800" b="1" smtClean="0">
                <a:solidFill>
                  <a:srgbClr val="FF6600"/>
                </a:solidFill>
              </a:rPr>
              <a:t>Context</a:t>
            </a:r>
            <a:r>
              <a:rPr lang="zh-CN" altLang="en-US" sz="2800" b="1" smtClean="0">
                <a:solidFill>
                  <a:srgbClr val="FF6600"/>
                </a:solidFill>
              </a:rPr>
              <a:t>：需实现具有灵活人机接口的交互式应用程序</a:t>
            </a:r>
          </a:p>
          <a:p>
            <a:r>
              <a:rPr lang="en-US" altLang="zh-CN" sz="2800" b="1" smtClean="0">
                <a:solidFill>
                  <a:srgbClr val="FF6600"/>
                </a:solidFill>
              </a:rPr>
              <a:t>Problem: </a:t>
            </a:r>
            <a:r>
              <a:rPr lang="zh-CN" altLang="en-US" sz="2800" b="1" smtClean="0">
                <a:solidFill>
                  <a:srgbClr val="FF6600"/>
                </a:solidFill>
              </a:rPr>
              <a:t>用户接口及其容易改变需求</a:t>
            </a:r>
          </a:p>
          <a:p>
            <a:r>
              <a:rPr lang="en-US" altLang="zh-CN" sz="2800" b="1" smtClean="0">
                <a:solidFill>
                  <a:srgbClr val="FF6600"/>
                </a:solidFill>
              </a:rPr>
              <a:t>Solution</a:t>
            </a:r>
            <a:r>
              <a:rPr lang="zh-CN" altLang="en-US" sz="2800" b="1" smtClean="0">
                <a:solidFill>
                  <a:srgbClr val="FF6600"/>
                </a:solidFill>
              </a:rPr>
              <a:t>：</a:t>
            </a:r>
            <a:r>
              <a:rPr lang="en-US" altLang="zh-CN" sz="2800" b="1" smtClean="0">
                <a:solidFill>
                  <a:srgbClr val="FF6600"/>
                </a:solidFill>
              </a:rPr>
              <a:t>MVC</a:t>
            </a:r>
          </a:p>
          <a:p>
            <a:r>
              <a:rPr lang="zh-CN" altLang="en-US" sz="2800" b="1" smtClean="0">
                <a:solidFill>
                  <a:schemeClr val="tx2"/>
                </a:solidFill>
              </a:rPr>
              <a:t>模型：</a:t>
            </a:r>
            <a:r>
              <a:rPr lang="zh-CN" altLang="en-US" sz="2800" smtClean="0"/>
              <a:t>封装了内核数据和功能，独立于特定输出表示法和输入方式</a:t>
            </a:r>
          </a:p>
          <a:p>
            <a:r>
              <a:rPr lang="zh-CN" altLang="en-US" sz="2800" b="1" smtClean="0">
                <a:solidFill>
                  <a:schemeClr val="tx2"/>
                </a:solidFill>
              </a:rPr>
              <a:t>视图：</a:t>
            </a:r>
            <a:r>
              <a:rPr lang="zh-CN" altLang="en-US" sz="2800" smtClean="0"/>
              <a:t>向用户显示信息，视图从模型获得数据，</a:t>
            </a:r>
            <a:r>
              <a:rPr lang="zh-CN" altLang="en-US" sz="2800" smtClean="0">
                <a:hlinkClick r:id="rId2" action="ppaction://hlinksldjump"/>
              </a:rPr>
              <a:t>可能有模型的多个视图</a:t>
            </a:r>
            <a:r>
              <a:rPr lang="zh-CN" altLang="en-US" sz="2800" smtClean="0"/>
              <a:t>。</a:t>
            </a:r>
          </a:p>
          <a:p>
            <a:r>
              <a:rPr lang="zh-CN" altLang="en-US" sz="2800" b="1" smtClean="0">
                <a:solidFill>
                  <a:schemeClr val="tx2"/>
                </a:solidFill>
              </a:rPr>
              <a:t>控制器：</a:t>
            </a:r>
            <a:r>
              <a:rPr lang="zh-CN" altLang="en-US" sz="2800" smtClean="0"/>
              <a:t>每个视图都对应一个控制器，控制器接受输入事件，事件被翻译为模型或视图的服务器请求，用户仅仅通过控制器与系统交互。</a:t>
            </a:r>
          </a:p>
          <a:p>
            <a:endParaRPr lang="zh-CN" altLang="en-US" sz="2800" smtClean="0"/>
          </a:p>
          <a:p>
            <a:endParaRPr lang="zh-CN" altLang="en-US" sz="2800" smtClean="0"/>
          </a:p>
          <a:p>
            <a:endParaRPr lang="en-US" altLang="zh-CN" sz="2800" dirty="0"/>
          </a:p>
        </p:txBody>
      </p:sp>
    </p:spTree>
    <p:extLst>
      <p:ext uri="{BB962C8B-B14F-4D97-AF65-F5344CB8AC3E}">
        <p14:creationId xmlns:p14="http://schemas.microsoft.com/office/powerpoint/2010/main" val="221647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5"/>
                </a:solidFill>
                <a:effectLst>
                  <a:outerShdw blurRad="38100" dist="38100" dir="2700000" algn="tl">
                    <a:srgbClr val="000000"/>
                  </a:outerShdw>
                </a:effectLst>
                <a:latin typeface="华文中宋" panose="02010600040101010101" pitchFamily="2" charset="-122"/>
                <a:ea typeface="华文中宋" panose="02010600040101010101" pitchFamily="2" charset="-122"/>
              </a:rPr>
              <a:t>MVC</a:t>
            </a:r>
            <a:r>
              <a:rPr lang="zh-CN" altLang="en-US" b="1" dirty="0">
                <a:solidFill>
                  <a:schemeClr val="accent5"/>
                </a:solidFill>
                <a:effectLst>
                  <a:outerShdw blurRad="38100" dist="38100" dir="2700000" algn="tl">
                    <a:srgbClr val="000000"/>
                  </a:outerShdw>
                </a:effectLst>
                <a:latin typeface="华文中宋" panose="02010600040101010101" pitchFamily="2" charset="-122"/>
                <a:ea typeface="华文中宋" panose="02010600040101010101" pitchFamily="2" charset="-122"/>
              </a:rPr>
              <a:t>风格</a:t>
            </a:r>
            <a:endParaRPr lang="zh-CN" altLang="en-US" dirty="0">
              <a:solidFill>
                <a:schemeClr val="accent5"/>
              </a:solidFill>
            </a:endParaRPr>
          </a:p>
        </p:txBody>
      </p:sp>
      <p:sp>
        <p:nvSpPr>
          <p:cNvPr id="4" name="Rectangle 4"/>
          <p:cNvSpPr>
            <a:spLocks noChangeArrowheads="1"/>
          </p:cNvSpPr>
          <p:nvPr/>
        </p:nvSpPr>
        <p:spPr bwMode="auto">
          <a:xfrm>
            <a:off x="1568772" y="3213819"/>
            <a:ext cx="2447925" cy="935038"/>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0066"/>
                </a:solidFill>
                <a:latin typeface="Arial" panose="020B0604020202020204" pitchFamily="34" charset="0"/>
              </a:rPr>
              <a:t>view</a:t>
            </a:r>
          </a:p>
        </p:txBody>
      </p:sp>
      <p:sp>
        <p:nvSpPr>
          <p:cNvPr id="5" name="Rectangle 5"/>
          <p:cNvSpPr>
            <a:spLocks noChangeArrowheads="1"/>
          </p:cNvSpPr>
          <p:nvPr/>
        </p:nvSpPr>
        <p:spPr bwMode="auto">
          <a:xfrm>
            <a:off x="3440435" y="5590307"/>
            <a:ext cx="2447925" cy="935037"/>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0066"/>
                </a:solidFill>
                <a:latin typeface="Arial" panose="020B0604020202020204" pitchFamily="34" charset="0"/>
              </a:rPr>
              <a:t>model</a:t>
            </a:r>
          </a:p>
        </p:txBody>
      </p:sp>
      <p:sp>
        <p:nvSpPr>
          <p:cNvPr id="6" name="Rectangle 6"/>
          <p:cNvSpPr>
            <a:spLocks noChangeArrowheads="1"/>
          </p:cNvSpPr>
          <p:nvPr/>
        </p:nvSpPr>
        <p:spPr bwMode="auto">
          <a:xfrm>
            <a:off x="5240660" y="3213819"/>
            <a:ext cx="2447925" cy="935038"/>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0066"/>
                </a:solidFill>
                <a:latin typeface="Arial" panose="020B0604020202020204" pitchFamily="34" charset="0"/>
              </a:rPr>
              <a:t>controller</a:t>
            </a:r>
          </a:p>
        </p:txBody>
      </p:sp>
      <p:sp>
        <p:nvSpPr>
          <p:cNvPr id="7" name="Line 7"/>
          <p:cNvSpPr>
            <a:spLocks noChangeShapeType="1"/>
          </p:cNvSpPr>
          <p:nvPr/>
        </p:nvSpPr>
        <p:spPr bwMode="auto">
          <a:xfrm>
            <a:off x="2648272" y="4150444"/>
            <a:ext cx="792163" cy="1439863"/>
          </a:xfrm>
          <a:prstGeom prst="line">
            <a:avLst/>
          </a:prstGeom>
          <a:noFill/>
          <a:ln w="412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a:off x="4016697" y="3647207"/>
            <a:ext cx="1223963" cy="0"/>
          </a:xfrm>
          <a:prstGeom prst="line">
            <a:avLst/>
          </a:prstGeom>
          <a:noFill/>
          <a:ln w="412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9"/>
          <p:cNvSpPr>
            <a:spLocks noChangeShapeType="1"/>
          </p:cNvSpPr>
          <p:nvPr/>
        </p:nvSpPr>
        <p:spPr bwMode="auto">
          <a:xfrm flipH="1">
            <a:off x="5889947" y="4150444"/>
            <a:ext cx="647700" cy="1439863"/>
          </a:xfrm>
          <a:prstGeom prst="line">
            <a:avLst/>
          </a:prstGeom>
          <a:noFill/>
          <a:ln w="412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Rectangle 10"/>
          <p:cNvSpPr>
            <a:spLocks noChangeArrowheads="1"/>
          </p:cNvSpPr>
          <p:nvPr/>
        </p:nvSpPr>
        <p:spPr bwMode="auto">
          <a:xfrm>
            <a:off x="848047" y="2062882"/>
            <a:ext cx="1944688" cy="647700"/>
          </a:xfrm>
          <a:prstGeom prst="rect">
            <a:avLst/>
          </a:prstGeom>
          <a:solidFill>
            <a:srgbClr val="CCFFCC">
              <a:alpha val="58000"/>
            </a:srgbClr>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CC"/>
                </a:solidFill>
                <a:latin typeface="Arial" panose="020B0604020202020204" pitchFamily="34" charset="0"/>
              </a:rPr>
              <a:t>Viewed by actor</a:t>
            </a:r>
          </a:p>
        </p:txBody>
      </p:sp>
      <p:sp>
        <p:nvSpPr>
          <p:cNvPr id="11" name="Rectangle 11"/>
          <p:cNvSpPr>
            <a:spLocks noChangeArrowheads="1"/>
          </p:cNvSpPr>
          <p:nvPr/>
        </p:nvSpPr>
        <p:spPr bwMode="auto">
          <a:xfrm>
            <a:off x="1065535" y="4726707"/>
            <a:ext cx="2916237" cy="6477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rPr>
              <a:t>Notify about changes</a:t>
            </a:r>
          </a:p>
        </p:txBody>
      </p:sp>
      <p:sp>
        <p:nvSpPr>
          <p:cNvPr id="12" name="Rectangle 12"/>
          <p:cNvSpPr>
            <a:spLocks noChangeArrowheads="1"/>
          </p:cNvSpPr>
          <p:nvPr/>
        </p:nvSpPr>
        <p:spPr bwMode="auto">
          <a:xfrm>
            <a:off x="4377060" y="5014044"/>
            <a:ext cx="792162" cy="5762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rPr>
              <a:t>modify</a:t>
            </a:r>
          </a:p>
        </p:txBody>
      </p:sp>
      <p:sp>
        <p:nvSpPr>
          <p:cNvPr id="13" name="Rectangle 13"/>
          <p:cNvSpPr>
            <a:spLocks noChangeArrowheads="1"/>
          </p:cNvSpPr>
          <p:nvPr/>
        </p:nvSpPr>
        <p:spPr bwMode="auto">
          <a:xfrm>
            <a:off x="5889947" y="4439369"/>
            <a:ext cx="2665413" cy="7921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rPr>
              <a:t>Create and update</a:t>
            </a:r>
          </a:p>
        </p:txBody>
      </p:sp>
      <p:sp>
        <p:nvSpPr>
          <p:cNvPr id="14" name="Line 14"/>
          <p:cNvSpPr>
            <a:spLocks noChangeShapeType="1"/>
          </p:cNvSpPr>
          <p:nvPr/>
        </p:nvSpPr>
        <p:spPr bwMode="auto">
          <a:xfrm flipV="1">
            <a:off x="6464622" y="2566119"/>
            <a:ext cx="433388" cy="647700"/>
          </a:xfrm>
          <a:prstGeom prst="line">
            <a:avLst/>
          </a:prstGeom>
          <a:noFill/>
          <a:ln w="50800">
            <a:solidFill>
              <a:srgbClr val="80008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5"/>
          <p:cNvSpPr>
            <a:spLocks noChangeArrowheads="1"/>
          </p:cNvSpPr>
          <p:nvPr/>
        </p:nvSpPr>
        <p:spPr bwMode="auto">
          <a:xfrm>
            <a:off x="6537647" y="1846982"/>
            <a:ext cx="2663825" cy="863600"/>
          </a:xfrm>
          <a:prstGeom prst="rect">
            <a:avLst/>
          </a:prstGeom>
          <a:solidFill>
            <a:srgbClr val="CCFFCC">
              <a:alpha val="47000"/>
            </a:srgbClr>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CC"/>
                </a:solidFill>
                <a:latin typeface="Arial" panose="020B0604020202020204" pitchFamily="34" charset="0"/>
              </a:rPr>
              <a:t>Receive actors event</a:t>
            </a:r>
          </a:p>
        </p:txBody>
      </p:sp>
      <p:sp>
        <p:nvSpPr>
          <p:cNvPr id="16" name="Line 16"/>
          <p:cNvSpPr>
            <a:spLocks noChangeShapeType="1"/>
          </p:cNvSpPr>
          <p:nvPr/>
        </p:nvSpPr>
        <p:spPr bwMode="auto">
          <a:xfrm>
            <a:off x="2792735" y="2423244"/>
            <a:ext cx="576262" cy="790575"/>
          </a:xfrm>
          <a:prstGeom prst="line">
            <a:avLst/>
          </a:prstGeom>
          <a:noFill/>
          <a:ln w="508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990223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MFC</a:t>
            </a:r>
            <a:r>
              <a:rPr lang="zh-CN" altLang="en-US" dirty="0" smtClean="0"/>
              <a:t>的文档视图模式</a:t>
            </a:r>
            <a:endParaRPr lang="zh-CN" altLang="en-US" dirty="0"/>
          </a:p>
        </p:txBody>
      </p:sp>
      <p:sp>
        <p:nvSpPr>
          <p:cNvPr id="4" name="Rectangle 3"/>
          <p:cNvSpPr txBox="1">
            <a:spLocks noChangeArrowheads="1"/>
          </p:cNvSpPr>
          <p:nvPr/>
        </p:nvSpPr>
        <p:spPr>
          <a:xfrm>
            <a:off x="965327" y="1916832"/>
            <a:ext cx="8229600" cy="4456113"/>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一个变体：微软的</a:t>
            </a:r>
            <a:r>
              <a:rPr lang="zh-CN" altLang="en-US" b="1" smtClean="0">
                <a:solidFill>
                  <a:schemeClr val="hlink"/>
                </a:solidFill>
              </a:rPr>
              <a:t>文档</a:t>
            </a:r>
            <a:r>
              <a:rPr lang="en-US" altLang="zh-CN" b="1" smtClean="0">
                <a:solidFill>
                  <a:schemeClr val="hlink"/>
                </a:solidFill>
              </a:rPr>
              <a:t>-</a:t>
            </a:r>
            <a:r>
              <a:rPr lang="zh-CN" altLang="en-US" b="1" smtClean="0">
                <a:solidFill>
                  <a:schemeClr val="hlink"/>
                </a:solidFill>
              </a:rPr>
              <a:t>视图</a:t>
            </a:r>
            <a:r>
              <a:rPr lang="zh-CN" altLang="en-US" smtClean="0"/>
              <a:t>结构</a:t>
            </a:r>
          </a:p>
          <a:p>
            <a:r>
              <a:rPr lang="en-US" altLang="zh-CN" smtClean="0"/>
              <a:t>CDocument:</a:t>
            </a:r>
          </a:p>
          <a:p>
            <a:r>
              <a:rPr lang="en-US" altLang="zh-CN" smtClean="0"/>
              <a:t>CView:</a:t>
            </a:r>
          </a:p>
          <a:p>
            <a:endParaRPr lang="en-US" altLang="zh-CN" smtClean="0"/>
          </a:p>
          <a:p>
            <a:r>
              <a:rPr lang="zh-CN" altLang="en-US" smtClean="0"/>
              <a:t>放松了视图和控制器的隔离。将视图和控制器实现为一个</a:t>
            </a:r>
            <a:r>
              <a:rPr lang="en-US" altLang="zh-CN" smtClean="0"/>
              <a:t>Component</a:t>
            </a:r>
          </a:p>
          <a:p>
            <a:r>
              <a:rPr lang="en-US" altLang="zh-CN" smtClean="0"/>
              <a:t>              </a:t>
            </a:r>
            <a:endParaRPr lang="en-US" altLang="zh-CN" dirty="0"/>
          </a:p>
        </p:txBody>
      </p:sp>
    </p:spTree>
    <p:extLst>
      <p:ext uri="{BB962C8B-B14F-4D97-AF65-F5344CB8AC3E}">
        <p14:creationId xmlns:p14="http://schemas.microsoft.com/office/powerpoint/2010/main" val="2513026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r>
              <a:rPr lang="en-US" altLang="zh-CN" dirty="0"/>
              <a:t>MFC</a:t>
            </a:r>
            <a:r>
              <a:rPr lang="zh-CN" altLang="en-US" dirty="0"/>
              <a:t>的文档视图模式</a:t>
            </a:r>
          </a:p>
        </p:txBody>
      </p:sp>
      <p:pic>
        <p:nvPicPr>
          <p:cNvPr id="4" name="图片 3"/>
          <p:cNvPicPr>
            <a:picLocks noChangeAspect="1"/>
          </p:cNvPicPr>
          <p:nvPr/>
        </p:nvPicPr>
        <p:blipFill>
          <a:blip r:embed="rId2"/>
          <a:stretch>
            <a:fillRect/>
          </a:stretch>
        </p:blipFill>
        <p:spPr>
          <a:xfrm>
            <a:off x="1352600" y="1988840"/>
            <a:ext cx="6988852" cy="4032448"/>
          </a:xfrm>
          <a:prstGeom prst="rect">
            <a:avLst/>
          </a:prstGeom>
        </p:spPr>
      </p:pic>
    </p:spTree>
    <p:extLst>
      <p:ext uri="{BB962C8B-B14F-4D97-AF65-F5344CB8AC3E}">
        <p14:creationId xmlns:p14="http://schemas.microsoft.com/office/powerpoint/2010/main" val="1349357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文档视图模式的主要类</a:t>
            </a:r>
            <a:endParaRPr lang="zh-CN" altLang="en-US" dirty="0"/>
          </a:p>
        </p:txBody>
      </p:sp>
      <p:sp>
        <p:nvSpPr>
          <p:cNvPr id="3" name="内容占位符 2"/>
          <p:cNvSpPr>
            <a:spLocks noGrp="1"/>
          </p:cNvSpPr>
          <p:nvPr>
            <p:ph sz="quarter" idx="1"/>
          </p:nvPr>
        </p:nvSpPr>
        <p:spPr/>
        <p:txBody>
          <a:bodyPr>
            <a:normAutofit fontScale="70000" lnSpcReduction="20000"/>
          </a:bodyPr>
          <a:lstStyle/>
          <a:p>
            <a:r>
              <a:rPr lang="en-US" altLang="zh-CN" dirty="0" err="1" smtClean="0">
                <a:solidFill>
                  <a:srgbClr val="00B050"/>
                </a:solidFill>
              </a:rPr>
              <a:t>CWinApp</a:t>
            </a:r>
            <a:r>
              <a:rPr lang="zh-CN" altLang="en-US" dirty="0"/>
              <a:t>类提供了用户与</a:t>
            </a:r>
            <a:r>
              <a:rPr lang="en-US" altLang="zh-CN" dirty="0"/>
              <a:t>Windows</a:t>
            </a:r>
            <a:r>
              <a:rPr lang="zh-CN" altLang="en-US" dirty="0"/>
              <a:t>应用程序之间进行交流的界面</a:t>
            </a:r>
            <a:r>
              <a:rPr lang="zh-CN" altLang="en-US" dirty="0" smtClean="0"/>
              <a:t>。接收</a:t>
            </a:r>
            <a:r>
              <a:rPr lang="en-US" altLang="zh-CN" dirty="0"/>
              <a:t>WINDOWS</a:t>
            </a:r>
            <a:r>
              <a:rPr lang="zh-CN" altLang="en-US" dirty="0"/>
              <a:t>传送的消息，并交给程序中相应的对象去处理，免去了程序员许多的</a:t>
            </a:r>
            <a:r>
              <a:rPr lang="zh-CN" altLang="en-US" dirty="0" smtClean="0"/>
              <a:t>工作。</a:t>
            </a:r>
            <a:endParaRPr lang="zh-CN" altLang="en-US" dirty="0"/>
          </a:p>
          <a:p>
            <a:r>
              <a:rPr lang="en-US" altLang="zh-CN" dirty="0" err="1">
                <a:solidFill>
                  <a:srgbClr val="00B050"/>
                </a:solidFill>
              </a:rPr>
              <a:t>CFrameWnd</a:t>
            </a:r>
            <a:r>
              <a:rPr lang="zh-CN" altLang="en-US" dirty="0"/>
              <a:t>类（框架窗口类）是应用程序的框架窗口。所谓框架窗口是指包括菜单、工具栏、状态栏和窗口客户区的整个应用程序的主窗口，相当于简单应用程序框架中所提到的主窗口。</a:t>
            </a:r>
          </a:p>
          <a:p>
            <a:r>
              <a:rPr lang="en-US" altLang="zh-CN" dirty="0" err="1">
                <a:solidFill>
                  <a:srgbClr val="00B050"/>
                </a:solidFill>
              </a:rPr>
              <a:t>CView</a:t>
            </a:r>
            <a:r>
              <a:rPr lang="zh-CN" altLang="en-US" dirty="0"/>
              <a:t>类派生于</a:t>
            </a:r>
            <a:r>
              <a:rPr lang="en-US" altLang="zh-CN" dirty="0" err="1"/>
              <a:t>Cwnd</a:t>
            </a:r>
            <a:r>
              <a:rPr lang="zh-CN" altLang="en-US" dirty="0"/>
              <a:t>类，用于管理文档</a:t>
            </a:r>
            <a:r>
              <a:rPr lang="en-US" altLang="zh-CN" dirty="0"/>
              <a:t>/</a:t>
            </a:r>
            <a:r>
              <a:rPr lang="zh-CN" altLang="en-US" dirty="0"/>
              <a:t>视图结构中的窗口客户区，这个窗口在文档</a:t>
            </a:r>
            <a:r>
              <a:rPr lang="en-US" altLang="zh-CN" dirty="0"/>
              <a:t>/</a:t>
            </a:r>
            <a:r>
              <a:rPr lang="zh-CN" altLang="en-US" dirty="0"/>
              <a:t>视图结构中称视。视图类专门用于对应用程序的数据进行显示，在视图类中有一个很重要的函数</a:t>
            </a:r>
            <a:r>
              <a:rPr lang="en-US" altLang="zh-CN" dirty="0" err="1"/>
              <a:t>OnDraw</a:t>
            </a:r>
            <a:r>
              <a:rPr lang="en-US" altLang="zh-CN" dirty="0"/>
              <a:t>(),</a:t>
            </a:r>
            <a:r>
              <a:rPr lang="en-US" altLang="zh-CN" dirty="0" err="1"/>
              <a:t>OnDraw</a:t>
            </a:r>
            <a:r>
              <a:rPr lang="en-US" altLang="zh-CN" dirty="0"/>
              <a:t>()</a:t>
            </a:r>
            <a:r>
              <a:rPr lang="zh-CN" altLang="en-US" dirty="0"/>
              <a:t>函数是用于进行应用程序数据显示的函数，一般在派生类中要重写这一个函数</a:t>
            </a:r>
            <a:r>
              <a:rPr lang="zh-CN" altLang="en-US" dirty="0" smtClean="0"/>
              <a:t>。</a:t>
            </a:r>
            <a:endParaRPr lang="en-US" altLang="zh-CN" dirty="0" smtClean="0"/>
          </a:p>
          <a:p>
            <a:r>
              <a:rPr lang="en-US" altLang="zh-CN" dirty="0" err="1" smtClean="0">
                <a:solidFill>
                  <a:srgbClr val="00B050"/>
                </a:solidFill>
              </a:rPr>
              <a:t>CDocument</a:t>
            </a:r>
            <a:r>
              <a:rPr lang="zh-CN" altLang="en-US" dirty="0" smtClean="0"/>
              <a:t>类管理数据。文档</a:t>
            </a:r>
            <a:r>
              <a:rPr lang="zh-CN" altLang="en-US" dirty="0"/>
              <a:t>类将直接与磁盘相联系，把文档类中的数据存盘，或从磁盘中取出存盘的数据。</a:t>
            </a:r>
          </a:p>
          <a:p>
            <a:r>
              <a:rPr lang="en-US" altLang="zh-CN" dirty="0" err="1" smtClean="0">
                <a:solidFill>
                  <a:srgbClr val="00B050"/>
                </a:solidFill>
              </a:rPr>
              <a:t>CDocTemplate</a:t>
            </a:r>
            <a:r>
              <a:rPr lang="zh-CN" altLang="en-US" dirty="0" smtClean="0"/>
              <a:t>类的</a:t>
            </a:r>
            <a:r>
              <a:rPr lang="zh-CN" altLang="en-US" dirty="0"/>
              <a:t>作用是连接文档</a:t>
            </a:r>
            <a:r>
              <a:rPr lang="en-US" altLang="zh-CN" dirty="0"/>
              <a:t>/</a:t>
            </a:r>
            <a:r>
              <a:rPr lang="zh-CN" altLang="en-US" dirty="0"/>
              <a:t>视图结构中文档类，视图类和框架窗口类之间的关系，文档类，视图类和框架窗口类之间的关系是在文档模板类中建立起来的，同时文档模板类还加载了菜单以及与菜单资源使用一个</a:t>
            </a:r>
            <a:r>
              <a:rPr lang="en-US" altLang="zh-CN" dirty="0"/>
              <a:t>ID</a:t>
            </a:r>
            <a:r>
              <a:rPr lang="zh-CN" altLang="en-US" dirty="0"/>
              <a:t>的快捷键等资源</a:t>
            </a:r>
          </a:p>
        </p:txBody>
      </p:sp>
    </p:spTree>
    <p:extLst>
      <p:ext uri="{BB962C8B-B14F-4D97-AF65-F5344CB8AC3E}">
        <p14:creationId xmlns:p14="http://schemas.microsoft.com/office/powerpoint/2010/main" val="237755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初始化代码</a:t>
            </a:r>
            <a:endParaRPr lang="zh-CN" altLang="en-US" dirty="0"/>
          </a:p>
        </p:txBody>
      </p:sp>
      <p:pic>
        <p:nvPicPr>
          <p:cNvPr id="4" name="图片 3"/>
          <p:cNvPicPr>
            <a:picLocks noChangeAspect="1"/>
          </p:cNvPicPr>
          <p:nvPr/>
        </p:nvPicPr>
        <p:blipFill>
          <a:blip r:embed="rId2"/>
          <a:stretch>
            <a:fillRect/>
          </a:stretch>
        </p:blipFill>
        <p:spPr>
          <a:xfrm>
            <a:off x="1496616" y="1700808"/>
            <a:ext cx="6163632" cy="4896544"/>
          </a:xfrm>
          <a:prstGeom prst="rect">
            <a:avLst/>
          </a:prstGeom>
        </p:spPr>
      </p:pic>
    </p:spTree>
    <p:extLst>
      <p:ext uri="{BB962C8B-B14F-4D97-AF65-F5344CB8AC3E}">
        <p14:creationId xmlns:p14="http://schemas.microsoft.com/office/powerpoint/2010/main" val="272723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文档视图类之间的关系</a:t>
            </a:r>
            <a:endParaRPr lang="zh-CN" altLang="en-US" dirty="0"/>
          </a:p>
        </p:txBody>
      </p:sp>
      <p:pic>
        <p:nvPicPr>
          <p:cNvPr id="4" name="图片 3"/>
          <p:cNvPicPr>
            <a:picLocks noChangeAspect="1"/>
          </p:cNvPicPr>
          <p:nvPr/>
        </p:nvPicPr>
        <p:blipFill>
          <a:blip r:embed="rId2"/>
          <a:stretch>
            <a:fillRect/>
          </a:stretch>
        </p:blipFill>
        <p:spPr>
          <a:xfrm>
            <a:off x="1712640" y="1916832"/>
            <a:ext cx="5904656" cy="4431370"/>
          </a:xfrm>
          <a:prstGeom prst="rect">
            <a:avLst/>
          </a:prstGeom>
        </p:spPr>
      </p:pic>
    </p:spTree>
    <p:extLst>
      <p:ext uri="{BB962C8B-B14F-4D97-AF65-F5344CB8AC3E}">
        <p14:creationId xmlns:p14="http://schemas.microsoft.com/office/powerpoint/2010/main" val="316565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MVC</a:t>
            </a:r>
            <a:r>
              <a:rPr lang="zh-CN" altLang="en-US" dirty="0"/>
              <a:t>的优点</a:t>
            </a:r>
          </a:p>
        </p:txBody>
      </p:sp>
      <p:sp>
        <p:nvSpPr>
          <p:cNvPr id="3" name="内容占位符 2"/>
          <p:cNvSpPr>
            <a:spLocks noGrp="1"/>
          </p:cNvSpPr>
          <p:nvPr>
            <p:ph sz="quarter" idx="1"/>
          </p:nvPr>
        </p:nvSpPr>
        <p:spPr/>
        <p:txBody>
          <a:bodyPr/>
          <a:lstStyle/>
          <a:p>
            <a:r>
              <a:rPr lang="zh-CN" altLang="en-US" dirty="0"/>
              <a:t>将各方面问题分解开来考虑，简化了系统设计，保证了系统的可扩展性</a:t>
            </a:r>
          </a:p>
          <a:p>
            <a:r>
              <a:rPr lang="zh-CN" altLang="en-US" dirty="0"/>
              <a:t>改变界面不影响应用程序的功能内核，使得系统易于演化开发，可维护性好</a:t>
            </a:r>
          </a:p>
          <a:p>
            <a:r>
              <a:rPr lang="zh-CN" altLang="en-US" dirty="0"/>
              <a:t>易于改变，甚至可能在运行时改变，提供了良好的动态机制</a:t>
            </a:r>
          </a:p>
          <a:p>
            <a:pPr marL="0" indent="0">
              <a:buNone/>
            </a:pPr>
            <a:endParaRPr lang="zh-CN" altLang="en-US" dirty="0"/>
          </a:p>
        </p:txBody>
      </p:sp>
    </p:spTree>
    <p:extLst>
      <p:ext uri="{BB962C8B-B14F-4D97-AF65-F5344CB8AC3E}">
        <p14:creationId xmlns:p14="http://schemas.microsoft.com/office/powerpoint/2010/main" val="161087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a:t>事件、解释器体系结构风格</a:t>
            </a:r>
          </a:p>
        </p:txBody>
      </p:sp>
    </p:spTree>
    <p:extLst>
      <p:ext uri="{BB962C8B-B14F-4D97-AF65-F5344CB8AC3E}">
        <p14:creationId xmlns:p14="http://schemas.microsoft.com/office/powerpoint/2010/main" val="774146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MVC</a:t>
            </a:r>
            <a:r>
              <a:rPr lang="zh-CN" altLang="en-US" dirty="0" smtClean="0"/>
              <a:t>的缺点</a:t>
            </a:r>
            <a:endParaRPr lang="zh-CN" altLang="en-US" dirty="0"/>
          </a:p>
        </p:txBody>
      </p:sp>
      <p:sp>
        <p:nvSpPr>
          <p:cNvPr id="3" name="内容占位符 2"/>
          <p:cNvSpPr>
            <a:spLocks noGrp="1"/>
          </p:cNvSpPr>
          <p:nvPr>
            <p:ph sz="quarter" idx="1"/>
          </p:nvPr>
        </p:nvSpPr>
        <p:spPr/>
        <p:txBody>
          <a:bodyPr/>
          <a:lstStyle/>
          <a:p>
            <a:r>
              <a:rPr lang="zh-CN" altLang="en-US" dirty="0"/>
              <a:t>主要局限在应用软件的用户界面开发</a:t>
            </a:r>
            <a:r>
              <a:rPr lang="zh-CN" altLang="en-US" dirty="0" smtClean="0"/>
              <a:t>领域</a:t>
            </a:r>
            <a:endParaRPr lang="zh-CN" altLang="en-US" dirty="0"/>
          </a:p>
        </p:txBody>
      </p:sp>
    </p:spTree>
    <p:extLst>
      <p:ext uri="{BB962C8B-B14F-4D97-AF65-F5344CB8AC3E}">
        <p14:creationId xmlns:p14="http://schemas.microsoft.com/office/powerpoint/2010/main" val="23723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解释器风格</a:t>
            </a:r>
            <a:endParaRPr lang="zh-CN" altLang="en-US" dirty="0"/>
          </a:p>
        </p:txBody>
      </p:sp>
    </p:spTree>
    <p:extLst>
      <p:ext uri="{BB962C8B-B14F-4D97-AF65-F5344CB8AC3E}">
        <p14:creationId xmlns:p14="http://schemas.microsoft.com/office/powerpoint/2010/main" val="4013957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编译器</a:t>
            </a:r>
            <a:r>
              <a:rPr lang="en-US" altLang="zh-CN" dirty="0" smtClean="0"/>
              <a:t>VS</a:t>
            </a:r>
            <a:r>
              <a:rPr lang="zh-CN" altLang="en-US" dirty="0" smtClean="0"/>
              <a:t>解释器</a:t>
            </a:r>
            <a:endParaRPr lang="zh-CN" altLang="en-US" dirty="0"/>
          </a:p>
        </p:txBody>
      </p:sp>
      <p:sp>
        <p:nvSpPr>
          <p:cNvPr id="4" name="Rectangle 4"/>
          <p:cNvSpPr>
            <a:spLocks noChangeArrowheads="1"/>
          </p:cNvSpPr>
          <p:nvPr/>
        </p:nvSpPr>
        <p:spPr bwMode="auto">
          <a:xfrm>
            <a:off x="1404937" y="1268760"/>
            <a:ext cx="1871663" cy="34342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Arial" charset="0"/>
              </a:rPr>
              <a:t>源程序</a:t>
            </a:r>
          </a:p>
        </p:txBody>
      </p:sp>
      <p:sp>
        <p:nvSpPr>
          <p:cNvPr id="5" name="Rectangle 5"/>
          <p:cNvSpPr>
            <a:spLocks noChangeArrowheads="1"/>
          </p:cNvSpPr>
          <p:nvPr/>
        </p:nvSpPr>
        <p:spPr bwMode="auto">
          <a:xfrm>
            <a:off x="1404937" y="1899527"/>
            <a:ext cx="1873250" cy="431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8000"/>
                </a:solidFill>
                <a:latin typeface="Arial" charset="0"/>
              </a:rPr>
              <a:t>词法分析</a:t>
            </a:r>
          </a:p>
        </p:txBody>
      </p:sp>
      <p:sp>
        <p:nvSpPr>
          <p:cNvPr id="6" name="Rectangle 6"/>
          <p:cNvSpPr>
            <a:spLocks noChangeArrowheads="1"/>
          </p:cNvSpPr>
          <p:nvPr/>
        </p:nvSpPr>
        <p:spPr bwMode="auto">
          <a:xfrm>
            <a:off x="1404937" y="2548814"/>
            <a:ext cx="1873250"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8000"/>
                </a:solidFill>
                <a:latin typeface="Arial" charset="0"/>
              </a:rPr>
              <a:t>语法分析</a:t>
            </a:r>
          </a:p>
        </p:txBody>
      </p:sp>
      <p:sp>
        <p:nvSpPr>
          <p:cNvPr id="7" name="Rectangle 7"/>
          <p:cNvSpPr>
            <a:spLocks noChangeArrowheads="1"/>
          </p:cNvSpPr>
          <p:nvPr/>
        </p:nvSpPr>
        <p:spPr bwMode="auto">
          <a:xfrm>
            <a:off x="1404937" y="3267952"/>
            <a:ext cx="1873250"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8000"/>
                </a:solidFill>
                <a:latin typeface="Arial" charset="0"/>
              </a:rPr>
              <a:t>语义分析</a:t>
            </a:r>
          </a:p>
        </p:txBody>
      </p:sp>
      <p:sp>
        <p:nvSpPr>
          <p:cNvPr id="8" name="Rectangle 8"/>
          <p:cNvSpPr>
            <a:spLocks noChangeArrowheads="1"/>
          </p:cNvSpPr>
          <p:nvPr/>
        </p:nvSpPr>
        <p:spPr bwMode="auto">
          <a:xfrm>
            <a:off x="1404937" y="3988677"/>
            <a:ext cx="1871663"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8000"/>
                </a:solidFill>
                <a:latin typeface="Arial" charset="0"/>
              </a:rPr>
              <a:t>中间代码生成</a:t>
            </a:r>
          </a:p>
        </p:txBody>
      </p:sp>
      <p:sp>
        <p:nvSpPr>
          <p:cNvPr id="9" name="Rectangle 9"/>
          <p:cNvSpPr>
            <a:spLocks noChangeArrowheads="1"/>
          </p:cNvSpPr>
          <p:nvPr/>
        </p:nvSpPr>
        <p:spPr bwMode="auto">
          <a:xfrm>
            <a:off x="1404937" y="4707814"/>
            <a:ext cx="1871663"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8000"/>
                </a:solidFill>
                <a:latin typeface="Arial" charset="0"/>
              </a:rPr>
              <a:t>代码优化</a:t>
            </a:r>
          </a:p>
        </p:txBody>
      </p:sp>
      <p:sp>
        <p:nvSpPr>
          <p:cNvPr id="10" name="Rectangle 10"/>
          <p:cNvSpPr>
            <a:spLocks noChangeArrowheads="1"/>
          </p:cNvSpPr>
          <p:nvPr/>
        </p:nvSpPr>
        <p:spPr bwMode="auto">
          <a:xfrm>
            <a:off x="1331912" y="5428539"/>
            <a:ext cx="1944688"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8000"/>
                </a:solidFill>
                <a:latin typeface="Arial" charset="0"/>
              </a:rPr>
              <a:t>目标代码生成</a:t>
            </a:r>
          </a:p>
        </p:txBody>
      </p:sp>
      <p:sp>
        <p:nvSpPr>
          <p:cNvPr id="11" name="Rectangle 11"/>
          <p:cNvSpPr>
            <a:spLocks noChangeArrowheads="1"/>
          </p:cNvSpPr>
          <p:nvPr/>
        </p:nvSpPr>
        <p:spPr bwMode="auto">
          <a:xfrm>
            <a:off x="1331912" y="6220702"/>
            <a:ext cx="2016125" cy="431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Arial" charset="0"/>
              </a:rPr>
              <a:t>目标程序</a:t>
            </a:r>
          </a:p>
        </p:txBody>
      </p:sp>
      <p:sp>
        <p:nvSpPr>
          <p:cNvPr id="12" name="AutoShape 12"/>
          <p:cNvSpPr>
            <a:spLocks noChangeArrowheads="1"/>
          </p:cNvSpPr>
          <p:nvPr/>
        </p:nvSpPr>
        <p:spPr bwMode="auto">
          <a:xfrm>
            <a:off x="2195512" y="1612189"/>
            <a:ext cx="288925" cy="287338"/>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3" name="AutoShape 13"/>
          <p:cNvSpPr>
            <a:spLocks noChangeArrowheads="1"/>
          </p:cNvSpPr>
          <p:nvPr/>
        </p:nvSpPr>
        <p:spPr bwMode="auto">
          <a:xfrm>
            <a:off x="2268537" y="2332914"/>
            <a:ext cx="215900"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 name="AutoShape 14"/>
          <p:cNvSpPr>
            <a:spLocks noChangeArrowheads="1"/>
          </p:cNvSpPr>
          <p:nvPr/>
        </p:nvSpPr>
        <p:spPr bwMode="auto">
          <a:xfrm>
            <a:off x="2268537" y="3052052"/>
            <a:ext cx="215900"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 name="AutoShape 15"/>
          <p:cNvSpPr>
            <a:spLocks noChangeArrowheads="1"/>
          </p:cNvSpPr>
          <p:nvPr/>
        </p:nvSpPr>
        <p:spPr bwMode="auto">
          <a:xfrm>
            <a:off x="2268537" y="3772777"/>
            <a:ext cx="215900"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 name="AutoShape 16"/>
          <p:cNvSpPr>
            <a:spLocks noChangeArrowheads="1"/>
          </p:cNvSpPr>
          <p:nvPr/>
        </p:nvSpPr>
        <p:spPr bwMode="auto">
          <a:xfrm>
            <a:off x="2268537" y="4491914"/>
            <a:ext cx="215900"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7" name="AutoShape 17"/>
          <p:cNvSpPr>
            <a:spLocks noChangeArrowheads="1"/>
          </p:cNvSpPr>
          <p:nvPr/>
        </p:nvSpPr>
        <p:spPr bwMode="auto">
          <a:xfrm>
            <a:off x="2268537" y="5212639"/>
            <a:ext cx="215900"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 name="AutoShape 18"/>
          <p:cNvSpPr>
            <a:spLocks noChangeArrowheads="1"/>
          </p:cNvSpPr>
          <p:nvPr/>
        </p:nvSpPr>
        <p:spPr bwMode="auto">
          <a:xfrm>
            <a:off x="2268537" y="5933364"/>
            <a:ext cx="215900"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 name="Oval 19"/>
          <p:cNvSpPr>
            <a:spLocks noChangeArrowheads="1"/>
          </p:cNvSpPr>
          <p:nvPr/>
        </p:nvSpPr>
        <p:spPr bwMode="auto">
          <a:xfrm>
            <a:off x="4213225" y="2691689"/>
            <a:ext cx="2590800" cy="12255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数据流</a:t>
            </a:r>
          </a:p>
          <a:p>
            <a:pPr algn="ctr"/>
            <a:r>
              <a:rPr lang="zh-CN" altLang="en-US"/>
              <a:t>（批处理）</a:t>
            </a:r>
          </a:p>
        </p:txBody>
      </p:sp>
    </p:spTree>
    <p:extLst>
      <p:ext uri="{BB962C8B-B14F-4D97-AF65-F5344CB8AC3E}">
        <p14:creationId xmlns:p14="http://schemas.microsoft.com/office/powerpoint/2010/main" val="30777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up)">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解释器</a:t>
            </a:r>
            <a:endParaRPr lang="zh-CN" altLang="en-US" dirty="0"/>
          </a:p>
        </p:txBody>
      </p:sp>
      <p:sp>
        <p:nvSpPr>
          <p:cNvPr id="4" name="Oval 4"/>
          <p:cNvSpPr>
            <a:spLocks noChangeArrowheads="1"/>
          </p:cNvSpPr>
          <p:nvPr/>
        </p:nvSpPr>
        <p:spPr bwMode="auto">
          <a:xfrm>
            <a:off x="1763713" y="2205038"/>
            <a:ext cx="2663825" cy="1439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t>解释器</a:t>
            </a:r>
          </a:p>
        </p:txBody>
      </p:sp>
      <p:sp>
        <p:nvSpPr>
          <p:cNvPr id="5" name="Oval 5"/>
          <p:cNvSpPr>
            <a:spLocks noChangeArrowheads="1"/>
          </p:cNvSpPr>
          <p:nvPr/>
        </p:nvSpPr>
        <p:spPr bwMode="auto">
          <a:xfrm>
            <a:off x="5291138" y="2276475"/>
            <a:ext cx="2663825" cy="1439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t>虚拟机</a:t>
            </a:r>
          </a:p>
        </p:txBody>
      </p:sp>
      <p:sp>
        <p:nvSpPr>
          <p:cNvPr id="6" name="AutoShape 6"/>
          <p:cNvSpPr>
            <a:spLocks noChangeArrowheads="1"/>
          </p:cNvSpPr>
          <p:nvPr/>
        </p:nvSpPr>
        <p:spPr bwMode="auto">
          <a:xfrm>
            <a:off x="4427538" y="2636838"/>
            <a:ext cx="863600" cy="576262"/>
          </a:xfrm>
          <a:prstGeom prst="leftRightArrow">
            <a:avLst>
              <a:gd name="adj1" fmla="val 50000"/>
              <a:gd name="adj2" fmla="val 2997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7"/>
          <p:cNvSpPr txBox="1">
            <a:spLocks noChangeArrowheads="1"/>
          </p:cNvSpPr>
          <p:nvPr/>
        </p:nvSpPr>
        <p:spPr bwMode="auto">
          <a:xfrm>
            <a:off x="431800" y="3789363"/>
            <a:ext cx="91440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    </a:t>
            </a:r>
            <a:r>
              <a:rPr lang="zh-CN" altLang="en-US" sz="3200"/>
              <a:t>解释器风格，通常被用来建立一种虚拟机以弥合程序的语义与作为 计算引擎的硬件的间隙。</a:t>
            </a:r>
          </a:p>
          <a:p>
            <a:r>
              <a:rPr lang="zh-CN" altLang="en-US" sz="3200"/>
              <a:t>    解释器实际上创建了一个软件虚拟出来的机器，因此该风格又称为虚拟机风格。</a:t>
            </a:r>
          </a:p>
        </p:txBody>
      </p:sp>
    </p:spTree>
    <p:extLst>
      <p:ext uri="{BB962C8B-B14F-4D97-AF65-F5344CB8AC3E}">
        <p14:creationId xmlns:p14="http://schemas.microsoft.com/office/powerpoint/2010/main" val="120636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Java</a:t>
            </a:r>
            <a:r>
              <a:rPr lang="zh-CN" altLang="en-US" dirty="0" smtClean="0"/>
              <a:t>程序执行过程</a:t>
            </a:r>
            <a:endParaRPr lang="zh-CN" altLang="en-US" dirty="0"/>
          </a:p>
        </p:txBody>
      </p:sp>
      <p:sp>
        <p:nvSpPr>
          <p:cNvPr id="4" name="AutoShape 2"/>
          <p:cNvSpPr>
            <a:spLocks noChangeArrowheads="1"/>
          </p:cNvSpPr>
          <p:nvPr/>
        </p:nvSpPr>
        <p:spPr bwMode="auto">
          <a:xfrm rot="5400000">
            <a:off x="5854923" y="3092624"/>
            <a:ext cx="719137"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Text Box 3"/>
          <p:cNvSpPr txBox="1">
            <a:spLocks noChangeArrowheads="1"/>
          </p:cNvSpPr>
          <p:nvPr/>
        </p:nvSpPr>
        <p:spPr bwMode="auto">
          <a:xfrm>
            <a:off x="2614042" y="1220167"/>
            <a:ext cx="1584325" cy="16906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Java Compiler</a:t>
            </a:r>
          </a:p>
          <a:p>
            <a:pPr eaLnBrk="0" hangingPunct="0">
              <a:spcBef>
                <a:spcPct val="50000"/>
              </a:spcBef>
            </a:pPr>
            <a:endParaRPr lang="en-US" altLang="zh-CN" sz="1600"/>
          </a:p>
          <a:p>
            <a:pPr eaLnBrk="0" hangingPunct="0">
              <a:spcBef>
                <a:spcPct val="50000"/>
              </a:spcBef>
            </a:pPr>
            <a:endParaRPr lang="en-US" altLang="zh-CN" sz="1600"/>
          </a:p>
          <a:p>
            <a:pPr eaLnBrk="0" hangingPunct="0">
              <a:spcBef>
                <a:spcPct val="50000"/>
              </a:spcBef>
            </a:pPr>
            <a:endParaRPr lang="en-US" altLang="zh-CN" sz="1600"/>
          </a:p>
        </p:txBody>
      </p:sp>
      <p:sp>
        <p:nvSpPr>
          <p:cNvPr id="6" name="AutoShape 4"/>
          <p:cNvSpPr>
            <a:spLocks noChangeArrowheads="1"/>
          </p:cNvSpPr>
          <p:nvPr/>
        </p:nvSpPr>
        <p:spPr bwMode="auto">
          <a:xfrm>
            <a:off x="1605979" y="1940892"/>
            <a:ext cx="863600"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5"/>
          <p:cNvSpPr>
            <a:spLocks noChangeArrowheads="1"/>
          </p:cNvSpPr>
          <p:nvPr/>
        </p:nvSpPr>
        <p:spPr bwMode="auto">
          <a:xfrm>
            <a:off x="4558729" y="1940892"/>
            <a:ext cx="863600"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6"/>
          <p:cNvGrpSpPr>
            <a:grpSpLocks/>
          </p:cNvGrpSpPr>
          <p:nvPr/>
        </p:nvGrpSpPr>
        <p:grpSpPr bwMode="auto">
          <a:xfrm>
            <a:off x="2652142" y="1940892"/>
            <a:ext cx="1008062" cy="804863"/>
            <a:chOff x="1632" y="1248"/>
            <a:chExt cx="2682" cy="2286"/>
          </a:xfrm>
        </p:grpSpPr>
        <p:sp>
          <p:nvSpPr>
            <p:cNvPr id="9"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10" name="AutoShape 8"/>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11" name="AutoShape 9"/>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12" name="Text Box 10"/>
          <p:cNvSpPr txBox="1">
            <a:spLocks noChangeArrowheads="1"/>
          </p:cNvSpPr>
          <p:nvPr/>
        </p:nvSpPr>
        <p:spPr bwMode="auto">
          <a:xfrm>
            <a:off x="5493767" y="1220167"/>
            <a:ext cx="1584325" cy="16906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Java Virtual Machine</a:t>
            </a:r>
          </a:p>
          <a:p>
            <a:pPr eaLnBrk="0" hangingPunct="0">
              <a:spcBef>
                <a:spcPct val="50000"/>
              </a:spcBef>
            </a:pPr>
            <a:endParaRPr lang="en-US" altLang="zh-CN" sz="1600"/>
          </a:p>
          <a:p>
            <a:pPr eaLnBrk="0" hangingPunct="0">
              <a:spcBef>
                <a:spcPct val="50000"/>
              </a:spcBef>
            </a:pPr>
            <a:endParaRPr lang="en-US" altLang="zh-CN" sz="1600"/>
          </a:p>
          <a:p>
            <a:pPr eaLnBrk="0" hangingPunct="0">
              <a:spcBef>
                <a:spcPct val="50000"/>
              </a:spcBef>
            </a:pPr>
            <a:endParaRPr lang="en-US" altLang="zh-CN" sz="1600"/>
          </a:p>
        </p:txBody>
      </p:sp>
      <p:grpSp>
        <p:nvGrpSpPr>
          <p:cNvPr id="13" name="Group 11"/>
          <p:cNvGrpSpPr>
            <a:grpSpLocks/>
          </p:cNvGrpSpPr>
          <p:nvPr/>
        </p:nvGrpSpPr>
        <p:grpSpPr bwMode="auto">
          <a:xfrm>
            <a:off x="5636642" y="1940892"/>
            <a:ext cx="1008062" cy="804863"/>
            <a:chOff x="1632" y="1248"/>
            <a:chExt cx="2682" cy="2286"/>
          </a:xfrm>
        </p:grpSpPr>
        <p:sp>
          <p:nvSpPr>
            <p:cNvPr id="14"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15" name="AutoShape 13"/>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16" name="AutoShape 14"/>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17" name="Rectangle 15"/>
          <p:cNvSpPr>
            <a:spLocks noChangeArrowheads="1"/>
          </p:cNvSpPr>
          <p:nvPr/>
        </p:nvSpPr>
        <p:spPr bwMode="auto">
          <a:xfrm>
            <a:off x="4414267" y="3380755"/>
            <a:ext cx="3887787" cy="3529012"/>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6"/>
          <p:cNvSpPr>
            <a:spLocks noChangeShapeType="1"/>
          </p:cNvSpPr>
          <p:nvPr/>
        </p:nvSpPr>
        <p:spPr bwMode="auto">
          <a:xfrm>
            <a:off x="7149529" y="2948955"/>
            <a:ext cx="1152525" cy="3587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p:cNvSpPr>
            <a:spLocks noChangeShapeType="1"/>
          </p:cNvSpPr>
          <p:nvPr/>
        </p:nvSpPr>
        <p:spPr bwMode="auto">
          <a:xfrm flipH="1">
            <a:off x="4414267" y="2948955"/>
            <a:ext cx="1008062" cy="431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p:cNvSpPr>
            <a:spLocks noChangeShapeType="1"/>
          </p:cNvSpPr>
          <p:nvPr/>
        </p:nvSpPr>
        <p:spPr bwMode="auto">
          <a:xfrm flipH="1">
            <a:off x="4414267" y="6476380"/>
            <a:ext cx="1008062" cy="431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p:cNvSpPr>
            <a:spLocks noChangeShapeType="1"/>
          </p:cNvSpPr>
          <p:nvPr/>
        </p:nvSpPr>
        <p:spPr bwMode="auto">
          <a:xfrm flipV="1">
            <a:off x="5493767" y="2948955"/>
            <a:ext cx="0" cy="35274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0"/>
          <p:cNvSpPr>
            <a:spLocks noChangeShapeType="1"/>
          </p:cNvSpPr>
          <p:nvPr/>
        </p:nvSpPr>
        <p:spPr bwMode="auto">
          <a:xfrm>
            <a:off x="7078092" y="6476380"/>
            <a:ext cx="1152525" cy="3587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1"/>
          <p:cNvSpPr>
            <a:spLocks noChangeShapeType="1"/>
          </p:cNvSpPr>
          <p:nvPr/>
        </p:nvSpPr>
        <p:spPr bwMode="auto">
          <a:xfrm flipV="1">
            <a:off x="7078092" y="2948955"/>
            <a:ext cx="0" cy="35274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2"/>
          <p:cNvSpPr>
            <a:spLocks noChangeShapeType="1"/>
          </p:cNvSpPr>
          <p:nvPr/>
        </p:nvSpPr>
        <p:spPr bwMode="auto">
          <a:xfrm flipH="1">
            <a:off x="5566792" y="6476380"/>
            <a:ext cx="15113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 name="Group 23"/>
          <p:cNvGrpSpPr>
            <a:grpSpLocks/>
          </p:cNvGrpSpPr>
          <p:nvPr/>
        </p:nvGrpSpPr>
        <p:grpSpPr bwMode="auto">
          <a:xfrm>
            <a:off x="5854129" y="3596655"/>
            <a:ext cx="719138" cy="433387"/>
            <a:chOff x="1632" y="1248"/>
            <a:chExt cx="2682" cy="2286"/>
          </a:xfrm>
        </p:grpSpPr>
        <p:sp>
          <p:nvSpPr>
            <p:cNvPr id="26"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27" name="AutoShape 25"/>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28" name="AutoShape 26"/>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grpSp>
        <p:nvGrpSpPr>
          <p:cNvPr id="29" name="Group 27"/>
          <p:cNvGrpSpPr>
            <a:grpSpLocks/>
          </p:cNvGrpSpPr>
          <p:nvPr/>
        </p:nvGrpSpPr>
        <p:grpSpPr bwMode="auto">
          <a:xfrm>
            <a:off x="5854129" y="4676155"/>
            <a:ext cx="719138" cy="433387"/>
            <a:chOff x="1632" y="1248"/>
            <a:chExt cx="2682" cy="2286"/>
          </a:xfrm>
        </p:grpSpPr>
        <p:sp>
          <p:nvSpPr>
            <p:cNvPr id="30"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1" name="AutoShape 29"/>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2" name="AutoShape 30"/>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grpSp>
        <p:nvGrpSpPr>
          <p:cNvPr id="33" name="Group 31"/>
          <p:cNvGrpSpPr>
            <a:grpSpLocks/>
          </p:cNvGrpSpPr>
          <p:nvPr/>
        </p:nvGrpSpPr>
        <p:grpSpPr bwMode="auto">
          <a:xfrm>
            <a:off x="5854129" y="5828680"/>
            <a:ext cx="719138" cy="433387"/>
            <a:chOff x="1632" y="1248"/>
            <a:chExt cx="2682" cy="2286"/>
          </a:xfrm>
        </p:grpSpPr>
        <p:sp>
          <p:nvSpPr>
            <p:cNvPr id="34"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5" name="AutoShape 33"/>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6" name="AutoShape 34"/>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37" name="AutoShape 35"/>
          <p:cNvSpPr>
            <a:spLocks noChangeArrowheads="1"/>
          </p:cNvSpPr>
          <p:nvPr/>
        </p:nvSpPr>
        <p:spPr bwMode="auto">
          <a:xfrm rot="5400000">
            <a:off x="5962873" y="4208636"/>
            <a:ext cx="503238"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AutoShape 36"/>
          <p:cNvSpPr>
            <a:spLocks noChangeArrowheads="1"/>
          </p:cNvSpPr>
          <p:nvPr/>
        </p:nvSpPr>
        <p:spPr bwMode="auto">
          <a:xfrm rot="5400000">
            <a:off x="5926360" y="5324649"/>
            <a:ext cx="576263"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37"/>
          <p:cNvSpPr>
            <a:spLocks noChangeArrowheads="1"/>
          </p:cNvSpPr>
          <p:nvPr/>
        </p:nvSpPr>
        <p:spPr bwMode="auto">
          <a:xfrm rot="10800000">
            <a:off x="3550667" y="5900117"/>
            <a:ext cx="863600"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AutoShape 38"/>
          <p:cNvSpPr>
            <a:spLocks noChangeArrowheads="1"/>
          </p:cNvSpPr>
          <p:nvPr/>
        </p:nvSpPr>
        <p:spPr bwMode="auto">
          <a:xfrm rot="10800000">
            <a:off x="4774629" y="5900117"/>
            <a:ext cx="863600"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Text Box 39"/>
          <p:cNvSpPr txBox="1">
            <a:spLocks noChangeArrowheads="1"/>
          </p:cNvSpPr>
          <p:nvPr/>
        </p:nvSpPr>
        <p:spPr bwMode="auto">
          <a:xfrm>
            <a:off x="1461517" y="4533280"/>
            <a:ext cx="1584325" cy="2424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Program</a:t>
            </a:r>
          </a:p>
          <a:p>
            <a:pPr eaLnBrk="0" hangingPunct="0">
              <a:spcBef>
                <a:spcPct val="50000"/>
              </a:spcBef>
            </a:pPr>
            <a:r>
              <a:rPr lang="en-US" altLang="zh-CN" sz="1600" b="1"/>
              <a:t>Runs</a:t>
            </a:r>
          </a:p>
          <a:p>
            <a:pPr eaLnBrk="0" hangingPunct="0">
              <a:spcBef>
                <a:spcPct val="50000"/>
              </a:spcBef>
            </a:pPr>
            <a:endParaRPr lang="en-US" altLang="zh-CN" sz="1600" b="1"/>
          </a:p>
          <a:p>
            <a:pPr eaLnBrk="0" hangingPunct="0">
              <a:spcBef>
                <a:spcPct val="50000"/>
              </a:spcBef>
            </a:pPr>
            <a:endParaRPr lang="en-US" altLang="zh-CN" sz="1600" b="1"/>
          </a:p>
          <a:p>
            <a:pPr eaLnBrk="0" hangingPunct="0">
              <a:spcBef>
                <a:spcPct val="50000"/>
              </a:spcBef>
            </a:pPr>
            <a:endParaRPr lang="en-US" altLang="zh-CN" sz="1600"/>
          </a:p>
          <a:p>
            <a:pPr eaLnBrk="0" hangingPunct="0">
              <a:spcBef>
                <a:spcPct val="50000"/>
              </a:spcBef>
            </a:pPr>
            <a:r>
              <a:rPr lang="en-US" altLang="zh-CN" sz="1600"/>
              <a:t>Windows, Linux, Unix</a:t>
            </a:r>
          </a:p>
        </p:txBody>
      </p:sp>
      <p:grpSp>
        <p:nvGrpSpPr>
          <p:cNvPr id="42" name="Group 40"/>
          <p:cNvGrpSpPr>
            <a:grpSpLocks/>
          </p:cNvGrpSpPr>
          <p:nvPr/>
        </p:nvGrpSpPr>
        <p:grpSpPr bwMode="auto">
          <a:xfrm>
            <a:off x="1605979" y="5234955"/>
            <a:ext cx="1008063" cy="804862"/>
            <a:chOff x="1632" y="1248"/>
            <a:chExt cx="2682" cy="2286"/>
          </a:xfrm>
        </p:grpSpPr>
        <p:sp>
          <p:nvSpPr>
            <p:cNvPr id="43"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44" name="AutoShape 42"/>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45" name="AutoShape 43"/>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46" name="Line 44"/>
          <p:cNvSpPr>
            <a:spLocks noChangeShapeType="1"/>
          </p:cNvSpPr>
          <p:nvPr/>
        </p:nvSpPr>
        <p:spPr bwMode="auto">
          <a:xfrm flipH="1">
            <a:off x="6862192" y="3236292"/>
            <a:ext cx="1079500" cy="50323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5"/>
          <p:cNvSpPr>
            <a:spLocks noChangeShapeType="1"/>
          </p:cNvSpPr>
          <p:nvPr/>
        </p:nvSpPr>
        <p:spPr bwMode="auto">
          <a:xfrm flipH="1">
            <a:off x="6862192" y="4317380"/>
            <a:ext cx="1079500" cy="50323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6"/>
          <p:cNvSpPr>
            <a:spLocks noChangeShapeType="1"/>
          </p:cNvSpPr>
          <p:nvPr/>
        </p:nvSpPr>
        <p:spPr bwMode="auto">
          <a:xfrm flipH="1">
            <a:off x="6862192" y="5757242"/>
            <a:ext cx="1079500" cy="50323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Text Box 47"/>
          <p:cNvSpPr txBox="1">
            <a:spLocks noChangeArrowheads="1"/>
          </p:cNvSpPr>
          <p:nvPr/>
        </p:nvSpPr>
        <p:spPr bwMode="auto">
          <a:xfrm>
            <a:off x="8014717" y="2948955"/>
            <a:ext cx="1474787" cy="5175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t>Checks bytecode</a:t>
            </a:r>
          </a:p>
        </p:txBody>
      </p:sp>
      <p:sp>
        <p:nvSpPr>
          <p:cNvPr id="50" name="Text Box 48"/>
          <p:cNvSpPr txBox="1">
            <a:spLocks noChangeArrowheads="1"/>
          </p:cNvSpPr>
          <p:nvPr/>
        </p:nvSpPr>
        <p:spPr bwMode="auto">
          <a:xfrm>
            <a:off x="8013129" y="3812555"/>
            <a:ext cx="1476375" cy="9429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t>Imports external classes/ programs</a:t>
            </a:r>
          </a:p>
        </p:txBody>
      </p:sp>
      <p:sp>
        <p:nvSpPr>
          <p:cNvPr id="51" name="Text Box 49"/>
          <p:cNvSpPr txBox="1">
            <a:spLocks noChangeArrowheads="1"/>
          </p:cNvSpPr>
          <p:nvPr/>
        </p:nvSpPr>
        <p:spPr bwMode="auto">
          <a:xfrm>
            <a:off x="8013129" y="5254005"/>
            <a:ext cx="1476375" cy="13684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t>Compiles bytecode to machine code for a specific  Operating System</a:t>
            </a:r>
          </a:p>
        </p:txBody>
      </p:sp>
      <p:sp>
        <p:nvSpPr>
          <p:cNvPr id="52" name="Text Box 50"/>
          <p:cNvSpPr txBox="1">
            <a:spLocks noChangeArrowheads="1"/>
          </p:cNvSpPr>
          <p:nvPr/>
        </p:nvSpPr>
        <p:spPr bwMode="auto">
          <a:xfrm>
            <a:off x="1461517" y="1220167"/>
            <a:ext cx="1116012" cy="6238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t>.Java File</a:t>
            </a:r>
          </a:p>
          <a:p>
            <a:pPr eaLnBrk="0" hangingPunct="0">
              <a:spcBef>
                <a:spcPct val="50000"/>
              </a:spcBef>
            </a:pPr>
            <a:r>
              <a:rPr lang="en-US" altLang="zh-CN" sz="1400"/>
              <a:t>bytes</a:t>
            </a:r>
          </a:p>
        </p:txBody>
      </p:sp>
      <p:sp>
        <p:nvSpPr>
          <p:cNvPr id="53" name="Text Box 51"/>
          <p:cNvSpPr txBox="1">
            <a:spLocks noChangeArrowheads="1"/>
          </p:cNvSpPr>
          <p:nvPr/>
        </p:nvSpPr>
        <p:spPr bwMode="auto">
          <a:xfrm>
            <a:off x="4269804" y="1220167"/>
            <a:ext cx="1152525" cy="6238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t>.Class File</a:t>
            </a:r>
          </a:p>
          <a:p>
            <a:pPr eaLnBrk="0" hangingPunct="0">
              <a:spcBef>
                <a:spcPct val="50000"/>
              </a:spcBef>
            </a:pPr>
            <a:r>
              <a:rPr lang="en-US" altLang="zh-CN" sz="1400"/>
              <a:t>bytecode</a:t>
            </a:r>
          </a:p>
        </p:txBody>
      </p:sp>
      <p:sp>
        <p:nvSpPr>
          <p:cNvPr id="54" name="Text Box 52"/>
          <p:cNvSpPr txBox="1">
            <a:spLocks noChangeArrowheads="1"/>
          </p:cNvSpPr>
          <p:nvPr/>
        </p:nvSpPr>
        <p:spPr bwMode="auto">
          <a:xfrm>
            <a:off x="3117279" y="4533280"/>
            <a:ext cx="1223963" cy="126206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t>Executable program in memory or to file</a:t>
            </a:r>
          </a:p>
          <a:p>
            <a:pPr eaLnBrk="0" hangingPunct="0">
              <a:spcBef>
                <a:spcPct val="50000"/>
              </a:spcBef>
            </a:pPr>
            <a:r>
              <a:rPr lang="en-US" altLang="zh-CN" sz="1400"/>
              <a:t>(binary)</a:t>
            </a:r>
          </a:p>
        </p:txBody>
      </p:sp>
    </p:spTree>
    <p:extLst>
      <p:ext uri="{BB962C8B-B14F-4D97-AF65-F5344CB8AC3E}">
        <p14:creationId xmlns:p14="http://schemas.microsoft.com/office/powerpoint/2010/main" val="1160653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虚拟机</a:t>
            </a:r>
            <a:endParaRPr lang="zh-CN" altLang="en-US" dirty="0"/>
          </a:p>
        </p:txBody>
      </p:sp>
      <p:sp>
        <p:nvSpPr>
          <p:cNvPr id="4" name="laptop"/>
          <p:cNvSpPr>
            <a:spLocks noEditPoints="1" noChangeArrowheads="1"/>
          </p:cNvSpPr>
          <p:nvPr/>
        </p:nvSpPr>
        <p:spPr bwMode="auto">
          <a:xfrm>
            <a:off x="2072531" y="2421086"/>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sp>
        <p:nvSpPr>
          <p:cNvPr id="5" name="AutoShape 5"/>
          <p:cNvSpPr>
            <a:spLocks noChangeArrowheads="1"/>
          </p:cNvSpPr>
          <p:nvPr/>
        </p:nvSpPr>
        <p:spPr bwMode="auto">
          <a:xfrm>
            <a:off x="1496268" y="4869011"/>
            <a:ext cx="1692275" cy="8636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指令集</a:t>
            </a:r>
          </a:p>
        </p:txBody>
      </p:sp>
      <p:sp>
        <p:nvSpPr>
          <p:cNvPr id="6" name="AutoShape 6"/>
          <p:cNvSpPr>
            <a:spLocks noChangeArrowheads="1"/>
          </p:cNvSpPr>
          <p:nvPr/>
        </p:nvSpPr>
        <p:spPr bwMode="auto">
          <a:xfrm>
            <a:off x="4160093" y="3140224"/>
            <a:ext cx="1728788" cy="433387"/>
          </a:xfrm>
          <a:prstGeom prst="rightArrow">
            <a:avLst>
              <a:gd name="adj1" fmla="val 50000"/>
              <a:gd name="adj2" fmla="val 997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8"/>
          <p:cNvSpPr>
            <a:spLocks noChangeArrowheads="1"/>
          </p:cNvSpPr>
          <p:nvPr/>
        </p:nvSpPr>
        <p:spPr bwMode="auto">
          <a:xfrm>
            <a:off x="3225056" y="4869011"/>
            <a:ext cx="2232025" cy="8636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使用不同的存贮区域</a:t>
            </a:r>
          </a:p>
        </p:txBody>
      </p:sp>
      <p:sp>
        <p:nvSpPr>
          <p:cNvPr id="9" name="AutoShape 9"/>
          <p:cNvSpPr>
            <a:spLocks noChangeArrowheads="1"/>
          </p:cNvSpPr>
          <p:nvPr/>
        </p:nvSpPr>
        <p:spPr bwMode="auto">
          <a:xfrm>
            <a:off x="2504331" y="3932386"/>
            <a:ext cx="647700" cy="865188"/>
          </a:xfrm>
          <a:prstGeom prst="downArrow">
            <a:avLst>
              <a:gd name="adj1" fmla="val 50000"/>
              <a:gd name="adj2" fmla="val 3339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0" name="Rectangle 10"/>
          <p:cNvSpPr>
            <a:spLocks noChangeArrowheads="1"/>
          </p:cNvSpPr>
          <p:nvPr/>
        </p:nvSpPr>
        <p:spPr bwMode="auto">
          <a:xfrm>
            <a:off x="6176218" y="2708424"/>
            <a:ext cx="2089150" cy="863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zh-CN" altLang="en-US"/>
              <a:t>管理数据</a:t>
            </a:r>
          </a:p>
        </p:txBody>
      </p:sp>
      <p:sp>
        <p:nvSpPr>
          <p:cNvPr id="11" name="Rectangle 11"/>
          <p:cNvSpPr>
            <a:spLocks noChangeArrowheads="1"/>
          </p:cNvSpPr>
          <p:nvPr/>
        </p:nvSpPr>
        <p:spPr bwMode="auto">
          <a:xfrm>
            <a:off x="6176218" y="1844824"/>
            <a:ext cx="2089150" cy="863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zh-CN" altLang="en-US"/>
              <a:t>执行指令</a:t>
            </a:r>
          </a:p>
        </p:txBody>
      </p:sp>
      <p:sp>
        <p:nvSpPr>
          <p:cNvPr id="12" name="Rectangle 12"/>
          <p:cNvSpPr>
            <a:spLocks noChangeArrowheads="1"/>
          </p:cNvSpPr>
          <p:nvPr/>
        </p:nvSpPr>
        <p:spPr bwMode="auto">
          <a:xfrm>
            <a:off x="6176218" y="3573611"/>
            <a:ext cx="2089150" cy="863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zh-CN" altLang="en-US"/>
              <a:t>管理内存</a:t>
            </a:r>
          </a:p>
        </p:txBody>
      </p:sp>
      <p:sp>
        <p:nvSpPr>
          <p:cNvPr id="13" name="Rectangle 13"/>
          <p:cNvSpPr>
            <a:spLocks noChangeArrowheads="1"/>
          </p:cNvSpPr>
          <p:nvPr/>
        </p:nvSpPr>
        <p:spPr bwMode="auto">
          <a:xfrm>
            <a:off x="6176218" y="4437211"/>
            <a:ext cx="2089150" cy="863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zh-CN" altLang="en-US"/>
              <a:t>管理寄存器</a:t>
            </a:r>
          </a:p>
        </p:txBody>
      </p:sp>
      <p:sp>
        <p:nvSpPr>
          <p:cNvPr id="14" name="矩形 13"/>
          <p:cNvSpPr/>
          <p:nvPr/>
        </p:nvSpPr>
        <p:spPr>
          <a:xfrm>
            <a:off x="4314283" y="2492896"/>
            <a:ext cx="1080939" cy="609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虚拟机负责</a:t>
            </a:r>
            <a:endParaRPr lang="zh-CN" altLang="en-US" dirty="0"/>
          </a:p>
        </p:txBody>
      </p:sp>
    </p:spTree>
    <p:extLst>
      <p:ext uri="{BB962C8B-B14F-4D97-AF65-F5344CB8AC3E}">
        <p14:creationId xmlns:p14="http://schemas.microsoft.com/office/powerpoint/2010/main" val="30780152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解释器风格</a:t>
            </a:r>
            <a:endParaRPr lang="zh-CN" altLang="en-US" dirty="0"/>
          </a:p>
        </p:txBody>
      </p:sp>
      <p:sp>
        <p:nvSpPr>
          <p:cNvPr id="3" name="内容占位符 2"/>
          <p:cNvSpPr>
            <a:spLocks noGrp="1"/>
          </p:cNvSpPr>
          <p:nvPr>
            <p:ph sz="quarter" idx="1"/>
          </p:nvPr>
        </p:nvSpPr>
        <p:spPr/>
        <p:txBody>
          <a:bodyPr/>
          <a:lstStyle/>
          <a:p>
            <a:r>
              <a:rPr lang="zh-CN" altLang="en-US" dirty="0"/>
              <a:t>四</a:t>
            </a:r>
            <a:r>
              <a:rPr lang="zh-CN" altLang="en-US" dirty="0" smtClean="0"/>
              <a:t>个组件（</a:t>
            </a:r>
            <a:r>
              <a:rPr lang="en-US" altLang="zh-CN" dirty="0"/>
              <a:t>1</a:t>
            </a:r>
            <a:r>
              <a:rPr lang="zh-CN" altLang="en-US" dirty="0"/>
              <a:t>个执行引擎和</a:t>
            </a:r>
            <a:r>
              <a:rPr lang="en-US" altLang="zh-CN" dirty="0"/>
              <a:t>3</a:t>
            </a:r>
            <a:r>
              <a:rPr lang="zh-CN" altLang="en-US" dirty="0"/>
              <a:t>个存储器</a:t>
            </a:r>
            <a:r>
              <a:rPr lang="zh-CN" altLang="en-US" dirty="0" smtClean="0"/>
              <a:t>）</a:t>
            </a:r>
            <a:endParaRPr lang="en-US" altLang="zh-CN" dirty="0" smtClean="0"/>
          </a:p>
          <a:p>
            <a:endParaRPr lang="zh-CN" altLang="en-US" dirty="0" smtClean="0"/>
          </a:p>
          <a:p>
            <a:endParaRPr lang="zh-CN" altLang="en-US" dirty="0"/>
          </a:p>
        </p:txBody>
      </p:sp>
      <p:sp>
        <p:nvSpPr>
          <p:cNvPr id="4" name="Oval 4"/>
          <p:cNvSpPr>
            <a:spLocks noChangeArrowheads="1"/>
          </p:cNvSpPr>
          <p:nvPr/>
        </p:nvSpPr>
        <p:spPr bwMode="auto">
          <a:xfrm>
            <a:off x="2432570" y="4941143"/>
            <a:ext cx="1800225" cy="12969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执行引擎</a:t>
            </a:r>
          </a:p>
        </p:txBody>
      </p:sp>
      <p:sp>
        <p:nvSpPr>
          <p:cNvPr id="5" name="Rectangle 5"/>
          <p:cNvSpPr>
            <a:spLocks noChangeArrowheads="1"/>
          </p:cNvSpPr>
          <p:nvPr/>
        </p:nvSpPr>
        <p:spPr bwMode="auto">
          <a:xfrm>
            <a:off x="2143645" y="3069481"/>
            <a:ext cx="2376488" cy="100806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被解释程序的当前</a:t>
            </a:r>
          </a:p>
          <a:p>
            <a:pPr algn="ctr"/>
            <a:r>
              <a:rPr lang="zh-CN" altLang="en-US"/>
              <a:t>状态（源代码，中</a:t>
            </a:r>
          </a:p>
          <a:p>
            <a:pPr algn="ctr"/>
            <a:r>
              <a:rPr lang="zh-CN" altLang="en-US"/>
              <a:t>间代码）</a:t>
            </a:r>
          </a:p>
        </p:txBody>
      </p:sp>
      <p:sp>
        <p:nvSpPr>
          <p:cNvPr id="6" name="Rectangle 6"/>
          <p:cNvSpPr>
            <a:spLocks noChangeArrowheads="1"/>
          </p:cNvSpPr>
          <p:nvPr/>
        </p:nvSpPr>
        <p:spPr bwMode="auto">
          <a:xfrm>
            <a:off x="6175895" y="2998043"/>
            <a:ext cx="2376488"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正在被解释的程序</a:t>
            </a:r>
          </a:p>
        </p:txBody>
      </p:sp>
      <p:sp>
        <p:nvSpPr>
          <p:cNvPr id="7" name="Rectangle 7"/>
          <p:cNvSpPr>
            <a:spLocks noChangeArrowheads="1"/>
          </p:cNvSpPr>
          <p:nvPr/>
        </p:nvSpPr>
        <p:spPr bwMode="auto">
          <a:xfrm>
            <a:off x="6248920" y="5014168"/>
            <a:ext cx="2376488"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执行引擎的内部状态</a:t>
            </a:r>
          </a:p>
        </p:txBody>
      </p:sp>
      <p:grpSp>
        <p:nvGrpSpPr>
          <p:cNvPr id="8" name="Group 26"/>
          <p:cNvGrpSpPr>
            <a:grpSpLocks/>
          </p:cNvGrpSpPr>
          <p:nvPr/>
        </p:nvGrpSpPr>
        <p:grpSpPr bwMode="auto">
          <a:xfrm>
            <a:off x="4232795" y="2566243"/>
            <a:ext cx="2087563" cy="2519363"/>
            <a:chOff x="2200" y="1344"/>
            <a:chExt cx="1315" cy="1587"/>
          </a:xfrm>
        </p:grpSpPr>
        <p:sp>
          <p:nvSpPr>
            <p:cNvPr id="9" name="Line 8"/>
            <p:cNvSpPr>
              <a:spLocks noChangeShapeType="1"/>
            </p:cNvSpPr>
            <p:nvPr/>
          </p:nvSpPr>
          <p:spPr bwMode="auto">
            <a:xfrm flipH="1">
              <a:off x="2200" y="1344"/>
              <a:ext cx="499" cy="272"/>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9"/>
            <p:cNvSpPr>
              <a:spLocks noChangeShapeType="1"/>
            </p:cNvSpPr>
            <p:nvPr/>
          </p:nvSpPr>
          <p:spPr bwMode="auto">
            <a:xfrm>
              <a:off x="2880" y="1344"/>
              <a:ext cx="590" cy="272"/>
            </a:xfrm>
            <a:prstGeom prst="line">
              <a:avLst/>
            </a:prstGeom>
            <a:noFill/>
            <a:ln w="412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0"/>
            <p:cNvSpPr>
              <a:spLocks noChangeShapeType="1"/>
            </p:cNvSpPr>
            <p:nvPr/>
          </p:nvSpPr>
          <p:spPr bwMode="auto">
            <a:xfrm>
              <a:off x="2789" y="1344"/>
              <a:ext cx="726" cy="1587"/>
            </a:xfrm>
            <a:prstGeom prst="line">
              <a:avLst/>
            </a:prstGeom>
            <a:noFill/>
            <a:ln w="508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 name="Rectangle 11"/>
          <p:cNvSpPr>
            <a:spLocks noChangeArrowheads="1"/>
          </p:cNvSpPr>
          <p:nvPr/>
        </p:nvSpPr>
        <p:spPr bwMode="auto">
          <a:xfrm>
            <a:off x="4448695" y="2061418"/>
            <a:ext cx="12239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存储器</a:t>
            </a:r>
          </a:p>
        </p:txBody>
      </p:sp>
      <p:sp>
        <p:nvSpPr>
          <p:cNvPr id="13" name="Rectangle 12"/>
          <p:cNvSpPr>
            <a:spLocks noChangeArrowheads="1"/>
          </p:cNvSpPr>
          <p:nvPr/>
        </p:nvSpPr>
        <p:spPr bwMode="auto">
          <a:xfrm>
            <a:off x="740295" y="3933081"/>
            <a:ext cx="118745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用于计算的</a:t>
            </a:r>
          </a:p>
          <a:p>
            <a:pPr algn="ctr"/>
            <a:r>
              <a:rPr lang="zh-CN" altLang="en-US"/>
              <a:t>状态机</a:t>
            </a:r>
          </a:p>
        </p:txBody>
      </p:sp>
      <p:sp>
        <p:nvSpPr>
          <p:cNvPr id="14" name="Line 13"/>
          <p:cNvSpPr>
            <a:spLocks noChangeShapeType="1"/>
          </p:cNvSpPr>
          <p:nvPr/>
        </p:nvSpPr>
        <p:spPr bwMode="auto">
          <a:xfrm>
            <a:off x="1783283" y="4582368"/>
            <a:ext cx="720725" cy="647700"/>
          </a:xfrm>
          <a:prstGeom prst="line">
            <a:avLst/>
          </a:prstGeom>
          <a:noFill/>
          <a:ln w="508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4"/>
          <p:cNvSpPr>
            <a:spLocks noChangeShapeType="1"/>
          </p:cNvSpPr>
          <p:nvPr/>
        </p:nvSpPr>
        <p:spPr bwMode="auto">
          <a:xfrm flipH="1">
            <a:off x="4232795" y="5806331"/>
            <a:ext cx="1943100"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Rectangle 15"/>
          <p:cNvSpPr>
            <a:spLocks noChangeArrowheads="1"/>
          </p:cNvSpPr>
          <p:nvPr/>
        </p:nvSpPr>
        <p:spPr bwMode="auto">
          <a:xfrm>
            <a:off x="4448695" y="5949206"/>
            <a:ext cx="12239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选择的</a:t>
            </a:r>
          </a:p>
          <a:p>
            <a:pPr algn="ctr"/>
            <a:r>
              <a:rPr lang="zh-CN" altLang="en-US"/>
              <a:t>数据</a:t>
            </a:r>
          </a:p>
        </p:txBody>
      </p:sp>
      <p:sp>
        <p:nvSpPr>
          <p:cNvPr id="17" name="Rectangle 16"/>
          <p:cNvSpPr>
            <a:spLocks noChangeArrowheads="1"/>
          </p:cNvSpPr>
          <p:nvPr/>
        </p:nvSpPr>
        <p:spPr bwMode="auto">
          <a:xfrm>
            <a:off x="4448695" y="4869706"/>
            <a:ext cx="12239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选择的</a:t>
            </a:r>
          </a:p>
          <a:p>
            <a:pPr algn="ctr"/>
            <a:r>
              <a:rPr lang="zh-CN" altLang="en-US"/>
              <a:t>指令</a:t>
            </a:r>
          </a:p>
        </p:txBody>
      </p:sp>
      <p:sp>
        <p:nvSpPr>
          <p:cNvPr id="18" name="Line 17"/>
          <p:cNvSpPr>
            <a:spLocks noChangeShapeType="1"/>
          </p:cNvSpPr>
          <p:nvPr/>
        </p:nvSpPr>
        <p:spPr bwMode="auto">
          <a:xfrm flipV="1">
            <a:off x="3296170" y="4077543"/>
            <a:ext cx="0" cy="863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18"/>
          <p:cNvSpPr>
            <a:spLocks noChangeArrowheads="1"/>
          </p:cNvSpPr>
          <p:nvPr/>
        </p:nvSpPr>
        <p:spPr bwMode="auto">
          <a:xfrm>
            <a:off x="2432570" y="4366468"/>
            <a:ext cx="10795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存储</a:t>
            </a:r>
          </a:p>
        </p:txBody>
      </p:sp>
      <p:sp>
        <p:nvSpPr>
          <p:cNvPr id="20" name="Line 19"/>
          <p:cNvSpPr>
            <a:spLocks noChangeShapeType="1"/>
          </p:cNvSpPr>
          <p:nvPr/>
        </p:nvSpPr>
        <p:spPr bwMode="auto">
          <a:xfrm flipH="1">
            <a:off x="1567383" y="5806331"/>
            <a:ext cx="865187" cy="0"/>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Rectangle 20"/>
          <p:cNvSpPr>
            <a:spLocks noChangeArrowheads="1"/>
          </p:cNvSpPr>
          <p:nvPr/>
        </p:nvSpPr>
        <p:spPr bwMode="auto">
          <a:xfrm>
            <a:off x="1567383" y="5949206"/>
            <a:ext cx="100806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输出</a:t>
            </a:r>
          </a:p>
        </p:txBody>
      </p:sp>
      <p:sp>
        <p:nvSpPr>
          <p:cNvPr id="22" name="Line 21"/>
          <p:cNvSpPr>
            <a:spLocks noChangeShapeType="1"/>
          </p:cNvSpPr>
          <p:nvPr/>
        </p:nvSpPr>
        <p:spPr bwMode="auto">
          <a:xfrm>
            <a:off x="991120" y="3574306"/>
            <a:ext cx="1152525"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Rectangle 22"/>
          <p:cNvSpPr>
            <a:spLocks noChangeArrowheads="1"/>
          </p:cNvSpPr>
          <p:nvPr/>
        </p:nvSpPr>
        <p:spPr bwMode="auto">
          <a:xfrm>
            <a:off x="1280045" y="2782143"/>
            <a:ext cx="79057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输入</a:t>
            </a:r>
          </a:p>
        </p:txBody>
      </p:sp>
      <p:sp>
        <p:nvSpPr>
          <p:cNvPr id="24" name="Line 23"/>
          <p:cNvSpPr>
            <a:spLocks noChangeShapeType="1"/>
          </p:cNvSpPr>
          <p:nvPr/>
        </p:nvSpPr>
        <p:spPr bwMode="auto">
          <a:xfrm>
            <a:off x="3727970" y="4077543"/>
            <a:ext cx="0" cy="93662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4"/>
          <p:cNvSpPr>
            <a:spLocks noChangeShapeType="1"/>
          </p:cNvSpPr>
          <p:nvPr/>
        </p:nvSpPr>
        <p:spPr bwMode="auto">
          <a:xfrm>
            <a:off x="7544320" y="4006106"/>
            <a:ext cx="0" cy="1008062"/>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4520133" y="3933081"/>
            <a:ext cx="1728787" cy="1223962"/>
          </a:xfrm>
          <a:prstGeom prst="line">
            <a:avLst/>
          </a:prstGeom>
          <a:noFill/>
          <a:ln w="476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矩形 26"/>
          <p:cNvSpPr/>
          <p:nvPr/>
        </p:nvSpPr>
        <p:spPr>
          <a:xfrm>
            <a:off x="5994465" y="2179299"/>
            <a:ext cx="3877985"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zh-CN" altLang="en-US" dirty="0"/>
              <a:t>连接件：过程调用或直接存储器访问</a:t>
            </a:r>
          </a:p>
        </p:txBody>
      </p:sp>
    </p:spTree>
    <p:extLst>
      <p:ext uri="{BB962C8B-B14F-4D97-AF65-F5344CB8AC3E}">
        <p14:creationId xmlns:p14="http://schemas.microsoft.com/office/powerpoint/2010/main" val="2474982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解释器风格</a:t>
            </a:r>
          </a:p>
        </p:txBody>
      </p:sp>
      <p:sp>
        <p:nvSpPr>
          <p:cNvPr id="3" name="内容占位符 2"/>
          <p:cNvSpPr>
            <a:spLocks noGrp="1"/>
          </p:cNvSpPr>
          <p:nvPr>
            <p:ph sz="quarter" idx="1"/>
          </p:nvPr>
        </p:nvSpPr>
        <p:spPr/>
        <p:txBody>
          <a:bodyPr/>
          <a:lstStyle/>
          <a:p>
            <a:r>
              <a:rPr lang="zh-CN" altLang="en-US" dirty="0" smtClean="0"/>
              <a:t>优点：</a:t>
            </a:r>
            <a:endParaRPr lang="en-US" altLang="zh-CN" dirty="0" smtClean="0"/>
          </a:p>
          <a:p>
            <a:pPr lvl="1"/>
            <a:r>
              <a:rPr lang="zh-CN" altLang="en-US" dirty="0"/>
              <a:t>有助于应用程序的可移植性和程序设计语言的跨平台能力</a:t>
            </a:r>
          </a:p>
          <a:p>
            <a:pPr lvl="1"/>
            <a:r>
              <a:rPr lang="zh-CN" altLang="en-US" dirty="0"/>
              <a:t>可以对未实现的硬件进行仿真（有时实际测试可能是复杂的、昂贵的或危险的</a:t>
            </a:r>
            <a:r>
              <a:rPr lang="zh-CN" altLang="en-US" dirty="0" smtClean="0"/>
              <a:t>）</a:t>
            </a:r>
            <a:endParaRPr lang="en-US" altLang="zh-CN" dirty="0" smtClean="0"/>
          </a:p>
          <a:p>
            <a:r>
              <a:rPr lang="zh-CN" altLang="en-US" dirty="0" smtClean="0"/>
              <a:t>不足：</a:t>
            </a:r>
            <a:endParaRPr lang="en-US" altLang="zh-CN" dirty="0" smtClean="0"/>
          </a:p>
          <a:p>
            <a:pPr lvl="1"/>
            <a:r>
              <a:rPr lang="zh-CN" altLang="en-US" dirty="0"/>
              <a:t>额外的间接层次带来了系统性能的下降。例如：如果不引入</a:t>
            </a:r>
            <a:r>
              <a:rPr lang="en-US" altLang="zh-CN" dirty="0"/>
              <a:t>JIT </a:t>
            </a:r>
            <a:r>
              <a:rPr lang="zh-CN" altLang="en-US" dirty="0"/>
              <a:t>（</a:t>
            </a:r>
            <a:r>
              <a:rPr lang="en-US" altLang="zh-CN" dirty="0"/>
              <a:t>just in time</a:t>
            </a:r>
            <a:r>
              <a:rPr lang="zh-CN" altLang="en-US" dirty="0"/>
              <a:t>）技术的话，</a:t>
            </a:r>
            <a:r>
              <a:rPr lang="en-US" altLang="zh-CN" dirty="0"/>
              <a:t>java</a:t>
            </a:r>
            <a:r>
              <a:rPr lang="zh-CN" altLang="en-US" dirty="0"/>
              <a:t>应用程序的速度相当慢。</a:t>
            </a:r>
          </a:p>
          <a:p>
            <a:endParaRPr lang="zh-CN" altLang="en-US" dirty="0"/>
          </a:p>
          <a:p>
            <a:pPr lvl="1"/>
            <a:endParaRPr lang="zh-CN" altLang="en-US" dirty="0"/>
          </a:p>
        </p:txBody>
      </p:sp>
    </p:spTree>
    <p:extLst>
      <p:ext uri="{BB962C8B-B14F-4D97-AF65-F5344CB8AC3E}">
        <p14:creationId xmlns:p14="http://schemas.microsoft.com/office/powerpoint/2010/main" val="166238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zh-CN" altLang="en-US" dirty="0" smtClean="0"/>
              <a:t>知识库系统</a:t>
            </a:r>
            <a:endParaRPr lang="en-US" altLang="zh-CN" dirty="0" smtClean="0"/>
          </a:p>
          <a:p>
            <a:r>
              <a:rPr lang="zh-CN" altLang="en-US" dirty="0" smtClean="0"/>
              <a:t>黑板系统</a:t>
            </a:r>
            <a:endParaRPr lang="zh-CN" altLang="en-US" dirty="0"/>
          </a:p>
        </p:txBody>
      </p:sp>
      <p:sp>
        <p:nvSpPr>
          <p:cNvPr id="3" name="标题 2"/>
          <p:cNvSpPr>
            <a:spLocks noGrp="1"/>
          </p:cNvSpPr>
          <p:nvPr>
            <p:ph type="title"/>
          </p:nvPr>
        </p:nvSpPr>
        <p:spPr/>
        <p:txBody>
          <a:bodyPr/>
          <a:lstStyle/>
          <a:p>
            <a:r>
              <a:rPr lang="zh-CN" altLang="en-US" dirty="0" smtClean="0"/>
              <a:t>数据中心（共享数据）</a:t>
            </a:r>
            <a:endParaRPr lang="zh-CN" altLang="en-US" dirty="0"/>
          </a:p>
        </p:txBody>
      </p:sp>
    </p:spTree>
    <p:extLst>
      <p:ext uri="{BB962C8B-B14F-4D97-AF65-F5344CB8AC3E}">
        <p14:creationId xmlns:p14="http://schemas.microsoft.com/office/powerpoint/2010/main" val="1762827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AutoShape 4"/>
          <p:cNvSpPr>
            <a:spLocks noChangeArrowheads="1"/>
          </p:cNvSpPr>
          <p:nvPr/>
        </p:nvSpPr>
        <p:spPr bwMode="auto">
          <a:xfrm>
            <a:off x="3132138" y="2852738"/>
            <a:ext cx="2376487" cy="1584325"/>
          </a:xfrm>
          <a:prstGeom prst="bevel">
            <a:avLst>
              <a:gd name="adj" fmla="val 12500"/>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8000"/>
                </a:solidFill>
                <a:effectLst>
                  <a:outerShdw blurRad="38100" dist="38100" dir="2700000" algn="tl">
                    <a:srgbClr val="000000"/>
                  </a:outerShdw>
                </a:effectLst>
                <a:latin typeface="Arial" charset="0"/>
              </a:rPr>
              <a:t>（</a:t>
            </a:r>
            <a:r>
              <a:rPr lang="en-US" altLang="zh-CN" sz="2400" b="1">
                <a:solidFill>
                  <a:srgbClr val="008000"/>
                </a:solidFill>
                <a:effectLst>
                  <a:outerShdw blurRad="38100" dist="38100" dir="2700000" algn="tl">
                    <a:srgbClr val="000000"/>
                  </a:outerShdw>
                </a:effectLst>
                <a:latin typeface="Arial" charset="0"/>
              </a:rPr>
              <a:t>shared data</a:t>
            </a:r>
            <a:r>
              <a:rPr lang="zh-CN" altLang="en-US" sz="2400" b="1">
                <a:solidFill>
                  <a:srgbClr val="008000"/>
                </a:solidFill>
                <a:effectLst>
                  <a:outerShdw blurRad="38100" dist="38100" dir="2700000" algn="tl">
                    <a:srgbClr val="000000"/>
                  </a:outerShdw>
                </a:effectLst>
                <a:latin typeface="Arial" charset="0"/>
              </a:rPr>
              <a:t>）</a:t>
            </a:r>
          </a:p>
        </p:txBody>
      </p:sp>
      <p:sp>
        <p:nvSpPr>
          <p:cNvPr id="5" name="AutoShape 5"/>
          <p:cNvSpPr>
            <a:spLocks noChangeArrowheads="1"/>
          </p:cNvSpPr>
          <p:nvPr/>
        </p:nvSpPr>
        <p:spPr bwMode="auto">
          <a:xfrm>
            <a:off x="2268538" y="1555750"/>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ks1</a:t>
            </a:r>
          </a:p>
        </p:txBody>
      </p:sp>
      <p:sp>
        <p:nvSpPr>
          <p:cNvPr id="6" name="AutoShape 6"/>
          <p:cNvSpPr>
            <a:spLocks noChangeArrowheads="1"/>
          </p:cNvSpPr>
          <p:nvPr/>
        </p:nvSpPr>
        <p:spPr bwMode="auto">
          <a:xfrm>
            <a:off x="4643438" y="1555750"/>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ks2</a:t>
            </a:r>
          </a:p>
        </p:txBody>
      </p:sp>
      <p:sp>
        <p:nvSpPr>
          <p:cNvPr id="7" name="AutoShape 7"/>
          <p:cNvSpPr>
            <a:spLocks noChangeArrowheads="1"/>
          </p:cNvSpPr>
          <p:nvPr/>
        </p:nvSpPr>
        <p:spPr bwMode="auto">
          <a:xfrm>
            <a:off x="6516688" y="2708275"/>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ks3</a:t>
            </a:r>
          </a:p>
        </p:txBody>
      </p:sp>
      <p:sp>
        <p:nvSpPr>
          <p:cNvPr id="8" name="AutoShape 8"/>
          <p:cNvSpPr>
            <a:spLocks noChangeArrowheads="1"/>
          </p:cNvSpPr>
          <p:nvPr/>
        </p:nvSpPr>
        <p:spPr bwMode="auto">
          <a:xfrm>
            <a:off x="6516688" y="3932238"/>
            <a:ext cx="1223962"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ks4</a:t>
            </a:r>
          </a:p>
        </p:txBody>
      </p:sp>
      <p:sp>
        <p:nvSpPr>
          <p:cNvPr id="9" name="AutoShape 9"/>
          <p:cNvSpPr>
            <a:spLocks noChangeArrowheads="1"/>
          </p:cNvSpPr>
          <p:nvPr/>
        </p:nvSpPr>
        <p:spPr bwMode="auto">
          <a:xfrm>
            <a:off x="5003800" y="5084763"/>
            <a:ext cx="1223963"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ks5</a:t>
            </a:r>
          </a:p>
        </p:txBody>
      </p:sp>
      <p:sp>
        <p:nvSpPr>
          <p:cNvPr id="10" name="AutoShape 10"/>
          <p:cNvSpPr>
            <a:spLocks noChangeArrowheads="1"/>
          </p:cNvSpPr>
          <p:nvPr/>
        </p:nvSpPr>
        <p:spPr bwMode="auto">
          <a:xfrm>
            <a:off x="2268538" y="5084763"/>
            <a:ext cx="1223962"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ks6</a:t>
            </a:r>
          </a:p>
        </p:txBody>
      </p:sp>
      <p:sp>
        <p:nvSpPr>
          <p:cNvPr id="11" name="AutoShape 11"/>
          <p:cNvSpPr>
            <a:spLocks noChangeArrowheads="1"/>
          </p:cNvSpPr>
          <p:nvPr/>
        </p:nvSpPr>
        <p:spPr bwMode="auto">
          <a:xfrm>
            <a:off x="827088" y="2781300"/>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ks8</a:t>
            </a:r>
          </a:p>
        </p:txBody>
      </p:sp>
      <p:sp>
        <p:nvSpPr>
          <p:cNvPr id="12" name="AutoShape 12"/>
          <p:cNvSpPr>
            <a:spLocks noChangeArrowheads="1"/>
          </p:cNvSpPr>
          <p:nvPr/>
        </p:nvSpPr>
        <p:spPr bwMode="auto">
          <a:xfrm>
            <a:off x="827088" y="4005263"/>
            <a:ext cx="1223962"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ks7</a:t>
            </a:r>
          </a:p>
        </p:txBody>
      </p:sp>
    </p:spTree>
    <p:extLst>
      <p:ext uri="{BB962C8B-B14F-4D97-AF65-F5344CB8AC3E}">
        <p14:creationId xmlns:p14="http://schemas.microsoft.com/office/powerpoint/2010/main" val="1775732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例子：调试器</a:t>
            </a:r>
            <a:r>
              <a:rPr lang="en-US" altLang="zh-CN" dirty="0" err="1" smtClean="0"/>
              <a:t>Debuger</a:t>
            </a:r>
            <a:endParaRPr lang="zh-CN" altLang="en-US" dirty="0"/>
          </a:p>
        </p:txBody>
      </p:sp>
      <p:pic>
        <p:nvPicPr>
          <p:cNvPr id="4" name="Picture 4" descr="3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000672" y="1772816"/>
            <a:ext cx="5994400" cy="4495800"/>
          </a:xfrm>
        </p:spPr>
      </p:pic>
    </p:spTree>
    <p:extLst>
      <p:ext uri="{BB962C8B-B14F-4D97-AF65-F5344CB8AC3E}">
        <p14:creationId xmlns:p14="http://schemas.microsoft.com/office/powerpoint/2010/main" val="1747342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sp>
        <p:nvSpPr>
          <p:cNvPr id="4" name="Rectangle 4"/>
          <p:cNvSpPr>
            <a:spLocks noChangeArrowheads="1"/>
          </p:cNvSpPr>
          <p:nvPr/>
        </p:nvSpPr>
        <p:spPr bwMode="auto">
          <a:xfrm>
            <a:off x="539750" y="2781300"/>
            <a:ext cx="3384550" cy="1727200"/>
          </a:xfrm>
          <a:prstGeom prst="rect">
            <a:avLst/>
          </a:prstGeom>
          <a:solidFill>
            <a:srgbClr val="EDFAD2"/>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smtClean="0">
                <a:ln>
                  <a:noFill/>
                </a:ln>
                <a:solidFill>
                  <a:srgbClr val="006699"/>
                </a:solidFill>
                <a:effectLst/>
                <a:uLnTx/>
                <a:uFillTx/>
                <a:latin typeface="Verdana" pitchFamily="34" charset="0"/>
                <a:ea typeface="宋体" charset="-122"/>
              </a:rPr>
              <a:t>由输入数据流中的</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smtClean="0">
                <a:ln>
                  <a:noFill/>
                </a:ln>
                <a:solidFill>
                  <a:srgbClr val="006699"/>
                </a:solidFill>
                <a:effectLst/>
                <a:uLnTx/>
                <a:uFillTx/>
                <a:latin typeface="Verdana" pitchFamily="34" charset="0"/>
                <a:ea typeface="宋体" charset="-122"/>
              </a:rPr>
              <a:t>事务指令触发系统</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smtClean="0">
                <a:ln>
                  <a:noFill/>
                </a:ln>
                <a:solidFill>
                  <a:srgbClr val="006699"/>
                </a:solidFill>
                <a:effectLst/>
                <a:uLnTx/>
                <a:uFillTx/>
                <a:latin typeface="Verdana" pitchFamily="34" charset="0"/>
                <a:ea typeface="宋体" charset="-122"/>
              </a:rPr>
              <a:t>相应进程的执行</a:t>
            </a:r>
          </a:p>
        </p:txBody>
      </p:sp>
      <p:sp>
        <p:nvSpPr>
          <p:cNvPr id="5" name="Rectangle 5"/>
          <p:cNvSpPr>
            <a:spLocks noChangeArrowheads="1"/>
          </p:cNvSpPr>
          <p:nvPr/>
        </p:nvSpPr>
        <p:spPr bwMode="auto">
          <a:xfrm>
            <a:off x="4427538" y="2708275"/>
            <a:ext cx="3384550" cy="1800225"/>
          </a:xfrm>
          <a:prstGeom prst="rect">
            <a:avLst/>
          </a:prstGeom>
          <a:solidFill>
            <a:srgbClr val="EDFAD2"/>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smtClean="0">
                <a:ln>
                  <a:noFill/>
                </a:ln>
                <a:solidFill>
                  <a:srgbClr val="006699"/>
                </a:solidFill>
                <a:effectLst/>
                <a:uLnTx/>
                <a:uFillTx/>
                <a:latin typeface="Verdana" pitchFamily="34" charset="0"/>
                <a:ea typeface="宋体" charset="-122"/>
              </a:rPr>
              <a:t>由中央数据结构的</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smtClean="0">
                <a:ln>
                  <a:noFill/>
                </a:ln>
                <a:solidFill>
                  <a:srgbClr val="006699"/>
                </a:solidFill>
                <a:effectLst/>
                <a:uLnTx/>
                <a:uFillTx/>
                <a:latin typeface="Verdana" pitchFamily="34" charset="0"/>
                <a:ea typeface="宋体" charset="-122"/>
              </a:rPr>
              <a:t>当前状态来驱动</a:t>
            </a:r>
          </a:p>
        </p:txBody>
      </p:sp>
      <p:sp>
        <p:nvSpPr>
          <p:cNvPr id="6" name="AutoShape 6"/>
          <p:cNvSpPr>
            <a:spLocks noChangeArrowheads="1"/>
          </p:cNvSpPr>
          <p:nvPr/>
        </p:nvSpPr>
        <p:spPr bwMode="auto">
          <a:xfrm>
            <a:off x="3779838" y="1700213"/>
            <a:ext cx="720725" cy="936625"/>
          </a:xfrm>
          <a:prstGeom prst="downArrow">
            <a:avLst>
              <a:gd name="adj1" fmla="val 50000"/>
              <a:gd name="adj2" fmla="val 32489"/>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fontAlgn="base">
              <a:spcBef>
                <a:spcPct val="0"/>
              </a:spcBef>
              <a:spcAft>
                <a:spcPct val="0"/>
              </a:spcAft>
            </a:pPr>
            <a:endParaRPr lang="zh-CN" altLang="en-US" smtClean="0">
              <a:solidFill>
                <a:srgbClr val="006699"/>
              </a:solidFill>
              <a:latin typeface="Verdana" pitchFamily="34" charset="0"/>
              <a:ea typeface="宋体" charset="-122"/>
            </a:endParaRPr>
          </a:p>
        </p:txBody>
      </p:sp>
      <p:sp>
        <p:nvSpPr>
          <p:cNvPr id="7" name="Line 7"/>
          <p:cNvSpPr>
            <a:spLocks noChangeShapeType="1"/>
          </p:cNvSpPr>
          <p:nvPr/>
        </p:nvSpPr>
        <p:spPr bwMode="auto">
          <a:xfrm>
            <a:off x="2051050" y="4508500"/>
            <a:ext cx="0" cy="504825"/>
          </a:xfrm>
          <a:prstGeom prst="line">
            <a:avLst/>
          </a:prstGeom>
          <a:noFill/>
          <a:ln w="66675">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6699"/>
              </a:solidFill>
              <a:effectLst/>
              <a:uLnTx/>
              <a:uFillTx/>
              <a:latin typeface="Verdana" pitchFamily="34" charset="0"/>
              <a:ea typeface="宋体" charset="-122"/>
            </a:endParaRPr>
          </a:p>
        </p:txBody>
      </p:sp>
      <p:sp>
        <p:nvSpPr>
          <p:cNvPr id="8" name="AutoShape 8"/>
          <p:cNvSpPr>
            <a:spLocks noChangeArrowheads="1"/>
          </p:cNvSpPr>
          <p:nvPr/>
        </p:nvSpPr>
        <p:spPr bwMode="auto">
          <a:xfrm>
            <a:off x="1042988" y="5084763"/>
            <a:ext cx="2520950" cy="1368425"/>
          </a:xfrm>
          <a:prstGeom prst="flowChartMagneticDisk">
            <a:avLst/>
          </a:prstGeom>
          <a:solidFill>
            <a:srgbClr val="FFFF00">
              <a:alpha val="47000"/>
            </a:srgbClr>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smtClean="0">
                <a:ln>
                  <a:noFill/>
                </a:ln>
                <a:solidFill>
                  <a:srgbClr val="006699"/>
                </a:solidFill>
                <a:effectLst/>
                <a:uLnTx/>
                <a:uFillTx/>
                <a:latin typeface="Verdana" pitchFamily="34" charset="0"/>
                <a:ea typeface="宋体" charset="-122"/>
              </a:rPr>
              <a:t>知识库系统</a:t>
            </a:r>
          </a:p>
        </p:txBody>
      </p:sp>
      <p:sp>
        <p:nvSpPr>
          <p:cNvPr id="9" name="Line 9"/>
          <p:cNvSpPr>
            <a:spLocks noChangeShapeType="1"/>
          </p:cNvSpPr>
          <p:nvPr/>
        </p:nvSpPr>
        <p:spPr bwMode="auto">
          <a:xfrm>
            <a:off x="6156325" y="4508500"/>
            <a:ext cx="0" cy="504825"/>
          </a:xfrm>
          <a:prstGeom prst="line">
            <a:avLst/>
          </a:prstGeom>
          <a:noFill/>
          <a:ln w="66675">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6699"/>
              </a:solidFill>
              <a:effectLst/>
              <a:uLnTx/>
              <a:uFillTx/>
              <a:latin typeface="Verdana" pitchFamily="34" charset="0"/>
              <a:ea typeface="宋体" charset="-122"/>
            </a:endParaRPr>
          </a:p>
        </p:txBody>
      </p:sp>
      <p:sp>
        <p:nvSpPr>
          <p:cNvPr id="10" name="AutoShape 10"/>
          <p:cNvSpPr>
            <a:spLocks noChangeArrowheads="1"/>
          </p:cNvSpPr>
          <p:nvPr/>
        </p:nvSpPr>
        <p:spPr bwMode="auto">
          <a:xfrm>
            <a:off x="4716463" y="5084763"/>
            <a:ext cx="2520950" cy="1368425"/>
          </a:xfrm>
          <a:prstGeom prst="flowChartMagneticDisk">
            <a:avLst/>
          </a:prstGeom>
          <a:solidFill>
            <a:srgbClr val="FFFF99"/>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smtClean="0">
                <a:ln>
                  <a:noFill/>
                </a:ln>
                <a:solidFill>
                  <a:srgbClr val="006699"/>
                </a:solidFill>
                <a:effectLst/>
                <a:uLnTx/>
                <a:uFillTx/>
                <a:latin typeface="Verdana" pitchFamily="34" charset="0"/>
                <a:ea typeface="宋体" charset="-122"/>
              </a:rPr>
              <a:t>黑板系统</a:t>
            </a:r>
          </a:p>
        </p:txBody>
      </p:sp>
    </p:spTree>
    <p:extLst>
      <p:ext uri="{BB962C8B-B14F-4D97-AF65-F5344CB8AC3E}">
        <p14:creationId xmlns:p14="http://schemas.microsoft.com/office/powerpoint/2010/main" val="35714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黑板风格</a:t>
            </a:r>
            <a:endParaRPr lang="zh-CN" altLang="en-US" dirty="0"/>
          </a:p>
        </p:txBody>
      </p:sp>
      <p:sp>
        <p:nvSpPr>
          <p:cNvPr id="4" name="AutoShape 4"/>
          <p:cNvSpPr>
            <a:spLocks noChangeArrowheads="1"/>
          </p:cNvSpPr>
          <p:nvPr/>
        </p:nvSpPr>
        <p:spPr bwMode="auto">
          <a:xfrm>
            <a:off x="3132138" y="2852738"/>
            <a:ext cx="2376487" cy="1584325"/>
          </a:xfrm>
          <a:prstGeom prst="bevel">
            <a:avLst>
              <a:gd name="adj" fmla="val 12500"/>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8000"/>
                </a:solidFill>
                <a:effectLst>
                  <a:outerShdw blurRad="38100" dist="38100" dir="2700000" algn="tl">
                    <a:srgbClr val="000000"/>
                  </a:outerShdw>
                </a:effectLst>
                <a:latin typeface="Arial" charset="0"/>
                <a:hlinkClick r:id="rId2" action="ppaction://hlinksldjump"/>
              </a:rPr>
              <a:t>Blackboard</a:t>
            </a:r>
          </a:p>
          <a:p>
            <a:pPr algn="ctr"/>
            <a:r>
              <a:rPr lang="zh-CN" altLang="en-US" sz="2400" b="1">
                <a:solidFill>
                  <a:srgbClr val="008000"/>
                </a:solidFill>
                <a:effectLst>
                  <a:outerShdw blurRad="38100" dist="38100" dir="2700000" algn="tl">
                    <a:srgbClr val="000000"/>
                  </a:outerShdw>
                </a:effectLst>
                <a:latin typeface="Arial" charset="0"/>
                <a:hlinkClick r:id="rId2" action="ppaction://hlinksldjump"/>
              </a:rPr>
              <a:t>（</a:t>
            </a:r>
            <a:r>
              <a:rPr lang="en-US" altLang="zh-CN" sz="2400" b="1">
                <a:solidFill>
                  <a:srgbClr val="008000"/>
                </a:solidFill>
                <a:effectLst>
                  <a:outerShdw blurRad="38100" dist="38100" dir="2700000" algn="tl">
                    <a:srgbClr val="000000"/>
                  </a:outerShdw>
                </a:effectLst>
                <a:latin typeface="Arial" charset="0"/>
                <a:hlinkClick r:id="rId2" action="ppaction://hlinksldjump"/>
              </a:rPr>
              <a:t>shared data</a:t>
            </a:r>
            <a:r>
              <a:rPr lang="zh-CN" altLang="en-US" sz="2400" b="1">
                <a:solidFill>
                  <a:srgbClr val="008000"/>
                </a:solidFill>
                <a:effectLst>
                  <a:outerShdw blurRad="38100" dist="38100" dir="2700000" algn="tl">
                    <a:srgbClr val="000000"/>
                  </a:outerShdw>
                </a:effectLst>
                <a:latin typeface="Arial" charset="0"/>
                <a:hlinkClick r:id="rId2" action="ppaction://hlinksldjump"/>
              </a:rPr>
              <a:t>）</a:t>
            </a:r>
            <a:endParaRPr lang="zh-CN" altLang="en-US" sz="2400" b="1">
              <a:solidFill>
                <a:srgbClr val="008000"/>
              </a:solidFill>
              <a:effectLst>
                <a:outerShdw blurRad="38100" dist="38100" dir="2700000" algn="tl">
                  <a:srgbClr val="000000"/>
                </a:outerShdw>
              </a:effectLst>
              <a:latin typeface="Arial" charset="0"/>
            </a:endParaRPr>
          </a:p>
        </p:txBody>
      </p:sp>
      <p:sp>
        <p:nvSpPr>
          <p:cNvPr id="5" name="AutoShape 5"/>
          <p:cNvSpPr>
            <a:spLocks noChangeArrowheads="1"/>
          </p:cNvSpPr>
          <p:nvPr/>
        </p:nvSpPr>
        <p:spPr bwMode="auto">
          <a:xfrm>
            <a:off x="2268538" y="1555750"/>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hlinkClick r:id="rId3" action="ppaction://hlinksldjump"/>
              </a:rPr>
              <a:t>ks1</a:t>
            </a:r>
            <a:endParaRPr lang="en-US" altLang="zh-CN" b="1">
              <a:solidFill>
                <a:srgbClr val="FF3300"/>
              </a:solidFill>
              <a:latin typeface="Arial" charset="0"/>
            </a:endParaRPr>
          </a:p>
        </p:txBody>
      </p:sp>
      <p:sp>
        <p:nvSpPr>
          <p:cNvPr id="6" name="AutoShape 6"/>
          <p:cNvSpPr>
            <a:spLocks noChangeArrowheads="1"/>
          </p:cNvSpPr>
          <p:nvPr/>
        </p:nvSpPr>
        <p:spPr bwMode="auto">
          <a:xfrm>
            <a:off x="4643438" y="1555750"/>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ks2</a:t>
            </a:r>
          </a:p>
        </p:txBody>
      </p:sp>
      <p:sp>
        <p:nvSpPr>
          <p:cNvPr id="7" name="AutoShape 7"/>
          <p:cNvSpPr>
            <a:spLocks noChangeArrowheads="1"/>
          </p:cNvSpPr>
          <p:nvPr/>
        </p:nvSpPr>
        <p:spPr bwMode="auto">
          <a:xfrm>
            <a:off x="6516688" y="2708275"/>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ks3</a:t>
            </a:r>
          </a:p>
        </p:txBody>
      </p:sp>
      <p:sp>
        <p:nvSpPr>
          <p:cNvPr id="8" name="AutoShape 8"/>
          <p:cNvSpPr>
            <a:spLocks noChangeArrowheads="1"/>
          </p:cNvSpPr>
          <p:nvPr/>
        </p:nvSpPr>
        <p:spPr bwMode="auto">
          <a:xfrm>
            <a:off x="6516688" y="3932238"/>
            <a:ext cx="1223962"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ks4</a:t>
            </a:r>
          </a:p>
        </p:txBody>
      </p:sp>
      <p:sp>
        <p:nvSpPr>
          <p:cNvPr id="9" name="AutoShape 9"/>
          <p:cNvSpPr>
            <a:spLocks noChangeArrowheads="1"/>
          </p:cNvSpPr>
          <p:nvPr/>
        </p:nvSpPr>
        <p:spPr bwMode="auto">
          <a:xfrm>
            <a:off x="5003800" y="5084763"/>
            <a:ext cx="1223963"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ks5</a:t>
            </a:r>
          </a:p>
        </p:txBody>
      </p:sp>
      <p:sp>
        <p:nvSpPr>
          <p:cNvPr id="10" name="AutoShape 10"/>
          <p:cNvSpPr>
            <a:spLocks noChangeArrowheads="1"/>
          </p:cNvSpPr>
          <p:nvPr/>
        </p:nvSpPr>
        <p:spPr bwMode="auto">
          <a:xfrm>
            <a:off x="2268538" y="5084763"/>
            <a:ext cx="1223962"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ks6</a:t>
            </a:r>
          </a:p>
        </p:txBody>
      </p:sp>
      <p:sp>
        <p:nvSpPr>
          <p:cNvPr id="11" name="AutoShape 11"/>
          <p:cNvSpPr>
            <a:spLocks noChangeArrowheads="1"/>
          </p:cNvSpPr>
          <p:nvPr/>
        </p:nvSpPr>
        <p:spPr bwMode="auto">
          <a:xfrm>
            <a:off x="827088" y="2781300"/>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ks8</a:t>
            </a:r>
          </a:p>
        </p:txBody>
      </p:sp>
      <p:sp>
        <p:nvSpPr>
          <p:cNvPr id="12" name="AutoShape 12"/>
          <p:cNvSpPr>
            <a:spLocks noChangeArrowheads="1"/>
          </p:cNvSpPr>
          <p:nvPr/>
        </p:nvSpPr>
        <p:spPr bwMode="auto">
          <a:xfrm>
            <a:off x="827088" y="4005263"/>
            <a:ext cx="1223962"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ks7</a:t>
            </a:r>
          </a:p>
        </p:txBody>
      </p:sp>
      <p:sp>
        <p:nvSpPr>
          <p:cNvPr id="13" name="Rectangle 13"/>
          <p:cNvSpPr>
            <a:spLocks noChangeArrowheads="1"/>
          </p:cNvSpPr>
          <p:nvPr/>
        </p:nvSpPr>
        <p:spPr bwMode="auto">
          <a:xfrm>
            <a:off x="1692275" y="5876925"/>
            <a:ext cx="5256213" cy="620713"/>
          </a:xfrm>
          <a:prstGeom prst="rect">
            <a:avLst/>
          </a:prstGeom>
          <a:solidFill>
            <a:srgbClr val="CC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8000"/>
                </a:solidFill>
                <a:effectLst>
                  <a:outerShdw blurRad="38100" dist="38100" dir="2700000" algn="tl">
                    <a:srgbClr val="000000"/>
                  </a:outerShdw>
                </a:effectLst>
                <a:latin typeface="Arial" charset="0"/>
                <a:hlinkClick r:id="rId4" action="ppaction://hlinksldjump"/>
              </a:rPr>
              <a:t>control</a:t>
            </a:r>
            <a:endParaRPr lang="en-US" altLang="zh-CN" b="1">
              <a:solidFill>
                <a:srgbClr val="008000"/>
              </a:solidFill>
              <a:effectLst>
                <a:outerShdw blurRad="38100" dist="38100" dir="2700000" algn="tl">
                  <a:srgbClr val="000000"/>
                </a:outerShdw>
              </a:effectLst>
              <a:latin typeface="Arial" charset="0"/>
            </a:endParaRPr>
          </a:p>
        </p:txBody>
      </p:sp>
      <p:sp>
        <p:nvSpPr>
          <p:cNvPr id="14" name="Rectangle 14"/>
          <p:cNvSpPr>
            <a:spLocks noChangeArrowheads="1"/>
          </p:cNvSpPr>
          <p:nvPr/>
        </p:nvSpPr>
        <p:spPr bwMode="auto">
          <a:xfrm>
            <a:off x="457200" y="982663"/>
            <a:ext cx="8229600" cy="573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Verdana" pitchFamily="34" charset="0"/>
                <a:ea typeface="宋体" charset="-122"/>
              </a:defRPr>
            </a:lvl1pPr>
            <a:lvl2pPr marL="742950" indent="-285750">
              <a:spcBef>
                <a:spcPct val="20000"/>
              </a:spcBef>
              <a:buChar char="–"/>
              <a:defRPr sz="2800">
                <a:solidFill>
                  <a:schemeClr val="tx1"/>
                </a:solidFill>
                <a:latin typeface="Verdana" pitchFamily="34" charset="0"/>
                <a:ea typeface="宋体" charset="-122"/>
              </a:defRPr>
            </a:lvl2pPr>
            <a:lvl3pPr marL="1143000" indent="-228600">
              <a:spcBef>
                <a:spcPct val="20000"/>
              </a:spcBef>
              <a:buChar char="•"/>
              <a:defRPr sz="2400">
                <a:solidFill>
                  <a:schemeClr val="tx1"/>
                </a:solidFill>
                <a:latin typeface="Verdana" pitchFamily="34" charset="0"/>
                <a:ea typeface="宋体" charset="-122"/>
              </a:defRPr>
            </a:lvl3pPr>
            <a:lvl4pPr marL="1600200" indent="-228600">
              <a:spcBef>
                <a:spcPct val="20000"/>
              </a:spcBef>
              <a:buChar char="–"/>
              <a:defRPr sz="2000">
                <a:solidFill>
                  <a:schemeClr val="tx1"/>
                </a:solidFill>
                <a:latin typeface="Verdana" pitchFamily="34" charset="0"/>
                <a:ea typeface="宋体" charset="-122"/>
              </a:defRPr>
            </a:lvl4pPr>
            <a:lvl5pPr marL="2057400" indent="-228600">
              <a:spcBef>
                <a:spcPct val="20000"/>
              </a:spcBef>
              <a:buChar char="»"/>
              <a:defRPr sz="2000">
                <a:solidFill>
                  <a:schemeClr val="tx1"/>
                </a:solidFill>
                <a:latin typeface="Verdana" pitchFamily="34" charset="0"/>
                <a:ea typeface="宋体" charset="-122"/>
              </a:defRPr>
            </a:lvl5pPr>
            <a:lvl6pPr marL="2514600" indent="-228600" fontAlgn="base">
              <a:spcBef>
                <a:spcPct val="20000"/>
              </a:spcBef>
              <a:spcAft>
                <a:spcPct val="0"/>
              </a:spcAft>
              <a:buChar char="»"/>
              <a:defRPr sz="2000">
                <a:solidFill>
                  <a:schemeClr val="tx1"/>
                </a:solidFill>
                <a:latin typeface="Verdana" pitchFamily="34" charset="0"/>
                <a:ea typeface="宋体" charset="-122"/>
              </a:defRPr>
            </a:lvl6pPr>
            <a:lvl7pPr marL="2971800" indent="-228600" fontAlgn="base">
              <a:spcBef>
                <a:spcPct val="20000"/>
              </a:spcBef>
              <a:spcAft>
                <a:spcPct val="0"/>
              </a:spcAft>
              <a:buChar char="»"/>
              <a:defRPr sz="2000">
                <a:solidFill>
                  <a:schemeClr val="tx1"/>
                </a:solidFill>
                <a:latin typeface="Verdana" pitchFamily="34" charset="0"/>
                <a:ea typeface="宋体" charset="-122"/>
              </a:defRPr>
            </a:lvl7pPr>
            <a:lvl8pPr marL="3429000" indent="-228600" fontAlgn="base">
              <a:spcBef>
                <a:spcPct val="20000"/>
              </a:spcBef>
              <a:spcAft>
                <a:spcPct val="0"/>
              </a:spcAft>
              <a:buChar char="»"/>
              <a:defRPr sz="2000">
                <a:solidFill>
                  <a:schemeClr val="tx1"/>
                </a:solidFill>
                <a:latin typeface="Verdana" pitchFamily="34" charset="0"/>
                <a:ea typeface="宋体" charset="-122"/>
              </a:defRPr>
            </a:lvl8pPr>
            <a:lvl9pPr marL="3886200" indent="-228600" fontAlgn="base">
              <a:spcBef>
                <a:spcPct val="20000"/>
              </a:spcBef>
              <a:spcAft>
                <a:spcPct val="0"/>
              </a:spcAft>
              <a:buChar char="»"/>
              <a:defRPr sz="2000">
                <a:solidFill>
                  <a:schemeClr val="tx1"/>
                </a:solidFill>
                <a:latin typeface="Verdana" pitchFamily="34" charset="0"/>
                <a:ea typeface="宋体" charset="-122"/>
              </a:defRPr>
            </a:lvl9pPr>
          </a:lstStyle>
          <a:p>
            <a:endParaRPr lang="zh-CN" altLang="zh-CN"/>
          </a:p>
        </p:txBody>
      </p:sp>
      <p:grpSp>
        <p:nvGrpSpPr>
          <p:cNvPr id="15" name="Group 15"/>
          <p:cNvGrpSpPr>
            <a:grpSpLocks/>
          </p:cNvGrpSpPr>
          <p:nvPr/>
        </p:nvGrpSpPr>
        <p:grpSpPr bwMode="auto">
          <a:xfrm>
            <a:off x="2051050" y="2205038"/>
            <a:ext cx="4465638" cy="2879725"/>
            <a:chOff x="1292" y="1389"/>
            <a:chExt cx="2813" cy="1814"/>
          </a:xfrm>
        </p:grpSpPr>
        <p:sp>
          <p:nvSpPr>
            <p:cNvPr id="16" name="Line 16"/>
            <p:cNvSpPr>
              <a:spLocks noChangeShapeType="1"/>
            </p:cNvSpPr>
            <p:nvPr/>
          </p:nvSpPr>
          <p:spPr bwMode="auto">
            <a:xfrm>
              <a:off x="1927" y="1389"/>
              <a:ext cx="318" cy="408"/>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7"/>
            <p:cNvSpPr>
              <a:spLocks noChangeShapeType="1"/>
            </p:cNvSpPr>
            <p:nvPr/>
          </p:nvSpPr>
          <p:spPr bwMode="auto">
            <a:xfrm flipH="1">
              <a:off x="2835" y="1389"/>
              <a:ext cx="453" cy="408"/>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8"/>
            <p:cNvSpPr>
              <a:spLocks noChangeShapeType="1"/>
            </p:cNvSpPr>
            <p:nvPr/>
          </p:nvSpPr>
          <p:spPr bwMode="auto">
            <a:xfrm flipV="1">
              <a:off x="3470" y="1888"/>
              <a:ext cx="635" cy="272"/>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p:cNvSpPr>
              <a:spLocks noChangeShapeType="1"/>
            </p:cNvSpPr>
            <p:nvPr/>
          </p:nvSpPr>
          <p:spPr bwMode="auto">
            <a:xfrm>
              <a:off x="3470" y="2478"/>
              <a:ext cx="635" cy="226"/>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0"/>
            <p:cNvSpPr>
              <a:spLocks noChangeShapeType="1"/>
            </p:cNvSpPr>
            <p:nvPr/>
          </p:nvSpPr>
          <p:spPr bwMode="auto">
            <a:xfrm>
              <a:off x="2925" y="2795"/>
              <a:ext cx="363" cy="408"/>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1"/>
            <p:cNvSpPr>
              <a:spLocks noChangeShapeType="1"/>
            </p:cNvSpPr>
            <p:nvPr/>
          </p:nvSpPr>
          <p:spPr bwMode="auto">
            <a:xfrm flipH="1">
              <a:off x="2064" y="2795"/>
              <a:ext cx="453" cy="408"/>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a:off x="1292" y="1933"/>
              <a:ext cx="681" cy="227"/>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3"/>
            <p:cNvSpPr>
              <a:spLocks noChangeShapeType="1"/>
            </p:cNvSpPr>
            <p:nvPr/>
          </p:nvSpPr>
          <p:spPr bwMode="auto">
            <a:xfrm flipV="1">
              <a:off x="1292" y="2432"/>
              <a:ext cx="681" cy="318"/>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 name="Line 24"/>
          <p:cNvSpPr>
            <a:spLocks noChangeShapeType="1"/>
          </p:cNvSpPr>
          <p:nvPr/>
        </p:nvSpPr>
        <p:spPr bwMode="auto">
          <a:xfrm>
            <a:off x="4284663" y="4437063"/>
            <a:ext cx="0" cy="1439862"/>
          </a:xfrm>
          <a:prstGeom prst="line">
            <a:avLst/>
          </a:prstGeom>
          <a:noFill/>
          <a:ln w="349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 name="Group 25"/>
          <p:cNvGrpSpPr>
            <a:grpSpLocks/>
          </p:cNvGrpSpPr>
          <p:nvPr/>
        </p:nvGrpSpPr>
        <p:grpSpPr bwMode="auto">
          <a:xfrm>
            <a:off x="1835150" y="2205038"/>
            <a:ext cx="1223963" cy="936625"/>
            <a:chOff x="1156" y="1389"/>
            <a:chExt cx="771" cy="590"/>
          </a:xfrm>
        </p:grpSpPr>
        <p:sp>
          <p:nvSpPr>
            <p:cNvPr id="26" name="Line 26"/>
            <p:cNvSpPr>
              <a:spLocks noChangeShapeType="1"/>
            </p:cNvSpPr>
            <p:nvPr/>
          </p:nvSpPr>
          <p:spPr bwMode="auto">
            <a:xfrm>
              <a:off x="1247" y="1389"/>
              <a:ext cx="680" cy="181"/>
            </a:xfrm>
            <a:prstGeom prst="line">
              <a:avLst/>
            </a:prstGeom>
            <a:noFill/>
            <a:ln w="508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7"/>
            <p:cNvSpPr>
              <a:spLocks noChangeShapeType="1"/>
            </p:cNvSpPr>
            <p:nvPr/>
          </p:nvSpPr>
          <p:spPr bwMode="auto">
            <a:xfrm>
              <a:off x="1156" y="1525"/>
              <a:ext cx="409" cy="454"/>
            </a:xfrm>
            <a:prstGeom prst="line">
              <a:avLst/>
            </a:prstGeom>
            <a:noFill/>
            <a:ln w="508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8" name="Rectangle 28"/>
          <p:cNvSpPr>
            <a:spLocks noChangeArrowheads="1"/>
          </p:cNvSpPr>
          <p:nvPr/>
        </p:nvSpPr>
        <p:spPr bwMode="auto">
          <a:xfrm>
            <a:off x="539750" y="1557338"/>
            <a:ext cx="1439863" cy="935037"/>
          </a:xfrm>
          <a:prstGeom prst="rect">
            <a:avLst/>
          </a:prstGeom>
          <a:solidFill>
            <a:srgbClr val="99CCFF"/>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8000"/>
                </a:solidFill>
                <a:latin typeface="Arial" charset="0"/>
              </a:rPr>
              <a:t>Direct access</a:t>
            </a:r>
          </a:p>
        </p:txBody>
      </p:sp>
      <p:grpSp>
        <p:nvGrpSpPr>
          <p:cNvPr id="29" name="Group 29"/>
          <p:cNvGrpSpPr>
            <a:grpSpLocks/>
          </p:cNvGrpSpPr>
          <p:nvPr/>
        </p:nvGrpSpPr>
        <p:grpSpPr bwMode="auto">
          <a:xfrm>
            <a:off x="5867400" y="1700213"/>
            <a:ext cx="1225550" cy="1008062"/>
            <a:chOff x="3696" y="1071"/>
            <a:chExt cx="772" cy="635"/>
          </a:xfrm>
        </p:grpSpPr>
        <p:sp>
          <p:nvSpPr>
            <p:cNvPr id="30" name="Line 30"/>
            <p:cNvSpPr>
              <a:spLocks noChangeShapeType="1"/>
            </p:cNvSpPr>
            <p:nvPr/>
          </p:nvSpPr>
          <p:spPr bwMode="auto">
            <a:xfrm flipV="1">
              <a:off x="3696" y="1071"/>
              <a:ext cx="726" cy="136"/>
            </a:xfrm>
            <a:prstGeom prst="line">
              <a:avLst/>
            </a:prstGeom>
            <a:noFill/>
            <a:ln w="63500">
              <a:solidFill>
                <a:srgbClr val="CC99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1"/>
            <p:cNvSpPr>
              <a:spLocks noChangeShapeType="1"/>
            </p:cNvSpPr>
            <p:nvPr/>
          </p:nvSpPr>
          <p:spPr bwMode="auto">
            <a:xfrm flipH="1">
              <a:off x="4241" y="1162"/>
              <a:ext cx="227" cy="544"/>
            </a:xfrm>
            <a:prstGeom prst="line">
              <a:avLst/>
            </a:prstGeom>
            <a:noFill/>
            <a:ln w="63500">
              <a:solidFill>
                <a:srgbClr val="CC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 name="Rectangle 32"/>
          <p:cNvSpPr>
            <a:spLocks noChangeArrowheads="1"/>
          </p:cNvSpPr>
          <p:nvPr/>
        </p:nvSpPr>
        <p:spPr bwMode="auto">
          <a:xfrm>
            <a:off x="7019925" y="1412875"/>
            <a:ext cx="1368425" cy="720725"/>
          </a:xfrm>
          <a:prstGeom prst="rect">
            <a:avLst/>
          </a:prstGeom>
          <a:solidFill>
            <a:srgbClr val="CC99FF"/>
          </a:solidFill>
          <a:ln w="9525">
            <a:solidFill>
              <a:srgbClr val="CC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CC"/>
                </a:solidFill>
                <a:latin typeface="Arial" charset="0"/>
              </a:rPr>
              <a:t>Computation</a:t>
            </a:r>
          </a:p>
        </p:txBody>
      </p:sp>
      <p:sp>
        <p:nvSpPr>
          <p:cNvPr id="33" name="Line 33"/>
          <p:cNvSpPr>
            <a:spLocks noChangeShapeType="1"/>
          </p:cNvSpPr>
          <p:nvPr/>
        </p:nvSpPr>
        <p:spPr bwMode="auto">
          <a:xfrm flipH="1" flipV="1">
            <a:off x="5364163" y="4292600"/>
            <a:ext cx="1728787" cy="865188"/>
          </a:xfrm>
          <a:prstGeom prst="line">
            <a:avLst/>
          </a:prstGeom>
          <a:noFill/>
          <a:ln w="63500">
            <a:solidFill>
              <a:srgbClr val="CC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Rectangle 34"/>
          <p:cNvSpPr>
            <a:spLocks noChangeArrowheads="1"/>
          </p:cNvSpPr>
          <p:nvPr/>
        </p:nvSpPr>
        <p:spPr bwMode="auto">
          <a:xfrm>
            <a:off x="7019925" y="4868863"/>
            <a:ext cx="1296988" cy="720725"/>
          </a:xfrm>
          <a:prstGeom prst="rect">
            <a:avLst/>
          </a:prstGeom>
          <a:solidFill>
            <a:srgbClr val="CC99FF"/>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CC"/>
                </a:solidFill>
                <a:latin typeface="Arial" charset="0"/>
              </a:rPr>
              <a:t>memory</a:t>
            </a:r>
          </a:p>
        </p:txBody>
      </p:sp>
      <p:grpSp>
        <p:nvGrpSpPr>
          <p:cNvPr id="35" name="Group 35"/>
          <p:cNvGrpSpPr>
            <a:grpSpLocks/>
          </p:cNvGrpSpPr>
          <p:nvPr/>
        </p:nvGrpSpPr>
        <p:grpSpPr bwMode="auto">
          <a:xfrm>
            <a:off x="1258888" y="4652963"/>
            <a:ext cx="5618162" cy="1223962"/>
            <a:chOff x="793" y="2931"/>
            <a:chExt cx="3539" cy="771"/>
          </a:xfrm>
        </p:grpSpPr>
        <p:sp>
          <p:nvSpPr>
            <p:cNvPr id="36" name="Line 36"/>
            <p:cNvSpPr>
              <a:spLocks noChangeShapeType="1"/>
            </p:cNvSpPr>
            <p:nvPr/>
          </p:nvSpPr>
          <p:spPr bwMode="auto">
            <a:xfrm flipV="1">
              <a:off x="4150" y="2931"/>
              <a:ext cx="182" cy="726"/>
            </a:xfrm>
            <a:prstGeom prst="line">
              <a:avLst/>
            </a:prstGeom>
            <a:noFill/>
            <a:ln w="349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7"/>
            <p:cNvSpPr>
              <a:spLocks noChangeShapeType="1"/>
            </p:cNvSpPr>
            <p:nvPr/>
          </p:nvSpPr>
          <p:spPr bwMode="auto">
            <a:xfrm flipH="1" flipV="1">
              <a:off x="3923" y="3475"/>
              <a:ext cx="136" cy="182"/>
            </a:xfrm>
            <a:prstGeom prst="line">
              <a:avLst/>
            </a:prstGeom>
            <a:noFill/>
            <a:ln w="349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8"/>
            <p:cNvSpPr>
              <a:spLocks noChangeShapeType="1"/>
            </p:cNvSpPr>
            <p:nvPr/>
          </p:nvSpPr>
          <p:spPr bwMode="auto">
            <a:xfrm flipH="1" flipV="1">
              <a:off x="793" y="2931"/>
              <a:ext cx="409" cy="771"/>
            </a:xfrm>
            <a:prstGeom prst="line">
              <a:avLst/>
            </a:prstGeom>
            <a:noFill/>
            <a:ln w="349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9"/>
            <p:cNvSpPr>
              <a:spLocks noChangeShapeType="1"/>
            </p:cNvSpPr>
            <p:nvPr/>
          </p:nvSpPr>
          <p:spPr bwMode="auto">
            <a:xfrm flipV="1">
              <a:off x="1292" y="3430"/>
              <a:ext cx="137" cy="272"/>
            </a:xfrm>
            <a:prstGeom prst="line">
              <a:avLst/>
            </a:prstGeom>
            <a:noFill/>
            <a:ln w="349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04342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par>
                          <p:cTn id="28" fill="hold">
                            <p:stCondLst>
                              <p:cond delay="0"/>
                            </p:stCondLst>
                            <p:childTnLst>
                              <p:par>
                                <p:cTn id="29" presetID="22" presetClass="entr" presetSubtype="1"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up)">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down)">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32" grpId="0" animBg="1"/>
      <p:bldP spid="33" grpId="0" animBg="1"/>
      <p:bldP spid="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黑板风格</a:t>
            </a:r>
          </a:p>
        </p:txBody>
      </p:sp>
      <p:sp>
        <p:nvSpPr>
          <p:cNvPr id="3" name="内容占位符 2"/>
          <p:cNvSpPr>
            <a:spLocks noGrp="1"/>
          </p:cNvSpPr>
          <p:nvPr>
            <p:ph sz="quarter" idx="1"/>
          </p:nvPr>
        </p:nvSpPr>
        <p:spPr/>
        <p:txBody>
          <a:bodyPr/>
          <a:lstStyle/>
          <a:p>
            <a:r>
              <a:rPr lang="zh-CN" altLang="en-US" dirty="0" smtClean="0"/>
              <a:t>组件</a:t>
            </a:r>
            <a:endParaRPr lang="en-US" altLang="zh-CN" dirty="0" smtClean="0"/>
          </a:p>
          <a:p>
            <a:pPr lvl="1"/>
            <a:r>
              <a:rPr lang="zh-CN" altLang="en-US" dirty="0"/>
              <a:t>中央数据单元</a:t>
            </a:r>
          </a:p>
          <a:p>
            <a:pPr lvl="1"/>
            <a:r>
              <a:rPr lang="zh-CN" altLang="en-US" dirty="0"/>
              <a:t>知识源</a:t>
            </a:r>
          </a:p>
          <a:p>
            <a:pPr lvl="1"/>
            <a:r>
              <a:rPr lang="zh-CN" altLang="en-US" dirty="0" smtClean="0"/>
              <a:t>控制单元</a:t>
            </a:r>
            <a:endParaRPr lang="zh-CN" altLang="en-US" dirty="0"/>
          </a:p>
        </p:txBody>
      </p:sp>
    </p:spTree>
    <p:extLst>
      <p:ext uri="{BB962C8B-B14F-4D97-AF65-F5344CB8AC3E}">
        <p14:creationId xmlns:p14="http://schemas.microsoft.com/office/powerpoint/2010/main" val="778901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6600"/>
                </a:solidFill>
              </a:rPr>
              <a:t>中央数据单元</a:t>
            </a:r>
            <a:endParaRPr lang="zh-CN" altLang="en-US" dirty="0"/>
          </a:p>
        </p:txBody>
      </p:sp>
      <p:sp>
        <p:nvSpPr>
          <p:cNvPr id="3" name="内容占位符 2"/>
          <p:cNvSpPr>
            <a:spLocks noGrp="1"/>
          </p:cNvSpPr>
          <p:nvPr>
            <p:ph sz="quarter" idx="1"/>
          </p:nvPr>
        </p:nvSpPr>
        <p:spPr/>
        <p:txBody>
          <a:bodyPr/>
          <a:lstStyle/>
          <a:p>
            <a:pPr>
              <a:lnSpc>
                <a:spcPct val="90000"/>
              </a:lnSpc>
            </a:pPr>
            <a:r>
              <a:rPr lang="zh-CN" altLang="en-US" dirty="0"/>
              <a:t>中央数据单元是整个系统的核心部件</a:t>
            </a:r>
          </a:p>
          <a:p>
            <a:pPr>
              <a:lnSpc>
                <a:spcPct val="90000"/>
              </a:lnSpc>
            </a:pPr>
            <a:r>
              <a:rPr lang="zh-CN" altLang="en-US" dirty="0"/>
              <a:t>它对系统需要解决的问题预先进行了分析和定义，总结出了系统运行过程中将要出现的各种状态，并制定了这些状态下系统的相应策略。</a:t>
            </a:r>
          </a:p>
          <a:p>
            <a:pPr>
              <a:lnSpc>
                <a:spcPct val="90000"/>
              </a:lnSpc>
            </a:pPr>
            <a:r>
              <a:rPr lang="zh-CN" altLang="en-US" dirty="0"/>
              <a:t>其中的数据不只是单纯的数据信息，它们代表了状态是状态信息。</a:t>
            </a:r>
          </a:p>
          <a:p>
            <a:pPr>
              <a:lnSpc>
                <a:spcPct val="90000"/>
              </a:lnSpc>
            </a:pPr>
            <a:r>
              <a:rPr lang="zh-CN" altLang="en-US" dirty="0"/>
              <a:t>这些数据由数据源提供</a:t>
            </a:r>
          </a:p>
          <a:p>
            <a:pPr>
              <a:lnSpc>
                <a:spcPct val="90000"/>
              </a:lnSpc>
            </a:pPr>
            <a:r>
              <a:rPr lang="zh-CN" altLang="en-US" dirty="0"/>
              <a:t>数据随数据源信息的改变而变化，从而实现系统的功能。</a:t>
            </a:r>
          </a:p>
          <a:p>
            <a:endParaRPr lang="zh-CN" altLang="en-US" dirty="0"/>
          </a:p>
        </p:txBody>
      </p:sp>
    </p:spTree>
    <p:extLst>
      <p:ext uri="{BB962C8B-B14F-4D97-AF65-F5344CB8AC3E}">
        <p14:creationId xmlns:p14="http://schemas.microsoft.com/office/powerpoint/2010/main" val="2631932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知识源</a:t>
            </a:r>
            <a:endParaRPr lang="zh-CN" altLang="en-US" dirty="0"/>
          </a:p>
        </p:txBody>
      </p:sp>
      <p:sp>
        <p:nvSpPr>
          <p:cNvPr id="3" name="内容占位符 2"/>
          <p:cNvSpPr>
            <a:spLocks noGrp="1"/>
          </p:cNvSpPr>
          <p:nvPr>
            <p:ph sz="quarter" idx="1"/>
          </p:nvPr>
        </p:nvSpPr>
        <p:spPr/>
        <p:txBody>
          <a:bodyPr/>
          <a:lstStyle/>
          <a:p>
            <a:r>
              <a:rPr lang="zh-CN" altLang="en-US" dirty="0"/>
              <a:t>它们是知识库中信息的来源</a:t>
            </a:r>
          </a:p>
          <a:p>
            <a:r>
              <a:rPr lang="zh-CN" altLang="en-US" dirty="0"/>
              <a:t>彼此之间在逻辑上和物理上是相互独立的</a:t>
            </a:r>
          </a:p>
          <a:p>
            <a:r>
              <a:rPr lang="zh-CN" altLang="en-US" dirty="0"/>
              <a:t>多个数据源之间通过中央数据单元协调进行交互</a:t>
            </a:r>
          </a:p>
          <a:p>
            <a:endParaRPr lang="zh-CN" altLang="en-US" dirty="0"/>
          </a:p>
        </p:txBody>
      </p:sp>
    </p:spTree>
    <p:extLst>
      <p:ext uri="{BB962C8B-B14F-4D97-AF65-F5344CB8AC3E}">
        <p14:creationId xmlns:p14="http://schemas.microsoft.com/office/powerpoint/2010/main" val="116398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控制单元</a:t>
            </a:r>
          </a:p>
        </p:txBody>
      </p:sp>
      <p:sp>
        <p:nvSpPr>
          <p:cNvPr id="3" name="内容占位符 2"/>
          <p:cNvSpPr>
            <a:spLocks noGrp="1"/>
          </p:cNvSpPr>
          <p:nvPr>
            <p:ph sz="quarter" idx="1"/>
          </p:nvPr>
        </p:nvSpPr>
        <p:spPr/>
        <p:txBody>
          <a:bodyPr/>
          <a:lstStyle/>
          <a:p>
            <a:r>
              <a:rPr lang="zh-CN" altLang="en-US" dirty="0"/>
              <a:t>控制单元的驱动完全是由知识库的状态变化承担的；知识源将系统需要处理的信息源源不断地输入到知识库中，导致知识库的状态信息发生变化，当状态信息的变化符合系统预先定义好的某些控制策略时，相应的控制单元就被触发，也就实现了系统的功能控制</a:t>
            </a:r>
          </a:p>
        </p:txBody>
      </p:sp>
    </p:spTree>
    <p:extLst>
      <p:ext uri="{BB962C8B-B14F-4D97-AF65-F5344CB8AC3E}">
        <p14:creationId xmlns:p14="http://schemas.microsoft.com/office/powerpoint/2010/main" val="18591234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例子：专家系统</a:t>
            </a:r>
            <a:endParaRPr lang="zh-CN" altLang="en-US" dirty="0"/>
          </a:p>
        </p:txBody>
      </p:sp>
      <p:sp>
        <p:nvSpPr>
          <p:cNvPr id="3" name="内容占位符 2"/>
          <p:cNvSpPr>
            <a:spLocks noGrp="1"/>
          </p:cNvSpPr>
          <p:nvPr>
            <p:ph sz="quarter" idx="1"/>
          </p:nvPr>
        </p:nvSpPr>
        <p:spPr/>
        <p:txBody>
          <a:bodyPr/>
          <a:lstStyle/>
          <a:p>
            <a:r>
              <a:rPr lang="zh-CN" altLang="en-US" dirty="0"/>
              <a:t>人工智能领域：专家系统（在某个领域内具有专家水平解题能力的系统；由一个专门领域的知识库，以及一个能获取和运用知识的机构构成的解题程序系统）</a:t>
            </a:r>
          </a:p>
        </p:txBody>
      </p:sp>
    </p:spTree>
    <p:extLst>
      <p:ext uri="{BB962C8B-B14F-4D97-AF65-F5344CB8AC3E}">
        <p14:creationId xmlns:p14="http://schemas.microsoft.com/office/powerpoint/2010/main" val="10037396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zh-CN" altLang="en-US" dirty="0"/>
              <a:t>它的数据和处理分布在一定范围的多个构件上，    </a:t>
            </a:r>
            <a:r>
              <a:rPr lang="zh-CN" altLang="en-US" dirty="0" smtClean="0"/>
              <a:t>构件</a:t>
            </a:r>
            <a:r>
              <a:rPr lang="zh-CN" altLang="en-US" dirty="0"/>
              <a:t>之间通过网络连接</a:t>
            </a:r>
          </a:p>
        </p:txBody>
      </p:sp>
      <p:sp>
        <p:nvSpPr>
          <p:cNvPr id="3" name="标题 2"/>
          <p:cNvSpPr>
            <a:spLocks noGrp="1"/>
          </p:cNvSpPr>
          <p:nvPr>
            <p:ph type="title"/>
          </p:nvPr>
        </p:nvSpPr>
        <p:spPr/>
        <p:txBody>
          <a:bodyPr/>
          <a:lstStyle/>
          <a:p>
            <a:r>
              <a:rPr lang="en-US" altLang="zh-CN" dirty="0" smtClean="0"/>
              <a:t>Client/Server</a:t>
            </a:r>
            <a:endParaRPr lang="zh-CN" altLang="en-US" dirty="0"/>
          </a:p>
        </p:txBody>
      </p:sp>
    </p:spTree>
    <p:extLst>
      <p:ext uri="{BB962C8B-B14F-4D97-AF65-F5344CB8AC3E}">
        <p14:creationId xmlns:p14="http://schemas.microsoft.com/office/powerpoint/2010/main" val="239802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p>
        </p:txBody>
      </p:sp>
      <p:sp>
        <p:nvSpPr>
          <p:cNvPr id="3" name="内容占位符 2"/>
          <p:cNvSpPr>
            <a:spLocks noGrp="1"/>
          </p:cNvSpPr>
          <p:nvPr>
            <p:ph sz="quarter" idx="1"/>
          </p:nvPr>
        </p:nvSpPr>
        <p:spPr/>
        <p:txBody>
          <a:bodyPr>
            <a:normAutofit fontScale="92500"/>
          </a:bodyPr>
          <a:lstStyle/>
          <a:p>
            <a:r>
              <a:rPr kumimoji="1" lang="zh-CN" altLang="en-US" sz="3200" b="1" dirty="0">
                <a:solidFill>
                  <a:srgbClr val="336699"/>
                </a:solidFill>
                <a:hlinkClick r:id="rId2" action="ppaction://hlinksldjump"/>
              </a:rPr>
              <a:t>简单的客户机</a:t>
            </a:r>
            <a:r>
              <a:rPr kumimoji="1" lang="en-US" altLang="zh-CN" sz="3200" b="1" dirty="0">
                <a:solidFill>
                  <a:srgbClr val="336699"/>
                </a:solidFill>
                <a:hlinkClick r:id="rId2" action="ppaction://hlinksldjump"/>
              </a:rPr>
              <a:t>/</a:t>
            </a:r>
            <a:r>
              <a:rPr kumimoji="1" lang="zh-CN" altLang="en-US" sz="3200" b="1" dirty="0">
                <a:solidFill>
                  <a:srgbClr val="336699"/>
                </a:solidFill>
                <a:hlinkClick r:id="rId2" action="ppaction://hlinksldjump"/>
              </a:rPr>
              <a:t>服务器系统</a:t>
            </a:r>
            <a:r>
              <a:rPr kumimoji="1" lang="zh-CN" altLang="en-US" sz="3200" b="1" dirty="0">
                <a:solidFill>
                  <a:srgbClr val="336699"/>
                </a:solidFill>
              </a:rPr>
              <a:t>结构中，应分成两部分。客户机负责用户输入和展示，服务器则处理低层的功能，例如数据库的运作等。</a:t>
            </a:r>
          </a:p>
          <a:p>
            <a:endParaRPr kumimoji="1" lang="zh-CN" altLang="en-US" sz="3200" b="1" dirty="0">
              <a:solidFill>
                <a:srgbClr val="336699"/>
              </a:solidFill>
            </a:endParaRPr>
          </a:p>
          <a:p>
            <a:endParaRPr kumimoji="1" lang="zh-CN" altLang="en-US" sz="3200" b="1" dirty="0">
              <a:solidFill>
                <a:srgbClr val="336699"/>
              </a:solidFill>
            </a:endParaRPr>
          </a:p>
          <a:p>
            <a:r>
              <a:rPr lang="zh-CN" altLang="en-US" sz="3200" b="1" dirty="0">
                <a:solidFill>
                  <a:srgbClr val="336699"/>
                </a:solidFill>
              </a:rPr>
              <a:t>如果一个系统被划分为两类不同的但相互联系的组成部分，其中一方提出对信息或服务的请求，而另一方提供这种信息或者服务，那么这种体系结构就可看作是一种</a:t>
            </a:r>
            <a:r>
              <a:rPr lang="zh-CN" altLang="en-US" sz="3200" b="1" dirty="0">
                <a:solidFill>
                  <a:srgbClr val="336699"/>
                </a:solidFill>
                <a:hlinkClick r:id="rId3" action="ppaction://hlinksldjump"/>
              </a:rPr>
              <a:t>客户机</a:t>
            </a:r>
            <a:r>
              <a:rPr lang="en-US" altLang="zh-CN" sz="3200" b="1" dirty="0">
                <a:solidFill>
                  <a:srgbClr val="336699"/>
                </a:solidFill>
                <a:hlinkClick r:id="rId3" action="ppaction://hlinksldjump"/>
              </a:rPr>
              <a:t>/</a:t>
            </a:r>
            <a:r>
              <a:rPr lang="zh-CN" altLang="en-US" sz="3200" b="1" dirty="0">
                <a:solidFill>
                  <a:srgbClr val="336699"/>
                </a:solidFill>
                <a:hlinkClick r:id="rId3" action="ppaction://hlinksldjump"/>
              </a:rPr>
              <a:t>服务器模型</a:t>
            </a:r>
            <a:r>
              <a:rPr lang="zh-CN" altLang="en-US" sz="3200" b="1" dirty="0">
                <a:solidFill>
                  <a:srgbClr val="336699"/>
                </a:solidFill>
              </a:rPr>
              <a:t>。</a:t>
            </a:r>
          </a:p>
          <a:p>
            <a:pPr marL="0" indent="0">
              <a:buNone/>
            </a:pPr>
            <a:endParaRPr lang="zh-CN" altLang="en-US" dirty="0"/>
          </a:p>
        </p:txBody>
      </p:sp>
    </p:spTree>
    <p:extLst>
      <p:ext uri="{BB962C8B-B14F-4D97-AF65-F5344CB8AC3E}">
        <p14:creationId xmlns:p14="http://schemas.microsoft.com/office/powerpoint/2010/main" val="8275014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2-tier</a:t>
            </a:r>
            <a:r>
              <a:rPr lang="zh-CN" altLang="en-US" dirty="0"/>
              <a:t>客户机</a:t>
            </a:r>
            <a:r>
              <a:rPr lang="en-US" altLang="zh-CN" dirty="0"/>
              <a:t>/</a:t>
            </a:r>
            <a:r>
              <a:rPr lang="zh-CN" altLang="en-US" dirty="0"/>
              <a:t>服务器结构</a:t>
            </a:r>
          </a:p>
        </p:txBody>
      </p:sp>
      <p:sp>
        <p:nvSpPr>
          <p:cNvPr id="4" name="Rectangle 3"/>
          <p:cNvSpPr txBox="1">
            <a:spLocks noChangeArrowheads="1"/>
          </p:cNvSpPr>
          <p:nvPr/>
        </p:nvSpPr>
        <p:spPr>
          <a:xfrm>
            <a:off x="4356100" y="1827213"/>
            <a:ext cx="4572000" cy="503078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80000"/>
              </a:lnSpc>
            </a:pPr>
            <a:r>
              <a:rPr lang="zh-CN" altLang="en-US" sz="2400" smtClean="0"/>
              <a:t>客户程序直接访问数据库，因而每一台客户机都必须安装数据库驱动程序，增加了系统安装与维护的工作量。</a:t>
            </a:r>
          </a:p>
          <a:p>
            <a:pPr>
              <a:lnSpc>
                <a:spcPct val="80000"/>
              </a:lnSpc>
            </a:pPr>
            <a:r>
              <a:rPr lang="zh-CN" altLang="en-US" sz="2400" smtClean="0"/>
              <a:t>由于数据库由众多的客户程序直接访问，造成系统数据的完整性与安全性难以维护。</a:t>
            </a:r>
          </a:p>
          <a:p>
            <a:pPr>
              <a:lnSpc>
                <a:spcPct val="80000"/>
              </a:lnSpc>
            </a:pPr>
            <a:r>
              <a:rPr lang="zh-CN" altLang="en-US" sz="2400" smtClean="0"/>
              <a:t>两层的结构可扩展性较差，由于客户端组件含有数据库访问功能，对软件系统的业务逻辑、数据库访问，甚至数据库本身的任何修改常常导致要求在所有客户机上重新部署客户端组件。</a:t>
            </a:r>
            <a:endParaRPr lang="zh-CN" altLang="en-US" sz="2400" dirty="0"/>
          </a:p>
        </p:txBody>
      </p:sp>
      <p:sp>
        <p:nvSpPr>
          <p:cNvPr id="5" name="AutoShape 4"/>
          <p:cNvSpPr>
            <a:spLocks noChangeArrowheads="1"/>
          </p:cNvSpPr>
          <p:nvPr/>
        </p:nvSpPr>
        <p:spPr bwMode="auto">
          <a:xfrm>
            <a:off x="755650" y="4508773"/>
            <a:ext cx="3455988" cy="1295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数据库服务器</a:t>
            </a:r>
          </a:p>
        </p:txBody>
      </p:sp>
      <p:sp>
        <p:nvSpPr>
          <p:cNvPr id="6" name="AutoShape 5"/>
          <p:cNvSpPr>
            <a:spLocks noChangeArrowheads="1"/>
          </p:cNvSpPr>
          <p:nvPr/>
        </p:nvSpPr>
        <p:spPr bwMode="auto">
          <a:xfrm>
            <a:off x="755650" y="2060848"/>
            <a:ext cx="3455988" cy="1295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客户机</a:t>
            </a:r>
          </a:p>
        </p:txBody>
      </p:sp>
      <p:sp>
        <p:nvSpPr>
          <p:cNvPr id="7" name="Line 6"/>
          <p:cNvSpPr>
            <a:spLocks noChangeShapeType="1"/>
          </p:cNvSpPr>
          <p:nvPr/>
        </p:nvSpPr>
        <p:spPr bwMode="auto">
          <a:xfrm>
            <a:off x="1908175" y="3357835"/>
            <a:ext cx="0" cy="1150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7"/>
          <p:cNvSpPr>
            <a:spLocks noChangeShapeType="1"/>
          </p:cNvSpPr>
          <p:nvPr/>
        </p:nvSpPr>
        <p:spPr bwMode="auto">
          <a:xfrm flipV="1">
            <a:off x="3132138" y="3357835"/>
            <a:ext cx="0" cy="1150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974882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4" name="Group 18"/>
          <p:cNvGrpSpPr>
            <a:grpSpLocks/>
          </p:cNvGrpSpPr>
          <p:nvPr/>
        </p:nvGrpSpPr>
        <p:grpSpPr bwMode="auto">
          <a:xfrm>
            <a:off x="2916238" y="4437063"/>
            <a:ext cx="5976937" cy="1152525"/>
            <a:chOff x="1837" y="2795"/>
            <a:chExt cx="3765" cy="726"/>
          </a:xfrm>
        </p:grpSpPr>
        <p:sp>
          <p:nvSpPr>
            <p:cNvPr id="5" name="AutoShape 4"/>
            <p:cNvSpPr>
              <a:spLocks noChangeArrowheads="1"/>
            </p:cNvSpPr>
            <p:nvPr/>
          </p:nvSpPr>
          <p:spPr bwMode="auto">
            <a:xfrm>
              <a:off x="1837" y="2795"/>
              <a:ext cx="1633" cy="726"/>
            </a:xfrm>
            <a:prstGeom prst="cube">
              <a:avLst>
                <a:gd name="adj" fmla="val 2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文本编辑器</a:t>
              </a:r>
            </a:p>
          </p:txBody>
        </p:sp>
        <p:sp>
          <p:nvSpPr>
            <p:cNvPr id="6" name="AutoShape 5"/>
            <p:cNvSpPr>
              <a:spLocks noChangeArrowheads="1"/>
            </p:cNvSpPr>
            <p:nvPr/>
          </p:nvSpPr>
          <p:spPr bwMode="auto">
            <a:xfrm>
              <a:off x="3969" y="2795"/>
              <a:ext cx="1633" cy="681"/>
            </a:xfrm>
            <a:prstGeom prst="cube">
              <a:avLst>
                <a:gd name="adj" fmla="val 2500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变量编辑器</a:t>
              </a:r>
            </a:p>
          </p:txBody>
        </p:sp>
      </p:grpSp>
      <p:sp>
        <p:nvSpPr>
          <p:cNvPr id="7" name="AutoShape 6"/>
          <p:cNvSpPr>
            <a:spLocks noChangeArrowheads="1"/>
          </p:cNvSpPr>
          <p:nvPr/>
        </p:nvSpPr>
        <p:spPr bwMode="auto">
          <a:xfrm>
            <a:off x="971550" y="2060575"/>
            <a:ext cx="2592388" cy="10810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调试器</a:t>
            </a:r>
          </a:p>
        </p:txBody>
      </p:sp>
      <p:sp>
        <p:nvSpPr>
          <p:cNvPr id="8" name="AutoShape 7"/>
          <p:cNvSpPr>
            <a:spLocks noChangeArrowheads="1"/>
          </p:cNvSpPr>
          <p:nvPr/>
        </p:nvSpPr>
        <p:spPr bwMode="auto">
          <a:xfrm>
            <a:off x="3635375" y="1989138"/>
            <a:ext cx="1512888" cy="1223962"/>
          </a:xfrm>
          <a:prstGeom prst="rightArrow">
            <a:avLst>
              <a:gd name="adj1" fmla="val 50000"/>
              <a:gd name="adj2" fmla="val 3090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声明</a:t>
            </a:r>
          </a:p>
        </p:txBody>
      </p:sp>
      <p:sp>
        <p:nvSpPr>
          <p:cNvPr id="9" name="AutoShape 8"/>
          <p:cNvSpPr>
            <a:spLocks noChangeArrowheads="1"/>
          </p:cNvSpPr>
          <p:nvPr/>
        </p:nvSpPr>
        <p:spPr bwMode="auto">
          <a:xfrm>
            <a:off x="5148263" y="2349500"/>
            <a:ext cx="2232025" cy="935038"/>
          </a:xfrm>
          <a:prstGeom prst="cloudCallout">
            <a:avLst>
              <a:gd name="adj1" fmla="val -12375"/>
              <a:gd name="adj2" fmla="val 43718"/>
            </a:avLst>
          </a:prstGeom>
          <a:solidFill>
            <a:srgbClr val="FFFF99">
              <a:alpha val="69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断点事件</a:t>
            </a:r>
          </a:p>
        </p:txBody>
      </p:sp>
      <p:grpSp>
        <p:nvGrpSpPr>
          <p:cNvPr id="10" name="Group 13"/>
          <p:cNvGrpSpPr>
            <a:grpSpLocks/>
          </p:cNvGrpSpPr>
          <p:nvPr/>
        </p:nvGrpSpPr>
        <p:grpSpPr bwMode="auto">
          <a:xfrm>
            <a:off x="3851275" y="3284538"/>
            <a:ext cx="1223963" cy="1152525"/>
            <a:chOff x="2608" y="1991"/>
            <a:chExt cx="771" cy="726"/>
          </a:xfrm>
        </p:grpSpPr>
        <p:sp>
          <p:nvSpPr>
            <p:cNvPr id="11" name="AutoShape 9"/>
            <p:cNvSpPr>
              <a:spLocks noChangeArrowheads="1"/>
            </p:cNvSpPr>
            <p:nvPr/>
          </p:nvSpPr>
          <p:spPr bwMode="auto">
            <a:xfrm rot="1800000">
              <a:off x="2970" y="1991"/>
              <a:ext cx="409" cy="726"/>
            </a:xfrm>
            <a:prstGeom prst="upArrow">
              <a:avLst>
                <a:gd name="adj1" fmla="val 50000"/>
                <a:gd name="adj2" fmla="val 4437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2" name="Rectangle 11"/>
            <p:cNvSpPr>
              <a:spLocks noChangeArrowheads="1"/>
            </p:cNvSpPr>
            <p:nvPr/>
          </p:nvSpPr>
          <p:spPr bwMode="auto">
            <a:xfrm>
              <a:off x="2608" y="2115"/>
              <a:ext cx="45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注册</a:t>
              </a:r>
            </a:p>
          </p:txBody>
        </p:sp>
      </p:grpSp>
      <p:grpSp>
        <p:nvGrpSpPr>
          <p:cNvPr id="13" name="Group 14"/>
          <p:cNvGrpSpPr>
            <a:grpSpLocks/>
          </p:cNvGrpSpPr>
          <p:nvPr/>
        </p:nvGrpSpPr>
        <p:grpSpPr bwMode="auto">
          <a:xfrm>
            <a:off x="7019925" y="3284538"/>
            <a:ext cx="1296988" cy="1079500"/>
            <a:chOff x="4150" y="2024"/>
            <a:chExt cx="817" cy="680"/>
          </a:xfrm>
        </p:grpSpPr>
        <p:sp>
          <p:nvSpPr>
            <p:cNvPr id="14" name="AutoShape 10"/>
            <p:cNvSpPr>
              <a:spLocks noChangeArrowheads="1"/>
            </p:cNvSpPr>
            <p:nvPr/>
          </p:nvSpPr>
          <p:spPr bwMode="auto">
            <a:xfrm rot="19800000">
              <a:off x="4150" y="2024"/>
              <a:ext cx="408" cy="680"/>
            </a:xfrm>
            <a:prstGeom prst="upArrow">
              <a:avLst>
                <a:gd name="adj1" fmla="val 50000"/>
                <a:gd name="adj2" fmla="val 41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 name="Rectangle 12"/>
            <p:cNvSpPr>
              <a:spLocks noChangeArrowheads="1"/>
            </p:cNvSpPr>
            <p:nvPr/>
          </p:nvSpPr>
          <p:spPr bwMode="auto">
            <a:xfrm>
              <a:off x="4332" y="2160"/>
              <a:ext cx="63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注册</a:t>
              </a:r>
            </a:p>
          </p:txBody>
        </p:sp>
      </p:grpSp>
      <p:sp>
        <p:nvSpPr>
          <p:cNvPr id="16" name="AutoShape 15"/>
          <p:cNvSpPr>
            <a:spLocks noChangeArrowheads="1"/>
          </p:cNvSpPr>
          <p:nvPr/>
        </p:nvSpPr>
        <p:spPr bwMode="auto">
          <a:xfrm>
            <a:off x="5724525" y="3429000"/>
            <a:ext cx="504825" cy="2449513"/>
          </a:xfrm>
          <a:prstGeom prst="downArrow">
            <a:avLst>
              <a:gd name="adj1" fmla="val 50000"/>
              <a:gd name="adj2" fmla="val 12130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7" name="Rectangle 16"/>
          <p:cNvSpPr>
            <a:spLocks noChangeArrowheads="1"/>
          </p:cNvSpPr>
          <p:nvPr/>
        </p:nvSpPr>
        <p:spPr bwMode="auto">
          <a:xfrm>
            <a:off x="2916238" y="5949950"/>
            <a:ext cx="2951162" cy="7191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滚动屏幕到断点处</a:t>
            </a:r>
          </a:p>
        </p:txBody>
      </p:sp>
      <p:sp>
        <p:nvSpPr>
          <p:cNvPr id="18" name="Rectangle 17"/>
          <p:cNvSpPr>
            <a:spLocks noChangeArrowheads="1"/>
          </p:cNvSpPr>
          <p:nvPr/>
        </p:nvSpPr>
        <p:spPr bwMode="auto">
          <a:xfrm>
            <a:off x="5940425" y="5949950"/>
            <a:ext cx="2951163" cy="7191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刷新变量的当前值</a:t>
            </a:r>
          </a:p>
        </p:txBody>
      </p:sp>
      <p:sp>
        <p:nvSpPr>
          <p:cNvPr id="19" name="AutoShape 19"/>
          <p:cNvSpPr>
            <a:spLocks noChangeArrowheads="1"/>
          </p:cNvSpPr>
          <p:nvPr/>
        </p:nvSpPr>
        <p:spPr bwMode="auto">
          <a:xfrm>
            <a:off x="5940425" y="404813"/>
            <a:ext cx="2519363" cy="1079500"/>
          </a:xfrm>
          <a:prstGeom prst="cube">
            <a:avLst>
              <a:gd name="adj" fmla="val 25000"/>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编译器</a:t>
            </a:r>
          </a:p>
        </p:txBody>
      </p:sp>
      <p:grpSp>
        <p:nvGrpSpPr>
          <p:cNvPr id="20" name="Group 22"/>
          <p:cNvGrpSpPr>
            <a:grpSpLocks/>
          </p:cNvGrpSpPr>
          <p:nvPr/>
        </p:nvGrpSpPr>
        <p:grpSpPr bwMode="auto">
          <a:xfrm>
            <a:off x="6480175" y="1422400"/>
            <a:ext cx="1620838" cy="936625"/>
            <a:chOff x="4082" y="896"/>
            <a:chExt cx="1021" cy="590"/>
          </a:xfrm>
        </p:grpSpPr>
        <p:sp>
          <p:nvSpPr>
            <p:cNvPr id="21" name="AutoShape 20"/>
            <p:cNvSpPr>
              <a:spLocks noChangeArrowheads="1"/>
            </p:cNvSpPr>
            <p:nvPr/>
          </p:nvSpPr>
          <p:spPr bwMode="auto">
            <a:xfrm rot="1800000">
              <a:off x="4082" y="896"/>
              <a:ext cx="318" cy="590"/>
            </a:xfrm>
            <a:prstGeom prst="downArrow">
              <a:avLst>
                <a:gd name="adj1" fmla="val 50000"/>
                <a:gd name="adj2" fmla="val 46384"/>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2" name="Rectangle 21"/>
            <p:cNvSpPr>
              <a:spLocks noChangeArrowheads="1"/>
            </p:cNvSpPr>
            <p:nvPr/>
          </p:nvSpPr>
          <p:spPr bwMode="auto">
            <a:xfrm>
              <a:off x="4332" y="1071"/>
              <a:ext cx="77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注册</a:t>
              </a:r>
            </a:p>
          </p:txBody>
        </p:sp>
      </p:grpSp>
      <p:sp>
        <p:nvSpPr>
          <p:cNvPr id="23" name="AutoShape 23"/>
          <p:cNvSpPr>
            <a:spLocks noChangeArrowheads="1"/>
          </p:cNvSpPr>
          <p:nvPr/>
        </p:nvSpPr>
        <p:spPr bwMode="auto">
          <a:xfrm>
            <a:off x="4716463" y="692150"/>
            <a:ext cx="1008062" cy="433388"/>
          </a:xfrm>
          <a:prstGeom prst="leftArrow">
            <a:avLst>
              <a:gd name="adj1" fmla="val 50000"/>
              <a:gd name="adj2" fmla="val 581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4"/>
          <p:cNvSpPr>
            <a:spLocks noChangeArrowheads="1"/>
          </p:cNvSpPr>
          <p:nvPr/>
        </p:nvSpPr>
        <p:spPr bwMode="auto">
          <a:xfrm>
            <a:off x="2916238" y="549275"/>
            <a:ext cx="1727200" cy="7191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编译</a:t>
            </a:r>
          </a:p>
        </p:txBody>
      </p:sp>
      <p:grpSp>
        <p:nvGrpSpPr>
          <p:cNvPr id="25" name="Group 27"/>
          <p:cNvGrpSpPr>
            <a:grpSpLocks/>
          </p:cNvGrpSpPr>
          <p:nvPr/>
        </p:nvGrpSpPr>
        <p:grpSpPr bwMode="auto">
          <a:xfrm>
            <a:off x="7164388" y="2349500"/>
            <a:ext cx="1584325" cy="503238"/>
            <a:chOff x="4513" y="1480"/>
            <a:chExt cx="998" cy="317"/>
          </a:xfrm>
        </p:grpSpPr>
        <p:sp>
          <p:nvSpPr>
            <p:cNvPr id="26" name="AutoShape 25"/>
            <p:cNvSpPr>
              <a:spLocks noChangeArrowheads="1"/>
            </p:cNvSpPr>
            <p:nvPr/>
          </p:nvSpPr>
          <p:spPr bwMode="auto">
            <a:xfrm rot="3600000">
              <a:off x="4649" y="1344"/>
              <a:ext cx="272" cy="544"/>
            </a:xfrm>
            <a:prstGeom prst="down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7" name="Rectangle 26"/>
            <p:cNvSpPr>
              <a:spLocks noChangeArrowheads="1"/>
            </p:cNvSpPr>
            <p:nvPr/>
          </p:nvSpPr>
          <p:spPr bwMode="auto">
            <a:xfrm>
              <a:off x="4830" y="1525"/>
              <a:ext cx="68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触发</a:t>
              </a:r>
            </a:p>
          </p:txBody>
        </p:sp>
      </p:grpSp>
    </p:spTree>
    <p:extLst>
      <p:ext uri="{BB962C8B-B14F-4D97-AF65-F5344CB8AC3E}">
        <p14:creationId xmlns:p14="http://schemas.microsoft.com/office/powerpoint/2010/main" val="201892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right)">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3" grpId="0" animBg="1"/>
      <p:bldP spid="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1"/>
                </a:solidFill>
                <a:effectLst>
                  <a:outerShdw blurRad="38100" dist="38100" dir="2700000" algn="tl">
                    <a:srgbClr val="000000"/>
                  </a:outerShdw>
                </a:effectLst>
              </a:rPr>
              <a:t>Client/Servers</a:t>
            </a:r>
            <a:endParaRPr lang="zh-CN" altLang="en-US" dirty="0">
              <a:solidFill>
                <a:schemeClr val="accent1"/>
              </a:solidFill>
            </a:endParaRPr>
          </a:p>
        </p:txBody>
      </p:sp>
      <p:sp>
        <p:nvSpPr>
          <p:cNvPr id="4" name="Rectangle 3"/>
          <p:cNvSpPr txBox="1">
            <a:spLocks noChangeArrowheads="1"/>
          </p:cNvSpPr>
          <p:nvPr/>
        </p:nvSpPr>
        <p:spPr>
          <a:xfrm>
            <a:off x="5940425" y="3789363"/>
            <a:ext cx="2746375" cy="287972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500" smtClean="0"/>
              <a:t>表示一种把客户应用程序和它们使用的服务分离开的系统视图。</a:t>
            </a:r>
          </a:p>
          <a:p>
            <a:r>
              <a:rPr lang="zh-CN" altLang="en-US" sz="2500" smtClean="0"/>
              <a:t>一种基于功能的分解。</a:t>
            </a:r>
            <a:endParaRPr lang="zh-CN" altLang="en-US" sz="2500"/>
          </a:p>
        </p:txBody>
      </p:sp>
      <p:sp>
        <p:nvSpPr>
          <p:cNvPr id="5" name="Rectangle 4"/>
          <p:cNvSpPr>
            <a:spLocks noChangeArrowheads="1"/>
          </p:cNvSpPr>
          <p:nvPr/>
        </p:nvSpPr>
        <p:spPr bwMode="auto">
          <a:xfrm>
            <a:off x="468313" y="1601788"/>
            <a:ext cx="82296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
              <a:defRPr sz="2900">
                <a:solidFill>
                  <a:schemeClr val="tx1"/>
                </a:solidFill>
                <a:latin typeface="Verdana" pitchFamily="34" charset="0"/>
                <a:ea typeface="宋体" charset="-122"/>
              </a:defRPr>
            </a:lvl1pPr>
            <a:lvl2pPr marL="742950" indent="-285750">
              <a:spcBef>
                <a:spcPct val="20000"/>
              </a:spcBef>
              <a:buClr>
                <a:schemeClr val="accent2"/>
              </a:buClr>
              <a:buSzPct val="70000"/>
              <a:buFont typeface="Wingdings" pitchFamily="2" charset="2"/>
              <a:buChar char="l"/>
              <a:defRPr sz="2500">
                <a:solidFill>
                  <a:schemeClr val="tx1"/>
                </a:solidFill>
                <a:latin typeface="Verdana" pitchFamily="34" charset="0"/>
                <a:ea typeface="宋体" charset="-122"/>
              </a:defRPr>
            </a:lvl2pPr>
            <a:lvl3pPr marL="1143000" indent="-228600">
              <a:spcBef>
                <a:spcPct val="20000"/>
              </a:spcBef>
              <a:buClr>
                <a:schemeClr val="tx2"/>
              </a:buClr>
              <a:buSzPct val="65000"/>
              <a:buFont typeface="Wingdings" pitchFamily="2" charset="2"/>
              <a:buChar char="¡"/>
              <a:defRPr sz="2200">
                <a:solidFill>
                  <a:schemeClr val="tx1"/>
                </a:solidFill>
                <a:latin typeface="Verdana" pitchFamily="34" charset="0"/>
                <a:ea typeface="宋体" charset="-122"/>
              </a:defRPr>
            </a:lvl3pPr>
            <a:lvl4pPr marL="1600200" indent="-228600">
              <a:spcBef>
                <a:spcPct val="20000"/>
              </a:spcBef>
              <a:buClr>
                <a:schemeClr val="accent2"/>
              </a:buClr>
              <a:buSzPct val="70000"/>
              <a:buFont typeface="Wingdings" pitchFamily="2" charset="2"/>
              <a:buChar char="l"/>
              <a:defRPr sz="1900">
                <a:solidFill>
                  <a:schemeClr val="tx1"/>
                </a:solidFill>
                <a:latin typeface="Verdana" pitchFamily="34" charset="0"/>
                <a:ea typeface="宋体" charset="-122"/>
              </a:defRPr>
            </a:lvl4pPr>
            <a:lvl5pPr marL="2057400" indent="-228600">
              <a:spcBef>
                <a:spcPct val="20000"/>
              </a:spcBef>
              <a:buClr>
                <a:schemeClr val="tx2"/>
              </a:buClr>
              <a:buSzPct val="60000"/>
              <a:buFont typeface="Wingdings" pitchFamily="2" charset="2"/>
              <a:buChar char="¡"/>
              <a:defRPr sz="1900">
                <a:solidFill>
                  <a:schemeClr val="tx1"/>
                </a:solidFill>
                <a:latin typeface="Verdana" pitchFamily="34" charset="0"/>
                <a:ea typeface="宋体" charset="-122"/>
              </a:defRPr>
            </a:lvl5pPr>
            <a:lvl6pPr marL="25146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6pPr>
            <a:lvl7pPr marL="29718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7pPr>
            <a:lvl8pPr marL="34290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8pPr>
            <a:lvl9pPr marL="38862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9pPr>
          </a:lstStyle>
          <a:p>
            <a:endParaRPr lang="zh-CN" altLang="zh-CN"/>
          </a:p>
        </p:txBody>
      </p:sp>
      <p:grpSp>
        <p:nvGrpSpPr>
          <p:cNvPr id="6" name="Group 6"/>
          <p:cNvGrpSpPr>
            <a:grpSpLocks/>
          </p:cNvGrpSpPr>
          <p:nvPr/>
        </p:nvGrpSpPr>
        <p:grpSpPr bwMode="auto">
          <a:xfrm>
            <a:off x="4500563" y="3500438"/>
            <a:ext cx="1081087" cy="1657350"/>
            <a:chOff x="2653" y="1842"/>
            <a:chExt cx="681" cy="1044"/>
          </a:xfrm>
        </p:grpSpPr>
        <p:sp>
          <p:nvSpPr>
            <p:cNvPr id="7" name="AutoShape 7"/>
            <p:cNvSpPr>
              <a:spLocks noChangeArrowheads="1"/>
            </p:cNvSpPr>
            <p:nvPr/>
          </p:nvSpPr>
          <p:spPr bwMode="auto">
            <a:xfrm>
              <a:off x="2744" y="1842"/>
              <a:ext cx="590" cy="1044"/>
            </a:xfrm>
            <a:prstGeom prst="roundRect">
              <a:avLst>
                <a:gd name="adj" fmla="val 16667"/>
              </a:avLst>
            </a:prstGeom>
            <a:solidFill>
              <a:srgbClr val="00CCFF"/>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FF3300"/>
                  </a:solidFill>
                  <a:latin typeface="Arial" charset="0"/>
                </a:rPr>
                <a:t>server</a:t>
              </a:r>
            </a:p>
          </p:txBody>
        </p:sp>
        <p:sp>
          <p:nvSpPr>
            <p:cNvPr id="8" name="Rectangle 8"/>
            <p:cNvSpPr>
              <a:spLocks noChangeArrowheads="1"/>
            </p:cNvSpPr>
            <p:nvPr/>
          </p:nvSpPr>
          <p:spPr bwMode="auto">
            <a:xfrm>
              <a:off x="2653" y="1979"/>
              <a:ext cx="91" cy="90"/>
            </a:xfrm>
            <a:prstGeom prst="rect">
              <a:avLst/>
            </a:prstGeom>
            <a:solidFill>
              <a:srgbClr val="00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9"/>
            <p:cNvSpPr>
              <a:spLocks noChangeArrowheads="1"/>
            </p:cNvSpPr>
            <p:nvPr/>
          </p:nvSpPr>
          <p:spPr bwMode="auto">
            <a:xfrm>
              <a:off x="2653" y="2115"/>
              <a:ext cx="91" cy="90"/>
            </a:xfrm>
            <a:prstGeom prst="rect">
              <a:avLst/>
            </a:prstGeom>
            <a:solidFill>
              <a:srgbClr val="00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0"/>
            <p:cNvSpPr>
              <a:spLocks noChangeArrowheads="1"/>
            </p:cNvSpPr>
            <p:nvPr/>
          </p:nvSpPr>
          <p:spPr bwMode="auto">
            <a:xfrm>
              <a:off x="2660" y="2234"/>
              <a:ext cx="91" cy="90"/>
            </a:xfrm>
            <a:prstGeom prst="rect">
              <a:avLst/>
            </a:prstGeom>
            <a:solidFill>
              <a:srgbClr val="00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11"/>
            <p:cNvSpPr>
              <a:spLocks noChangeArrowheads="1"/>
            </p:cNvSpPr>
            <p:nvPr/>
          </p:nvSpPr>
          <p:spPr bwMode="auto">
            <a:xfrm>
              <a:off x="2653" y="2387"/>
              <a:ext cx="91" cy="90"/>
            </a:xfrm>
            <a:prstGeom prst="rect">
              <a:avLst/>
            </a:prstGeom>
            <a:solidFill>
              <a:srgbClr val="00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2"/>
            <p:cNvSpPr>
              <a:spLocks noChangeArrowheads="1"/>
            </p:cNvSpPr>
            <p:nvPr/>
          </p:nvSpPr>
          <p:spPr bwMode="auto">
            <a:xfrm>
              <a:off x="2653" y="2523"/>
              <a:ext cx="91" cy="90"/>
            </a:xfrm>
            <a:prstGeom prst="rect">
              <a:avLst/>
            </a:prstGeom>
            <a:solidFill>
              <a:srgbClr val="00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3"/>
            <p:cNvSpPr>
              <a:spLocks noChangeArrowheads="1"/>
            </p:cNvSpPr>
            <p:nvPr/>
          </p:nvSpPr>
          <p:spPr bwMode="auto">
            <a:xfrm>
              <a:off x="2653" y="2659"/>
              <a:ext cx="91" cy="90"/>
            </a:xfrm>
            <a:prstGeom prst="rect">
              <a:avLst/>
            </a:prstGeom>
            <a:solidFill>
              <a:srgbClr val="00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14"/>
          <p:cNvGrpSpPr>
            <a:grpSpLocks/>
          </p:cNvGrpSpPr>
          <p:nvPr/>
        </p:nvGrpSpPr>
        <p:grpSpPr bwMode="auto">
          <a:xfrm>
            <a:off x="2411413" y="2205038"/>
            <a:ext cx="1152525" cy="1079500"/>
            <a:chOff x="1519" y="1389"/>
            <a:chExt cx="726" cy="680"/>
          </a:xfrm>
        </p:grpSpPr>
        <p:sp>
          <p:nvSpPr>
            <p:cNvPr id="15" name="AutoShape 15"/>
            <p:cNvSpPr>
              <a:spLocks noChangeArrowheads="1"/>
            </p:cNvSpPr>
            <p:nvPr/>
          </p:nvSpPr>
          <p:spPr bwMode="auto">
            <a:xfrm>
              <a:off x="1519" y="1389"/>
              <a:ext cx="635" cy="680"/>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FF3300"/>
                  </a:solidFill>
                  <a:latin typeface="Arial" charset="0"/>
                </a:rPr>
                <a:t>client</a:t>
              </a:r>
            </a:p>
          </p:txBody>
        </p:sp>
        <p:sp>
          <p:nvSpPr>
            <p:cNvPr id="16" name="Rectangle 16"/>
            <p:cNvSpPr>
              <a:spLocks noChangeArrowheads="1"/>
            </p:cNvSpPr>
            <p:nvPr/>
          </p:nvSpPr>
          <p:spPr bwMode="auto">
            <a:xfrm>
              <a:off x="2154" y="1525"/>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7"/>
            <p:cNvSpPr>
              <a:spLocks noChangeArrowheads="1"/>
            </p:cNvSpPr>
            <p:nvPr/>
          </p:nvSpPr>
          <p:spPr bwMode="auto">
            <a:xfrm>
              <a:off x="2154" y="1797"/>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Rectangle 18"/>
          <p:cNvSpPr>
            <a:spLocks noChangeArrowheads="1"/>
          </p:cNvSpPr>
          <p:nvPr/>
        </p:nvSpPr>
        <p:spPr bwMode="auto">
          <a:xfrm>
            <a:off x="2195513" y="4365625"/>
            <a:ext cx="144462" cy="142875"/>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9"/>
          <p:cNvSpPr>
            <a:spLocks noChangeArrowheads="1"/>
          </p:cNvSpPr>
          <p:nvPr/>
        </p:nvSpPr>
        <p:spPr bwMode="auto">
          <a:xfrm>
            <a:off x="468313" y="1412875"/>
            <a:ext cx="8675687"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
              <a:defRPr sz="2900">
                <a:solidFill>
                  <a:schemeClr val="tx1"/>
                </a:solidFill>
                <a:latin typeface="Verdana" pitchFamily="34" charset="0"/>
                <a:ea typeface="宋体" charset="-122"/>
              </a:defRPr>
            </a:lvl1pPr>
            <a:lvl2pPr marL="742950" indent="-285750">
              <a:spcBef>
                <a:spcPct val="20000"/>
              </a:spcBef>
              <a:buClr>
                <a:schemeClr val="accent2"/>
              </a:buClr>
              <a:buSzPct val="70000"/>
              <a:buFont typeface="Wingdings" pitchFamily="2" charset="2"/>
              <a:buChar char="l"/>
              <a:defRPr sz="2500">
                <a:solidFill>
                  <a:schemeClr val="tx1"/>
                </a:solidFill>
                <a:latin typeface="Verdana" pitchFamily="34" charset="0"/>
                <a:ea typeface="宋体" charset="-122"/>
              </a:defRPr>
            </a:lvl2pPr>
            <a:lvl3pPr marL="1143000" indent="-228600">
              <a:spcBef>
                <a:spcPct val="20000"/>
              </a:spcBef>
              <a:buClr>
                <a:schemeClr val="tx2"/>
              </a:buClr>
              <a:buSzPct val="65000"/>
              <a:buFont typeface="Wingdings" pitchFamily="2" charset="2"/>
              <a:buChar char="¡"/>
              <a:defRPr sz="2200">
                <a:solidFill>
                  <a:schemeClr val="tx1"/>
                </a:solidFill>
                <a:latin typeface="Verdana" pitchFamily="34" charset="0"/>
                <a:ea typeface="宋体" charset="-122"/>
              </a:defRPr>
            </a:lvl3pPr>
            <a:lvl4pPr marL="1600200" indent="-228600">
              <a:spcBef>
                <a:spcPct val="20000"/>
              </a:spcBef>
              <a:buClr>
                <a:schemeClr val="accent2"/>
              </a:buClr>
              <a:buSzPct val="70000"/>
              <a:buFont typeface="Wingdings" pitchFamily="2" charset="2"/>
              <a:buChar char="l"/>
              <a:defRPr sz="1900">
                <a:solidFill>
                  <a:schemeClr val="tx1"/>
                </a:solidFill>
                <a:latin typeface="Verdana" pitchFamily="34" charset="0"/>
                <a:ea typeface="宋体" charset="-122"/>
              </a:defRPr>
            </a:lvl4pPr>
            <a:lvl5pPr marL="2057400" indent="-228600">
              <a:spcBef>
                <a:spcPct val="20000"/>
              </a:spcBef>
              <a:buClr>
                <a:schemeClr val="tx2"/>
              </a:buClr>
              <a:buSzPct val="60000"/>
              <a:buFont typeface="Wingdings" pitchFamily="2" charset="2"/>
              <a:buChar char="¡"/>
              <a:defRPr sz="1900">
                <a:solidFill>
                  <a:schemeClr val="tx1"/>
                </a:solidFill>
                <a:latin typeface="Verdana" pitchFamily="34" charset="0"/>
                <a:ea typeface="宋体" charset="-122"/>
              </a:defRPr>
            </a:lvl5pPr>
            <a:lvl6pPr marL="25146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6pPr>
            <a:lvl7pPr marL="29718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7pPr>
            <a:lvl8pPr marL="34290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8pPr>
            <a:lvl9pPr marL="38862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9pPr>
          </a:lstStyle>
          <a:p>
            <a:endParaRPr lang="zh-CN" altLang="zh-CN"/>
          </a:p>
        </p:txBody>
      </p:sp>
      <p:grpSp>
        <p:nvGrpSpPr>
          <p:cNvPr id="20" name="Group 20"/>
          <p:cNvGrpSpPr>
            <a:grpSpLocks/>
          </p:cNvGrpSpPr>
          <p:nvPr/>
        </p:nvGrpSpPr>
        <p:grpSpPr bwMode="auto">
          <a:xfrm>
            <a:off x="1187450" y="3644900"/>
            <a:ext cx="1163638" cy="1079500"/>
            <a:chOff x="748" y="2296"/>
            <a:chExt cx="733" cy="680"/>
          </a:xfrm>
        </p:grpSpPr>
        <p:sp>
          <p:nvSpPr>
            <p:cNvPr id="21" name="AutoShape 21"/>
            <p:cNvSpPr>
              <a:spLocks noChangeArrowheads="1"/>
            </p:cNvSpPr>
            <p:nvPr/>
          </p:nvSpPr>
          <p:spPr bwMode="auto">
            <a:xfrm>
              <a:off x="748" y="2296"/>
              <a:ext cx="635" cy="680"/>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FF3300"/>
                  </a:solidFill>
                  <a:latin typeface="Arial" charset="0"/>
                </a:rPr>
                <a:t>client</a:t>
              </a:r>
            </a:p>
          </p:txBody>
        </p:sp>
        <p:sp>
          <p:nvSpPr>
            <p:cNvPr id="22" name="Rectangle 22"/>
            <p:cNvSpPr>
              <a:spLocks noChangeArrowheads="1"/>
            </p:cNvSpPr>
            <p:nvPr/>
          </p:nvSpPr>
          <p:spPr bwMode="auto">
            <a:xfrm>
              <a:off x="1383" y="2432"/>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23"/>
            <p:cNvSpPr>
              <a:spLocks noChangeArrowheads="1"/>
            </p:cNvSpPr>
            <p:nvPr/>
          </p:nvSpPr>
          <p:spPr bwMode="auto">
            <a:xfrm>
              <a:off x="1383" y="2568"/>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4"/>
            <p:cNvSpPr>
              <a:spLocks noChangeArrowheads="1"/>
            </p:cNvSpPr>
            <p:nvPr/>
          </p:nvSpPr>
          <p:spPr bwMode="auto">
            <a:xfrm>
              <a:off x="1390" y="2750"/>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 name="Group 25"/>
          <p:cNvGrpSpPr>
            <a:grpSpLocks/>
          </p:cNvGrpSpPr>
          <p:nvPr/>
        </p:nvGrpSpPr>
        <p:grpSpPr bwMode="auto">
          <a:xfrm>
            <a:off x="1042988" y="5229225"/>
            <a:ext cx="1152525" cy="1079500"/>
            <a:chOff x="1519" y="3385"/>
            <a:chExt cx="726" cy="680"/>
          </a:xfrm>
        </p:grpSpPr>
        <p:sp>
          <p:nvSpPr>
            <p:cNvPr id="26" name="AutoShape 26"/>
            <p:cNvSpPr>
              <a:spLocks noChangeArrowheads="1"/>
            </p:cNvSpPr>
            <p:nvPr/>
          </p:nvSpPr>
          <p:spPr bwMode="auto">
            <a:xfrm>
              <a:off x="1519" y="3385"/>
              <a:ext cx="635" cy="680"/>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FF3300"/>
                  </a:solidFill>
                  <a:latin typeface="Arial" charset="0"/>
                </a:rPr>
                <a:t>client</a:t>
              </a:r>
            </a:p>
          </p:txBody>
        </p:sp>
        <p:sp>
          <p:nvSpPr>
            <p:cNvPr id="27" name="Rectangle 27"/>
            <p:cNvSpPr>
              <a:spLocks noChangeArrowheads="1"/>
            </p:cNvSpPr>
            <p:nvPr/>
          </p:nvSpPr>
          <p:spPr bwMode="auto">
            <a:xfrm>
              <a:off x="2154" y="3566"/>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28"/>
            <p:cNvSpPr>
              <a:spLocks noChangeArrowheads="1"/>
            </p:cNvSpPr>
            <p:nvPr/>
          </p:nvSpPr>
          <p:spPr bwMode="auto">
            <a:xfrm>
              <a:off x="2154" y="3748"/>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29"/>
            <p:cNvSpPr>
              <a:spLocks noChangeArrowheads="1"/>
            </p:cNvSpPr>
            <p:nvPr/>
          </p:nvSpPr>
          <p:spPr bwMode="auto">
            <a:xfrm>
              <a:off x="2154" y="3929"/>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 name="Group 30"/>
          <p:cNvGrpSpPr>
            <a:grpSpLocks/>
          </p:cNvGrpSpPr>
          <p:nvPr/>
        </p:nvGrpSpPr>
        <p:grpSpPr bwMode="auto">
          <a:xfrm>
            <a:off x="3563938" y="2492375"/>
            <a:ext cx="1079500" cy="1327150"/>
            <a:chOff x="2245" y="1570"/>
            <a:chExt cx="680" cy="836"/>
          </a:xfrm>
        </p:grpSpPr>
        <p:sp>
          <p:nvSpPr>
            <p:cNvPr id="31" name="Arc 31"/>
            <p:cNvSpPr>
              <a:spLocks/>
            </p:cNvSpPr>
            <p:nvPr/>
          </p:nvSpPr>
          <p:spPr bwMode="auto">
            <a:xfrm>
              <a:off x="2245" y="1570"/>
              <a:ext cx="227" cy="4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rc 32"/>
            <p:cNvSpPr>
              <a:spLocks/>
            </p:cNvSpPr>
            <p:nvPr/>
          </p:nvSpPr>
          <p:spPr bwMode="auto">
            <a:xfrm>
              <a:off x="2472" y="1616"/>
              <a:ext cx="181" cy="272"/>
            </a:xfrm>
            <a:custGeom>
              <a:avLst/>
              <a:gdLst>
                <a:gd name="G0" fmla="+- 0 0 0"/>
                <a:gd name="G1" fmla="+- 21600 0 0"/>
                <a:gd name="G2" fmla="+- 21600 0 0"/>
                <a:gd name="T0" fmla="*/ 0 w 21367"/>
                <a:gd name="T1" fmla="*/ 0 h 21600"/>
                <a:gd name="T2" fmla="*/ 21367 w 21367"/>
                <a:gd name="T3" fmla="*/ 18438 h 21600"/>
                <a:gd name="T4" fmla="*/ 0 w 21367"/>
                <a:gd name="T5" fmla="*/ 21600 h 21600"/>
              </a:gdLst>
              <a:ahLst/>
              <a:cxnLst>
                <a:cxn ang="0">
                  <a:pos x="T0" y="T1"/>
                </a:cxn>
                <a:cxn ang="0">
                  <a:pos x="T2" y="T3"/>
                </a:cxn>
                <a:cxn ang="0">
                  <a:pos x="T4" y="T5"/>
                </a:cxn>
              </a:cxnLst>
              <a:rect l="0" t="0" r="r" b="b"/>
              <a:pathLst>
                <a:path w="21367" h="21600" fill="none" extrusionOk="0">
                  <a:moveTo>
                    <a:pt x="-1" y="0"/>
                  </a:moveTo>
                  <a:cubicBezTo>
                    <a:pt x="10708" y="0"/>
                    <a:pt x="19799" y="7845"/>
                    <a:pt x="21367" y="18437"/>
                  </a:cubicBezTo>
                </a:path>
                <a:path w="21367" h="21600" stroke="0" extrusionOk="0">
                  <a:moveTo>
                    <a:pt x="-1" y="0"/>
                  </a:moveTo>
                  <a:cubicBezTo>
                    <a:pt x="10708" y="0"/>
                    <a:pt x="19799" y="7845"/>
                    <a:pt x="21367" y="18437"/>
                  </a:cubicBezTo>
                  <a:lnTo>
                    <a:pt x="0"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rc 33"/>
            <p:cNvSpPr>
              <a:spLocks/>
            </p:cNvSpPr>
            <p:nvPr/>
          </p:nvSpPr>
          <p:spPr bwMode="auto">
            <a:xfrm flipH="1" flipV="1">
              <a:off x="2653" y="1841"/>
              <a:ext cx="272" cy="565"/>
            </a:xfrm>
            <a:custGeom>
              <a:avLst/>
              <a:gdLst>
                <a:gd name="G0" fmla="+- 0 0 0"/>
                <a:gd name="G1" fmla="+- 20722 0 0"/>
                <a:gd name="G2" fmla="+- 21600 0 0"/>
                <a:gd name="T0" fmla="*/ 6095 w 21600"/>
                <a:gd name="T1" fmla="*/ 0 h 23245"/>
                <a:gd name="T2" fmla="*/ 21452 w 21600"/>
                <a:gd name="T3" fmla="*/ 23245 h 23245"/>
                <a:gd name="T4" fmla="*/ 0 w 21600"/>
                <a:gd name="T5" fmla="*/ 20722 h 23245"/>
              </a:gdLst>
              <a:ahLst/>
              <a:cxnLst>
                <a:cxn ang="0">
                  <a:pos x="T0" y="T1"/>
                </a:cxn>
                <a:cxn ang="0">
                  <a:pos x="T2" y="T3"/>
                </a:cxn>
                <a:cxn ang="0">
                  <a:pos x="T4" y="T5"/>
                </a:cxn>
              </a:cxnLst>
              <a:rect l="0" t="0" r="r" b="b"/>
              <a:pathLst>
                <a:path w="21600" h="23245" fill="none" extrusionOk="0">
                  <a:moveTo>
                    <a:pt x="6095" y="-1"/>
                  </a:moveTo>
                  <a:cubicBezTo>
                    <a:pt x="15287" y="2703"/>
                    <a:pt x="21600" y="11140"/>
                    <a:pt x="21600" y="20722"/>
                  </a:cubicBezTo>
                  <a:cubicBezTo>
                    <a:pt x="21600" y="21565"/>
                    <a:pt x="21550" y="22407"/>
                    <a:pt x="21452" y="23245"/>
                  </a:cubicBezTo>
                </a:path>
                <a:path w="21600" h="23245" stroke="0" extrusionOk="0">
                  <a:moveTo>
                    <a:pt x="6095" y="-1"/>
                  </a:moveTo>
                  <a:cubicBezTo>
                    <a:pt x="15287" y="2703"/>
                    <a:pt x="21600" y="11140"/>
                    <a:pt x="21600" y="20722"/>
                  </a:cubicBezTo>
                  <a:cubicBezTo>
                    <a:pt x="21600" y="21565"/>
                    <a:pt x="21550" y="22407"/>
                    <a:pt x="21452" y="23245"/>
                  </a:cubicBezTo>
                  <a:lnTo>
                    <a:pt x="0" y="20722"/>
                  </a:lnTo>
                  <a:close/>
                </a:path>
              </a:pathLst>
            </a:custGeom>
            <a:noFill/>
            <a:ln w="9525">
              <a:solidFill>
                <a:srgbClr val="FF6600"/>
              </a:solidFill>
              <a:round/>
              <a:headEnd type="triangle" w="med" len="me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 name="Group 34"/>
          <p:cNvGrpSpPr>
            <a:grpSpLocks/>
          </p:cNvGrpSpPr>
          <p:nvPr/>
        </p:nvGrpSpPr>
        <p:grpSpPr bwMode="auto">
          <a:xfrm>
            <a:off x="2339975" y="3575050"/>
            <a:ext cx="2160588" cy="720725"/>
            <a:chOff x="1474" y="2252"/>
            <a:chExt cx="1361" cy="454"/>
          </a:xfrm>
        </p:grpSpPr>
        <p:sp>
          <p:nvSpPr>
            <p:cNvPr id="35" name="Arc 35"/>
            <p:cNvSpPr>
              <a:spLocks/>
            </p:cNvSpPr>
            <p:nvPr/>
          </p:nvSpPr>
          <p:spPr bwMode="auto">
            <a:xfrm>
              <a:off x="1474" y="2478"/>
              <a:ext cx="366" cy="228"/>
            </a:xfrm>
            <a:custGeom>
              <a:avLst/>
              <a:gdLst>
                <a:gd name="G0" fmla="+- 0 0 0"/>
                <a:gd name="G1" fmla="+- 21598 0 0"/>
                <a:gd name="G2" fmla="+- 21600 0 0"/>
                <a:gd name="T0" fmla="*/ 282 w 11942"/>
                <a:gd name="T1" fmla="*/ 0 h 21598"/>
                <a:gd name="T2" fmla="*/ 11942 w 11942"/>
                <a:gd name="T3" fmla="*/ 3600 h 21598"/>
                <a:gd name="T4" fmla="*/ 0 w 11942"/>
                <a:gd name="T5" fmla="*/ 21598 h 21598"/>
              </a:gdLst>
              <a:ahLst/>
              <a:cxnLst>
                <a:cxn ang="0">
                  <a:pos x="T0" y="T1"/>
                </a:cxn>
                <a:cxn ang="0">
                  <a:pos x="T2" y="T3"/>
                </a:cxn>
                <a:cxn ang="0">
                  <a:pos x="T4" y="T5"/>
                </a:cxn>
              </a:cxnLst>
              <a:rect l="0" t="0" r="r" b="b"/>
              <a:pathLst>
                <a:path w="11942" h="21598" fill="none" extrusionOk="0">
                  <a:moveTo>
                    <a:pt x="282" y="-1"/>
                  </a:moveTo>
                  <a:cubicBezTo>
                    <a:pt x="4433" y="54"/>
                    <a:pt x="8482" y="1303"/>
                    <a:pt x="11942" y="3599"/>
                  </a:cubicBezTo>
                </a:path>
                <a:path w="11942" h="21598" stroke="0" extrusionOk="0">
                  <a:moveTo>
                    <a:pt x="282" y="-1"/>
                  </a:moveTo>
                  <a:cubicBezTo>
                    <a:pt x="4433" y="54"/>
                    <a:pt x="8482" y="1303"/>
                    <a:pt x="11942" y="3599"/>
                  </a:cubicBezTo>
                  <a:lnTo>
                    <a:pt x="0" y="21598"/>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Arc 36"/>
            <p:cNvSpPr>
              <a:spLocks/>
            </p:cNvSpPr>
            <p:nvPr/>
          </p:nvSpPr>
          <p:spPr bwMode="auto">
            <a:xfrm flipV="1">
              <a:off x="1837" y="2252"/>
              <a:ext cx="592" cy="272"/>
            </a:xfrm>
            <a:custGeom>
              <a:avLst/>
              <a:gdLst>
                <a:gd name="G0" fmla="+- 409 0 0"/>
                <a:gd name="G1" fmla="+- 21600 0 0"/>
                <a:gd name="G2" fmla="+- 21600 0 0"/>
                <a:gd name="T0" fmla="*/ 0 w 13682"/>
                <a:gd name="T1" fmla="*/ 4 h 21600"/>
                <a:gd name="T2" fmla="*/ 13682 w 13682"/>
                <a:gd name="T3" fmla="*/ 4559 h 21600"/>
                <a:gd name="T4" fmla="*/ 409 w 13682"/>
                <a:gd name="T5" fmla="*/ 21600 h 21600"/>
              </a:gdLst>
              <a:ahLst/>
              <a:cxnLst>
                <a:cxn ang="0">
                  <a:pos x="T0" y="T1"/>
                </a:cxn>
                <a:cxn ang="0">
                  <a:pos x="T2" y="T3"/>
                </a:cxn>
                <a:cxn ang="0">
                  <a:pos x="T4" y="T5"/>
                </a:cxn>
              </a:cxnLst>
              <a:rect l="0" t="0" r="r" b="b"/>
              <a:pathLst>
                <a:path w="13682" h="21600" fill="none" extrusionOk="0">
                  <a:moveTo>
                    <a:pt x="-1" y="3"/>
                  </a:moveTo>
                  <a:cubicBezTo>
                    <a:pt x="136" y="1"/>
                    <a:pt x="272" y="-1"/>
                    <a:pt x="409" y="0"/>
                  </a:cubicBezTo>
                  <a:cubicBezTo>
                    <a:pt x="5217" y="0"/>
                    <a:pt x="9888" y="1604"/>
                    <a:pt x="13681" y="4559"/>
                  </a:cubicBezTo>
                </a:path>
                <a:path w="13682" h="21600" stroke="0" extrusionOk="0">
                  <a:moveTo>
                    <a:pt x="-1" y="3"/>
                  </a:moveTo>
                  <a:cubicBezTo>
                    <a:pt x="136" y="1"/>
                    <a:pt x="272" y="-1"/>
                    <a:pt x="409" y="0"/>
                  </a:cubicBezTo>
                  <a:cubicBezTo>
                    <a:pt x="5217" y="0"/>
                    <a:pt x="9888" y="1604"/>
                    <a:pt x="13681" y="4559"/>
                  </a:cubicBezTo>
                  <a:lnTo>
                    <a:pt x="409"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Arc 37"/>
            <p:cNvSpPr>
              <a:spLocks/>
            </p:cNvSpPr>
            <p:nvPr/>
          </p:nvSpPr>
          <p:spPr bwMode="auto">
            <a:xfrm>
              <a:off x="2426" y="2478"/>
              <a:ext cx="409" cy="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 name="Group 38"/>
          <p:cNvGrpSpPr>
            <a:grpSpLocks/>
          </p:cNvGrpSpPr>
          <p:nvPr/>
        </p:nvGrpSpPr>
        <p:grpSpPr bwMode="auto">
          <a:xfrm>
            <a:off x="2195513" y="4656138"/>
            <a:ext cx="2303462" cy="938212"/>
            <a:chOff x="1383" y="2933"/>
            <a:chExt cx="1451" cy="591"/>
          </a:xfrm>
        </p:grpSpPr>
        <p:sp>
          <p:nvSpPr>
            <p:cNvPr id="39" name="Arc 39"/>
            <p:cNvSpPr>
              <a:spLocks/>
            </p:cNvSpPr>
            <p:nvPr/>
          </p:nvSpPr>
          <p:spPr bwMode="auto">
            <a:xfrm flipV="1">
              <a:off x="1927" y="2933"/>
              <a:ext cx="907" cy="545"/>
            </a:xfrm>
            <a:custGeom>
              <a:avLst/>
              <a:gdLst>
                <a:gd name="G0" fmla="+- 0 0 0"/>
                <a:gd name="G1" fmla="+- 21599 0 0"/>
                <a:gd name="G2" fmla="+- 21600 0 0"/>
                <a:gd name="T0" fmla="*/ 215 w 21586"/>
                <a:gd name="T1" fmla="*/ 0 h 21599"/>
                <a:gd name="T2" fmla="*/ 21586 w 21586"/>
                <a:gd name="T3" fmla="*/ 20833 h 21599"/>
                <a:gd name="T4" fmla="*/ 0 w 21586"/>
                <a:gd name="T5" fmla="*/ 21599 h 21599"/>
              </a:gdLst>
              <a:ahLst/>
              <a:cxnLst>
                <a:cxn ang="0">
                  <a:pos x="T0" y="T1"/>
                </a:cxn>
                <a:cxn ang="0">
                  <a:pos x="T2" y="T3"/>
                </a:cxn>
                <a:cxn ang="0">
                  <a:pos x="T4" y="T5"/>
                </a:cxn>
              </a:cxnLst>
              <a:rect l="0" t="0" r="r" b="b"/>
              <a:pathLst>
                <a:path w="21586" h="21599" fill="none" extrusionOk="0">
                  <a:moveTo>
                    <a:pt x="214" y="0"/>
                  </a:moveTo>
                  <a:cubicBezTo>
                    <a:pt x="11762" y="115"/>
                    <a:pt x="21176" y="9292"/>
                    <a:pt x="21586" y="20832"/>
                  </a:cubicBezTo>
                </a:path>
                <a:path w="21586" h="21599" stroke="0" extrusionOk="0">
                  <a:moveTo>
                    <a:pt x="214" y="0"/>
                  </a:moveTo>
                  <a:cubicBezTo>
                    <a:pt x="11762" y="115"/>
                    <a:pt x="21176" y="9292"/>
                    <a:pt x="21586" y="20832"/>
                  </a:cubicBezTo>
                  <a:lnTo>
                    <a:pt x="0" y="21599"/>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Arc 40"/>
            <p:cNvSpPr>
              <a:spLocks/>
            </p:cNvSpPr>
            <p:nvPr/>
          </p:nvSpPr>
          <p:spPr bwMode="auto">
            <a:xfrm flipV="1">
              <a:off x="1383" y="3388"/>
              <a:ext cx="570" cy="136"/>
            </a:xfrm>
            <a:custGeom>
              <a:avLst/>
              <a:gdLst>
                <a:gd name="G0" fmla="+- 0 0 0"/>
                <a:gd name="G1" fmla="+- 21600 0 0"/>
                <a:gd name="G2" fmla="+- 21600 0 0"/>
                <a:gd name="T0" fmla="*/ 0 w 16935"/>
                <a:gd name="T1" fmla="*/ 0 h 21600"/>
                <a:gd name="T2" fmla="*/ 16935 w 16935"/>
                <a:gd name="T3" fmla="*/ 8193 h 21600"/>
                <a:gd name="T4" fmla="*/ 0 w 16935"/>
                <a:gd name="T5" fmla="*/ 21600 h 21600"/>
              </a:gdLst>
              <a:ahLst/>
              <a:cxnLst>
                <a:cxn ang="0">
                  <a:pos x="T0" y="T1"/>
                </a:cxn>
                <a:cxn ang="0">
                  <a:pos x="T2" y="T3"/>
                </a:cxn>
                <a:cxn ang="0">
                  <a:pos x="T4" y="T5"/>
                </a:cxn>
              </a:cxnLst>
              <a:rect l="0" t="0" r="r" b="b"/>
              <a:pathLst>
                <a:path w="16935" h="21600" fill="none" extrusionOk="0">
                  <a:moveTo>
                    <a:pt x="-1" y="0"/>
                  </a:moveTo>
                  <a:cubicBezTo>
                    <a:pt x="6600" y="0"/>
                    <a:pt x="12838" y="3017"/>
                    <a:pt x="16935" y="8192"/>
                  </a:cubicBezTo>
                </a:path>
                <a:path w="16935" h="21600" stroke="0" extrusionOk="0">
                  <a:moveTo>
                    <a:pt x="-1" y="0"/>
                  </a:moveTo>
                  <a:cubicBezTo>
                    <a:pt x="6600" y="0"/>
                    <a:pt x="12838" y="3017"/>
                    <a:pt x="16935" y="8192"/>
                  </a:cubicBezTo>
                  <a:lnTo>
                    <a:pt x="0"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 name="Rectangle 41"/>
          <p:cNvSpPr>
            <a:spLocks noChangeArrowheads="1"/>
          </p:cNvSpPr>
          <p:nvPr/>
        </p:nvSpPr>
        <p:spPr bwMode="auto">
          <a:xfrm>
            <a:off x="2555875" y="5013325"/>
            <a:ext cx="1295400" cy="503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solidFill>
                  <a:schemeClr val="hlink"/>
                </a:solidFill>
                <a:latin typeface="Arial" charset="0"/>
              </a:rPr>
              <a:t>方法调用</a:t>
            </a:r>
          </a:p>
        </p:txBody>
      </p:sp>
      <p:sp>
        <p:nvSpPr>
          <p:cNvPr id="42" name="Rectangle 42"/>
          <p:cNvSpPr>
            <a:spLocks noChangeArrowheads="1"/>
          </p:cNvSpPr>
          <p:nvPr/>
        </p:nvSpPr>
        <p:spPr bwMode="auto">
          <a:xfrm>
            <a:off x="2555875" y="3644900"/>
            <a:ext cx="1438275" cy="503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solidFill>
                  <a:schemeClr val="hlink"/>
                </a:solidFill>
                <a:latin typeface="Arial" charset="0"/>
              </a:rPr>
              <a:t>方法调用</a:t>
            </a:r>
          </a:p>
        </p:txBody>
      </p:sp>
      <p:sp>
        <p:nvSpPr>
          <p:cNvPr id="43" name="Rectangle 43"/>
          <p:cNvSpPr>
            <a:spLocks noChangeArrowheads="1"/>
          </p:cNvSpPr>
          <p:nvPr/>
        </p:nvSpPr>
        <p:spPr bwMode="auto">
          <a:xfrm>
            <a:off x="3995738" y="2708275"/>
            <a:ext cx="1368425" cy="503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solidFill>
                  <a:schemeClr val="hlink"/>
                </a:solidFill>
                <a:latin typeface="Arial" charset="0"/>
              </a:rPr>
              <a:t>方法调用</a:t>
            </a:r>
          </a:p>
        </p:txBody>
      </p:sp>
      <p:sp>
        <p:nvSpPr>
          <p:cNvPr id="44" name="Rectangle 44"/>
          <p:cNvSpPr>
            <a:spLocks noChangeArrowheads="1"/>
          </p:cNvSpPr>
          <p:nvPr/>
        </p:nvSpPr>
        <p:spPr bwMode="auto">
          <a:xfrm>
            <a:off x="6011863" y="1628775"/>
            <a:ext cx="2663825" cy="1871663"/>
          </a:xfrm>
          <a:prstGeom prst="rect">
            <a:avLst/>
          </a:prstGeom>
          <a:solidFill>
            <a:srgbClr val="CCFFCC"/>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b="1">
                <a:solidFill>
                  <a:schemeClr val="accent2"/>
                </a:solidFill>
                <a:latin typeface="Arial" charset="0"/>
              </a:rPr>
              <a:t>构件之间通过网络相连接</a:t>
            </a:r>
          </a:p>
          <a:p>
            <a:endParaRPr lang="zh-CN" altLang="en-US" sz="1800" b="1">
              <a:solidFill>
                <a:schemeClr val="accent2"/>
              </a:solidFill>
              <a:latin typeface="Arial" charset="0"/>
            </a:endParaRPr>
          </a:p>
          <a:p>
            <a:r>
              <a:rPr lang="zh-CN" altLang="en-US" sz="1800" b="1">
                <a:solidFill>
                  <a:schemeClr val="accent2"/>
                </a:solidFill>
                <a:latin typeface="Arial" charset="0"/>
              </a:rPr>
              <a:t>数据和处理分布在一定范</a:t>
            </a:r>
          </a:p>
          <a:p>
            <a:r>
              <a:rPr lang="zh-CN" altLang="en-US" sz="1800" b="1">
                <a:solidFill>
                  <a:schemeClr val="accent2"/>
                </a:solidFill>
                <a:latin typeface="Arial" charset="0"/>
              </a:rPr>
              <a:t>围内的多个构件上</a:t>
            </a:r>
          </a:p>
        </p:txBody>
      </p:sp>
    </p:spTree>
    <p:extLst>
      <p:ext uri="{BB962C8B-B14F-4D97-AF65-F5344CB8AC3E}">
        <p14:creationId xmlns:p14="http://schemas.microsoft.com/office/powerpoint/2010/main" val="25798858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a:t>
            </a:r>
            <a:endParaRPr lang="zh-CN" altLang="en-US" dirty="0"/>
          </a:p>
        </p:txBody>
      </p:sp>
      <p:sp>
        <p:nvSpPr>
          <p:cNvPr id="3" name="内容占位符 2"/>
          <p:cNvSpPr>
            <a:spLocks noGrp="1"/>
          </p:cNvSpPr>
          <p:nvPr>
            <p:ph sz="quarter" idx="1"/>
          </p:nvPr>
        </p:nvSpPr>
        <p:spPr/>
        <p:txBody>
          <a:bodyPr/>
          <a:lstStyle/>
          <a:p>
            <a:r>
              <a:rPr lang="en-US" altLang="zh-CN" b="1" dirty="0">
                <a:solidFill>
                  <a:srgbClr val="0033CC"/>
                </a:solidFill>
              </a:rPr>
              <a:t>Component:</a:t>
            </a:r>
            <a:r>
              <a:rPr lang="en-US" altLang="zh-CN" b="1" dirty="0">
                <a:solidFill>
                  <a:srgbClr val="FF0066"/>
                </a:solidFill>
              </a:rPr>
              <a:t> </a:t>
            </a:r>
            <a:r>
              <a:rPr lang="en-US" altLang="zh-CN" b="1" dirty="0">
                <a:solidFill>
                  <a:srgbClr val="FF3300"/>
                </a:solidFill>
              </a:rPr>
              <a:t>server</a:t>
            </a:r>
            <a:r>
              <a:rPr lang="zh-CN" altLang="en-US" b="1" dirty="0">
                <a:solidFill>
                  <a:srgbClr val="FF3300"/>
                </a:solidFill>
              </a:rPr>
              <a:t>（服务器组件）</a:t>
            </a:r>
          </a:p>
          <a:p>
            <a:r>
              <a:rPr lang="zh-CN" altLang="en-US" dirty="0"/>
              <a:t>                    </a:t>
            </a:r>
            <a:r>
              <a:rPr lang="en-US" altLang="zh-CN" b="1" dirty="0">
                <a:solidFill>
                  <a:srgbClr val="FF3300"/>
                </a:solidFill>
              </a:rPr>
              <a:t>client  </a:t>
            </a:r>
            <a:r>
              <a:rPr lang="zh-CN" altLang="en-US" b="1" dirty="0">
                <a:solidFill>
                  <a:srgbClr val="FF3300"/>
                </a:solidFill>
              </a:rPr>
              <a:t>（客户组件）</a:t>
            </a:r>
          </a:p>
          <a:p>
            <a:r>
              <a:rPr lang="en-US" altLang="zh-CN" b="1" dirty="0">
                <a:solidFill>
                  <a:srgbClr val="0033CC"/>
                </a:solidFill>
              </a:rPr>
              <a:t>Connector:</a:t>
            </a:r>
            <a:r>
              <a:rPr lang="en-US" altLang="zh-CN" b="1" dirty="0">
                <a:solidFill>
                  <a:srgbClr val="FF0066"/>
                </a:solidFill>
              </a:rPr>
              <a:t>  </a:t>
            </a:r>
            <a:r>
              <a:rPr lang="zh-CN" altLang="en-US" b="1" dirty="0">
                <a:solidFill>
                  <a:srgbClr val="FF3300"/>
                </a:solidFill>
              </a:rPr>
              <a:t>某种进程间的通信机制，通常是基于</a:t>
            </a:r>
            <a:r>
              <a:rPr lang="en-US" altLang="zh-CN" b="1" dirty="0">
                <a:solidFill>
                  <a:srgbClr val="FF3300"/>
                </a:solidFill>
              </a:rPr>
              <a:t>RPC</a:t>
            </a:r>
            <a:r>
              <a:rPr lang="zh-CN" altLang="en-US" b="1" dirty="0">
                <a:solidFill>
                  <a:srgbClr val="FF3300"/>
                </a:solidFill>
              </a:rPr>
              <a:t>的交互协议</a:t>
            </a:r>
            <a:r>
              <a:rPr lang="en-US" altLang="zh-CN" b="1" dirty="0">
                <a:solidFill>
                  <a:srgbClr val="FF3300"/>
                </a:solidFill>
              </a:rPr>
              <a:t>; </a:t>
            </a:r>
            <a:r>
              <a:rPr lang="zh-CN" altLang="en-US" b="1" dirty="0">
                <a:solidFill>
                  <a:srgbClr val="FF3300"/>
                </a:solidFill>
              </a:rPr>
              <a:t>请求</a:t>
            </a:r>
            <a:r>
              <a:rPr lang="en-US" altLang="zh-CN" b="1" dirty="0">
                <a:solidFill>
                  <a:srgbClr val="FF3300"/>
                </a:solidFill>
              </a:rPr>
              <a:t>-</a:t>
            </a:r>
            <a:r>
              <a:rPr lang="zh-CN" altLang="en-US" b="1" dirty="0">
                <a:solidFill>
                  <a:srgbClr val="FF3300"/>
                </a:solidFill>
              </a:rPr>
              <a:t>应答的非对称形式。</a:t>
            </a:r>
          </a:p>
          <a:p>
            <a:endParaRPr lang="zh-CN" altLang="en-US" dirty="0"/>
          </a:p>
        </p:txBody>
      </p:sp>
    </p:spTree>
    <p:extLst>
      <p:ext uri="{BB962C8B-B14F-4D97-AF65-F5344CB8AC3E}">
        <p14:creationId xmlns:p14="http://schemas.microsoft.com/office/powerpoint/2010/main" val="10503092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触发</a:t>
            </a:r>
            <a:endParaRPr lang="zh-CN" altLang="en-US" dirty="0"/>
          </a:p>
        </p:txBody>
      </p:sp>
      <p:grpSp>
        <p:nvGrpSpPr>
          <p:cNvPr id="4" name="Group 4"/>
          <p:cNvGrpSpPr>
            <a:grpSpLocks/>
          </p:cNvGrpSpPr>
          <p:nvPr/>
        </p:nvGrpSpPr>
        <p:grpSpPr bwMode="auto">
          <a:xfrm>
            <a:off x="1979613" y="2205038"/>
            <a:ext cx="1152525" cy="1079500"/>
            <a:chOff x="1519" y="1389"/>
            <a:chExt cx="726" cy="680"/>
          </a:xfrm>
        </p:grpSpPr>
        <p:sp>
          <p:nvSpPr>
            <p:cNvPr id="5" name="AutoShape 5"/>
            <p:cNvSpPr>
              <a:spLocks noChangeArrowheads="1"/>
            </p:cNvSpPr>
            <p:nvPr/>
          </p:nvSpPr>
          <p:spPr bwMode="auto">
            <a:xfrm>
              <a:off x="1519" y="1389"/>
              <a:ext cx="635" cy="680"/>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FF0066"/>
                  </a:solidFill>
                  <a:latin typeface="Arial" charset="0"/>
                </a:rPr>
                <a:t>client</a:t>
              </a:r>
            </a:p>
          </p:txBody>
        </p:sp>
        <p:sp>
          <p:nvSpPr>
            <p:cNvPr id="6" name="Rectangle 6"/>
            <p:cNvSpPr>
              <a:spLocks noChangeArrowheads="1"/>
            </p:cNvSpPr>
            <p:nvPr/>
          </p:nvSpPr>
          <p:spPr bwMode="auto">
            <a:xfrm>
              <a:off x="2154" y="1525"/>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2154" y="1797"/>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 name="AutoShape 8"/>
          <p:cNvSpPr>
            <a:spLocks/>
          </p:cNvSpPr>
          <p:nvPr/>
        </p:nvSpPr>
        <p:spPr bwMode="auto">
          <a:xfrm>
            <a:off x="4287838" y="2378075"/>
            <a:ext cx="2516187" cy="898525"/>
          </a:xfrm>
          <a:prstGeom prst="borderCallout2">
            <a:avLst>
              <a:gd name="adj1" fmla="val 12722"/>
              <a:gd name="adj2" fmla="val -3028"/>
              <a:gd name="adj3" fmla="val 12722"/>
              <a:gd name="adj4" fmla="val -25491"/>
              <a:gd name="adj5" fmla="val 12722"/>
              <a:gd name="adj6" fmla="val -48833"/>
            </a:avLst>
          </a:prstGeom>
          <a:solidFill>
            <a:srgbClr val="FF99CC"/>
          </a:solidFill>
          <a:ln w="539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FF0066"/>
                </a:solidFill>
              </a:rPr>
              <a:t>向服务器请</a:t>
            </a:r>
          </a:p>
          <a:p>
            <a:pPr algn="ctr"/>
            <a:r>
              <a:rPr lang="zh-CN" altLang="en-US" sz="2000" b="1">
                <a:solidFill>
                  <a:srgbClr val="FF0066"/>
                </a:solidFill>
              </a:rPr>
              <a:t>求服务</a:t>
            </a:r>
          </a:p>
        </p:txBody>
      </p:sp>
      <p:sp>
        <p:nvSpPr>
          <p:cNvPr id="9" name="AutoShape 9"/>
          <p:cNvSpPr>
            <a:spLocks/>
          </p:cNvSpPr>
          <p:nvPr/>
        </p:nvSpPr>
        <p:spPr bwMode="auto">
          <a:xfrm>
            <a:off x="3995738" y="3860800"/>
            <a:ext cx="1439862" cy="609600"/>
          </a:xfrm>
          <a:prstGeom prst="borderCallout1">
            <a:avLst>
              <a:gd name="adj1" fmla="val 18750"/>
              <a:gd name="adj2" fmla="val -5292"/>
              <a:gd name="adj3" fmla="val -122917"/>
              <a:gd name="adj4" fmla="val -70231"/>
            </a:avLst>
          </a:prstGeom>
          <a:solidFill>
            <a:srgbClr val="FF99CC"/>
          </a:solidFill>
          <a:ln w="508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FF0066"/>
                </a:solidFill>
              </a:rPr>
              <a:t>主动</a:t>
            </a:r>
          </a:p>
        </p:txBody>
      </p:sp>
      <p:sp>
        <p:nvSpPr>
          <p:cNvPr id="10" name="Rectangle 10"/>
          <p:cNvSpPr>
            <a:spLocks noChangeArrowheads="1"/>
          </p:cNvSpPr>
          <p:nvPr/>
        </p:nvSpPr>
        <p:spPr bwMode="auto">
          <a:xfrm>
            <a:off x="1042988" y="4797425"/>
            <a:ext cx="5689600" cy="7921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33CC"/>
                </a:solidFill>
              </a:rPr>
              <a:t>通信一般是成对的，且由客户组件发起；</a:t>
            </a:r>
          </a:p>
          <a:p>
            <a:r>
              <a:rPr lang="zh-CN" altLang="en-US" b="1">
                <a:solidFill>
                  <a:srgbClr val="0033CC"/>
                </a:solidFill>
              </a:rPr>
              <a:t>往返风格</a:t>
            </a:r>
          </a:p>
        </p:txBody>
      </p:sp>
      <p:sp>
        <p:nvSpPr>
          <p:cNvPr id="11" name="Rectangle 11"/>
          <p:cNvSpPr>
            <a:spLocks noChangeArrowheads="1"/>
          </p:cNvSpPr>
          <p:nvPr/>
        </p:nvSpPr>
        <p:spPr bwMode="auto">
          <a:xfrm>
            <a:off x="1042988" y="5734050"/>
            <a:ext cx="5689600" cy="6477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33CC"/>
                </a:solidFill>
              </a:rPr>
              <a:t>客户需了解服务器的身份</a:t>
            </a:r>
          </a:p>
        </p:txBody>
      </p:sp>
    </p:spTree>
    <p:extLst>
      <p:ext uri="{BB962C8B-B14F-4D97-AF65-F5344CB8AC3E}">
        <p14:creationId xmlns:p14="http://schemas.microsoft.com/office/powerpoint/2010/main" val="256083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ppt_x</p:attrName>
                                        </p:attrNameLst>
                                      </p:cBhvr>
                                      <p:tavLst>
                                        <p:tav tm="0">
                                          <p:val>
                                            <p:strVal val="#ppt_x-#ppt_w/2"/>
                                          </p:val>
                                        </p:tav>
                                        <p:tav tm="100000">
                                          <p:val>
                                            <p:strVal val="#ppt_x"/>
                                          </p:val>
                                        </p:tav>
                                      </p:tavLst>
                                    </p:anim>
                                    <p:anim calcmode="lin" valueType="num">
                                      <p:cBhvr>
                                        <p:cTn id="18" dur="500" fill="hold"/>
                                        <p:tgtEl>
                                          <p:spTgt spid="10"/>
                                        </p:tgtEl>
                                        <p:attrNameLst>
                                          <p:attrName>ppt_y</p:attrName>
                                        </p:attrNameLst>
                                      </p:cBhvr>
                                      <p:tavLst>
                                        <p:tav tm="0">
                                          <p:val>
                                            <p:strVal val="#ppt_y"/>
                                          </p:val>
                                        </p:tav>
                                        <p:tav tm="100000">
                                          <p:val>
                                            <p:strVal val="#ppt_y"/>
                                          </p:val>
                                        </p:tav>
                                      </p:tavLst>
                                    </p:anim>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sz="quarter" idx="1"/>
          </p:nvPr>
        </p:nvSpPr>
        <p:spPr/>
        <p:txBody>
          <a:bodyPr/>
          <a:lstStyle/>
          <a:p>
            <a:r>
              <a:rPr lang="zh-CN" altLang="en-US" b="1" dirty="0">
                <a:solidFill>
                  <a:srgbClr val="336699"/>
                </a:solidFill>
              </a:rPr>
              <a:t>通信一般是成对的，且由客户组件发起</a:t>
            </a:r>
          </a:p>
          <a:p>
            <a:r>
              <a:rPr lang="zh-CN" altLang="en-US" b="1" dirty="0">
                <a:solidFill>
                  <a:srgbClr val="336699"/>
                </a:solidFill>
              </a:rPr>
              <a:t>理想情况下，这种访问是透明的，即客户和服务器可以运行在同一台机器上，也可以跨进程、跨机器运行。</a:t>
            </a:r>
          </a:p>
          <a:p>
            <a:r>
              <a:rPr lang="zh-CN" altLang="en-US" b="1" dirty="0">
                <a:solidFill>
                  <a:srgbClr val="336699"/>
                </a:solidFill>
              </a:rPr>
              <a:t>是编程语言中过程</a:t>
            </a:r>
            <a:r>
              <a:rPr lang="en-US" altLang="zh-CN" b="1" dirty="0">
                <a:solidFill>
                  <a:srgbClr val="336699"/>
                </a:solidFill>
              </a:rPr>
              <a:t>/</a:t>
            </a:r>
            <a:r>
              <a:rPr lang="zh-CN" altLang="en-US" b="1" dirty="0">
                <a:solidFill>
                  <a:srgbClr val="336699"/>
                </a:solidFill>
              </a:rPr>
              <a:t>函数</a:t>
            </a:r>
            <a:r>
              <a:rPr lang="en-US" altLang="zh-CN" b="1" dirty="0">
                <a:solidFill>
                  <a:srgbClr val="336699"/>
                </a:solidFill>
              </a:rPr>
              <a:t>/</a:t>
            </a:r>
            <a:r>
              <a:rPr lang="zh-CN" altLang="en-US" b="1" dirty="0">
                <a:solidFill>
                  <a:srgbClr val="336699"/>
                </a:solidFill>
              </a:rPr>
              <a:t>方法调用的一种泛化</a:t>
            </a:r>
          </a:p>
          <a:p>
            <a:r>
              <a:rPr lang="en-US" altLang="zh-CN" b="1" dirty="0">
                <a:solidFill>
                  <a:srgbClr val="336699"/>
                </a:solidFill>
              </a:rPr>
              <a:t>Client</a:t>
            </a:r>
            <a:r>
              <a:rPr lang="zh-CN" altLang="en-US" b="1" dirty="0">
                <a:solidFill>
                  <a:srgbClr val="336699"/>
                </a:solidFill>
              </a:rPr>
              <a:t>和</a:t>
            </a:r>
            <a:r>
              <a:rPr lang="en-US" altLang="zh-CN" b="1" dirty="0">
                <a:solidFill>
                  <a:srgbClr val="336699"/>
                </a:solidFill>
              </a:rPr>
              <a:t>Server</a:t>
            </a:r>
            <a:r>
              <a:rPr lang="zh-CN" altLang="en-US" b="1" dirty="0">
                <a:solidFill>
                  <a:srgbClr val="336699"/>
                </a:solidFill>
              </a:rPr>
              <a:t>都是软件的组件，而非两台机器</a:t>
            </a:r>
          </a:p>
          <a:p>
            <a:endParaRPr lang="zh-CN" altLang="en-US" dirty="0"/>
          </a:p>
        </p:txBody>
      </p:sp>
    </p:spTree>
    <p:extLst>
      <p:ext uri="{BB962C8B-B14F-4D97-AF65-F5344CB8AC3E}">
        <p14:creationId xmlns:p14="http://schemas.microsoft.com/office/powerpoint/2010/main" val="9364634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a:t>
            </a:r>
            <a:r>
              <a:rPr lang="zh-CN" altLang="en-US" dirty="0"/>
              <a:t>模型和</a:t>
            </a:r>
            <a:r>
              <a:rPr lang="en-US" altLang="zh-CN" dirty="0"/>
              <a:t>socket</a:t>
            </a:r>
            <a:r>
              <a:rPr lang="zh-CN" altLang="en-US" dirty="0"/>
              <a:t>概念</a:t>
            </a:r>
          </a:p>
        </p:txBody>
      </p:sp>
      <p:sp>
        <p:nvSpPr>
          <p:cNvPr id="3" name="内容占位符 2"/>
          <p:cNvSpPr>
            <a:spLocks noGrp="1"/>
          </p:cNvSpPr>
          <p:nvPr>
            <p:ph sz="quarter" idx="1"/>
          </p:nvPr>
        </p:nvSpPr>
        <p:spPr/>
        <p:txBody>
          <a:bodyPr/>
          <a:lstStyle/>
          <a:p>
            <a:r>
              <a:rPr lang="en-US" altLang="zh-CN" b="1" dirty="0">
                <a:solidFill>
                  <a:srgbClr val="336699"/>
                </a:solidFill>
              </a:rPr>
              <a:t>Socket</a:t>
            </a:r>
            <a:r>
              <a:rPr lang="zh-CN" altLang="en-US" b="1" dirty="0">
                <a:solidFill>
                  <a:srgbClr val="336699"/>
                </a:solidFill>
              </a:rPr>
              <a:t>编程：使用</a:t>
            </a:r>
            <a:r>
              <a:rPr lang="en-US" altLang="zh-CN" b="1" dirty="0" err="1">
                <a:solidFill>
                  <a:srgbClr val="336699"/>
                </a:solidFill>
              </a:rPr>
              <a:t>tcp</a:t>
            </a:r>
            <a:r>
              <a:rPr lang="en-US" altLang="zh-CN" b="1" dirty="0">
                <a:solidFill>
                  <a:srgbClr val="336699"/>
                </a:solidFill>
              </a:rPr>
              <a:t>/</a:t>
            </a:r>
            <a:r>
              <a:rPr lang="en-US" altLang="zh-CN" b="1" dirty="0" err="1">
                <a:solidFill>
                  <a:srgbClr val="336699"/>
                </a:solidFill>
              </a:rPr>
              <a:t>ip</a:t>
            </a:r>
            <a:r>
              <a:rPr lang="zh-CN" altLang="en-US" b="1" dirty="0">
                <a:solidFill>
                  <a:srgbClr val="336699"/>
                </a:solidFill>
              </a:rPr>
              <a:t>协议或者</a:t>
            </a:r>
            <a:r>
              <a:rPr lang="en-US" altLang="zh-CN" b="1" dirty="0" err="1">
                <a:solidFill>
                  <a:srgbClr val="336699"/>
                </a:solidFill>
              </a:rPr>
              <a:t>udp</a:t>
            </a:r>
            <a:r>
              <a:rPr lang="zh-CN" altLang="en-US" b="1" dirty="0">
                <a:solidFill>
                  <a:srgbClr val="336699"/>
                </a:solidFill>
              </a:rPr>
              <a:t>协议与网络中的其它计算机进行通信。一个</a:t>
            </a:r>
            <a:r>
              <a:rPr lang="en-US" altLang="zh-CN" b="1" dirty="0">
                <a:solidFill>
                  <a:srgbClr val="336699"/>
                </a:solidFill>
              </a:rPr>
              <a:t>server</a:t>
            </a:r>
            <a:r>
              <a:rPr lang="zh-CN" altLang="en-US" b="1" dirty="0">
                <a:solidFill>
                  <a:srgbClr val="336699"/>
                </a:solidFill>
              </a:rPr>
              <a:t>多个</a:t>
            </a:r>
            <a:r>
              <a:rPr lang="en-US" altLang="zh-CN" b="1" dirty="0">
                <a:solidFill>
                  <a:srgbClr val="336699"/>
                </a:solidFill>
              </a:rPr>
              <a:t>client</a:t>
            </a:r>
            <a:r>
              <a:rPr lang="zh-CN" altLang="en-US" b="1" dirty="0">
                <a:solidFill>
                  <a:srgbClr val="336699"/>
                </a:solidFill>
              </a:rPr>
              <a:t>的情况；为了区分应用程序（</a:t>
            </a:r>
            <a:r>
              <a:rPr lang="en-US" altLang="zh-CN" b="1" dirty="0">
                <a:solidFill>
                  <a:srgbClr val="336699"/>
                </a:solidFill>
              </a:rPr>
              <a:t>client</a:t>
            </a:r>
            <a:r>
              <a:rPr lang="zh-CN" altLang="en-US" b="1" dirty="0">
                <a:solidFill>
                  <a:srgbClr val="336699"/>
                </a:solidFill>
              </a:rPr>
              <a:t>）</a:t>
            </a:r>
            <a:r>
              <a:rPr lang="en-US" altLang="zh-CN" b="1" dirty="0">
                <a:solidFill>
                  <a:srgbClr val="336699"/>
                </a:solidFill>
              </a:rPr>
              <a:t>,</a:t>
            </a:r>
            <a:r>
              <a:rPr lang="zh-CN" altLang="en-US" b="1" dirty="0">
                <a:solidFill>
                  <a:srgbClr val="336699"/>
                </a:solidFill>
              </a:rPr>
              <a:t>引入</a:t>
            </a:r>
            <a:r>
              <a:rPr lang="zh-CN" altLang="en-US" b="1" dirty="0">
                <a:solidFill>
                  <a:srgbClr val="336699"/>
                </a:solidFill>
                <a:latin typeface="Arial"/>
              </a:rPr>
              <a:t>“</a:t>
            </a:r>
            <a:r>
              <a:rPr lang="zh-CN" altLang="en-US" b="1" dirty="0">
                <a:solidFill>
                  <a:srgbClr val="336699"/>
                </a:solidFill>
              </a:rPr>
              <a:t>端口</a:t>
            </a:r>
            <a:r>
              <a:rPr lang="zh-CN" altLang="en-US" b="1" dirty="0">
                <a:solidFill>
                  <a:srgbClr val="336699"/>
                </a:solidFill>
                <a:latin typeface="Arial"/>
              </a:rPr>
              <a:t>”</a:t>
            </a:r>
            <a:r>
              <a:rPr lang="zh-CN" altLang="en-US" b="1" dirty="0">
                <a:solidFill>
                  <a:srgbClr val="336699"/>
                </a:solidFill>
              </a:rPr>
              <a:t>的概念，每个端口有一个</a:t>
            </a:r>
            <a:r>
              <a:rPr lang="en-US" altLang="zh-CN" b="1" dirty="0">
                <a:solidFill>
                  <a:srgbClr val="336699"/>
                </a:solidFill>
              </a:rPr>
              <a:t>16</a:t>
            </a:r>
            <a:r>
              <a:rPr lang="zh-CN" altLang="en-US" b="1" dirty="0">
                <a:solidFill>
                  <a:srgbClr val="336699"/>
                </a:solidFill>
              </a:rPr>
              <a:t>位的标识符，称为端口号。端口号和主机的</a:t>
            </a:r>
            <a:r>
              <a:rPr lang="en-US" altLang="zh-CN" b="1" dirty="0" err="1">
                <a:solidFill>
                  <a:srgbClr val="336699"/>
                </a:solidFill>
              </a:rPr>
              <a:t>ip</a:t>
            </a:r>
            <a:r>
              <a:rPr lang="zh-CN" altLang="en-US" b="1" dirty="0">
                <a:solidFill>
                  <a:srgbClr val="336699"/>
                </a:solidFill>
              </a:rPr>
              <a:t>地址合起来，就构成了套接字</a:t>
            </a:r>
            <a:r>
              <a:rPr lang="en-US" altLang="zh-CN" b="1" dirty="0">
                <a:solidFill>
                  <a:srgbClr val="336699"/>
                </a:solidFill>
              </a:rPr>
              <a:t>socket,</a:t>
            </a:r>
            <a:r>
              <a:rPr lang="zh-CN" altLang="en-US" b="1" dirty="0">
                <a:solidFill>
                  <a:srgbClr val="336699"/>
                </a:solidFill>
              </a:rPr>
              <a:t>它能在全网范围内唯一标示某个主机的某个端口，也即套接字能唯一标识某个应用程序的位置。</a:t>
            </a:r>
          </a:p>
          <a:p>
            <a:endParaRPr lang="zh-CN" altLang="en-US" dirty="0"/>
          </a:p>
        </p:txBody>
      </p:sp>
    </p:spTree>
    <p:extLst>
      <p:ext uri="{BB962C8B-B14F-4D97-AF65-F5344CB8AC3E}">
        <p14:creationId xmlns:p14="http://schemas.microsoft.com/office/powerpoint/2010/main" val="4607166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代理风格</a:t>
            </a:r>
            <a:r>
              <a:rPr lang="en-US" altLang="zh-CN" dirty="0" smtClean="0"/>
              <a:t>Broker</a:t>
            </a:r>
            <a:endParaRPr lang="zh-CN" altLang="en-US" dirty="0"/>
          </a:p>
        </p:txBody>
      </p:sp>
      <p:grpSp>
        <p:nvGrpSpPr>
          <p:cNvPr id="4" name="Group 4"/>
          <p:cNvGrpSpPr>
            <a:grpSpLocks/>
          </p:cNvGrpSpPr>
          <p:nvPr/>
        </p:nvGrpSpPr>
        <p:grpSpPr bwMode="auto">
          <a:xfrm>
            <a:off x="2411413" y="2205038"/>
            <a:ext cx="1152525" cy="1079500"/>
            <a:chOff x="1519" y="1389"/>
            <a:chExt cx="726" cy="680"/>
          </a:xfrm>
        </p:grpSpPr>
        <p:sp>
          <p:nvSpPr>
            <p:cNvPr id="5" name="AutoShape 5"/>
            <p:cNvSpPr>
              <a:spLocks noChangeArrowheads="1"/>
            </p:cNvSpPr>
            <p:nvPr/>
          </p:nvSpPr>
          <p:spPr bwMode="auto">
            <a:xfrm>
              <a:off x="1519" y="1389"/>
              <a:ext cx="635" cy="680"/>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chemeClr val="hlink"/>
                  </a:solidFill>
                  <a:latin typeface="Arial" charset="0"/>
                </a:rPr>
                <a:t>client</a:t>
              </a:r>
            </a:p>
          </p:txBody>
        </p:sp>
        <p:sp>
          <p:nvSpPr>
            <p:cNvPr id="6" name="Rectangle 6"/>
            <p:cNvSpPr>
              <a:spLocks noChangeArrowheads="1"/>
            </p:cNvSpPr>
            <p:nvPr/>
          </p:nvSpPr>
          <p:spPr bwMode="auto">
            <a:xfrm>
              <a:off x="2154" y="1525"/>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2154" y="1797"/>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 name="Group 8"/>
          <p:cNvGrpSpPr>
            <a:grpSpLocks/>
          </p:cNvGrpSpPr>
          <p:nvPr/>
        </p:nvGrpSpPr>
        <p:grpSpPr bwMode="auto">
          <a:xfrm>
            <a:off x="1187450" y="3644900"/>
            <a:ext cx="1163638" cy="1079500"/>
            <a:chOff x="748" y="2296"/>
            <a:chExt cx="733" cy="680"/>
          </a:xfrm>
        </p:grpSpPr>
        <p:sp>
          <p:nvSpPr>
            <p:cNvPr id="9" name="AutoShape 9"/>
            <p:cNvSpPr>
              <a:spLocks noChangeArrowheads="1"/>
            </p:cNvSpPr>
            <p:nvPr/>
          </p:nvSpPr>
          <p:spPr bwMode="auto">
            <a:xfrm>
              <a:off x="748" y="2296"/>
              <a:ext cx="635" cy="680"/>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chemeClr val="hlink"/>
                  </a:solidFill>
                  <a:latin typeface="Arial" charset="0"/>
                </a:rPr>
                <a:t>client</a:t>
              </a:r>
            </a:p>
          </p:txBody>
        </p:sp>
        <p:sp>
          <p:nvSpPr>
            <p:cNvPr id="10" name="Rectangle 10"/>
            <p:cNvSpPr>
              <a:spLocks noChangeArrowheads="1"/>
            </p:cNvSpPr>
            <p:nvPr/>
          </p:nvSpPr>
          <p:spPr bwMode="auto">
            <a:xfrm>
              <a:off x="1383" y="2432"/>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11"/>
            <p:cNvSpPr>
              <a:spLocks noChangeArrowheads="1"/>
            </p:cNvSpPr>
            <p:nvPr/>
          </p:nvSpPr>
          <p:spPr bwMode="auto">
            <a:xfrm>
              <a:off x="1383" y="2568"/>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2"/>
            <p:cNvSpPr>
              <a:spLocks noChangeArrowheads="1"/>
            </p:cNvSpPr>
            <p:nvPr/>
          </p:nvSpPr>
          <p:spPr bwMode="auto">
            <a:xfrm>
              <a:off x="1390" y="2750"/>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13"/>
          <p:cNvGrpSpPr>
            <a:grpSpLocks/>
          </p:cNvGrpSpPr>
          <p:nvPr/>
        </p:nvGrpSpPr>
        <p:grpSpPr bwMode="auto">
          <a:xfrm>
            <a:off x="1042988" y="5229225"/>
            <a:ext cx="1152525" cy="1079500"/>
            <a:chOff x="1519" y="3385"/>
            <a:chExt cx="726" cy="680"/>
          </a:xfrm>
        </p:grpSpPr>
        <p:sp>
          <p:nvSpPr>
            <p:cNvPr id="14" name="AutoShape 14"/>
            <p:cNvSpPr>
              <a:spLocks noChangeArrowheads="1"/>
            </p:cNvSpPr>
            <p:nvPr/>
          </p:nvSpPr>
          <p:spPr bwMode="auto">
            <a:xfrm>
              <a:off x="1519" y="3385"/>
              <a:ext cx="635" cy="680"/>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chemeClr val="hlink"/>
                  </a:solidFill>
                  <a:latin typeface="Arial" charset="0"/>
                </a:rPr>
                <a:t>client</a:t>
              </a:r>
            </a:p>
          </p:txBody>
        </p:sp>
        <p:sp>
          <p:nvSpPr>
            <p:cNvPr id="15" name="Rectangle 15"/>
            <p:cNvSpPr>
              <a:spLocks noChangeArrowheads="1"/>
            </p:cNvSpPr>
            <p:nvPr/>
          </p:nvSpPr>
          <p:spPr bwMode="auto">
            <a:xfrm>
              <a:off x="2154" y="3566"/>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16"/>
            <p:cNvSpPr>
              <a:spLocks noChangeArrowheads="1"/>
            </p:cNvSpPr>
            <p:nvPr/>
          </p:nvSpPr>
          <p:spPr bwMode="auto">
            <a:xfrm>
              <a:off x="2154" y="3748"/>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7"/>
            <p:cNvSpPr>
              <a:spLocks noChangeArrowheads="1"/>
            </p:cNvSpPr>
            <p:nvPr/>
          </p:nvSpPr>
          <p:spPr bwMode="auto">
            <a:xfrm>
              <a:off x="2154" y="3929"/>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18"/>
          <p:cNvGrpSpPr>
            <a:grpSpLocks/>
          </p:cNvGrpSpPr>
          <p:nvPr/>
        </p:nvGrpSpPr>
        <p:grpSpPr bwMode="auto">
          <a:xfrm>
            <a:off x="3563938" y="2492375"/>
            <a:ext cx="1079500" cy="1327150"/>
            <a:chOff x="2245" y="1570"/>
            <a:chExt cx="680" cy="836"/>
          </a:xfrm>
        </p:grpSpPr>
        <p:sp>
          <p:nvSpPr>
            <p:cNvPr id="19" name="Arc 19"/>
            <p:cNvSpPr>
              <a:spLocks/>
            </p:cNvSpPr>
            <p:nvPr/>
          </p:nvSpPr>
          <p:spPr bwMode="auto">
            <a:xfrm>
              <a:off x="2245" y="1570"/>
              <a:ext cx="227" cy="4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rc 20"/>
            <p:cNvSpPr>
              <a:spLocks/>
            </p:cNvSpPr>
            <p:nvPr/>
          </p:nvSpPr>
          <p:spPr bwMode="auto">
            <a:xfrm>
              <a:off x="2472" y="1616"/>
              <a:ext cx="181" cy="272"/>
            </a:xfrm>
            <a:custGeom>
              <a:avLst/>
              <a:gdLst>
                <a:gd name="G0" fmla="+- 0 0 0"/>
                <a:gd name="G1" fmla="+- 21600 0 0"/>
                <a:gd name="G2" fmla="+- 21600 0 0"/>
                <a:gd name="T0" fmla="*/ 0 w 21367"/>
                <a:gd name="T1" fmla="*/ 0 h 21600"/>
                <a:gd name="T2" fmla="*/ 21367 w 21367"/>
                <a:gd name="T3" fmla="*/ 18438 h 21600"/>
                <a:gd name="T4" fmla="*/ 0 w 21367"/>
                <a:gd name="T5" fmla="*/ 21600 h 21600"/>
              </a:gdLst>
              <a:ahLst/>
              <a:cxnLst>
                <a:cxn ang="0">
                  <a:pos x="T0" y="T1"/>
                </a:cxn>
                <a:cxn ang="0">
                  <a:pos x="T2" y="T3"/>
                </a:cxn>
                <a:cxn ang="0">
                  <a:pos x="T4" y="T5"/>
                </a:cxn>
              </a:cxnLst>
              <a:rect l="0" t="0" r="r" b="b"/>
              <a:pathLst>
                <a:path w="21367" h="21600" fill="none" extrusionOk="0">
                  <a:moveTo>
                    <a:pt x="-1" y="0"/>
                  </a:moveTo>
                  <a:cubicBezTo>
                    <a:pt x="10708" y="0"/>
                    <a:pt x="19799" y="7845"/>
                    <a:pt x="21367" y="18437"/>
                  </a:cubicBezTo>
                </a:path>
                <a:path w="21367" h="21600" stroke="0" extrusionOk="0">
                  <a:moveTo>
                    <a:pt x="-1" y="0"/>
                  </a:moveTo>
                  <a:cubicBezTo>
                    <a:pt x="10708" y="0"/>
                    <a:pt x="19799" y="7845"/>
                    <a:pt x="21367" y="18437"/>
                  </a:cubicBezTo>
                  <a:lnTo>
                    <a:pt x="0"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rc 21"/>
            <p:cNvSpPr>
              <a:spLocks/>
            </p:cNvSpPr>
            <p:nvPr/>
          </p:nvSpPr>
          <p:spPr bwMode="auto">
            <a:xfrm flipH="1" flipV="1">
              <a:off x="2653" y="1841"/>
              <a:ext cx="272" cy="565"/>
            </a:xfrm>
            <a:custGeom>
              <a:avLst/>
              <a:gdLst>
                <a:gd name="G0" fmla="+- 0 0 0"/>
                <a:gd name="G1" fmla="+- 20722 0 0"/>
                <a:gd name="G2" fmla="+- 21600 0 0"/>
                <a:gd name="T0" fmla="*/ 6095 w 21600"/>
                <a:gd name="T1" fmla="*/ 0 h 23245"/>
                <a:gd name="T2" fmla="*/ 21452 w 21600"/>
                <a:gd name="T3" fmla="*/ 23245 h 23245"/>
                <a:gd name="T4" fmla="*/ 0 w 21600"/>
                <a:gd name="T5" fmla="*/ 20722 h 23245"/>
              </a:gdLst>
              <a:ahLst/>
              <a:cxnLst>
                <a:cxn ang="0">
                  <a:pos x="T0" y="T1"/>
                </a:cxn>
                <a:cxn ang="0">
                  <a:pos x="T2" y="T3"/>
                </a:cxn>
                <a:cxn ang="0">
                  <a:pos x="T4" y="T5"/>
                </a:cxn>
              </a:cxnLst>
              <a:rect l="0" t="0" r="r" b="b"/>
              <a:pathLst>
                <a:path w="21600" h="23245" fill="none" extrusionOk="0">
                  <a:moveTo>
                    <a:pt x="6095" y="-1"/>
                  </a:moveTo>
                  <a:cubicBezTo>
                    <a:pt x="15287" y="2703"/>
                    <a:pt x="21600" y="11140"/>
                    <a:pt x="21600" y="20722"/>
                  </a:cubicBezTo>
                  <a:cubicBezTo>
                    <a:pt x="21600" y="21565"/>
                    <a:pt x="21550" y="22407"/>
                    <a:pt x="21452" y="23245"/>
                  </a:cubicBezTo>
                </a:path>
                <a:path w="21600" h="23245" stroke="0" extrusionOk="0">
                  <a:moveTo>
                    <a:pt x="6095" y="-1"/>
                  </a:moveTo>
                  <a:cubicBezTo>
                    <a:pt x="15287" y="2703"/>
                    <a:pt x="21600" y="11140"/>
                    <a:pt x="21600" y="20722"/>
                  </a:cubicBezTo>
                  <a:cubicBezTo>
                    <a:pt x="21600" y="21565"/>
                    <a:pt x="21550" y="22407"/>
                    <a:pt x="21452" y="23245"/>
                  </a:cubicBezTo>
                  <a:lnTo>
                    <a:pt x="0" y="20722"/>
                  </a:lnTo>
                  <a:close/>
                </a:path>
              </a:pathLst>
            </a:custGeom>
            <a:noFill/>
            <a:ln w="9525">
              <a:solidFill>
                <a:srgbClr val="FF6600"/>
              </a:solidFill>
              <a:round/>
              <a:headEnd type="triangle" w="med" len="me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22"/>
          <p:cNvGrpSpPr>
            <a:grpSpLocks/>
          </p:cNvGrpSpPr>
          <p:nvPr/>
        </p:nvGrpSpPr>
        <p:grpSpPr bwMode="auto">
          <a:xfrm>
            <a:off x="2339975" y="3575050"/>
            <a:ext cx="2160588" cy="720725"/>
            <a:chOff x="1474" y="2252"/>
            <a:chExt cx="1361" cy="454"/>
          </a:xfrm>
        </p:grpSpPr>
        <p:sp>
          <p:nvSpPr>
            <p:cNvPr id="23" name="Arc 23"/>
            <p:cNvSpPr>
              <a:spLocks/>
            </p:cNvSpPr>
            <p:nvPr/>
          </p:nvSpPr>
          <p:spPr bwMode="auto">
            <a:xfrm>
              <a:off x="1474" y="2478"/>
              <a:ext cx="366" cy="228"/>
            </a:xfrm>
            <a:custGeom>
              <a:avLst/>
              <a:gdLst>
                <a:gd name="G0" fmla="+- 0 0 0"/>
                <a:gd name="G1" fmla="+- 21598 0 0"/>
                <a:gd name="G2" fmla="+- 21600 0 0"/>
                <a:gd name="T0" fmla="*/ 282 w 11942"/>
                <a:gd name="T1" fmla="*/ 0 h 21598"/>
                <a:gd name="T2" fmla="*/ 11942 w 11942"/>
                <a:gd name="T3" fmla="*/ 3600 h 21598"/>
                <a:gd name="T4" fmla="*/ 0 w 11942"/>
                <a:gd name="T5" fmla="*/ 21598 h 21598"/>
              </a:gdLst>
              <a:ahLst/>
              <a:cxnLst>
                <a:cxn ang="0">
                  <a:pos x="T0" y="T1"/>
                </a:cxn>
                <a:cxn ang="0">
                  <a:pos x="T2" y="T3"/>
                </a:cxn>
                <a:cxn ang="0">
                  <a:pos x="T4" y="T5"/>
                </a:cxn>
              </a:cxnLst>
              <a:rect l="0" t="0" r="r" b="b"/>
              <a:pathLst>
                <a:path w="11942" h="21598" fill="none" extrusionOk="0">
                  <a:moveTo>
                    <a:pt x="282" y="-1"/>
                  </a:moveTo>
                  <a:cubicBezTo>
                    <a:pt x="4433" y="54"/>
                    <a:pt x="8482" y="1303"/>
                    <a:pt x="11942" y="3599"/>
                  </a:cubicBezTo>
                </a:path>
                <a:path w="11942" h="21598" stroke="0" extrusionOk="0">
                  <a:moveTo>
                    <a:pt x="282" y="-1"/>
                  </a:moveTo>
                  <a:cubicBezTo>
                    <a:pt x="4433" y="54"/>
                    <a:pt x="8482" y="1303"/>
                    <a:pt x="11942" y="3599"/>
                  </a:cubicBezTo>
                  <a:lnTo>
                    <a:pt x="0" y="21598"/>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rc 24"/>
            <p:cNvSpPr>
              <a:spLocks/>
            </p:cNvSpPr>
            <p:nvPr/>
          </p:nvSpPr>
          <p:spPr bwMode="auto">
            <a:xfrm flipV="1">
              <a:off x="1837" y="2252"/>
              <a:ext cx="592" cy="272"/>
            </a:xfrm>
            <a:custGeom>
              <a:avLst/>
              <a:gdLst>
                <a:gd name="G0" fmla="+- 409 0 0"/>
                <a:gd name="G1" fmla="+- 21600 0 0"/>
                <a:gd name="G2" fmla="+- 21600 0 0"/>
                <a:gd name="T0" fmla="*/ 0 w 13682"/>
                <a:gd name="T1" fmla="*/ 4 h 21600"/>
                <a:gd name="T2" fmla="*/ 13682 w 13682"/>
                <a:gd name="T3" fmla="*/ 4559 h 21600"/>
                <a:gd name="T4" fmla="*/ 409 w 13682"/>
                <a:gd name="T5" fmla="*/ 21600 h 21600"/>
              </a:gdLst>
              <a:ahLst/>
              <a:cxnLst>
                <a:cxn ang="0">
                  <a:pos x="T0" y="T1"/>
                </a:cxn>
                <a:cxn ang="0">
                  <a:pos x="T2" y="T3"/>
                </a:cxn>
                <a:cxn ang="0">
                  <a:pos x="T4" y="T5"/>
                </a:cxn>
              </a:cxnLst>
              <a:rect l="0" t="0" r="r" b="b"/>
              <a:pathLst>
                <a:path w="13682" h="21600" fill="none" extrusionOk="0">
                  <a:moveTo>
                    <a:pt x="-1" y="3"/>
                  </a:moveTo>
                  <a:cubicBezTo>
                    <a:pt x="136" y="1"/>
                    <a:pt x="272" y="-1"/>
                    <a:pt x="409" y="0"/>
                  </a:cubicBezTo>
                  <a:cubicBezTo>
                    <a:pt x="5217" y="0"/>
                    <a:pt x="9888" y="1604"/>
                    <a:pt x="13681" y="4559"/>
                  </a:cubicBezTo>
                </a:path>
                <a:path w="13682" h="21600" stroke="0" extrusionOk="0">
                  <a:moveTo>
                    <a:pt x="-1" y="3"/>
                  </a:moveTo>
                  <a:cubicBezTo>
                    <a:pt x="136" y="1"/>
                    <a:pt x="272" y="-1"/>
                    <a:pt x="409" y="0"/>
                  </a:cubicBezTo>
                  <a:cubicBezTo>
                    <a:pt x="5217" y="0"/>
                    <a:pt x="9888" y="1604"/>
                    <a:pt x="13681" y="4559"/>
                  </a:cubicBezTo>
                  <a:lnTo>
                    <a:pt x="409"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Arc 25"/>
            <p:cNvSpPr>
              <a:spLocks/>
            </p:cNvSpPr>
            <p:nvPr/>
          </p:nvSpPr>
          <p:spPr bwMode="auto">
            <a:xfrm>
              <a:off x="2426" y="2478"/>
              <a:ext cx="409" cy="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 name="Group 26"/>
          <p:cNvGrpSpPr>
            <a:grpSpLocks/>
          </p:cNvGrpSpPr>
          <p:nvPr/>
        </p:nvGrpSpPr>
        <p:grpSpPr bwMode="auto">
          <a:xfrm>
            <a:off x="2195513" y="4656138"/>
            <a:ext cx="2303462" cy="938212"/>
            <a:chOff x="1383" y="2933"/>
            <a:chExt cx="1451" cy="591"/>
          </a:xfrm>
        </p:grpSpPr>
        <p:sp>
          <p:nvSpPr>
            <p:cNvPr id="27" name="Arc 27"/>
            <p:cNvSpPr>
              <a:spLocks/>
            </p:cNvSpPr>
            <p:nvPr/>
          </p:nvSpPr>
          <p:spPr bwMode="auto">
            <a:xfrm flipV="1">
              <a:off x="1927" y="2933"/>
              <a:ext cx="907" cy="545"/>
            </a:xfrm>
            <a:custGeom>
              <a:avLst/>
              <a:gdLst>
                <a:gd name="G0" fmla="+- 0 0 0"/>
                <a:gd name="G1" fmla="+- 21599 0 0"/>
                <a:gd name="G2" fmla="+- 21600 0 0"/>
                <a:gd name="T0" fmla="*/ 215 w 21586"/>
                <a:gd name="T1" fmla="*/ 0 h 21599"/>
                <a:gd name="T2" fmla="*/ 21586 w 21586"/>
                <a:gd name="T3" fmla="*/ 20833 h 21599"/>
                <a:gd name="T4" fmla="*/ 0 w 21586"/>
                <a:gd name="T5" fmla="*/ 21599 h 21599"/>
              </a:gdLst>
              <a:ahLst/>
              <a:cxnLst>
                <a:cxn ang="0">
                  <a:pos x="T0" y="T1"/>
                </a:cxn>
                <a:cxn ang="0">
                  <a:pos x="T2" y="T3"/>
                </a:cxn>
                <a:cxn ang="0">
                  <a:pos x="T4" y="T5"/>
                </a:cxn>
              </a:cxnLst>
              <a:rect l="0" t="0" r="r" b="b"/>
              <a:pathLst>
                <a:path w="21586" h="21599" fill="none" extrusionOk="0">
                  <a:moveTo>
                    <a:pt x="214" y="0"/>
                  </a:moveTo>
                  <a:cubicBezTo>
                    <a:pt x="11762" y="115"/>
                    <a:pt x="21176" y="9292"/>
                    <a:pt x="21586" y="20832"/>
                  </a:cubicBezTo>
                </a:path>
                <a:path w="21586" h="21599" stroke="0" extrusionOk="0">
                  <a:moveTo>
                    <a:pt x="214" y="0"/>
                  </a:moveTo>
                  <a:cubicBezTo>
                    <a:pt x="11762" y="115"/>
                    <a:pt x="21176" y="9292"/>
                    <a:pt x="21586" y="20832"/>
                  </a:cubicBezTo>
                  <a:lnTo>
                    <a:pt x="0" y="21599"/>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rc 28"/>
            <p:cNvSpPr>
              <a:spLocks/>
            </p:cNvSpPr>
            <p:nvPr/>
          </p:nvSpPr>
          <p:spPr bwMode="auto">
            <a:xfrm flipV="1">
              <a:off x="1383" y="3388"/>
              <a:ext cx="570" cy="136"/>
            </a:xfrm>
            <a:custGeom>
              <a:avLst/>
              <a:gdLst>
                <a:gd name="G0" fmla="+- 0 0 0"/>
                <a:gd name="G1" fmla="+- 21600 0 0"/>
                <a:gd name="G2" fmla="+- 21600 0 0"/>
                <a:gd name="T0" fmla="*/ 0 w 16935"/>
                <a:gd name="T1" fmla="*/ 0 h 21600"/>
                <a:gd name="T2" fmla="*/ 16935 w 16935"/>
                <a:gd name="T3" fmla="*/ 8193 h 21600"/>
                <a:gd name="T4" fmla="*/ 0 w 16935"/>
                <a:gd name="T5" fmla="*/ 21600 h 21600"/>
              </a:gdLst>
              <a:ahLst/>
              <a:cxnLst>
                <a:cxn ang="0">
                  <a:pos x="T0" y="T1"/>
                </a:cxn>
                <a:cxn ang="0">
                  <a:pos x="T2" y="T3"/>
                </a:cxn>
                <a:cxn ang="0">
                  <a:pos x="T4" y="T5"/>
                </a:cxn>
              </a:cxnLst>
              <a:rect l="0" t="0" r="r" b="b"/>
              <a:pathLst>
                <a:path w="16935" h="21600" fill="none" extrusionOk="0">
                  <a:moveTo>
                    <a:pt x="-1" y="0"/>
                  </a:moveTo>
                  <a:cubicBezTo>
                    <a:pt x="6600" y="0"/>
                    <a:pt x="12838" y="3017"/>
                    <a:pt x="16935" y="8192"/>
                  </a:cubicBezTo>
                </a:path>
                <a:path w="16935" h="21600" stroke="0" extrusionOk="0">
                  <a:moveTo>
                    <a:pt x="-1" y="0"/>
                  </a:moveTo>
                  <a:cubicBezTo>
                    <a:pt x="6600" y="0"/>
                    <a:pt x="12838" y="3017"/>
                    <a:pt x="16935" y="8192"/>
                  </a:cubicBezTo>
                  <a:lnTo>
                    <a:pt x="0"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 name="Group 29"/>
          <p:cNvGrpSpPr>
            <a:grpSpLocks/>
          </p:cNvGrpSpPr>
          <p:nvPr/>
        </p:nvGrpSpPr>
        <p:grpSpPr bwMode="auto">
          <a:xfrm>
            <a:off x="6732588" y="2492375"/>
            <a:ext cx="1441450" cy="1079500"/>
            <a:chOff x="4195" y="1344"/>
            <a:chExt cx="908" cy="680"/>
          </a:xfrm>
        </p:grpSpPr>
        <p:sp>
          <p:nvSpPr>
            <p:cNvPr id="30" name="AutoShape 30"/>
            <p:cNvSpPr>
              <a:spLocks noChangeArrowheads="1"/>
            </p:cNvSpPr>
            <p:nvPr/>
          </p:nvSpPr>
          <p:spPr bwMode="auto">
            <a:xfrm>
              <a:off x="4332" y="1344"/>
              <a:ext cx="771" cy="680"/>
            </a:xfrm>
            <a:prstGeom prst="roundRect">
              <a:avLst>
                <a:gd name="adj" fmla="val 16667"/>
              </a:avLst>
            </a:prstGeom>
            <a:solidFill>
              <a:srgbClr val="CCFFCC"/>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chemeClr val="hlink"/>
                  </a:solidFill>
                  <a:latin typeface="Arial" charset="0"/>
                </a:rPr>
                <a:t>server</a:t>
              </a:r>
            </a:p>
          </p:txBody>
        </p:sp>
        <p:sp>
          <p:nvSpPr>
            <p:cNvPr id="31" name="Rectangle 31"/>
            <p:cNvSpPr>
              <a:spLocks noChangeArrowheads="1"/>
            </p:cNvSpPr>
            <p:nvPr/>
          </p:nvSpPr>
          <p:spPr bwMode="auto">
            <a:xfrm>
              <a:off x="4195" y="1434"/>
              <a:ext cx="137" cy="136"/>
            </a:xfrm>
            <a:prstGeom prst="rect">
              <a:avLst/>
            </a:prstGeom>
            <a:solidFill>
              <a:srgbClr val="CCFFCC"/>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32"/>
            <p:cNvSpPr>
              <a:spLocks noChangeArrowheads="1"/>
            </p:cNvSpPr>
            <p:nvPr/>
          </p:nvSpPr>
          <p:spPr bwMode="auto">
            <a:xfrm>
              <a:off x="4195" y="1706"/>
              <a:ext cx="137" cy="136"/>
            </a:xfrm>
            <a:prstGeom prst="rect">
              <a:avLst/>
            </a:prstGeom>
            <a:solidFill>
              <a:srgbClr val="CCFFCC"/>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 name="Group 33"/>
          <p:cNvGrpSpPr>
            <a:grpSpLocks/>
          </p:cNvGrpSpPr>
          <p:nvPr/>
        </p:nvGrpSpPr>
        <p:grpSpPr bwMode="auto">
          <a:xfrm>
            <a:off x="7019925" y="4437063"/>
            <a:ext cx="1441450" cy="1079500"/>
            <a:chOff x="4195" y="1344"/>
            <a:chExt cx="908" cy="680"/>
          </a:xfrm>
        </p:grpSpPr>
        <p:sp>
          <p:nvSpPr>
            <p:cNvPr id="34" name="AutoShape 34"/>
            <p:cNvSpPr>
              <a:spLocks noChangeArrowheads="1"/>
            </p:cNvSpPr>
            <p:nvPr/>
          </p:nvSpPr>
          <p:spPr bwMode="auto">
            <a:xfrm>
              <a:off x="4332" y="1344"/>
              <a:ext cx="771" cy="680"/>
            </a:xfrm>
            <a:prstGeom prst="roundRect">
              <a:avLst>
                <a:gd name="adj" fmla="val 16667"/>
              </a:avLst>
            </a:prstGeom>
            <a:solidFill>
              <a:srgbClr val="CCFFCC"/>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chemeClr val="hlink"/>
                  </a:solidFill>
                  <a:latin typeface="Arial" charset="0"/>
                </a:rPr>
                <a:t>server</a:t>
              </a:r>
            </a:p>
          </p:txBody>
        </p:sp>
        <p:sp>
          <p:nvSpPr>
            <p:cNvPr id="35" name="Rectangle 35"/>
            <p:cNvSpPr>
              <a:spLocks noChangeArrowheads="1"/>
            </p:cNvSpPr>
            <p:nvPr/>
          </p:nvSpPr>
          <p:spPr bwMode="auto">
            <a:xfrm>
              <a:off x="4195" y="1434"/>
              <a:ext cx="137" cy="136"/>
            </a:xfrm>
            <a:prstGeom prst="rect">
              <a:avLst/>
            </a:prstGeom>
            <a:solidFill>
              <a:srgbClr val="CCFFCC"/>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36"/>
            <p:cNvSpPr>
              <a:spLocks noChangeArrowheads="1"/>
            </p:cNvSpPr>
            <p:nvPr/>
          </p:nvSpPr>
          <p:spPr bwMode="auto">
            <a:xfrm>
              <a:off x="4195" y="1706"/>
              <a:ext cx="137" cy="136"/>
            </a:xfrm>
            <a:prstGeom prst="rect">
              <a:avLst/>
            </a:prstGeom>
            <a:solidFill>
              <a:srgbClr val="CCFFCC"/>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 name="Group 37"/>
          <p:cNvGrpSpPr>
            <a:grpSpLocks/>
          </p:cNvGrpSpPr>
          <p:nvPr/>
        </p:nvGrpSpPr>
        <p:grpSpPr bwMode="auto">
          <a:xfrm>
            <a:off x="4500563" y="3500438"/>
            <a:ext cx="1223962" cy="1657350"/>
            <a:chOff x="2835" y="2205"/>
            <a:chExt cx="771" cy="1044"/>
          </a:xfrm>
        </p:grpSpPr>
        <p:grpSp>
          <p:nvGrpSpPr>
            <p:cNvPr id="38" name="Group 38"/>
            <p:cNvGrpSpPr>
              <a:grpSpLocks/>
            </p:cNvGrpSpPr>
            <p:nvPr/>
          </p:nvGrpSpPr>
          <p:grpSpPr bwMode="auto">
            <a:xfrm>
              <a:off x="2835" y="2205"/>
              <a:ext cx="681" cy="1044"/>
              <a:chOff x="2653" y="1842"/>
              <a:chExt cx="681" cy="1044"/>
            </a:xfrm>
          </p:grpSpPr>
          <p:sp>
            <p:nvSpPr>
              <p:cNvPr id="42" name="AutoShape 39"/>
              <p:cNvSpPr>
                <a:spLocks noChangeArrowheads="1"/>
              </p:cNvSpPr>
              <p:nvPr/>
            </p:nvSpPr>
            <p:spPr bwMode="auto">
              <a:xfrm>
                <a:off x="2744" y="1842"/>
                <a:ext cx="590" cy="1044"/>
              </a:xfrm>
              <a:prstGeom prst="roundRect">
                <a:avLst>
                  <a:gd name="adj" fmla="val 16667"/>
                </a:avLst>
              </a:prstGeom>
              <a:solidFill>
                <a:srgbClr val="CC99FF"/>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FF0066"/>
                    </a:solidFill>
                    <a:latin typeface="Arial" charset="0"/>
                  </a:rPr>
                  <a:t>broker</a:t>
                </a:r>
              </a:p>
            </p:txBody>
          </p:sp>
          <p:sp>
            <p:nvSpPr>
              <p:cNvPr id="43" name="Rectangle 40"/>
              <p:cNvSpPr>
                <a:spLocks noChangeArrowheads="1"/>
              </p:cNvSpPr>
              <p:nvPr/>
            </p:nvSpPr>
            <p:spPr bwMode="auto">
              <a:xfrm>
                <a:off x="2653" y="1979"/>
                <a:ext cx="91" cy="90"/>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41"/>
              <p:cNvSpPr>
                <a:spLocks noChangeArrowheads="1"/>
              </p:cNvSpPr>
              <p:nvPr/>
            </p:nvSpPr>
            <p:spPr bwMode="auto">
              <a:xfrm>
                <a:off x="2653" y="2115"/>
                <a:ext cx="91" cy="90"/>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42"/>
              <p:cNvSpPr>
                <a:spLocks noChangeArrowheads="1"/>
              </p:cNvSpPr>
              <p:nvPr/>
            </p:nvSpPr>
            <p:spPr bwMode="auto">
              <a:xfrm>
                <a:off x="2660" y="2234"/>
                <a:ext cx="91" cy="90"/>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43"/>
              <p:cNvSpPr>
                <a:spLocks noChangeArrowheads="1"/>
              </p:cNvSpPr>
              <p:nvPr/>
            </p:nvSpPr>
            <p:spPr bwMode="auto">
              <a:xfrm>
                <a:off x="2653" y="2387"/>
                <a:ext cx="91" cy="90"/>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44"/>
              <p:cNvSpPr>
                <a:spLocks noChangeArrowheads="1"/>
              </p:cNvSpPr>
              <p:nvPr/>
            </p:nvSpPr>
            <p:spPr bwMode="auto">
              <a:xfrm>
                <a:off x="2653" y="2523"/>
                <a:ext cx="91" cy="90"/>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45"/>
              <p:cNvSpPr>
                <a:spLocks noChangeArrowheads="1"/>
              </p:cNvSpPr>
              <p:nvPr/>
            </p:nvSpPr>
            <p:spPr bwMode="auto">
              <a:xfrm>
                <a:off x="2653" y="2659"/>
                <a:ext cx="91" cy="90"/>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 name="Rectangle 46"/>
            <p:cNvSpPr>
              <a:spLocks noChangeArrowheads="1"/>
            </p:cNvSpPr>
            <p:nvPr/>
          </p:nvSpPr>
          <p:spPr bwMode="auto">
            <a:xfrm>
              <a:off x="3515" y="2341"/>
              <a:ext cx="91" cy="137"/>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47"/>
            <p:cNvSpPr>
              <a:spLocks noChangeArrowheads="1"/>
            </p:cNvSpPr>
            <p:nvPr/>
          </p:nvSpPr>
          <p:spPr bwMode="auto">
            <a:xfrm>
              <a:off x="3515" y="2659"/>
              <a:ext cx="91" cy="137"/>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48"/>
            <p:cNvSpPr>
              <a:spLocks noChangeArrowheads="1"/>
            </p:cNvSpPr>
            <p:nvPr/>
          </p:nvSpPr>
          <p:spPr bwMode="auto">
            <a:xfrm>
              <a:off x="3515" y="2931"/>
              <a:ext cx="91" cy="137"/>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 name="Arc 49"/>
          <p:cNvSpPr>
            <a:spLocks/>
          </p:cNvSpPr>
          <p:nvPr/>
        </p:nvSpPr>
        <p:spPr bwMode="auto">
          <a:xfrm flipV="1">
            <a:off x="5724525" y="3213100"/>
            <a:ext cx="1008063" cy="647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Arc 50"/>
          <p:cNvSpPr>
            <a:spLocks/>
          </p:cNvSpPr>
          <p:nvPr/>
        </p:nvSpPr>
        <p:spPr bwMode="auto">
          <a:xfrm>
            <a:off x="5724525" y="4365625"/>
            <a:ext cx="1295400"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2680993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优点</a:t>
            </a:r>
            <a:endParaRPr lang="zh-CN" altLang="en-US" dirty="0"/>
          </a:p>
        </p:txBody>
      </p:sp>
      <p:sp>
        <p:nvSpPr>
          <p:cNvPr id="3" name="内容占位符 2"/>
          <p:cNvSpPr>
            <a:spLocks noGrp="1"/>
          </p:cNvSpPr>
          <p:nvPr>
            <p:ph sz="quarter" idx="1"/>
          </p:nvPr>
        </p:nvSpPr>
        <p:spPr/>
        <p:txBody>
          <a:bodyPr/>
          <a:lstStyle/>
          <a:p>
            <a:r>
              <a:rPr lang="zh-CN" altLang="en-US" b="1" dirty="0">
                <a:solidFill>
                  <a:srgbClr val="336699"/>
                </a:solidFill>
              </a:rPr>
              <a:t>有利于分布式的数据组织</a:t>
            </a:r>
          </a:p>
          <a:p>
            <a:r>
              <a:rPr lang="zh-CN" altLang="en-US" b="1" dirty="0">
                <a:solidFill>
                  <a:srgbClr val="336699"/>
                </a:solidFill>
              </a:rPr>
              <a:t>构件间位置透明，客户和服务器都不用考虑对方的运行位置</a:t>
            </a:r>
          </a:p>
          <a:p>
            <a:r>
              <a:rPr lang="zh-CN" altLang="en-US" b="1" dirty="0">
                <a:solidFill>
                  <a:srgbClr val="336699"/>
                </a:solidFill>
              </a:rPr>
              <a:t>具有良好的可扩展性，易于对服务器进行修改、扩展或增加服务。</a:t>
            </a:r>
          </a:p>
          <a:p>
            <a:pPr marL="0" indent="0">
              <a:buNone/>
            </a:pPr>
            <a:endParaRPr lang="zh-CN" altLang="en-US" dirty="0"/>
          </a:p>
        </p:txBody>
      </p:sp>
    </p:spTree>
    <p:extLst>
      <p:ext uri="{BB962C8B-B14F-4D97-AF65-F5344CB8AC3E}">
        <p14:creationId xmlns:p14="http://schemas.microsoft.com/office/powerpoint/2010/main" val="4121201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tx1"/>
                </a:solidFill>
              </a:rPr>
              <a:t>Implicit invocation</a:t>
            </a:r>
            <a:endParaRPr lang="zh-CN" altLang="en-US" dirty="0"/>
          </a:p>
        </p:txBody>
      </p:sp>
      <p:grpSp>
        <p:nvGrpSpPr>
          <p:cNvPr id="4" name="Group 7"/>
          <p:cNvGrpSpPr>
            <a:grpSpLocks/>
          </p:cNvGrpSpPr>
          <p:nvPr/>
        </p:nvGrpSpPr>
        <p:grpSpPr bwMode="auto">
          <a:xfrm>
            <a:off x="1136576" y="1628800"/>
            <a:ext cx="7127875" cy="5113337"/>
            <a:chOff x="340" y="935"/>
            <a:chExt cx="5035" cy="3221"/>
          </a:xfrm>
        </p:grpSpPr>
        <p:pic>
          <p:nvPicPr>
            <p:cNvPr id="5" name="Picture 4" descr="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935"/>
              <a:ext cx="5035" cy="3221"/>
            </a:xfrm>
            <a:prstGeom prst="rect">
              <a:avLst/>
            </a:prstGeom>
          </p:spPr>
        </p:pic>
        <p:sp>
          <p:nvSpPr>
            <p:cNvPr id="6" name="Rectangle 6"/>
            <p:cNvSpPr>
              <a:spLocks noChangeArrowheads="1"/>
            </p:cNvSpPr>
            <p:nvPr/>
          </p:nvSpPr>
          <p:spPr bwMode="auto">
            <a:xfrm>
              <a:off x="340" y="3612"/>
              <a:ext cx="1496" cy="5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99093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基于事件的风格（隐式调用）</a:t>
            </a:r>
          </a:p>
        </p:txBody>
      </p:sp>
      <p:sp>
        <p:nvSpPr>
          <p:cNvPr id="4" name="Rectangle 3"/>
          <p:cNvSpPr txBox="1">
            <a:spLocks noChangeArrowheads="1"/>
          </p:cNvSpPr>
          <p:nvPr/>
        </p:nvSpPr>
        <p:spPr>
          <a:xfrm>
            <a:off x="179388" y="1600200"/>
            <a:ext cx="8713787" cy="506888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基于事件（</a:t>
            </a:r>
            <a:r>
              <a:rPr lang="en-US" altLang="zh-CN" smtClean="0"/>
              <a:t>event-based</a:t>
            </a:r>
            <a:r>
              <a:rPr lang="zh-CN" altLang="en-US" smtClean="0"/>
              <a:t>）的风格，又被称为隐式调用（</a:t>
            </a:r>
            <a:r>
              <a:rPr lang="en-US" altLang="zh-CN" smtClean="0"/>
              <a:t>implicit invocation</a:t>
            </a:r>
            <a:r>
              <a:rPr lang="zh-CN" altLang="en-US" smtClean="0"/>
              <a:t>）的风格。</a:t>
            </a:r>
          </a:p>
          <a:p>
            <a:r>
              <a:rPr lang="zh-CN" altLang="en-US" smtClean="0"/>
              <a:t>在此类风格的系统结构中，组件并不直接调用一个过程，而是声明或广播一个或多个事件。</a:t>
            </a:r>
          </a:p>
          <a:p>
            <a:r>
              <a:rPr lang="zh-CN" altLang="en-US" smtClean="0"/>
              <a:t>系统中的其他组件可以把某一过程注册为与它所关心的事件相关联。当某一事件发生时，系统会调用所有与之相关联的过程，即一个事件的激发隐含地导致了对其他模块的过程的调用。</a:t>
            </a:r>
            <a:endParaRPr lang="zh-CN" altLang="en-US" dirty="0"/>
          </a:p>
        </p:txBody>
      </p:sp>
    </p:spTree>
    <p:extLst>
      <p:ext uri="{BB962C8B-B14F-4D97-AF65-F5344CB8AC3E}">
        <p14:creationId xmlns:p14="http://schemas.microsoft.com/office/powerpoint/2010/main" val="272748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a:spLocks noGrp="1" noChangeArrowheads="1"/>
          </p:cNvSpPr>
          <p:nvPr>
            <p:ph sz="quarter" idx="1"/>
          </p:nvPr>
        </p:nvSpPr>
        <p:spPr/>
        <p:txBody>
          <a:bodyPr/>
          <a:lstStyle/>
          <a:p>
            <a:r>
              <a:rPr lang="zh-CN" altLang="en-US" dirty="0"/>
              <a:t>组件：它们的接口不仅提供一个过程的集合，也提供一个事件的集合。</a:t>
            </a:r>
          </a:p>
          <a:p>
            <a:r>
              <a:rPr lang="zh-CN" altLang="en-US" dirty="0"/>
              <a:t>连接器：这些过程既可以用一般的方式调用，也可以被注册为与某些事件相关。</a:t>
            </a:r>
          </a:p>
          <a:p>
            <a:r>
              <a:rPr lang="zh-CN" altLang="en-US" dirty="0"/>
              <a:t>组件可以声明或广播一个或多个事件，或者向系统注册，来表明它希望响应一个或多个事件。</a:t>
            </a:r>
          </a:p>
          <a:p>
            <a:r>
              <a:rPr lang="zh-CN" altLang="en-US" dirty="0"/>
              <a:t>连接器的两种类型：对事件的显式或隐式调用。</a:t>
            </a:r>
          </a:p>
        </p:txBody>
      </p:sp>
    </p:spTree>
    <p:extLst>
      <p:ext uri="{BB962C8B-B14F-4D97-AF65-F5344CB8AC3E}">
        <p14:creationId xmlns:p14="http://schemas.microsoft.com/office/powerpoint/2010/main" val="138076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属性</a:t>
            </a:r>
            <a:endParaRPr lang="zh-CN" altLang="en-US" dirty="0"/>
          </a:p>
        </p:txBody>
      </p:sp>
      <p:sp>
        <p:nvSpPr>
          <p:cNvPr id="3" name="内容占位符 2"/>
          <p:cNvSpPr>
            <a:spLocks noGrp="1"/>
          </p:cNvSpPr>
          <p:nvPr>
            <p:ph sz="quarter" idx="1"/>
          </p:nvPr>
        </p:nvSpPr>
        <p:spPr/>
        <p:txBody>
          <a:bodyPr/>
          <a:lstStyle/>
          <a:p>
            <a:r>
              <a:rPr lang="en-US" altLang="zh-CN" b="1" dirty="0">
                <a:solidFill>
                  <a:srgbClr val="FF0066"/>
                </a:solidFill>
              </a:rPr>
              <a:t>Invariant</a:t>
            </a:r>
            <a:r>
              <a:rPr lang="en-US" altLang="zh-CN" b="1" dirty="0"/>
              <a:t> :</a:t>
            </a:r>
            <a:r>
              <a:rPr lang="en-US" altLang="zh-CN" sz="3200" dirty="0"/>
              <a:t>announcers of events do not know which components will be affected by those events.</a:t>
            </a:r>
          </a:p>
          <a:p>
            <a:r>
              <a:rPr lang="en-US" altLang="zh-CN" sz="3200" dirty="0"/>
              <a:t>Orders of invocation is non-</a:t>
            </a:r>
            <a:r>
              <a:rPr lang="en-US" altLang="zh-CN" sz="3200" b="1" dirty="0">
                <a:solidFill>
                  <a:srgbClr val="008000"/>
                </a:solidFill>
              </a:rPr>
              <a:t>deterministic</a:t>
            </a:r>
          </a:p>
          <a:p>
            <a:endParaRPr lang="zh-CN" altLang="en-US" dirty="0"/>
          </a:p>
        </p:txBody>
      </p:sp>
    </p:spTree>
    <p:extLst>
      <p:ext uri="{BB962C8B-B14F-4D97-AF65-F5344CB8AC3E}">
        <p14:creationId xmlns:p14="http://schemas.microsoft.com/office/powerpoint/2010/main" val="251814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优点</a:t>
            </a:r>
            <a:endParaRPr lang="zh-CN" altLang="en-US" dirty="0"/>
          </a:p>
        </p:txBody>
      </p:sp>
      <p:sp>
        <p:nvSpPr>
          <p:cNvPr id="3" name="内容占位符 2"/>
          <p:cNvSpPr>
            <a:spLocks noGrp="1"/>
          </p:cNvSpPr>
          <p:nvPr>
            <p:ph sz="quarter" idx="1"/>
          </p:nvPr>
        </p:nvSpPr>
        <p:spPr/>
        <p:txBody>
          <a:bodyPr/>
          <a:lstStyle/>
          <a:p>
            <a:r>
              <a:rPr lang="en-US" altLang="zh-CN" dirty="0"/>
              <a:t>Strong support for reuse.</a:t>
            </a:r>
          </a:p>
          <a:p>
            <a:endParaRPr lang="en-US" altLang="zh-CN" dirty="0"/>
          </a:p>
          <a:p>
            <a:r>
              <a:rPr lang="en-US" altLang="zh-CN" dirty="0"/>
              <a:t>Implicit invocation eases system evolution.</a:t>
            </a:r>
          </a:p>
          <a:p>
            <a:endParaRPr lang="zh-CN" altLang="en-US" dirty="0"/>
          </a:p>
        </p:txBody>
      </p:sp>
    </p:spTree>
    <p:extLst>
      <p:ext uri="{BB962C8B-B14F-4D97-AF65-F5344CB8AC3E}">
        <p14:creationId xmlns:p14="http://schemas.microsoft.com/office/powerpoint/2010/main" val="33679951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1993</Words>
  <Application>Microsoft Office PowerPoint</Application>
  <PresentationFormat>A4 纸张(210x297 毫米)</PresentationFormat>
  <Paragraphs>263</Paragraphs>
  <Slides>46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Tw Cen MT</vt:lpstr>
      <vt:lpstr>华文仿宋</vt:lpstr>
      <vt:lpstr>华文中宋</vt:lpstr>
      <vt:lpstr>宋体</vt:lpstr>
      <vt:lpstr>Arial</vt:lpstr>
      <vt:lpstr>Calibri</vt:lpstr>
      <vt:lpstr>Verdana</vt:lpstr>
      <vt:lpstr>Wingdings</vt:lpstr>
      <vt:lpstr>Wingdings 2</vt:lpstr>
      <vt:lpstr>AcademicPresentation1_TP10352479</vt:lpstr>
      <vt:lpstr>软件建模训练(6) 软件设计与软件体系结构</vt:lpstr>
      <vt:lpstr>事件、解释器体系结构风格</vt:lpstr>
      <vt:lpstr>例子：调试器Debuger</vt:lpstr>
      <vt:lpstr>PowerPoint 演示文稿</vt:lpstr>
      <vt:lpstr>Implicit invocation</vt:lpstr>
      <vt:lpstr>基于事件的风格（隐式调用）</vt:lpstr>
      <vt:lpstr>PowerPoint 演示文稿</vt:lpstr>
      <vt:lpstr>属性</vt:lpstr>
      <vt:lpstr>优点</vt:lpstr>
      <vt:lpstr>不足之处</vt:lpstr>
      <vt:lpstr>例子1：MVC</vt:lpstr>
      <vt:lpstr>MVC</vt:lpstr>
      <vt:lpstr>MVC风格</vt:lpstr>
      <vt:lpstr>例子：MFC的文档视图模式</vt:lpstr>
      <vt:lpstr>例子：MFC的文档视图模式</vt:lpstr>
      <vt:lpstr>文档视图模式的主要类</vt:lpstr>
      <vt:lpstr>初始化代码</vt:lpstr>
      <vt:lpstr>文档视图类之间的关系</vt:lpstr>
      <vt:lpstr>MVC的优点</vt:lpstr>
      <vt:lpstr>MVC的缺点</vt:lpstr>
      <vt:lpstr>解释器风格</vt:lpstr>
      <vt:lpstr>编译器VS解释器</vt:lpstr>
      <vt:lpstr>解释器</vt:lpstr>
      <vt:lpstr>例子：Java程序执行过程</vt:lpstr>
      <vt:lpstr>Java虚拟机</vt:lpstr>
      <vt:lpstr>解释器风格</vt:lpstr>
      <vt:lpstr>解释器风格</vt:lpstr>
      <vt:lpstr>数据中心（共享数据）</vt:lpstr>
      <vt:lpstr>PowerPoint 演示文稿</vt:lpstr>
      <vt:lpstr>PowerPoint 演示文稿</vt:lpstr>
      <vt:lpstr>黑板风格</vt:lpstr>
      <vt:lpstr>黑板风格</vt:lpstr>
      <vt:lpstr>中央数据单元</vt:lpstr>
      <vt:lpstr>知识源</vt:lpstr>
      <vt:lpstr>控制单元</vt:lpstr>
      <vt:lpstr>例子：专家系统</vt:lpstr>
      <vt:lpstr>Client/Server</vt:lpstr>
      <vt:lpstr>概述</vt:lpstr>
      <vt:lpstr>2-tier客户机/服务器结构</vt:lpstr>
      <vt:lpstr>Client/Servers</vt:lpstr>
      <vt:lpstr>结构</vt:lpstr>
      <vt:lpstr>触发</vt:lpstr>
      <vt:lpstr>说明</vt:lpstr>
      <vt:lpstr>C/S模型和socket概念</vt:lpstr>
      <vt:lpstr>代理风格Broker</vt:lpstr>
      <vt:lpstr>优点</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2016-05-03T02:11:08Z</dcterms:created>
  <dcterms:modified xsi:type="dcterms:W3CDTF">2016-05-25T02:36:56Z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