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500" autoAdjust="0"/>
  </p:normalViewPr>
  <p:slideViewPr>
    <p:cSldViewPr>
      <p:cViewPr varScale="1">
        <p:scale>
          <a:sx n="87" d="100"/>
          <a:sy n="87" d="100"/>
        </p:scale>
        <p:origin x="-1147" y="-8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7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5/10/2016 10:20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5/10/2016 10:20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5/10/2016 10:20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5/10/2016 10:20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5/10/2016 10:20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5/10/2016 10:20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5/10/2016 10:20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5/10/2016 10:20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5/10/2016 10:20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5/10/2016 10:20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5/10/2016 10:20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5/10/2016 10:20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软件建模训练</a:t>
            </a:r>
            <a:r>
              <a:rPr lang="en-US" altLang="zh-CN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(4)</a:t>
            </a: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/>
            </a:r>
            <a:b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</a:br>
            <a:r>
              <a:rPr lang="zh-CN" altLang="en-US" sz="360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软件设计与软件体系结构</a:t>
            </a:r>
            <a:endParaRPr lang="zh-CN" altLang="en-US" sz="3600" b="0" i="0" dirty="0">
              <a:solidFill>
                <a:srgbClr val="3891A7">
                  <a:lumMod val="75000"/>
                </a:srgbClr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dirty="0">
                <a:ea typeface="宋体" pitchFamily="2" charset="-122"/>
              </a:rPr>
              <a:t>张静</a:t>
            </a: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/>
            </a:r>
            <a:b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南京理工大学计算机科学与工程学院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906000" cy="687313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0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体系结构风格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4488" y="126876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Garlan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和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Shaw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给出了通用体系结构风格的分类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  <a:sym typeface="Wingdings" pitchFamily="2" charset="2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  <a:sym typeface="Wingdings" pitchFamily="2" charset="2"/>
              </a:rPr>
              <a:t>(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  <a:sym typeface="Wingdings" pitchFamily="2" charset="2"/>
              </a:rPr>
              <a:t>经典的软件体系结构风格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  <a:sym typeface="Wingdings" pitchFamily="2" charset="2"/>
              </a:rPr>
              <a:t>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数据流风格：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批处理序列、管道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过滤器风格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过程控制风格：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开环，闭环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调用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返回风格：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主程序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子程序、面向对象风格、层次结构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独立构件风格：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进程通信、事件系统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虚拟机风格：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解释器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仓库风格：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数据库系统、黑板系统</a:t>
            </a:r>
          </a:p>
        </p:txBody>
      </p:sp>
    </p:spTree>
    <p:extLst>
      <p:ext uri="{BB962C8B-B14F-4D97-AF65-F5344CB8AC3E}">
        <p14:creationId xmlns:p14="http://schemas.microsoft.com/office/powerpoint/2010/main" val="11235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数据流风格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管道与过滤器</a:t>
            </a:r>
          </a:p>
          <a:p>
            <a:r>
              <a:rPr lang="zh-CN" altLang="en-US" b="1" dirty="0">
                <a:solidFill>
                  <a:srgbClr val="0066FF"/>
                </a:solidFill>
              </a:rPr>
              <a:t>批处理</a:t>
            </a:r>
          </a:p>
          <a:p>
            <a:r>
              <a:rPr lang="zh-CN" altLang="en-US" b="1" dirty="0">
                <a:solidFill>
                  <a:srgbClr val="0066FF"/>
                </a:solidFill>
              </a:rPr>
              <a:t>控制流</a:t>
            </a:r>
          </a:p>
          <a:p>
            <a:r>
              <a:rPr lang="zh-CN" altLang="en-US" b="1" dirty="0">
                <a:solidFill>
                  <a:srgbClr val="0066FF"/>
                </a:solidFill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4183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什么是模式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373188"/>
              </p:ext>
            </p:extLst>
          </p:nvPr>
        </p:nvGraphicFramePr>
        <p:xfrm>
          <a:off x="489521" y="1981826"/>
          <a:ext cx="316865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位图图像" r:id="rId3" imgW="2276793" imgH="3895238" progId="Paint.Picture">
                  <p:embed/>
                </p:oleObj>
              </mc:Choice>
              <mc:Fallback>
                <p:oleObj name="位图图像" r:id="rId3" imgW="2276793" imgH="3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21" y="1981826"/>
                        <a:ext cx="3168650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1196" y="2126289"/>
            <a:ext cx="54006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b="1" dirty="0">
                <a:solidFill>
                  <a:schemeClr val="tx2"/>
                </a:solidFill>
                <a:latin typeface="Arial" charset="0"/>
              </a:rPr>
              <a:t>每一个模式描述了一个在我们周围不断</a:t>
            </a:r>
          </a:p>
          <a:p>
            <a:r>
              <a:rPr lang="zh-CN" altLang="en-US" sz="2400" b="1" dirty="0">
                <a:solidFill>
                  <a:schemeClr val="tx2"/>
                </a:solidFill>
                <a:latin typeface="Arial" charset="0"/>
              </a:rPr>
              <a:t>重复发生的问题，以及该问题的解决方</a:t>
            </a:r>
          </a:p>
          <a:p>
            <a:r>
              <a:rPr lang="zh-CN" altLang="en-US" sz="2400" b="1" dirty="0">
                <a:solidFill>
                  <a:schemeClr val="tx2"/>
                </a:solidFill>
                <a:latin typeface="Arial" charset="0"/>
              </a:rPr>
              <a:t>案的核心。</a:t>
            </a:r>
          </a:p>
          <a:p>
            <a:r>
              <a:rPr lang="zh-CN" altLang="en-US" sz="2400" b="1" dirty="0">
                <a:solidFill>
                  <a:schemeClr val="tx2"/>
                </a:solidFill>
                <a:latin typeface="Arial" charset="0"/>
              </a:rPr>
              <a:t>               </a:t>
            </a:r>
            <a:r>
              <a:rPr lang="en-US" altLang="zh-CN" sz="2400" b="1" dirty="0">
                <a:solidFill>
                  <a:schemeClr val="tx2"/>
                </a:solidFill>
                <a:latin typeface="Arial" charset="0"/>
              </a:rPr>
              <a:t>-----Christopher Alexander</a:t>
            </a:r>
          </a:p>
          <a:p>
            <a:endParaRPr lang="en-US" altLang="zh-CN" sz="2400" b="1" dirty="0">
              <a:solidFill>
                <a:schemeClr val="accent2"/>
              </a:solidFill>
              <a:latin typeface="Arial" charset="0"/>
            </a:endParaRPr>
          </a:p>
          <a:p>
            <a:endParaRPr lang="en-US" altLang="zh-CN" sz="2400" b="1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844675"/>
            <a:ext cx="8686800" cy="5013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smtClean="0">
                <a:solidFill>
                  <a:schemeClr val="accent2"/>
                </a:solidFill>
              </a:rPr>
              <a:t>Christopher Alexander</a:t>
            </a:r>
            <a:r>
              <a:rPr lang="zh-CN" altLang="en-US" sz="2800" b="1" smtClean="0">
                <a:solidFill>
                  <a:schemeClr val="accent2"/>
                </a:solidFill>
              </a:rPr>
              <a:t>在</a:t>
            </a:r>
            <a:r>
              <a:rPr lang="en-US" altLang="zh-CN" sz="2800" b="1" smtClean="0">
                <a:solidFill>
                  <a:schemeClr val="accent2"/>
                </a:solidFill>
              </a:rPr>
              <a:t>《</a:t>
            </a:r>
            <a:r>
              <a:rPr lang="zh-CN" altLang="en-US" sz="2800" b="1" smtClean="0">
                <a:solidFill>
                  <a:schemeClr val="accent2"/>
                </a:solidFill>
              </a:rPr>
              <a:t>建筑的永恒方法</a:t>
            </a:r>
            <a:r>
              <a:rPr lang="en-US" altLang="zh-CN" sz="2800" b="1" smtClean="0">
                <a:solidFill>
                  <a:schemeClr val="accent2"/>
                </a:solidFill>
              </a:rPr>
              <a:t>》</a:t>
            </a:r>
            <a:r>
              <a:rPr lang="zh-CN" altLang="en-US" sz="2800" b="1" smtClean="0">
                <a:solidFill>
                  <a:schemeClr val="accent2"/>
                </a:solidFill>
              </a:rPr>
              <a:t>一书中，定义了如下的术语模式：</a:t>
            </a:r>
          </a:p>
          <a:p>
            <a:endParaRPr lang="zh-CN" altLang="en-US" sz="2800" b="1" smtClean="0">
              <a:solidFill>
                <a:schemeClr val="accent2"/>
              </a:solidFill>
            </a:endParaRPr>
          </a:p>
          <a:p>
            <a:r>
              <a:rPr lang="zh-CN" altLang="en-US" sz="2400" b="1" smtClean="0">
                <a:solidFill>
                  <a:srgbClr val="FF0066"/>
                </a:solidFill>
                <a:ea typeface="楷体_GB2312" pitchFamily="49" charset="-122"/>
              </a:rPr>
              <a:t>每个模式是一条由三部分组成的规则，它表示了一个特定环境、一个问题和一个解决方案之间的关系。</a:t>
            </a:r>
          </a:p>
          <a:p>
            <a:endParaRPr lang="zh-CN" altLang="en-US" sz="2400" b="1" smtClean="0">
              <a:solidFill>
                <a:srgbClr val="FF0066"/>
              </a:solidFill>
              <a:ea typeface="楷体_GB2312" pitchFamily="49" charset="-122"/>
            </a:endParaRPr>
          </a:p>
          <a:p>
            <a:r>
              <a:rPr lang="zh-CN" altLang="en-US" sz="2400" b="1" smtClean="0">
                <a:solidFill>
                  <a:schemeClr val="accent2"/>
                </a:solidFill>
                <a:ea typeface="华文中宋" pitchFamily="2" charset="-122"/>
              </a:rPr>
              <a:t>一个模式关注一个在特定环境中出现的重复设计问题，并为它提供一个解决方案。</a:t>
            </a:r>
            <a:endParaRPr lang="zh-CN" altLang="en-US" sz="2400" b="1">
              <a:solidFill>
                <a:schemeClr val="accent2"/>
              </a:solidFill>
              <a:ea typeface="华文中宋" pitchFamily="2" charset="-122"/>
            </a:endParaRPr>
          </a:p>
        </p:txBody>
      </p:sp>
      <p:pic>
        <p:nvPicPr>
          <p:cNvPr id="5" name="Picture 4" descr="18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46" b="39371"/>
          <a:stretch>
            <a:fillRect/>
          </a:stretch>
        </p:blipFill>
        <p:spPr>
          <a:xfrm>
            <a:off x="7380288" y="4868863"/>
            <a:ext cx="1503362" cy="18367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9750" y="5661025"/>
            <a:ext cx="6553200" cy="863600"/>
          </a:xfrm>
          <a:prstGeom prst="wedgeRoundRectCallout">
            <a:avLst>
              <a:gd name="adj1" fmla="val 55958"/>
              <a:gd name="adj2" fmla="val -99079"/>
              <a:gd name="adj3" fmla="val 16667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>
              <a:latin typeface="Arial" charset="0"/>
            </a:endParaRPr>
          </a:p>
          <a:p>
            <a:pPr algn="ctr"/>
            <a:r>
              <a:rPr lang="en-US" altLang="zh-CN" sz="2000" b="1" dirty="0">
                <a:solidFill>
                  <a:srgbClr val="FF0066"/>
                </a:solidFill>
                <a:latin typeface="Arial" charset="0"/>
              </a:rPr>
              <a:t>Patterns are solutions to a problem in a context</a:t>
            </a:r>
          </a:p>
        </p:txBody>
      </p:sp>
    </p:spTree>
    <p:extLst>
      <p:ext uri="{BB962C8B-B14F-4D97-AF65-F5344CB8AC3E}">
        <p14:creationId xmlns:p14="http://schemas.microsoft.com/office/powerpoint/2010/main" val="24199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6496" y="1899574"/>
            <a:ext cx="9144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模式确定了解决一个特定问题的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基本结构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，但是它还是没有给出完整详细的方案。一个模式提供了某问题族的一般解决方案的图式（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Schema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，而不是可以使用的预制模块。你必须根据当前设计问题的特定需求来实施这个图式。模式有助于相似单元的构造，这些单元在更宽泛的结构上是相似的，但在详细的层面上则往往很不一样。模式有助于解决问题，但它不能提供完整的解决方案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74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模式与软件开发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8544" y="1772816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2"/>
                </a:solidFill>
              </a:rPr>
              <a:t>体系结构模式可以用在大粒度设计的开始；</a:t>
            </a: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设计模式则可以用在整个设计阶段；</a:t>
            </a: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编码级模式则在实现阶段使用</a:t>
            </a:r>
            <a:endParaRPr lang="zh-CN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8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体系结构模式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0552" y="1916832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>
                <a:solidFill>
                  <a:schemeClr val="tx2"/>
                </a:solidFill>
              </a:rPr>
              <a:t>Architecture  patterns (aka architecture styles, idioms)</a:t>
            </a:r>
          </a:p>
          <a:p>
            <a:endParaRPr lang="en-US" altLang="zh-CN" b="1" smtClean="0">
              <a:solidFill>
                <a:schemeClr val="tx2"/>
              </a:solidFill>
            </a:endParaRPr>
          </a:p>
          <a:p>
            <a:r>
              <a:rPr lang="zh-CN" altLang="en-US" b="1" smtClean="0">
                <a:solidFill>
                  <a:schemeClr val="tx2"/>
                </a:solidFill>
              </a:rPr>
              <a:t>描述某一特定应用领域中系统组织方式的惯用模式（</a:t>
            </a:r>
            <a:r>
              <a:rPr lang="en-US" altLang="zh-CN" b="1" smtClean="0">
                <a:solidFill>
                  <a:schemeClr val="tx2"/>
                </a:solidFill>
              </a:rPr>
              <a:t>idiomatic paradigm</a:t>
            </a:r>
            <a:r>
              <a:rPr lang="zh-CN" altLang="en-US" b="1" smtClean="0">
                <a:solidFill>
                  <a:schemeClr val="tx2"/>
                </a:solidFill>
              </a:rPr>
              <a:t>）</a:t>
            </a:r>
          </a:p>
          <a:p>
            <a:endParaRPr lang="zh-CN" altLang="en-US" b="1" smtClean="0">
              <a:solidFill>
                <a:schemeClr val="accent2"/>
              </a:solidFill>
            </a:endParaRPr>
          </a:p>
          <a:p>
            <a:endParaRPr lang="en-US" altLang="zh-C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5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6536" y="1988840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kern="0" dirty="0">
                <a:solidFill>
                  <a:srgbClr val="333399"/>
                </a:solidFill>
                <a:latin typeface="Tahoma"/>
                <a:ea typeface="宋体"/>
              </a:rPr>
              <a:t>历史性著作</a:t>
            </a:r>
            <a:r>
              <a:rPr lang="en-US" altLang="zh-CN" sz="3200" b="1" kern="0" dirty="0">
                <a:solidFill>
                  <a:srgbClr val="333399"/>
                </a:solidFill>
                <a:latin typeface="Tahoma"/>
                <a:ea typeface="宋体"/>
              </a:rPr>
              <a:t>《</a:t>
            </a:r>
            <a:r>
              <a:rPr lang="zh-CN" altLang="en-US" sz="3200" b="1" kern="0" dirty="0">
                <a:solidFill>
                  <a:srgbClr val="333399"/>
                </a:solidFill>
                <a:latin typeface="Tahoma"/>
                <a:ea typeface="宋体"/>
              </a:rPr>
              <a:t>设计模式：可复用面向对象软件的基础</a:t>
            </a:r>
            <a:r>
              <a:rPr lang="en-US" altLang="zh-CN" sz="3200" b="1" kern="0" dirty="0">
                <a:solidFill>
                  <a:srgbClr val="333399"/>
                </a:solidFill>
                <a:latin typeface="Tahoma"/>
                <a:ea typeface="宋体"/>
              </a:rPr>
              <a:t>》</a:t>
            </a:r>
            <a:r>
              <a:rPr lang="zh-CN" altLang="en-US" sz="3200" b="1" kern="0" dirty="0">
                <a:solidFill>
                  <a:srgbClr val="333399"/>
                </a:solidFill>
                <a:latin typeface="Tahoma"/>
                <a:ea typeface="宋体"/>
              </a:rPr>
              <a:t>一书中描述了</a:t>
            </a:r>
            <a:r>
              <a:rPr lang="en-US" altLang="zh-CN" sz="3200" b="1" kern="0" dirty="0">
                <a:solidFill>
                  <a:srgbClr val="333399"/>
                </a:solidFill>
                <a:latin typeface="Tahoma"/>
                <a:ea typeface="宋体"/>
              </a:rPr>
              <a:t>23</a:t>
            </a:r>
            <a:r>
              <a:rPr lang="zh-CN" altLang="en-US" sz="3200" b="1" kern="0" dirty="0">
                <a:solidFill>
                  <a:srgbClr val="333399"/>
                </a:solidFill>
                <a:latin typeface="Tahoma"/>
                <a:ea typeface="宋体"/>
              </a:rPr>
              <a:t>种经典的面向对象的设计模式，创立了模式在软件设计中的地位。该书的四位作者被人们称为</a:t>
            </a:r>
            <a:r>
              <a:rPr lang="zh-CN" altLang="en-US" sz="3200" b="1" kern="0" dirty="0">
                <a:solidFill>
                  <a:srgbClr val="333399"/>
                </a:solidFill>
                <a:latin typeface="Arial"/>
                <a:ea typeface="宋体"/>
              </a:rPr>
              <a:t>“</a:t>
            </a:r>
            <a:r>
              <a:rPr lang="en-US" altLang="zh-CN" sz="3200" b="1" kern="0" dirty="0">
                <a:solidFill>
                  <a:srgbClr val="333399"/>
                </a:solidFill>
                <a:latin typeface="Tahoma"/>
                <a:ea typeface="宋体"/>
              </a:rPr>
              <a:t>Gang of Four</a:t>
            </a:r>
            <a:r>
              <a:rPr lang="en-US" altLang="zh-CN" sz="3200" b="1" kern="0" dirty="0">
                <a:solidFill>
                  <a:srgbClr val="333399"/>
                </a:solidFill>
                <a:latin typeface="Arial"/>
                <a:ea typeface="宋体"/>
              </a:rPr>
              <a:t>”</a:t>
            </a:r>
            <a:r>
              <a:rPr lang="en-US" altLang="zh-CN" sz="3200" b="1" kern="0" dirty="0">
                <a:solidFill>
                  <a:srgbClr val="333399"/>
                </a:solidFill>
                <a:latin typeface="Tahoma"/>
                <a:ea typeface="宋体"/>
              </a:rPr>
              <a:t>,</a:t>
            </a:r>
            <a:r>
              <a:rPr lang="zh-CN" altLang="en-US" sz="3200" b="1" kern="0" dirty="0">
                <a:solidFill>
                  <a:srgbClr val="333399"/>
                </a:solidFill>
                <a:latin typeface="Tahoma"/>
                <a:ea typeface="宋体"/>
              </a:rPr>
              <a:t>该书描述的</a:t>
            </a:r>
            <a:r>
              <a:rPr lang="en-US" altLang="zh-CN" sz="3200" b="1" kern="0" dirty="0">
                <a:solidFill>
                  <a:srgbClr val="333399"/>
                </a:solidFill>
                <a:latin typeface="Tahoma"/>
                <a:ea typeface="宋体"/>
              </a:rPr>
              <a:t>23</a:t>
            </a:r>
            <a:r>
              <a:rPr lang="zh-CN" altLang="en-US" sz="3200" b="1" kern="0" dirty="0">
                <a:solidFill>
                  <a:srgbClr val="333399"/>
                </a:solidFill>
                <a:latin typeface="Tahoma"/>
                <a:ea typeface="宋体"/>
              </a:rPr>
              <a:t>种经典设计模式被人们称为</a:t>
            </a:r>
            <a:r>
              <a:rPr lang="en-US" altLang="zh-CN" sz="3200" b="1" kern="0" dirty="0" err="1" smtClean="0">
                <a:solidFill>
                  <a:schemeClr val="accent3">
                    <a:lumMod val="75000"/>
                  </a:schemeClr>
                </a:solidFill>
                <a:latin typeface="Tahoma"/>
                <a:ea typeface="宋体"/>
              </a:rPr>
              <a:t>GoF</a:t>
            </a:r>
            <a:r>
              <a:rPr lang="en-US" altLang="zh-CN" sz="3200" b="1" kern="0" dirty="0" smtClean="0">
                <a:solidFill>
                  <a:schemeClr val="accent3">
                    <a:lumMod val="75000"/>
                  </a:schemeClr>
                </a:solidFill>
                <a:latin typeface="Tahoma"/>
                <a:ea typeface="宋体"/>
              </a:rPr>
              <a:t> 23</a:t>
            </a:r>
            <a:r>
              <a:rPr lang="zh-CN" altLang="en-US" sz="3200" b="1" kern="0" dirty="0">
                <a:solidFill>
                  <a:srgbClr val="333399"/>
                </a:solidFill>
                <a:latin typeface="Tahoma"/>
                <a:ea typeface="宋体"/>
              </a:rPr>
              <a:t>种设计模式。</a:t>
            </a:r>
            <a:endParaRPr lang="zh-CN" altLang="en-US" sz="3200" b="1" kern="0" dirty="0">
              <a:solidFill>
                <a:srgbClr val="333399"/>
              </a:solidFill>
              <a:latin typeface="Tahom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68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编码模式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7450" y="1556792"/>
            <a:ext cx="7272338" cy="504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The easy way using a switch or</a:t>
            </a:r>
            <a:r>
              <a:rPr kumimoji="0" lang="en-GB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…</a:t>
            </a:r>
            <a:endParaRPr kumimoji="0" lang="en-GB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GB" altLang="zh-CN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GB" altLang="zh-CN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if(0==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calc.compareTo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("+")){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z =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x.floatValue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 +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y.floatValue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else if(0==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calc.compareTo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("-")){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z =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x.floatValue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 -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y.floatValue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else if(0==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calc.compareTo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("*")){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	z =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x.floatValue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 *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y.floatValue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else if(0==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calc.compareTo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("/")){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z =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x.floatValue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 /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y.floatValue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else if(0==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y.floatValue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()){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displayTF.setText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("y cannot equal 0!!!");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}	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z =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x.floatValue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 / </a:t>
            </a:r>
            <a:r>
              <a:rPr kumimoji="0" lang="en-GB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y.floatValue</a:t>
            </a: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result = new Float(z);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GB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Is this a good structure?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4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软件体系结构风格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92560" y="1916832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accent2"/>
                </a:solidFill>
              </a:rPr>
              <a:t>体系结构风格定义了一个系统家族，即一个体系结构定义一个</a:t>
            </a:r>
            <a:r>
              <a:rPr lang="zh-CN" altLang="en-US" b="1" dirty="0" smtClean="0">
                <a:solidFill>
                  <a:srgbClr val="669900"/>
                </a:solidFill>
              </a:rPr>
              <a:t>词汇表</a:t>
            </a:r>
            <a:r>
              <a:rPr lang="zh-CN" altLang="en-US" b="1" dirty="0" smtClean="0">
                <a:solidFill>
                  <a:schemeClr val="accent2"/>
                </a:solidFill>
              </a:rPr>
              <a:t>和一组</a:t>
            </a:r>
            <a:r>
              <a:rPr lang="zh-CN" altLang="en-US" b="1" dirty="0" smtClean="0">
                <a:solidFill>
                  <a:srgbClr val="669900"/>
                </a:solidFill>
              </a:rPr>
              <a:t>约束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</a:p>
          <a:p>
            <a:endParaRPr lang="zh-CN" altLang="en-US" b="1" dirty="0" smtClean="0">
              <a:solidFill>
                <a:schemeClr val="accent2"/>
              </a:solidFill>
            </a:endParaRPr>
          </a:p>
          <a:p>
            <a:r>
              <a:rPr lang="zh-CN" altLang="en-US" b="1" dirty="0" smtClean="0">
                <a:solidFill>
                  <a:srgbClr val="669900"/>
                </a:solidFill>
              </a:rPr>
              <a:t>词汇表</a:t>
            </a:r>
            <a:r>
              <a:rPr lang="zh-CN" altLang="en-US" b="1" dirty="0" smtClean="0">
                <a:solidFill>
                  <a:schemeClr val="accent2"/>
                </a:solidFill>
              </a:rPr>
              <a:t>中包含一些构件和连接件类型，而这组</a:t>
            </a:r>
            <a:r>
              <a:rPr lang="zh-CN" altLang="en-US" b="1" dirty="0" smtClean="0">
                <a:solidFill>
                  <a:srgbClr val="669900"/>
                </a:solidFill>
              </a:rPr>
              <a:t>约束</a:t>
            </a:r>
            <a:r>
              <a:rPr lang="zh-CN" altLang="en-US" b="1" dirty="0" smtClean="0">
                <a:solidFill>
                  <a:schemeClr val="accent2"/>
                </a:solidFill>
              </a:rPr>
              <a:t>指出系统是如何将这些构件和连接件组合起来的。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8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509</Words>
  <Application>Microsoft Office PowerPoint</Application>
  <PresentationFormat>A4 纸张(210x297 毫米)</PresentationFormat>
  <Paragraphs>71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AcademicPresentation1_TP10352479</vt:lpstr>
      <vt:lpstr>位图图像</vt:lpstr>
      <vt:lpstr>软件建模训练(4) 软件设计与软件体系结构</vt:lpstr>
      <vt:lpstr>什么是模式</vt:lpstr>
      <vt:lpstr>什么是模式</vt:lpstr>
      <vt:lpstr>什么是模式</vt:lpstr>
      <vt:lpstr>模式与软件开发</vt:lpstr>
      <vt:lpstr>体系结构模式</vt:lpstr>
      <vt:lpstr>设计模式</vt:lpstr>
      <vt:lpstr>编码模式</vt:lpstr>
      <vt:lpstr>软件体系结构风格</vt:lpstr>
      <vt:lpstr>PowerPoint 演示文稿</vt:lpstr>
      <vt:lpstr>体系结构风格</vt:lpstr>
      <vt:lpstr>数据流风格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2016-05-03T02:11:08Z</dcterms:created>
  <dcterms:modified xsi:type="dcterms:W3CDTF">2016-05-10T14:49:30Z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