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8"/>
  </p:notesMasterIdLst>
  <p:handoutMasterIdLst>
    <p:handoutMasterId r:id="rId49"/>
  </p:handoutMasterIdLst>
  <p:sldIdLst>
    <p:sldId id="256" r:id="rId5"/>
    <p:sldId id="261" r:id="rId6"/>
    <p:sldId id="278" r:id="rId7"/>
    <p:sldId id="299"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2017/5/25</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2017/5/25</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33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350"/>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2017/5/25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1500">
                <a:latin typeface="微软雅黑" panose="020B0503020204020204" pitchFamily="34" charset="-122"/>
                <a:ea typeface="微软雅黑" panose="020B0503020204020204" pitchFamily="34" charset="-122"/>
              </a:defRPr>
            </a:lvl1pPr>
            <a:lvl2pPr marL="342900" indent="0" algn="l" rtl="0">
              <a:buNone/>
              <a:defRPr sz="2100"/>
            </a:lvl2pPr>
            <a:lvl3pPr marL="685800" indent="0" algn="l" rtl="0">
              <a:buNone/>
              <a:defRPr sz="1800"/>
            </a:lvl3pPr>
            <a:lvl4pPr marL="1028700" indent="0" algn="l" rtl="0">
              <a:buNone/>
              <a:defRPr sz="1500"/>
            </a:lvl4pPr>
            <a:lvl5pPr marL="1371600" indent="0" algn="l" rtl="0">
              <a:buNone/>
              <a:defRPr sz="1500"/>
            </a:lvl5pPr>
            <a:lvl6pPr marL="1714500" indent="0" algn="l" rtl="0">
              <a:buNone/>
              <a:defRPr sz="1500"/>
            </a:lvl6pPr>
            <a:lvl7pPr marL="2057400" indent="0" algn="l" rtl="0">
              <a:buNone/>
              <a:defRPr sz="1500"/>
            </a:lvl7pPr>
            <a:lvl8pPr marL="2400300" indent="0" algn="l" rtl="0">
              <a:buNone/>
              <a:defRPr sz="1500"/>
            </a:lvl8pPr>
            <a:lvl9pPr marL="2743200" indent="0" algn="l" rtl="0">
              <a:buNone/>
              <a:defRPr sz="15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900"/>
              </a:spcBef>
              <a:buNone/>
              <a:defRPr sz="1350">
                <a:latin typeface="微软雅黑" panose="020B0503020204020204" pitchFamily="34" charset="-122"/>
                <a:ea typeface="微软雅黑" panose="020B0503020204020204" pitchFamily="34" charset="-122"/>
              </a:defRPr>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2017/5/25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2017/5/25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2017/5/25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2017/5/25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33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350">
                <a:latin typeface="微软雅黑" panose="020B0503020204020204" pitchFamily="34" charset="-122"/>
                <a:ea typeface="微软雅黑" panose="020B0503020204020204" pitchFamily="34" charset="-122"/>
              </a:defRPr>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rtl="0"/>
            <a:r>
              <a:rPr lang="zh-CN" altLang="en-US" sz="9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9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33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200">
                <a:solidFill>
                  <a:schemeClr val="bg1"/>
                </a:solidFill>
                <a:latin typeface="微软雅黑" panose="020B0503020204020204" pitchFamily="34" charset="-122"/>
                <a:ea typeface="微软雅黑" panose="020B0503020204020204" pitchFamily="34" charset="-122"/>
              </a:defRPr>
            </a:lvl1pPr>
            <a:lvl2pPr marL="342900" indent="0" algn="l" rtl="0">
              <a:buNone/>
              <a:defRPr sz="1500">
                <a:solidFill>
                  <a:schemeClr val="tx1">
                    <a:tint val="75000"/>
                  </a:schemeClr>
                </a:solidFill>
              </a:defRPr>
            </a:lvl2pPr>
            <a:lvl3pPr marL="685800" indent="0" algn="l" rtl="0">
              <a:buNone/>
              <a:defRPr sz="1350">
                <a:solidFill>
                  <a:schemeClr val="tx1">
                    <a:tint val="75000"/>
                  </a:schemeClr>
                </a:solidFill>
              </a:defRPr>
            </a:lvl3pPr>
            <a:lvl4pPr marL="1028700" indent="0" algn="l" rtl="0">
              <a:buNone/>
              <a:defRPr sz="1200">
                <a:solidFill>
                  <a:schemeClr val="tx1">
                    <a:tint val="75000"/>
                  </a:schemeClr>
                </a:solidFill>
              </a:defRPr>
            </a:lvl4pPr>
            <a:lvl5pPr marL="1371600" indent="0" algn="l" rtl="0">
              <a:buNone/>
              <a:defRPr sz="1200">
                <a:solidFill>
                  <a:schemeClr val="tx1">
                    <a:tint val="75000"/>
                  </a:schemeClr>
                </a:solidFill>
              </a:defRPr>
            </a:lvl5pPr>
            <a:lvl6pPr marL="1714500" indent="0" algn="l" rtl="0">
              <a:buNone/>
              <a:defRPr sz="1200">
                <a:solidFill>
                  <a:schemeClr val="tx1">
                    <a:tint val="75000"/>
                  </a:schemeClr>
                </a:solidFill>
              </a:defRPr>
            </a:lvl6pPr>
            <a:lvl7pPr marL="2057400" indent="0" algn="l" rtl="0">
              <a:buNone/>
              <a:defRPr sz="1200">
                <a:solidFill>
                  <a:schemeClr val="tx1">
                    <a:tint val="75000"/>
                  </a:schemeClr>
                </a:solidFill>
              </a:defRPr>
            </a:lvl7pPr>
            <a:lvl8pPr marL="2400300" indent="0" algn="l" rtl="0">
              <a:buNone/>
              <a:defRPr sz="1200">
                <a:solidFill>
                  <a:schemeClr val="tx1">
                    <a:tint val="75000"/>
                  </a:schemeClr>
                </a:solidFill>
              </a:defRPr>
            </a:lvl8pPr>
            <a:lvl9pPr marL="2743200" indent="0" algn="l" rtl="0">
              <a:buNone/>
              <a:defRPr sz="12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2017/5/25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2017/5/25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2017/5/25</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2017/5/25</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2017/5/25</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1500"/>
            </a:lvl1pPr>
            <a:lvl2pPr algn="l" rtl="0">
              <a:defRPr sz="1200"/>
            </a:lvl2pPr>
            <a:lvl3pPr algn="l" rtl="0">
              <a:defRPr sz="1200"/>
            </a:lvl3pPr>
            <a:lvl4pPr algn="l" rtl="0">
              <a:defRPr sz="1050"/>
            </a:lvl4pPr>
            <a:lvl5pPr algn="l" rtl="0">
              <a:defRPr sz="1050"/>
            </a:lvl5pPr>
            <a:lvl6pPr algn="l" rtl="0">
              <a:defRPr sz="1050"/>
            </a:lvl6pPr>
            <a:lvl7pPr algn="l" rtl="0">
              <a:defRPr sz="1050"/>
            </a:lvl7pPr>
            <a:lvl8pPr algn="l" rtl="0">
              <a:defRPr sz="1050"/>
            </a:lvl8pPr>
            <a:lvl9pPr algn="l" rtl="0">
              <a:defRPr sz="105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900"/>
              </a:spcBef>
              <a:buNone/>
              <a:defRPr sz="1350"/>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2017/5/25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2017/5/25</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1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28675" y="2576321"/>
            <a:ext cx="4300538" cy="1664768"/>
          </a:xfrm>
        </p:spPr>
        <p:txBody>
          <a:bodyPr rtlCol="0" anchor="ctr"/>
          <a:lstStyle/>
          <a:p>
            <a:pPr rtl="0"/>
            <a:r>
              <a:rPr lang="en-US" altLang="zh-CN" dirty="0"/>
              <a:t>Compilers</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828675" y="3879543"/>
            <a:ext cx="4300538" cy="1473692"/>
          </a:xfrm>
        </p:spPr>
        <p:txBody>
          <a:bodyPr rtlCol="0">
            <a:normAutofit/>
          </a:bodyPr>
          <a:lstStyle/>
          <a:p>
            <a:pPr rtl="0"/>
            <a:r>
              <a:rPr lang="en-US" sz="2000" dirty="0"/>
              <a:t>Principles, Techniques, &amp; Tools</a:t>
            </a:r>
          </a:p>
          <a:p>
            <a:pPr rtl="0"/>
            <a:endParaRPr lang="en-US" sz="2000" dirty="0">
              <a:latin typeface="微软雅黑" panose="020B0503020204020204" pitchFamily="34" charset="-122"/>
              <a:ea typeface="微软雅黑" panose="020B0503020204020204" pitchFamily="34" charset="-122"/>
            </a:endParaRPr>
          </a:p>
          <a:p>
            <a:pPr rtl="0"/>
            <a:endParaRPr lang="en-US" sz="2000" dirty="0">
              <a:latin typeface="微软雅黑" panose="020B0503020204020204" pitchFamily="34" charset="-122"/>
              <a:ea typeface="微软雅黑" panose="020B0503020204020204" pitchFamily="34" charset="-122"/>
            </a:endParaRPr>
          </a:p>
          <a:p>
            <a:pPr rtl="0"/>
            <a:r>
              <a:rPr lang="en-US" sz="2000" dirty="0">
                <a:latin typeface="微软雅黑" panose="020B0503020204020204" pitchFamily="34" charset="-122"/>
                <a:ea typeface="微软雅黑" panose="020B0503020204020204" pitchFamily="34" charset="-122"/>
              </a:rPr>
              <a:t>Taught by Jing Zhang </a:t>
            </a:r>
          </a:p>
          <a:p>
            <a:pPr rtl="0"/>
            <a:r>
              <a:rPr lang="en-US" sz="2000" dirty="0">
                <a:latin typeface="微软雅黑" panose="020B0503020204020204" pitchFamily="34" charset="-122"/>
                <a:ea typeface="微软雅黑" panose="020B0503020204020204" pitchFamily="34" charset="-122"/>
              </a:rPr>
              <a:t>(jzhang@njust.edu.cn)</a:t>
            </a: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05" r="880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normAutofit/>
          </a:bodyPr>
          <a:lstStyle/>
          <a:p>
            <a:r>
              <a:rPr lang="en-US" altLang="zh-CN" sz="1800" dirty="0"/>
              <a:t>Evaluating an SDD at the Nodes of a Parse Tree.</a:t>
            </a:r>
          </a:p>
          <a:p>
            <a:pPr lvl="1"/>
            <a:r>
              <a:rPr lang="en-US" altLang="zh-CN" sz="1600" dirty="0"/>
              <a:t>To visualize the translation specified by an SDD, it helps to work with parse trees, even though a translator need not actually build a parse tree.</a:t>
            </a:r>
          </a:p>
          <a:p>
            <a:pPr lvl="1"/>
            <a:r>
              <a:rPr lang="en-US" altLang="zh-CN" sz="1600" dirty="0"/>
              <a:t>A parse tree, showing the value(s) of its attribute(s) is called an </a:t>
            </a:r>
            <a:r>
              <a:rPr lang="en-US" altLang="zh-CN" sz="1600" i="1" dirty="0">
                <a:solidFill>
                  <a:srgbClr val="7030A0"/>
                </a:solidFill>
              </a:rPr>
              <a:t>annotated parse tree</a:t>
            </a:r>
            <a:r>
              <a:rPr lang="en-US" altLang="zh-CN" sz="1600" dirty="0"/>
              <a:t>.</a:t>
            </a:r>
          </a:p>
          <a:p>
            <a:pPr marL="342900" lvl="1" indent="0">
              <a:buNone/>
            </a:pPr>
            <a:endParaRPr lang="en-US" altLang="zh-CN" sz="1600" dirty="0"/>
          </a:p>
          <a:p>
            <a:pPr marL="342900" lvl="1" indent="0">
              <a:buNone/>
            </a:pPr>
            <a:r>
              <a:rPr lang="en-US" altLang="zh-CN" sz="1600" dirty="0"/>
              <a:t>For SDD's with both inherited and synthesized attributes, there is no guarantee that there is even one order in which to evaluate attributes at nodes.</a:t>
            </a:r>
          </a:p>
        </p:txBody>
      </p:sp>
    </p:spTree>
    <p:extLst>
      <p:ext uri="{BB962C8B-B14F-4D97-AF65-F5344CB8AC3E}">
        <p14:creationId xmlns:p14="http://schemas.microsoft.com/office/powerpoint/2010/main" val="33783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pic>
        <p:nvPicPr>
          <p:cNvPr id="4" name="图片 3"/>
          <p:cNvPicPr>
            <a:picLocks noChangeAspect="1"/>
          </p:cNvPicPr>
          <p:nvPr/>
        </p:nvPicPr>
        <p:blipFill>
          <a:blip r:embed="rId2"/>
          <a:stretch>
            <a:fillRect/>
          </a:stretch>
        </p:blipFill>
        <p:spPr>
          <a:xfrm>
            <a:off x="1312410" y="1595982"/>
            <a:ext cx="6460300" cy="4891903"/>
          </a:xfrm>
          <a:prstGeom prst="rect">
            <a:avLst/>
          </a:prstGeom>
        </p:spPr>
      </p:pic>
    </p:spTree>
    <p:extLst>
      <p:ext uri="{BB962C8B-B14F-4D97-AF65-F5344CB8AC3E}">
        <p14:creationId xmlns:p14="http://schemas.microsoft.com/office/powerpoint/2010/main" val="3090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The selection of the attributes is determined by parsing method.</a:t>
            </a:r>
            <a:endParaRPr lang="zh-CN" altLang="en-US" dirty="0">
              <a:solidFill>
                <a:srgbClr val="FF0000"/>
              </a:solidFill>
            </a:endParaRPr>
          </a:p>
        </p:txBody>
      </p:sp>
      <p:pic>
        <p:nvPicPr>
          <p:cNvPr id="4" name="图片 3"/>
          <p:cNvPicPr>
            <a:picLocks noChangeAspect="1"/>
          </p:cNvPicPr>
          <p:nvPr/>
        </p:nvPicPr>
        <p:blipFill>
          <a:blip r:embed="rId2"/>
          <a:stretch>
            <a:fillRect/>
          </a:stretch>
        </p:blipFill>
        <p:spPr>
          <a:xfrm>
            <a:off x="250196" y="2733345"/>
            <a:ext cx="3843019" cy="2448255"/>
          </a:xfrm>
          <a:prstGeom prst="rect">
            <a:avLst/>
          </a:prstGeom>
        </p:spPr>
      </p:pic>
      <p:pic>
        <p:nvPicPr>
          <p:cNvPr id="5" name="图片 4"/>
          <p:cNvPicPr>
            <a:picLocks noChangeAspect="1"/>
          </p:cNvPicPr>
          <p:nvPr/>
        </p:nvPicPr>
        <p:blipFill>
          <a:blip r:embed="rId3"/>
          <a:stretch>
            <a:fillRect/>
          </a:stretch>
        </p:blipFill>
        <p:spPr>
          <a:xfrm>
            <a:off x="4453655" y="2306307"/>
            <a:ext cx="4476417" cy="3974750"/>
          </a:xfrm>
          <a:prstGeom prst="rect">
            <a:avLst/>
          </a:prstGeom>
        </p:spPr>
      </p:pic>
      <p:sp>
        <p:nvSpPr>
          <p:cNvPr id="6" name="文本框 5"/>
          <p:cNvSpPr txBox="1"/>
          <p:nvPr/>
        </p:nvSpPr>
        <p:spPr>
          <a:xfrm>
            <a:off x="1001311" y="1936975"/>
            <a:ext cx="1223412" cy="369332"/>
          </a:xfrm>
          <a:prstGeom prst="rect">
            <a:avLst/>
          </a:prstGeom>
          <a:noFill/>
        </p:spPr>
        <p:txBody>
          <a:bodyPr wrap="none" rtlCol="0">
            <a:spAutoFit/>
          </a:bodyPr>
          <a:lstStyle/>
          <a:p>
            <a:r>
              <a:rPr lang="en-US" altLang="zh-CN" dirty="0"/>
              <a:t>Bottom-up</a:t>
            </a:r>
            <a:endParaRPr lang="zh-CN" altLang="en-US" dirty="0"/>
          </a:p>
        </p:txBody>
      </p:sp>
    </p:spTree>
    <p:extLst>
      <p:ext uri="{BB962C8B-B14F-4D97-AF65-F5344CB8AC3E}">
        <p14:creationId xmlns:p14="http://schemas.microsoft.com/office/powerpoint/2010/main" val="200720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The selection of the attributes is determined by parsing method.</a:t>
            </a:r>
            <a:endParaRPr lang="zh-CN" altLang="en-US" dirty="0">
              <a:solidFill>
                <a:srgbClr val="FF0000"/>
              </a:solidFill>
            </a:endParaRPr>
          </a:p>
        </p:txBody>
      </p:sp>
      <p:sp>
        <p:nvSpPr>
          <p:cNvPr id="6" name="文本框 5"/>
          <p:cNvSpPr txBox="1"/>
          <p:nvPr/>
        </p:nvSpPr>
        <p:spPr>
          <a:xfrm>
            <a:off x="1001311" y="1936975"/>
            <a:ext cx="1107996" cy="369332"/>
          </a:xfrm>
          <a:prstGeom prst="rect">
            <a:avLst/>
          </a:prstGeom>
          <a:noFill/>
        </p:spPr>
        <p:txBody>
          <a:bodyPr wrap="none" rtlCol="0">
            <a:spAutoFit/>
          </a:bodyPr>
          <a:lstStyle/>
          <a:p>
            <a:r>
              <a:rPr lang="en-US" altLang="zh-CN" dirty="0"/>
              <a:t>Top-down</a:t>
            </a:r>
            <a:endParaRPr lang="zh-CN" altLang="en-US" dirty="0"/>
          </a:p>
        </p:txBody>
      </p:sp>
      <p:pic>
        <p:nvPicPr>
          <p:cNvPr id="7" name="图片 6"/>
          <p:cNvPicPr>
            <a:picLocks noChangeAspect="1"/>
          </p:cNvPicPr>
          <p:nvPr/>
        </p:nvPicPr>
        <p:blipFill>
          <a:blip r:embed="rId2"/>
          <a:stretch>
            <a:fillRect/>
          </a:stretch>
        </p:blipFill>
        <p:spPr>
          <a:xfrm>
            <a:off x="538534" y="2733345"/>
            <a:ext cx="3846058" cy="2281560"/>
          </a:xfrm>
          <a:prstGeom prst="rect">
            <a:avLst/>
          </a:prstGeom>
        </p:spPr>
      </p:pic>
      <p:pic>
        <p:nvPicPr>
          <p:cNvPr id="8" name="图片 7"/>
          <p:cNvPicPr>
            <a:picLocks noChangeAspect="1"/>
          </p:cNvPicPr>
          <p:nvPr/>
        </p:nvPicPr>
        <p:blipFill>
          <a:blip r:embed="rId3"/>
          <a:stretch>
            <a:fillRect/>
          </a:stretch>
        </p:blipFill>
        <p:spPr>
          <a:xfrm>
            <a:off x="4571431" y="2525052"/>
            <a:ext cx="3964559" cy="2489853"/>
          </a:xfrm>
          <a:prstGeom prst="rect">
            <a:avLst/>
          </a:prstGeom>
        </p:spPr>
      </p:pic>
      <p:pic>
        <p:nvPicPr>
          <p:cNvPr id="9" name="图片 8"/>
          <p:cNvPicPr>
            <a:picLocks noChangeAspect="1"/>
          </p:cNvPicPr>
          <p:nvPr/>
        </p:nvPicPr>
        <p:blipFill>
          <a:blip r:embed="rId4"/>
          <a:stretch>
            <a:fillRect/>
          </a:stretch>
        </p:blipFill>
        <p:spPr>
          <a:xfrm>
            <a:off x="594743" y="5305425"/>
            <a:ext cx="7953375" cy="866775"/>
          </a:xfrm>
          <a:prstGeom prst="rect">
            <a:avLst/>
          </a:prstGeom>
        </p:spPr>
      </p:pic>
    </p:spTree>
    <p:extLst>
      <p:ext uri="{BB962C8B-B14F-4D97-AF65-F5344CB8AC3E}">
        <p14:creationId xmlns:p14="http://schemas.microsoft.com/office/powerpoint/2010/main" val="343021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Dependency Graphs</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600" dirty="0"/>
              <a:t>"</a:t>
            </a:r>
            <a:r>
              <a:rPr lang="en-US" altLang="zh-CN" sz="1600" b="1" i="1" u="sng" dirty="0">
                <a:solidFill>
                  <a:srgbClr val="7030A0"/>
                </a:solidFill>
              </a:rPr>
              <a:t>Dependency graphs</a:t>
            </a:r>
            <a:r>
              <a:rPr lang="en-US" altLang="zh-CN" sz="1600" dirty="0"/>
              <a:t>" are a useful tool for determining an evaluation order for the attribute instances in a given parse tree. While an annotated parse tree shows the values of attributes, a dependency graph helps us determine how those values can be computed.</a:t>
            </a:r>
          </a:p>
          <a:p>
            <a:pPr>
              <a:lnSpc>
                <a:spcPct val="100000"/>
              </a:lnSpc>
            </a:pPr>
            <a:r>
              <a:rPr lang="en-US" altLang="zh-CN" sz="1600" dirty="0"/>
              <a:t>A dependency graph depicts the flow of information among the attribute instances in a particular parse tree; an edge from one attribute instance to another means that the value of the first is needed to compute the second. Edges express constraints implied by the semantic rules.</a:t>
            </a:r>
            <a:endParaRPr lang="zh-CN" altLang="en-US" sz="1600" dirty="0"/>
          </a:p>
        </p:txBody>
      </p:sp>
    </p:spTree>
    <p:extLst>
      <p:ext uri="{BB962C8B-B14F-4D97-AF65-F5344CB8AC3E}">
        <p14:creationId xmlns:p14="http://schemas.microsoft.com/office/powerpoint/2010/main" val="16406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Dependency Graphs</a:t>
            </a:r>
            <a:endParaRPr lang="zh-CN" altLang="en-US" dirty="0"/>
          </a:p>
        </p:txBody>
      </p:sp>
      <p:pic>
        <p:nvPicPr>
          <p:cNvPr id="4" name="图片 3"/>
          <p:cNvPicPr>
            <a:picLocks noChangeAspect="1"/>
          </p:cNvPicPr>
          <p:nvPr/>
        </p:nvPicPr>
        <p:blipFill>
          <a:blip r:embed="rId2"/>
          <a:stretch>
            <a:fillRect/>
          </a:stretch>
        </p:blipFill>
        <p:spPr>
          <a:xfrm>
            <a:off x="696005" y="1392690"/>
            <a:ext cx="8143875" cy="5705475"/>
          </a:xfrm>
          <a:prstGeom prst="rect">
            <a:avLst/>
          </a:prstGeom>
        </p:spPr>
      </p:pic>
    </p:spTree>
    <p:extLst>
      <p:ext uri="{BB962C8B-B14F-4D97-AF65-F5344CB8AC3E}">
        <p14:creationId xmlns:p14="http://schemas.microsoft.com/office/powerpoint/2010/main" val="357540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Dependency Graphs</a:t>
            </a:r>
            <a:endParaRPr lang="zh-CN" altLang="en-US" dirty="0"/>
          </a:p>
        </p:txBody>
      </p:sp>
      <p:pic>
        <p:nvPicPr>
          <p:cNvPr id="3" name="图片 2"/>
          <p:cNvPicPr>
            <a:picLocks noChangeAspect="1"/>
          </p:cNvPicPr>
          <p:nvPr/>
        </p:nvPicPr>
        <p:blipFill>
          <a:blip r:embed="rId2"/>
          <a:stretch>
            <a:fillRect/>
          </a:stretch>
        </p:blipFill>
        <p:spPr>
          <a:xfrm>
            <a:off x="717097" y="1600880"/>
            <a:ext cx="8058150" cy="4505325"/>
          </a:xfrm>
          <a:prstGeom prst="rect">
            <a:avLst/>
          </a:prstGeom>
        </p:spPr>
      </p:pic>
    </p:spTree>
    <p:extLst>
      <p:ext uri="{BB962C8B-B14F-4D97-AF65-F5344CB8AC3E}">
        <p14:creationId xmlns:p14="http://schemas.microsoft.com/office/powerpoint/2010/main" val="23651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S-Attributed Definitions</a:t>
            </a:r>
          </a:p>
        </p:txBody>
      </p:sp>
      <p:sp>
        <p:nvSpPr>
          <p:cNvPr id="3" name="内容占位符 2"/>
          <p:cNvSpPr>
            <a:spLocks noGrp="1"/>
          </p:cNvSpPr>
          <p:nvPr>
            <p:ph idx="1"/>
          </p:nvPr>
        </p:nvSpPr>
        <p:spPr/>
        <p:txBody>
          <a:bodyPr>
            <a:normAutofit/>
          </a:bodyPr>
          <a:lstStyle/>
          <a:p>
            <a:r>
              <a:rPr lang="en-US" altLang="zh-CN" sz="1800" b="1" dirty="0">
                <a:solidFill>
                  <a:srgbClr val="7030A0"/>
                </a:solidFill>
              </a:rPr>
              <a:t>S-Attributed Definitions</a:t>
            </a:r>
          </a:p>
          <a:p>
            <a:pPr lvl="1"/>
            <a:r>
              <a:rPr lang="en-US" altLang="zh-CN" sz="1600" dirty="0"/>
              <a:t>An SDD is S-attributed if every attribute is synthesized</a:t>
            </a:r>
          </a:p>
          <a:p>
            <a:r>
              <a:rPr lang="en-US" altLang="zh-CN" sz="1900" b="1" dirty="0">
                <a:solidFill>
                  <a:schemeClr val="tx2"/>
                </a:solidFill>
              </a:rPr>
              <a:t>When an .SDD is S-attributed, we can evaluate its attributes in arty bottom up order of the nodes of the parse tree. It is often especially simple to evaluate the attributes by performing a </a:t>
            </a:r>
            <a:r>
              <a:rPr lang="en-US" altLang="zh-CN" sz="1900" b="1" dirty="0" err="1">
                <a:solidFill>
                  <a:schemeClr val="tx2"/>
                </a:solidFill>
              </a:rPr>
              <a:t>postorder</a:t>
            </a:r>
            <a:r>
              <a:rPr lang="en-US" altLang="zh-CN" sz="1900" b="1" dirty="0">
                <a:solidFill>
                  <a:schemeClr val="tx2"/>
                </a:solidFill>
              </a:rPr>
              <a:t> traversal of the parse tree and evaluating the attributes at a node N when the traversal leaves N for the last time.</a:t>
            </a:r>
            <a:endParaRPr lang="zh-CN" altLang="en-US" sz="1900" b="1" dirty="0">
              <a:solidFill>
                <a:schemeClr val="tx2"/>
              </a:solidFill>
            </a:endParaRPr>
          </a:p>
        </p:txBody>
      </p:sp>
      <p:pic>
        <p:nvPicPr>
          <p:cNvPr id="4" name="图片 3"/>
          <p:cNvPicPr>
            <a:picLocks noChangeAspect="1"/>
          </p:cNvPicPr>
          <p:nvPr/>
        </p:nvPicPr>
        <p:blipFill>
          <a:blip r:embed="rId2"/>
          <a:stretch>
            <a:fillRect/>
          </a:stretch>
        </p:blipFill>
        <p:spPr>
          <a:xfrm>
            <a:off x="1547812" y="4104594"/>
            <a:ext cx="6200775" cy="1152525"/>
          </a:xfrm>
          <a:prstGeom prst="rect">
            <a:avLst/>
          </a:prstGeom>
        </p:spPr>
      </p:pic>
    </p:spTree>
    <p:extLst>
      <p:ext uri="{BB962C8B-B14F-4D97-AF65-F5344CB8AC3E}">
        <p14:creationId xmlns:p14="http://schemas.microsoft.com/office/powerpoint/2010/main" val="333533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L-Attributed Definitions</a:t>
            </a:r>
          </a:p>
        </p:txBody>
      </p:sp>
      <p:sp>
        <p:nvSpPr>
          <p:cNvPr id="3" name="内容占位符 2"/>
          <p:cNvSpPr>
            <a:spLocks noGrp="1"/>
          </p:cNvSpPr>
          <p:nvPr>
            <p:ph idx="1"/>
          </p:nvPr>
        </p:nvSpPr>
        <p:spPr/>
        <p:txBody>
          <a:bodyPr>
            <a:normAutofit/>
          </a:bodyPr>
          <a:lstStyle/>
          <a:p>
            <a:r>
              <a:rPr lang="en-US" altLang="zh-CN" sz="1800" b="1" dirty="0">
                <a:solidFill>
                  <a:srgbClr val="7030A0"/>
                </a:solidFill>
              </a:rPr>
              <a:t>L-Attributed Definitions</a:t>
            </a:r>
            <a:endParaRPr lang="zh-CN" altLang="en-US" sz="1800" b="1" dirty="0">
              <a:solidFill>
                <a:srgbClr val="7030A0"/>
              </a:solidFill>
            </a:endParaRPr>
          </a:p>
        </p:txBody>
      </p:sp>
      <p:pic>
        <p:nvPicPr>
          <p:cNvPr id="4" name="图片 3"/>
          <p:cNvPicPr>
            <a:picLocks noChangeAspect="1"/>
          </p:cNvPicPr>
          <p:nvPr/>
        </p:nvPicPr>
        <p:blipFill>
          <a:blip r:embed="rId2"/>
          <a:stretch>
            <a:fillRect/>
          </a:stretch>
        </p:blipFill>
        <p:spPr>
          <a:xfrm>
            <a:off x="828675" y="1958068"/>
            <a:ext cx="7705725" cy="2876550"/>
          </a:xfrm>
          <a:prstGeom prst="rect">
            <a:avLst/>
          </a:prstGeom>
        </p:spPr>
      </p:pic>
      <p:pic>
        <p:nvPicPr>
          <p:cNvPr id="5" name="图片 4"/>
          <p:cNvPicPr>
            <a:picLocks noChangeAspect="1"/>
          </p:cNvPicPr>
          <p:nvPr/>
        </p:nvPicPr>
        <p:blipFill>
          <a:blip r:embed="rId3"/>
          <a:stretch>
            <a:fillRect/>
          </a:stretch>
        </p:blipFill>
        <p:spPr>
          <a:xfrm>
            <a:off x="1100137" y="4742543"/>
            <a:ext cx="7324725" cy="1038225"/>
          </a:xfrm>
          <a:prstGeom prst="rect">
            <a:avLst/>
          </a:prstGeom>
        </p:spPr>
      </p:pic>
    </p:spTree>
    <p:extLst>
      <p:ext uri="{BB962C8B-B14F-4D97-AF65-F5344CB8AC3E}">
        <p14:creationId xmlns:p14="http://schemas.microsoft.com/office/powerpoint/2010/main" val="755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L-Attributed Definitions</a:t>
            </a:r>
          </a:p>
        </p:txBody>
      </p:sp>
      <p:pic>
        <p:nvPicPr>
          <p:cNvPr id="4" name="图片 3"/>
          <p:cNvPicPr>
            <a:picLocks noChangeAspect="1"/>
          </p:cNvPicPr>
          <p:nvPr/>
        </p:nvPicPr>
        <p:blipFill>
          <a:blip r:embed="rId2"/>
          <a:stretch>
            <a:fillRect/>
          </a:stretch>
        </p:blipFill>
        <p:spPr>
          <a:xfrm>
            <a:off x="828675" y="1298525"/>
            <a:ext cx="7175047" cy="1755597"/>
          </a:xfrm>
          <a:prstGeom prst="rect">
            <a:avLst/>
          </a:prstGeom>
        </p:spPr>
      </p:pic>
      <p:pic>
        <p:nvPicPr>
          <p:cNvPr id="5" name="图片 4"/>
          <p:cNvPicPr>
            <a:picLocks noChangeAspect="1"/>
          </p:cNvPicPr>
          <p:nvPr/>
        </p:nvPicPr>
        <p:blipFill>
          <a:blip r:embed="rId3"/>
          <a:stretch>
            <a:fillRect/>
          </a:stretch>
        </p:blipFill>
        <p:spPr>
          <a:xfrm>
            <a:off x="828675" y="2883649"/>
            <a:ext cx="6993755" cy="3887265"/>
          </a:xfrm>
          <a:prstGeom prst="rect">
            <a:avLst/>
          </a:prstGeom>
        </p:spPr>
      </p:pic>
    </p:spTree>
    <p:extLst>
      <p:ext uri="{BB962C8B-B14F-4D97-AF65-F5344CB8AC3E}">
        <p14:creationId xmlns:p14="http://schemas.microsoft.com/office/powerpoint/2010/main" val="289036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Syntax-Directed Translation</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en-US" altLang="zh-CN" dirty="0"/>
              <a:t>6.3 Evaluation Orders for SDD 's - Semantic Rules with Controlled Side Effects</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600" dirty="0"/>
              <a:t>We shall control side effects in SDD's in one of the following ways :</a:t>
            </a:r>
            <a:endParaRPr lang="en-US" altLang="zh-CN" sz="1300" dirty="0"/>
          </a:p>
          <a:p>
            <a:pPr>
              <a:lnSpc>
                <a:spcPct val="100000"/>
              </a:lnSpc>
            </a:pPr>
            <a:r>
              <a:rPr lang="en-US" altLang="zh-CN" sz="1600" dirty="0"/>
              <a:t>Permit incidental side effects that do not constrain attribute evaluation. In other words, permit side effects when attribute evaluation based on any topological sort of the dependency graph produces a "correct" translation, where "correct" depends on the application .</a:t>
            </a:r>
          </a:p>
          <a:p>
            <a:pPr>
              <a:lnSpc>
                <a:spcPct val="100000"/>
              </a:lnSpc>
            </a:pPr>
            <a:r>
              <a:rPr lang="en-US" altLang="zh-CN" sz="1600" dirty="0"/>
              <a:t> Constrain the allowable evaluation orders, so that the same translation is produced for any allowable order. The constraints can be thought of as implicit edges added to the dependency graph.</a:t>
            </a:r>
          </a:p>
        </p:txBody>
      </p:sp>
    </p:spTree>
    <p:extLst>
      <p:ext uri="{BB962C8B-B14F-4D97-AF65-F5344CB8AC3E}">
        <p14:creationId xmlns:p14="http://schemas.microsoft.com/office/powerpoint/2010/main" val="297982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Semantic Rules with Controlled Side Effects</a:t>
            </a:r>
            <a:endParaRPr lang="zh-CN" altLang="en-US" dirty="0"/>
          </a:p>
        </p:txBody>
      </p:sp>
      <p:pic>
        <p:nvPicPr>
          <p:cNvPr id="4" name="图片 3"/>
          <p:cNvPicPr>
            <a:picLocks noChangeAspect="1"/>
          </p:cNvPicPr>
          <p:nvPr/>
        </p:nvPicPr>
        <p:blipFill>
          <a:blip r:embed="rId2"/>
          <a:stretch>
            <a:fillRect/>
          </a:stretch>
        </p:blipFill>
        <p:spPr>
          <a:xfrm>
            <a:off x="585107" y="1428750"/>
            <a:ext cx="8191500" cy="5429250"/>
          </a:xfrm>
          <a:prstGeom prst="rect">
            <a:avLst/>
          </a:prstGeom>
        </p:spPr>
      </p:pic>
    </p:spTree>
    <p:extLst>
      <p:ext uri="{BB962C8B-B14F-4D97-AF65-F5344CB8AC3E}">
        <p14:creationId xmlns:p14="http://schemas.microsoft.com/office/powerpoint/2010/main" val="146850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Semantic Rules with Controlled Side Effects</a:t>
            </a:r>
            <a:endParaRPr lang="zh-CN" altLang="en-US" dirty="0"/>
          </a:p>
        </p:txBody>
      </p:sp>
      <p:pic>
        <p:nvPicPr>
          <p:cNvPr id="4" name="图片 3"/>
          <p:cNvPicPr>
            <a:picLocks noChangeAspect="1"/>
          </p:cNvPicPr>
          <p:nvPr/>
        </p:nvPicPr>
        <p:blipFill>
          <a:blip r:embed="rId2"/>
          <a:stretch>
            <a:fillRect/>
          </a:stretch>
        </p:blipFill>
        <p:spPr>
          <a:xfrm>
            <a:off x="1247775" y="1719943"/>
            <a:ext cx="6800850" cy="4572000"/>
          </a:xfrm>
          <a:prstGeom prst="rect">
            <a:avLst/>
          </a:prstGeom>
        </p:spPr>
      </p:pic>
    </p:spTree>
    <p:extLst>
      <p:ext uri="{BB962C8B-B14F-4D97-AF65-F5344CB8AC3E}">
        <p14:creationId xmlns:p14="http://schemas.microsoft.com/office/powerpoint/2010/main" val="51887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Applications of Syntax-Directed Translation</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600" dirty="0">
                <a:solidFill>
                  <a:srgbClr val="0070C0"/>
                </a:solidFill>
              </a:rPr>
              <a:t>Construction of Syntax Trees</a:t>
            </a:r>
          </a:p>
          <a:p>
            <a:pPr marL="0" indent="0">
              <a:lnSpc>
                <a:spcPct val="100000"/>
              </a:lnSpc>
              <a:buNone/>
            </a:pPr>
            <a:endParaRPr lang="zh-CN" altLang="en-US" sz="1600" dirty="0">
              <a:solidFill>
                <a:srgbClr val="0070C0"/>
              </a:solidFill>
            </a:endParaRPr>
          </a:p>
        </p:txBody>
      </p:sp>
      <p:pic>
        <p:nvPicPr>
          <p:cNvPr id="4" name="图片 3"/>
          <p:cNvPicPr>
            <a:picLocks noChangeAspect="1"/>
          </p:cNvPicPr>
          <p:nvPr/>
        </p:nvPicPr>
        <p:blipFill>
          <a:blip r:embed="rId2"/>
          <a:stretch>
            <a:fillRect/>
          </a:stretch>
        </p:blipFill>
        <p:spPr>
          <a:xfrm>
            <a:off x="924148" y="2003985"/>
            <a:ext cx="7390039" cy="1332486"/>
          </a:xfrm>
          <a:prstGeom prst="rect">
            <a:avLst/>
          </a:prstGeom>
        </p:spPr>
      </p:pic>
      <p:pic>
        <p:nvPicPr>
          <p:cNvPr id="5" name="图片 4"/>
          <p:cNvPicPr>
            <a:picLocks noChangeAspect="1"/>
          </p:cNvPicPr>
          <p:nvPr/>
        </p:nvPicPr>
        <p:blipFill>
          <a:blip r:embed="rId3"/>
          <a:stretch>
            <a:fillRect/>
          </a:stretch>
        </p:blipFill>
        <p:spPr>
          <a:xfrm>
            <a:off x="1360145" y="3617085"/>
            <a:ext cx="5955055" cy="2274500"/>
          </a:xfrm>
          <a:prstGeom prst="rect">
            <a:avLst/>
          </a:prstGeom>
        </p:spPr>
      </p:pic>
    </p:spTree>
    <p:extLst>
      <p:ext uri="{BB962C8B-B14F-4D97-AF65-F5344CB8AC3E}">
        <p14:creationId xmlns:p14="http://schemas.microsoft.com/office/powerpoint/2010/main" val="24984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Applications of Syntax-Directed Translation</a:t>
            </a:r>
            <a:endParaRPr lang="zh-CN" altLang="en-US" dirty="0"/>
          </a:p>
        </p:txBody>
      </p:sp>
      <p:pic>
        <p:nvPicPr>
          <p:cNvPr id="4" name="图片 3"/>
          <p:cNvPicPr>
            <a:picLocks noChangeAspect="1"/>
          </p:cNvPicPr>
          <p:nvPr/>
        </p:nvPicPr>
        <p:blipFill>
          <a:blip r:embed="rId2"/>
          <a:stretch>
            <a:fillRect/>
          </a:stretch>
        </p:blipFill>
        <p:spPr>
          <a:xfrm>
            <a:off x="1870809" y="1575006"/>
            <a:ext cx="5401244" cy="4996564"/>
          </a:xfrm>
          <a:prstGeom prst="rect">
            <a:avLst/>
          </a:prstGeom>
        </p:spPr>
      </p:pic>
    </p:spTree>
    <p:extLst>
      <p:ext uri="{BB962C8B-B14F-4D97-AF65-F5344CB8AC3E}">
        <p14:creationId xmlns:p14="http://schemas.microsoft.com/office/powerpoint/2010/main" val="43834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Applications of Syntax-Directed Translation</a:t>
            </a:r>
            <a:endParaRPr lang="zh-CN" altLang="en-US" dirty="0"/>
          </a:p>
        </p:txBody>
      </p:sp>
      <p:pic>
        <p:nvPicPr>
          <p:cNvPr id="4" name="内容占位符 3"/>
          <p:cNvPicPr>
            <a:picLocks noGrp="1" noChangeAspect="1"/>
          </p:cNvPicPr>
          <p:nvPr>
            <p:ph idx="1"/>
          </p:nvPr>
        </p:nvPicPr>
        <p:blipFill>
          <a:blip r:embed="rId2"/>
          <a:stretch>
            <a:fillRect/>
          </a:stretch>
        </p:blipFill>
        <p:spPr>
          <a:xfrm>
            <a:off x="827537" y="1479227"/>
            <a:ext cx="7486650" cy="612060"/>
          </a:xfrm>
          <a:prstGeom prst="rect">
            <a:avLst/>
          </a:prstGeom>
        </p:spPr>
      </p:pic>
      <p:pic>
        <p:nvPicPr>
          <p:cNvPr id="5" name="图片 4"/>
          <p:cNvPicPr>
            <a:picLocks noChangeAspect="1"/>
          </p:cNvPicPr>
          <p:nvPr/>
        </p:nvPicPr>
        <p:blipFill>
          <a:blip r:embed="rId3"/>
          <a:stretch>
            <a:fillRect/>
          </a:stretch>
        </p:blipFill>
        <p:spPr>
          <a:xfrm>
            <a:off x="668111" y="5701393"/>
            <a:ext cx="7981950" cy="876300"/>
          </a:xfrm>
          <a:prstGeom prst="rect">
            <a:avLst/>
          </a:prstGeom>
        </p:spPr>
      </p:pic>
      <p:pic>
        <p:nvPicPr>
          <p:cNvPr id="6" name="图片 5"/>
          <p:cNvPicPr>
            <a:picLocks noChangeAspect="1"/>
          </p:cNvPicPr>
          <p:nvPr/>
        </p:nvPicPr>
        <p:blipFill>
          <a:blip r:embed="rId4"/>
          <a:stretch>
            <a:fillRect/>
          </a:stretch>
        </p:blipFill>
        <p:spPr>
          <a:xfrm>
            <a:off x="130629" y="2402225"/>
            <a:ext cx="4207076" cy="2617333"/>
          </a:xfrm>
          <a:prstGeom prst="rect">
            <a:avLst/>
          </a:prstGeom>
        </p:spPr>
      </p:pic>
      <p:pic>
        <p:nvPicPr>
          <p:cNvPr id="7" name="图片 6"/>
          <p:cNvPicPr>
            <a:picLocks noChangeAspect="1"/>
          </p:cNvPicPr>
          <p:nvPr/>
        </p:nvPicPr>
        <p:blipFill>
          <a:blip r:embed="rId5"/>
          <a:stretch>
            <a:fillRect/>
          </a:stretch>
        </p:blipFill>
        <p:spPr>
          <a:xfrm>
            <a:off x="4252912" y="2567175"/>
            <a:ext cx="4701949" cy="2287435"/>
          </a:xfrm>
          <a:prstGeom prst="rect">
            <a:avLst/>
          </a:prstGeom>
        </p:spPr>
      </p:pic>
    </p:spTree>
    <p:extLst>
      <p:ext uri="{BB962C8B-B14F-4D97-AF65-F5344CB8AC3E}">
        <p14:creationId xmlns:p14="http://schemas.microsoft.com/office/powerpoint/2010/main" val="383507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Applications of Syntax-Directed Translation</a:t>
            </a:r>
            <a:endParaRPr lang="zh-CN" altLang="en-US" dirty="0"/>
          </a:p>
        </p:txBody>
      </p:sp>
      <p:sp>
        <p:nvSpPr>
          <p:cNvPr id="3" name="内容占位符 2"/>
          <p:cNvSpPr>
            <a:spLocks noGrp="1"/>
          </p:cNvSpPr>
          <p:nvPr>
            <p:ph idx="1"/>
          </p:nvPr>
        </p:nvSpPr>
        <p:spPr>
          <a:xfrm>
            <a:off x="828675" y="1600200"/>
            <a:ext cx="7486650" cy="4720701"/>
          </a:xfrm>
        </p:spPr>
        <p:txBody>
          <a:bodyPr>
            <a:normAutofit lnSpcReduction="10000"/>
          </a:bodyPr>
          <a:lstStyle/>
          <a:p>
            <a:r>
              <a:rPr lang="en-US" altLang="zh-CN" sz="1800" dirty="0">
                <a:solidFill>
                  <a:srgbClr val="0070C0"/>
                </a:solidFill>
              </a:rPr>
              <a:t>The Structure of a Type</a:t>
            </a: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pPr marL="0" indent="0">
              <a:buNone/>
            </a:pPr>
            <a:endParaRPr lang="en-US" altLang="zh-CN" sz="1800" dirty="0">
              <a:solidFill>
                <a:srgbClr val="0070C0"/>
              </a:solidFill>
            </a:endParaRPr>
          </a:p>
          <a:p>
            <a:pPr marL="0" indent="0">
              <a:buNone/>
            </a:pPr>
            <a:r>
              <a:rPr lang="en-US" altLang="zh-CN" sz="1700" dirty="0">
                <a:solidFill>
                  <a:srgbClr val="0070C0"/>
                </a:solidFill>
              </a:rPr>
              <a:t>The </a:t>
            </a:r>
            <a:r>
              <a:rPr lang="en-US" altLang="zh-CN" sz="1700" dirty="0" err="1">
                <a:solidFill>
                  <a:srgbClr val="0070C0"/>
                </a:solidFill>
              </a:rPr>
              <a:t>nonterminals</a:t>
            </a:r>
            <a:r>
              <a:rPr lang="en-US" altLang="zh-CN" sz="1700" dirty="0">
                <a:solidFill>
                  <a:srgbClr val="0070C0"/>
                </a:solidFill>
              </a:rPr>
              <a:t> B and T have a synthesized attribute t representing a type. The nonterminal C has two attributes: an inherited attribute b and a synthesized attribute t. The inherited b attributes pass a basic type down the tree, and the synthesized t attributes accumulate the result.</a:t>
            </a:r>
          </a:p>
          <a:p>
            <a:endParaRPr lang="en-US" altLang="zh-CN" sz="1800" dirty="0">
              <a:solidFill>
                <a:srgbClr val="0070C0"/>
              </a:solidFill>
            </a:endParaRPr>
          </a:p>
          <a:p>
            <a:pPr marL="0" indent="0">
              <a:buNone/>
            </a:pPr>
            <a:endParaRPr lang="zh-CN" altLang="en-US" sz="1800" dirty="0"/>
          </a:p>
        </p:txBody>
      </p:sp>
      <p:pic>
        <p:nvPicPr>
          <p:cNvPr id="4" name="图片 3"/>
          <p:cNvPicPr>
            <a:picLocks noChangeAspect="1"/>
          </p:cNvPicPr>
          <p:nvPr/>
        </p:nvPicPr>
        <p:blipFill>
          <a:blip r:embed="rId2"/>
          <a:stretch>
            <a:fillRect/>
          </a:stretch>
        </p:blipFill>
        <p:spPr>
          <a:xfrm>
            <a:off x="695510" y="1926579"/>
            <a:ext cx="6006359" cy="2569028"/>
          </a:xfrm>
          <a:prstGeom prst="rect">
            <a:avLst/>
          </a:prstGeom>
        </p:spPr>
      </p:pic>
      <p:pic>
        <p:nvPicPr>
          <p:cNvPr id="5" name="图片 4">
            <a:extLst>
              <a:ext uri="{FF2B5EF4-FFF2-40B4-BE49-F238E27FC236}">
                <a16:creationId xmlns:a16="http://schemas.microsoft.com/office/drawing/2014/main" id="{DB9ECCF3-D88F-4129-8C70-7ACF05D730C1}"/>
              </a:ext>
            </a:extLst>
          </p:cNvPr>
          <p:cNvPicPr>
            <a:picLocks noChangeAspect="1"/>
          </p:cNvPicPr>
          <p:nvPr/>
        </p:nvPicPr>
        <p:blipFill>
          <a:blip r:embed="rId3"/>
          <a:stretch>
            <a:fillRect/>
          </a:stretch>
        </p:blipFill>
        <p:spPr>
          <a:xfrm>
            <a:off x="5284568" y="3027286"/>
            <a:ext cx="3743197" cy="2008674"/>
          </a:xfrm>
          <a:prstGeom prst="rect">
            <a:avLst/>
          </a:prstGeom>
        </p:spPr>
      </p:pic>
    </p:spTree>
    <p:extLst>
      <p:ext uri="{BB962C8B-B14F-4D97-AF65-F5344CB8AC3E}">
        <p14:creationId xmlns:p14="http://schemas.microsoft.com/office/powerpoint/2010/main" val="145958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205E1-7F18-4A7D-80F7-3E308B6826EC}"/>
              </a:ext>
            </a:extLst>
          </p:cNvPr>
          <p:cNvSpPr>
            <a:spLocks noGrp="1"/>
          </p:cNvSpPr>
          <p:nvPr>
            <p:ph type="title"/>
          </p:nvPr>
        </p:nvSpPr>
        <p:spPr/>
        <p:txBody>
          <a:bodyPr/>
          <a:lstStyle/>
          <a:p>
            <a:r>
              <a:rPr lang="en-US" altLang="zh-CN" dirty="0"/>
              <a:t>6.4 Applications of Syntax-Directed Translation</a:t>
            </a:r>
            <a:endParaRPr lang="zh-CN" altLang="en-US" dirty="0"/>
          </a:p>
        </p:txBody>
      </p:sp>
      <p:pic>
        <p:nvPicPr>
          <p:cNvPr id="5" name="图片 4">
            <a:extLst>
              <a:ext uri="{FF2B5EF4-FFF2-40B4-BE49-F238E27FC236}">
                <a16:creationId xmlns:a16="http://schemas.microsoft.com/office/drawing/2014/main" id="{CB22EE56-0091-4EAF-9632-C0FC6F5B4F29}"/>
              </a:ext>
            </a:extLst>
          </p:cNvPr>
          <p:cNvPicPr>
            <a:picLocks noChangeAspect="1"/>
          </p:cNvPicPr>
          <p:nvPr/>
        </p:nvPicPr>
        <p:blipFill>
          <a:blip r:embed="rId2"/>
          <a:stretch>
            <a:fillRect/>
          </a:stretch>
        </p:blipFill>
        <p:spPr>
          <a:xfrm>
            <a:off x="828675" y="1758071"/>
            <a:ext cx="7521592" cy="4336156"/>
          </a:xfrm>
          <a:prstGeom prst="rect">
            <a:avLst/>
          </a:prstGeom>
        </p:spPr>
      </p:pic>
    </p:spTree>
    <p:extLst>
      <p:ext uri="{BB962C8B-B14F-4D97-AF65-F5344CB8AC3E}">
        <p14:creationId xmlns:p14="http://schemas.microsoft.com/office/powerpoint/2010/main" val="275898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3FC8F-BF33-4907-B218-721029C3D885}"/>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id="{14C50C73-3213-4060-953A-C9EE48B41786}"/>
              </a:ext>
            </a:extLst>
          </p:cNvPr>
          <p:cNvSpPr>
            <a:spLocks noGrp="1"/>
          </p:cNvSpPr>
          <p:nvPr>
            <p:ph idx="1"/>
          </p:nvPr>
        </p:nvSpPr>
        <p:spPr/>
        <p:txBody>
          <a:bodyPr>
            <a:normAutofit/>
          </a:bodyPr>
          <a:lstStyle/>
          <a:p>
            <a:pPr>
              <a:lnSpc>
                <a:spcPct val="100000"/>
              </a:lnSpc>
            </a:pPr>
            <a:r>
              <a:rPr lang="en-US" altLang="zh-CN" sz="1800" dirty="0"/>
              <a:t>Syntax-directed translation schemes are a complementary notation to syntax directed definitions. All of the applications of syntax-directed definitions can be implemented using syntax-directed translation schemes.</a:t>
            </a:r>
          </a:p>
          <a:p>
            <a:pPr>
              <a:lnSpc>
                <a:spcPct val="100000"/>
              </a:lnSpc>
            </a:pPr>
            <a:endParaRPr lang="en-US" altLang="zh-CN" sz="1800" dirty="0"/>
          </a:p>
          <a:p>
            <a:pPr>
              <a:lnSpc>
                <a:spcPct val="100000"/>
              </a:lnSpc>
            </a:pPr>
            <a:r>
              <a:rPr lang="en-US" altLang="zh-CN" sz="1800" dirty="0"/>
              <a:t>A syntax- directed translation scheme (SDT) is a context free grammar with program fragments embedded within production bodies . The program fragments are called semantic actions and can appear at any position within a production body.</a:t>
            </a:r>
          </a:p>
        </p:txBody>
      </p:sp>
    </p:spTree>
    <p:extLst>
      <p:ext uri="{BB962C8B-B14F-4D97-AF65-F5344CB8AC3E}">
        <p14:creationId xmlns:p14="http://schemas.microsoft.com/office/powerpoint/2010/main" val="90884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69F36-3310-4F2E-A61A-76B8E1EDD4E6}"/>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id="{4D266839-5B9B-4692-9B06-BC24B1CFC75D}"/>
              </a:ext>
            </a:extLst>
          </p:cNvPr>
          <p:cNvPicPr>
            <a:picLocks noChangeAspect="1"/>
          </p:cNvPicPr>
          <p:nvPr/>
        </p:nvPicPr>
        <p:blipFill>
          <a:blip r:embed="rId2"/>
          <a:stretch>
            <a:fillRect/>
          </a:stretch>
        </p:blipFill>
        <p:spPr>
          <a:xfrm>
            <a:off x="505808" y="2003976"/>
            <a:ext cx="8131245" cy="2796782"/>
          </a:xfrm>
          <a:prstGeom prst="rect">
            <a:avLst/>
          </a:prstGeom>
        </p:spPr>
      </p:pic>
    </p:spTree>
    <p:extLst>
      <p:ext uri="{BB962C8B-B14F-4D97-AF65-F5344CB8AC3E}">
        <p14:creationId xmlns:p14="http://schemas.microsoft.com/office/powerpoint/2010/main" val="307754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Outlines</a:t>
            </a:r>
            <a:endParaRPr lang="zh-CN" altLang="en-US" dirty="0"/>
          </a:p>
        </p:txBody>
      </p:sp>
      <p:sp>
        <p:nvSpPr>
          <p:cNvPr id="3" name="内容占位符 2"/>
          <p:cNvSpPr>
            <a:spLocks noGrp="1"/>
          </p:cNvSpPr>
          <p:nvPr>
            <p:ph idx="1"/>
          </p:nvPr>
        </p:nvSpPr>
        <p:spPr/>
        <p:txBody>
          <a:bodyPr/>
          <a:lstStyle/>
          <a:p>
            <a:r>
              <a:rPr lang="en-US" altLang="zh-CN" dirty="0"/>
              <a:t>Introduction</a:t>
            </a:r>
          </a:p>
          <a:p>
            <a:r>
              <a:rPr lang="en-US" altLang="zh-CN" dirty="0"/>
              <a:t>Syntax-Directed Definitions</a:t>
            </a:r>
          </a:p>
          <a:p>
            <a:r>
              <a:rPr lang="en-US" altLang="zh-CN" dirty="0"/>
              <a:t>Evaluation Orders for SDD 's</a:t>
            </a:r>
          </a:p>
          <a:p>
            <a:r>
              <a:rPr lang="en-US" altLang="zh-CN" dirty="0"/>
              <a:t>Applications of Syntax-Directed Translation</a:t>
            </a:r>
          </a:p>
          <a:p>
            <a:r>
              <a:rPr lang="en-US" altLang="zh-CN" dirty="0"/>
              <a:t>Syntax-Directed Translation Schemes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95570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2D67D-46CF-4046-977E-9A4CBC3B9DC3}"/>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id="{E64B9F9C-FC1C-4E07-8392-1E4E94959F8E}"/>
              </a:ext>
            </a:extLst>
          </p:cNvPr>
          <p:cNvSpPr>
            <a:spLocks noGrp="1"/>
          </p:cNvSpPr>
          <p:nvPr>
            <p:ph idx="1"/>
          </p:nvPr>
        </p:nvSpPr>
        <p:spPr/>
        <p:txBody>
          <a:bodyPr>
            <a:normAutofit/>
          </a:bodyPr>
          <a:lstStyle/>
          <a:p>
            <a:r>
              <a:rPr lang="en-US" altLang="zh-CN" sz="1600" dirty="0"/>
              <a:t>Postfix Translation Schemes</a:t>
            </a:r>
          </a:p>
          <a:p>
            <a:pPr marL="0" indent="0">
              <a:buNone/>
            </a:pPr>
            <a:r>
              <a:rPr lang="en-US" altLang="zh-CN" sz="1600" dirty="0">
                <a:solidFill>
                  <a:srgbClr val="00B050"/>
                </a:solidFill>
              </a:rPr>
              <a:t>The simplest SDD implementation occurs when we can parse the grammar bottom-up and the SDD is S-attributed. In that case, we can construct an SDT in which each action is placed at the end of the production and is executed along with the reduction of the body to the head of that production.</a:t>
            </a:r>
            <a:endParaRPr lang="zh-CN" altLang="en-US" sz="1600" dirty="0">
              <a:solidFill>
                <a:srgbClr val="00B050"/>
              </a:solidFill>
            </a:endParaRPr>
          </a:p>
        </p:txBody>
      </p:sp>
      <p:pic>
        <p:nvPicPr>
          <p:cNvPr id="5" name="图片 4">
            <a:extLst>
              <a:ext uri="{FF2B5EF4-FFF2-40B4-BE49-F238E27FC236}">
                <a16:creationId xmlns:a16="http://schemas.microsoft.com/office/drawing/2014/main" id="{C545A1B0-3864-4DC1-B1C0-6B9092DB1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73" y="3274452"/>
            <a:ext cx="5679027" cy="2610194"/>
          </a:xfrm>
          <a:prstGeom prst="rect">
            <a:avLst/>
          </a:prstGeom>
        </p:spPr>
      </p:pic>
    </p:spTree>
    <p:extLst>
      <p:ext uri="{BB962C8B-B14F-4D97-AF65-F5344CB8AC3E}">
        <p14:creationId xmlns:p14="http://schemas.microsoft.com/office/powerpoint/2010/main" val="310462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AA93C-15DA-419F-B9B1-EED7854DE606}"/>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id="{5F3FD113-9D12-4C39-BCF5-27D9CA2216CF}"/>
              </a:ext>
            </a:extLst>
          </p:cNvPr>
          <p:cNvSpPr>
            <a:spLocks noGrp="1"/>
          </p:cNvSpPr>
          <p:nvPr>
            <p:ph idx="1"/>
          </p:nvPr>
        </p:nvSpPr>
        <p:spPr/>
        <p:txBody>
          <a:bodyPr/>
          <a:lstStyle/>
          <a:p>
            <a:r>
              <a:rPr lang="en-US" altLang="zh-CN" dirty="0">
                <a:solidFill>
                  <a:srgbClr val="00B050"/>
                </a:solidFill>
              </a:rPr>
              <a:t>Parser-Stack Implementation of Postfix SDT’s</a:t>
            </a:r>
          </a:p>
          <a:p>
            <a:pPr marL="0" indent="0">
              <a:buNone/>
            </a:pPr>
            <a:r>
              <a:rPr lang="en-US" altLang="zh-CN" dirty="0"/>
              <a:t>Postfix SDT's can be implemented during LR parsing by executing the actions when reductions occur. The attribute(s) of each grammar symbol can be put on the stack in a place where they can be found during the reduction. The best plan is to place the attributes along with the grammar symbols (or the LR states that represent these symbols) in records on the stack itself.</a:t>
            </a:r>
          </a:p>
          <a:p>
            <a:endParaRPr lang="zh-CN" altLang="en-US" dirty="0">
              <a:solidFill>
                <a:srgbClr val="00B050"/>
              </a:solidFill>
            </a:endParaRPr>
          </a:p>
        </p:txBody>
      </p:sp>
      <p:pic>
        <p:nvPicPr>
          <p:cNvPr id="4" name="图片 3">
            <a:extLst>
              <a:ext uri="{FF2B5EF4-FFF2-40B4-BE49-F238E27FC236}">
                <a16:creationId xmlns:a16="http://schemas.microsoft.com/office/drawing/2014/main" id="{CD136149-8F2D-41F3-A731-12B4EA6036F0}"/>
              </a:ext>
            </a:extLst>
          </p:cNvPr>
          <p:cNvPicPr>
            <a:picLocks noChangeAspect="1"/>
          </p:cNvPicPr>
          <p:nvPr/>
        </p:nvPicPr>
        <p:blipFill>
          <a:blip r:embed="rId2"/>
          <a:stretch>
            <a:fillRect/>
          </a:stretch>
        </p:blipFill>
        <p:spPr>
          <a:xfrm>
            <a:off x="1245012" y="3361513"/>
            <a:ext cx="6652837" cy="2088061"/>
          </a:xfrm>
          <a:prstGeom prst="rect">
            <a:avLst/>
          </a:prstGeom>
        </p:spPr>
      </p:pic>
    </p:spTree>
    <p:extLst>
      <p:ext uri="{BB962C8B-B14F-4D97-AF65-F5344CB8AC3E}">
        <p14:creationId xmlns:p14="http://schemas.microsoft.com/office/powerpoint/2010/main" val="328420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AA93C-15DA-419F-B9B1-EED7854DE606}"/>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id="{5F3FD113-9D12-4C39-BCF5-27D9CA2216CF}"/>
              </a:ext>
            </a:extLst>
          </p:cNvPr>
          <p:cNvSpPr>
            <a:spLocks noGrp="1"/>
          </p:cNvSpPr>
          <p:nvPr>
            <p:ph idx="1"/>
          </p:nvPr>
        </p:nvSpPr>
        <p:spPr/>
        <p:txBody>
          <a:bodyPr/>
          <a:lstStyle/>
          <a:p>
            <a:r>
              <a:rPr lang="en-US" altLang="zh-CN" dirty="0">
                <a:solidFill>
                  <a:srgbClr val="00B050"/>
                </a:solidFill>
              </a:rPr>
              <a:t>Parser-Stack Implementation of Postfix SDT’s</a:t>
            </a:r>
          </a:p>
          <a:p>
            <a:pPr marL="0" indent="0">
              <a:buNone/>
            </a:pPr>
            <a:r>
              <a:rPr lang="en-US" altLang="zh-CN" dirty="0"/>
              <a:t>Postfix SDT's can be implemented during LR parsing by executing the actions when reductions occur. The attribute(s) of each grammar symbol can be put on the stack in a place where they can be found during the reduction. The best plan is to place the attributes along with the grammar symbols (or the LR states that represent these symbols) in records on the stack itself.</a:t>
            </a:r>
          </a:p>
          <a:p>
            <a:endParaRPr lang="zh-CN" altLang="en-US" dirty="0">
              <a:solidFill>
                <a:srgbClr val="00B050"/>
              </a:solidFill>
            </a:endParaRPr>
          </a:p>
        </p:txBody>
      </p:sp>
      <p:pic>
        <p:nvPicPr>
          <p:cNvPr id="4" name="图片 3">
            <a:extLst>
              <a:ext uri="{FF2B5EF4-FFF2-40B4-BE49-F238E27FC236}">
                <a16:creationId xmlns:a16="http://schemas.microsoft.com/office/drawing/2014/main" id="{CD136149-8F2D-41F3-A731-12B4EA6036F0}"/>
              </a:ext>
            </a:extLst>
          </p:cNvPr>
          <p:cNvPicPr>
            <a:picLocks noChangeAspect="1"/>
          </p:cNvPicPr>
          <p:nvPr/>
        </p:nvPicPr>
        <p:blipFill>
          <a:blip r:embed="rId2"/>
          <a:stretch>
            <a:fillRect/>
          </a:stretch>
        </p:blipFill>
        <p:spPr>
          <a:xfrm>
            <a:off x="1245012" y="3361513"/>
            <a:ext cx="6652837" cy="2088061"/>
          </a:xfrm>
          <a:prstGeom prst="rect">
            <a:avLst/>
          </a:prstGeom>
        </p:spPr>
      </p:pic>
    </p:spTree>
    <p:extLst>
      <p:ext uri="{BB962C8B-B14F-4D97-AF65-F5344CB8AC3E}">
        <p14:creationId xmlns:p14="http://schemas.microsoft.com/office/powerpoint/2010/main" val="304936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F9F1-55AA-4CE9-9FAA-5F2B1649D445}"/>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id="{8E58542B-8D82-4D44-9392-DC000903D4AC}"/>
              </a:ext>
            </a:extLst>
          </p:cNvPr>
          <p:cNvPicPr>
            <a:picLocks noChangeAspect="1"/>
          </p:cNvPicPr>
          <p:nvPr/>
        </p:nvPicPr>
        <p:blipFill>
          <a:blip r:embed="rId2"/>
          <a:stretch>
            <a:fillRect/>
          </a:stretch>
        </p:blipFill>
        <p:spPr>
          <a:xfrm>
            <a:off x="828675" y="1801360"/>
            <a:ext cx="7536833" cy="4107536"/>
          </a:xfrm>
          <a:prstGeom prst="rect">
            <a:avLst/>
          </a:prstGeom>
        </p:spPr>
      </p:pic>
    </p:spTree>
    <p:extLst>
      <p:ext uri="{BB962C8B-B14F-4D97-AF65-F5344CB8AC3E}">
        <p14:creationId xmlns:p14="http://schemas.microsoft.com/office/powerpoint/2010/main" val="59821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A8377-C778-4659-BEA4-72A986A03FF8}"/>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id="{A3EEE31D-629D-4206-89E4-7F5BD29502F1}"/>
              </a:ext>
            </a:extLst>
          </p:cNvPr>
          <p:cNvSpPr>
            <a:spLocks noGrp="1"/>
          </p:cNvSpPr>
          <p:nvPr>
            <p:ph idx="1"/>
          </p:nvPr>
        </p:nvSpPr>
        <p:spPr/>
        <p:txBody>
          <a:bodyPr>
            <a:normAutofit/>
          </a:bodyPr>
          <a:lstStyle/>
          <a:p>
            <a:r>
              <a:rPr lang="en-US" altLang="zh-CN" sz="1600" dirty="0">
                <a:solidFill>
                  <a:srgbClr val="0070C0"/>
                </a:solidFill>
              </a:rPr>
              <a:t>SDT's With Actions Inside Productions</a:t>
            </a:r>
            <a:endParaRPr lang="zh-CN" altLang="en-US" sz="1600" dirty="0">
              <a:solidFill>
                <a:srgbClr val="0070C0"/>
              </a:solidFill>
            </a:endParaRPr>
          </a:p>
        </p:txBody>
      </p:sp>
      <p:pic>
        <p:nvPicPr>
          <p:cNvPr id="4" name="图片 3">
            <a:extLst>
              <a:ext uri="{FF2B5EF4-FFF2-40B4-BE49-F238E27FC236}">
                <a16:creationId xmlns:a16="http://schemas.microsoft.com/office/drawing/2014/main" id="{262405F0-4C28-4A33-BDD8-1E08919120EA}"/>
              </a:ext>
            </a:extLst>
          </p:cNvPr>
          <p:cNvPicPr>
            <a:picLocks noChangeAspect="1"/>
          </p:cNvPicPr>
          <p:nvPr/>
        </p:nvPicPr>
        <p:blipFill>
          <a:blip r:embed="rId2"/>
          <a:stretch>
            <a:fillRect/>
          </a:stretch>
        </p:blipFill>
        <p:spPr>
          <a:xfrm>
            <a:off x="443959" y="2022516"/>
            <a:ext cx="8504657" cy="3452159"/>
          </a:xfrm>
          <a:prstGeom prst="rect">
            <a:avLst/>
          </a:prstGeom>
        </p:spPr>
      </p:pic>
    </p:spTree>
    <p:extLst>
      <p:ext uri="{BB962C8B-B14F-4D97-AF65-F5344CB8AC3E}">
        <p14:creationId xmlns:p14="http://schemas.microsoft.com/office/powerpoint/2010/main" val="227332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ECC54-2579-4F1D-8237-52FFDDCC8C67}"/>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id="{58807CEE-4B9B-474C-A5BE-9AEBD0252054}"/>
              </a:ext>
            </a:extLst>
          </p:cNvPr>
          <p:cNvPicPr>
            <a:picLocks noChangeAspect="1"/>
          </p:cNvPicPr>
          <p:nvPr/>
        </p:nvPicPr>
        <p:blipFill>
          <a:blip r:embed="rId2"/>
          <a:stretch>
            <a:fillRect/>
          </a:stretch>
        </p:blipFill>
        <p:spPr>
          <a:xfrm>
            <a:off x="501998" y="1646590"/>
            <a:ext cx="8138865" cy="4168501"/>
          </a:xfrm>
          <a:prstGeom prst="rect">
            <a:avLst/>
          </a:prstGeom>
        </p:spPr>
      </p:pic>
    </p:spTree>
    <p:extLst>
      <p:ext uri="{BB962C8B-B14F-4D97-AF65-F5344CB8AC3E}">
        <p14:creationId xmlns:p14="http://schemas.microsoft.com/office/powerpoint/2010/main" val="294679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67A61-E529-41A8-829A-BE702D34341E}"/>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id="{80FFBADB-FF94-41DA-8E84-6C2D2A18297B}"/>
              </a:ext>
            </a:extLst>
          </p:cNvPr>
          <p:cNvPicPr>
            <a:picLocks noChangeAspect="1"/>
          </p:cNvPicPr>
          <p:nvPr/>
        </p:nvPicPr>
        <p:blipFill>
          <a:blip r:embed="rId2"/>
          <a:stretch>
            <a:fillRect/>
          </a:stretch>
        </p:blipFill>
        <p:spPr>
          <a:xfrm>
            <a:off x="2680487" y="3716880"/>
            <a:ext cx="3781887" cy="2824262"/>
          </a:xfrm>
          <a:prstGeom prst="rect">
            <a:avLst/>
          </a:prstGeom>
        </p:spPr>
      </p:pic>
      <p:pic>
        <p:nvPicPr>
          <p:cNvPr id="5" name="图片 4">
            <a:extLst>
              <a:ext uri="{FF2B5EF4-FFF2-40B4-BE49-F238E27FC236}">
                <a16:creationId xmlns:a16="http://schemas.microsoft.com/office/drawing/2014/main" id="{ADFB117B-7C15-480F-A080-9D5755BDF06A}"/>
              </a:ext>
            </a:extLst>
          </p:cNvPr>
          <p:cNvPicPr>
            <a:picLocks noChangeAspect="1"/>
          </p:cNvPicPr>
          <p:nvPr/>
        </p:nvPicPr>
        <p:blipFill>
          <a:blip r:embed="rId3"/>
          <a:stretch>
            <a:fillRect/>
          </a:stretch>
        </p:blipFill>
        <p:spPr>
          <a:xfrm>
            <a:off x="473706" y="1430682"/>
            <a:ext cx="7902625" cy="2286198"/>
          </a:xfrm>
          <a:prstGeom prst="rect">
            <a:avLst/>
          </a:prstGeom>
        </p:spPr>
      </p:pic>
    </p:spTree>
    <p:extLst>
      <p:ext uri="{BB962C8B-B14F-4D97-AF65-F5344CB8AC3E}">
        <p14:creationId xmlns:p14="http://schemas.microsoft.com/office/powerpoint/2010/main" val="33523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0E440-5FC0-460F-8AB1-C40DE1DAB558}"/>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id="{0CA84AFB-7CDA-4021-88CB-77864F504619}"/>
              </a:ext>
            </a:extLst>
          </p:cNvPr>
          <p:cNvSpPr>
            <a:spLocks noGrp="1"/>
          </p:cNvSpPr>
          <p:nvPr>
            <p:ph idx="1"/>
          </p:nvPr>
        </p:nvSpPr>
        <p:spPr>
          <a:xfrm>
            <a:off x="828675" y="1600200"/>
            <a:ext cx="7486650" cy="752383"/>
          </a:xfrm>
        </p:spPr>
        <p:txBody>
          <a:bodyPr/>
          <a:lstStyle/>
          <a:p>
            <a:endParaRPr lang="zh-CN" altLang="en-US" dirty="0"/>
          </a:p>
        </p:txBody>
      </p:sp>
      <p:pic>
        <p:nvPicPr>
          <p:cNvPr id="4" name="图片 3">
            <a:extLst>
              <a:ext uri="{FF2B5EF4-FFF2-40B4-BE49-F238E27FC236}">
                <a16:creationId xmlns:a16="http://schemas.microsoft.com/office/drawing/2014/main" id="{AEFD2626-5361-4F63-B263-5D64DE42885A}"/>
              </a:ext>
            </a:extLst>
          </p:cNvPr>
          <p:cNvPicPr>
            <a:picLocks noChangeAspect="1"/>
          </p:cNvPicPr>
          <p:nvPr/>
        </p:nvPicPr>
        <p:blipFill>
          <a:blip r:embed="rId2"/>
          <a:stretch>
            <a:fillRect/>
          </a:stretch>
        </p:blipFill>
        <p:spPr>
          <a:xfrm>
            <a:off x="828675" y="1510991"/>
            <a:ext cx="1722269" cy="586791"/>
          </a:xfrm>
          <a:prstGeom prst="rect">
            <a:avLst/>
          </a:prstGeom>
        </p:spPr>
      </p:pic>
      <p:pic>
        <p:nvPicPr>
          <p:cNvPr id="5" name="图片 4">
            <a:extLst>
              <a:ext uri="{FF2B5EF4-FFF2-40B4-BE49-F238E27FC236}">
                <a16:creationId xmlns:a16="http://schemas.microsoft.com/office/drawing/2014/main" id="{C4F97E0D-41C5-4086-B22D-6B2AE58B92AF}"/>
              </a:ext>
            </a:extLst>
          </p:cNvPr>
          <p:cNvPicPr>
            <a:picLocks noChangeAspect="1"/>
          </p:cNvPicPr>
          <p:nvPr/>
        </p:nvPicPr>
        <p:blipFill>
          <a:blip r:embed="rId3"/>
          <a:stretch>
            <a:fillRect/>
          </a:stretch>
        </p:blipFill>
        <p:spPr>
          <a:xfrm>
            <a:off x="3475175" y="1600200"/>
            <a:ext cx="1447925" cy="647756"/>
          </a:xfrm>
          <a:prstGeom prst="rect">
            <a:avLst/>
          </a:prstGeom>
        </p:spPr>
      </p:pic>
      <p:sp>
        <p:nvSpPr>
          <p:cNvPr id="6" name="箭头: 右 5">
            <a:extLst>
              <a:ext uri="{FF2B5EF4-FFF2-40B4-BE49-F238E27FC236}">
                <a16:creationId xmlns:a16="http://schemas.microsoft.com/office/drawing/2014/main" id="{1EBA6DF8-D0ED-45A6-8FE0-E178504F7A23}"/>
              </a:ext>
            </a:extLst>
          </p:cNvPr>
          <p:cNvSpPr/>
          <p:nvPr/>
        </p:nvSpPr>
        <p:spPr>
          <a:xfrm>
            <a:off x="2805344" y="1804386"/>
            <a:ext cx="541538" cy="201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8DFBAA59-5C4D-4A82-ADA2-FAECD58F989A}"/>
              </a:ext>
            </a:extLst>
          </p:cNvPr>
          <p:cNvPicPr>
            <a:picLocks noChangeAspect="1"/>
          </p:cNvPicPr>
          <p:nvPr/>
        </p:nvPicPr>
        <p:blipFill>
          <a:blip r:embed="rId4"/>
          <a:stretch>
            <a:fillRect/>
          </a:stretch>
        </p:blipFill>
        <p:spPr>
          <a:xfrm>
            <a:off x="929423" y="2556769"/>
            <a:ext cx="6598841" cy="3668782"/>
          </a:xfrm>
          <a:prstGeom prst="rect">
            <a:avLst/>
          </a:prstGeom>
        </p:spPr>
      </p:pic>
    </p:spTree>
    <p:extLst>
      <p:ext uri="{BB962C8B-B14F-4D97-AF65-F5344CB8AC3E}">
        <p14:creationId xmlns:p14="http://schemas.microsoft.com/office/powerpoint/2010/main" val="316186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036EB-DEE2-406D-9F14-44EEFE1EC6C6}"/>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id="{00AE49C5-625F-4BD7-A9B4-C6047E019503}"/>
              </a:ext>
            </a:extLst>
          </p:cNvPr>
          <p:cNvSpPr>
            <a:spLocks noGrp="1"/>
          </p:cNvSpPr>
          <p:nvPr>
            <p:ph idx="1"/>
          </p:nvPr>
        </p:nvSpPr>
        <p:spPr/>
        <p:txBody>
          <a:bodyPr/>
          <a:lstStyle/>
          <a:p>
            <a:r>
              <a:rPr lang="en-US" altLang="zh-CN" dirty="0"/>
              <a:t>When the actions of an SDD compute attributes rather than merely printing output, we must be more careful about how we eliminate left recursion from a grammar. However , if the SDD is S-attributed, then we can always construct an SDT by placing attribute-computing actions at appropriate positions in the new productions.</a:t>
            </a:r>
            <a:endParaRPr lang="zh-CN" altLang="en-US" dirty="0"/>
          </a:p>
        </p:txBody>
      </p:sp>
      <p:pic>
        <p:nvPicPr>
          <p:cNvPr id="4" name="图片 3">
            <a:extLst>
              <a:ext uri="{FF2B5EF4-FFF2-40B4-BE49-F238E27FC236}">
                <a16:creationId xmlns:a16="http://schemas.microsoft.com/office/drawing/2014/main" id="{9A2FD4A4-7C2D-4FDD-947D-30F715E480B2}"/>
              </a:ext>
            </a:extLst>
          </p:cNvPr>
          <p:cNvPicPr>
            <a:picLocks noChangeAspect="1"/>
          </p:cNvPicPr>
          <p:nvPr/>
        </p:nvPicPr>
        <p:blipFill>
          <a:blip r:embed="rId2"/>
          <a:stretch>
            <a:fillRect/>
          </a:stretch>
        </p:blipFill>
        <p:spPr>
          <a:xfrm>
            <a:off x="2699753" y="2703074"/>
            <a:ext cx="3886537" cy="670618"/>
          </a:xfrm>
          <a:prstGeom prst="rect">
            <a:avLst/>
          </a:prstGeom>
        </p:spPr>
      </p:pic>
      <p:pic>
        <p:nvPicPr>
          <p:cNvPr id="5" name="图片 4">
            <a:extLst>
              <a:ext uri="{FF2B5EF4-FFF2-40B4-BE49-F238E27FC236}">
                <a16:creationId xmlns:a16="http://schemas.microsoft.com/office/drawing/2014/main" id="{966B30D7-C591-47FD-A5A3-62270D7BE02D}"/>
              </a:ext>
            </a:extLst>
          </p:cNvPr>
          <p:cNvPicPr>
            <a:picLocks noChangeAspect="1"/>
          </p:cNvPicPr>
          <p:nvPr/>
        </p:nvPicPr>
        <p:blipFill>
          <a:blip r:embed="rId3"/>
          <a:stretch>
            <a:fillRect/>
          </a:stretch>
        </p:blipFill>
        <p:spPr>
          <a:xfrm>
            <a:off x="1384806" y="3520297"/>
            <a:ext cx="6858520" cy="3078941"/>
          </a:xfrm>
          <a:prstGeom prst="rect">
            <a:avLst/>
          </a:prstGeom>
        </p:spPr>
      </p:pic>
    </p:spTree>
    <p:extLst>
      <p:ext uri="{BB962C8B-B14F-4D97-AF65-F5344CB8AC3E}">
        <p14:creationId xmlns:p14="http://schemas.microsoft.com/office/powerpoint/2010/main" val="41112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16FFA-97A1-432F-A572-9D4A9851BF1C}"/>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id="{9BDBFCFF-B4CC-4975-A9E7-916425078DF2}"/>
              </a:ext>
            </a:extLst>
          </p:cNvPr>
          <p:cNvPicPr>
            <a:picLocks noChangeAspect="1"/>
          </p:cNvPicPr>
          <p:nvPr/>
        </p:nvPicPr>
        <p:blipFill>
          <a:blip r:embed="rId2"/>
          <a:stretch>
            <a:fillRect/>
          </a:stretch>
        </p:blipFill>
        <p:spPr>
          <a:xfrm>
            <a:off x="828675" y="1833062"/>
            <a:ext cx="3886537" cy="670618"/>
          </a:xfrm>
          <a:prstGeom prst="rect">
            <a:avLst/>
          </a:prstGeom>
        </p:spPr>
      </p:pic>
      <p:pic>
        <p:nvPicPr>
          <p:cNvPr id="5" name="图片 4">
            <a:extLst>
              <a:ext uri="{FF2B5EF4-FFF2-40B4-BE49-F238E27FC236}">
                <a16:creationId xmlns:a16="http://schemas.microsoft.com/office/drawing/2014/main" id="{542CBEA2-FC66-468B-BD17-38067158F767}"/>
              </a:ext>
            </a:extLst>
          </p:cNvPr>
          <p:cNvPicPr>
            <a:picLocks noChangeAspect="1"/>
          </p:cNvPicPr>
          <p:nvPr/>
        </p:nvPicPr>
        <p:blipFill>
          <a:blip r:embed="rId3"/>
          <a:stretch>
            <a:fillRect/>
          </a:stretch>
        </p:blipFill>
        <p:spPr>
          <a:xfrm>
            <a:off x="828675" y="3163580"/>
            <a:ext cx="5685013" cy="1028789"/>
          </a:xfrm>
          <a:prstGeom prst="rect">
            <a:avLst/>
          </a:prstGeom>
        </p:spPr>
      </p:pic>
      <p:sp>
        <p:nvSpPr>
          <p:cNvPr id="6" name="箭头: 下 5">
            <a:extLst>
              <a:ext uri="{FF2B5EF4-FFF2-40B4-BE49-F238E27FC236}">
                <a16:creationId xmlns:a16="http://schemas.microsoft.com/office/drawing/2014/main" id="{532FFDFA-E3F2-4F69-918C-330B329B480D}"/>
              </a:ext>
            </a:extLst>
          </p:cNvPr>
          <p:cNvSpPr/>
          <p:nvPr/>
        </p:nvSpPr>
        <p:spPr>
          <a:xfrm>
            <a:off x="3045040" y="2632317"/>
            <a:ext cx="230820" cy="402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220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Introduction</a:t>
            </a:r>
            <a:endParaRPr lang="zh-CN" altLang="en-US" dirty="0"/>
          </a:p>
        </p:txBody>
      </p:sp>
      <p:sp>
        <p:nvSpPr>
          <p:cNvPr id="3" name="内容占位符 2"/>
          <p:cNvSpPr>
            <a:spLocks noGrp="1"/>
          </p:cNvSpPr>
          <p:nvPr>
            <p:ph idx="1"/>
          </p:nvPr>
        </p:nvSpPr>
        <p:spPr>
          <a:xfrm>
            <a:off x="828675" y="1600200"/>
            <a:ext cx="7486650" cy="2030767"/>
          </a:xfrm>
        </p:spPr>
        <p:txBody>
          <a:bodyPr>
            <a:normAutofit/>
          </a:bodyPr>
          <a:lstStyle/>
          <a:p>
            <a:pPr>
              <a:lnSpc>
                <a:spcPct val="100000"/>
              </a:lnSpc>
              <a:spcBef>
                <a:spcPts val="600"/>
              </a:spcBef>
            </a:pPr>
            <a:r>
              <a:rPr lang="en-US" altLang="zh-CN" sz="1800" dirty="0"/>
              <a:t>We associate information with a language construct by attaching attributes to the grammar symbol(s) representing the construct.</a:t>
            </a:r>
          </a:p>
          <a:p>
            <a:pPr>
              <a:lnSpc>
                <a:spcPct val="100000"/>
              </a:lnSpc>
              <a:spcBef>
                <a:spcPts val="600"/>
              </a:spcBef>
            </a:pPr>
            <a:endParaRPr lang="en-US" altLang="zh-CN" sz="1800" dirty="0"/>
          </a:p>
          <a:p>
            <a:pPr>
              <a:lnSpc>
                <a:spcPct val="100000"/>
              </a:lnSpc>
              <a:spcBef>
                <a:spcPts val="600"/>
              </a:spcBef>
            </a:pPr>
            <a:r>
              <a:rPr lang="en-US" altLang="zh-CN" sz="1800" dirty="0"/>
              <a:t>A syntax-directed definition specifies the values of attributes by associating </a:t>
            </a:r>
            <a:r>
              <a:rPr lang="en-US" altLang="zh-CN" sz="1800" b="1" dirty="0"/>
              <a:t>semantic rules </a:t>
            </a:r>
            <a:r>
              <a:rPr lang="en-US" altLang="zh-CN" sz="1800" dirty="0"/>
              <a:t>with the grammar productions.</a:t>
            </a:r>
            <a:endParaRPr lang="zh-CN" altLang="en-US" sz="1800" dirty="0"/>
          </a:p>
        </p:txBody>
      </p:sp>
      <p:pic>
        <p:nvPicPr>
          <p:cNvPr id="6" name="图片 5">
            <a:extLst>
              <a:ext uri="{FF2B5EF4-FFF2-40B4-BE49-F238E27FC236}">
                <a16:creationId xmlns:a16="http://schemas.microsoft.com/office/drawing/2014/main" id="{7C82A730-939B-4182-B617-CE5367D1FA16}"/>
              </a:ext>
            </a:extLst>
          </p:cNvPr>
          <p:cNvPicPr>
            <a:picLocks noChangeAspect="1"/>
          </p:cNvPicPr>
          <p:nvPr/>
        </p:nvPicPr>
        <p:blipFill>
          <a:blip r:embed="rId2"/>
          <a:stretch>
            <a:fillRect/>
          </a:stretch>
        </p:blipFill>
        <p:spPr>
          <a:xfrm>
            <a:off x="1681374" y="3520919"/>
            <a:ext cx="5585944" cy="899238"/>
          </a:xfrm>
          <a:prstGeom prst="rect">
            <a:avLst/>
          </a:prstGeom>
        </p:spPr>
      </p:pic>
      <p:sp>
        <p:nvSpPr>
          <p:cNvPr id="7" name="矩形 6">
            <a:extLst>
              <a:ext uri="{FF2B5EF4-FFF2-40B4-BE49-F238E27FC236}">
                <a16:creationId xmlns:a16="http://schemas.microsoft.com/office/drawing/2014/main" id="{225F7DE6-80B3-4B12-AF4E-4BFB981B7694}"/>
              </a:ext>
            </a:extLst>
          </p:cNvPr>
          <p:cNvSpPr/>
          <p:nvPr/>
        </p:nvSpPr>
        <p:spPr>
          <a:xfrm>
            <a:off x="1681374" y="4703815"/>
            <a:ext cx="3281244" cy="369332"/>
          </a:xfrm>
          <a:prstGeom prst="rect">
            <a:avLst/>
          </a:prstGeom>
        </p:spPr>
        <p:txBody>
          <a:bodyPr wrap="square">
            <a:spAutoFit/>
          </a:bodyPr>
          <a:lstStyle/>
          <a:p>
            <a:r>
              <a:rPr lang="en-US" altLang="zh-CN" dirty="0"/>
              <a:t>An  infix-to-postfix translator</a:t>
            </a:r>
            <a:endParaRPr lang="zh-CN" altLang="en-US" dirty="0"/>
          </a:p>
        </p:txBody>
      </p:sp>
      <p:sp>
        <p:nvSpPr>
          <p:cNvPr id="8" name="矩形 7">
            <a:extLst>
              <a:ext uri="{FF2B5EF4-FFF2-40B4-BE49-F238E27FC236}">
                <a16:creationId xmlns:a16="http://schemas.microsoft.com/office/drawing/2014/main" id="{8CD4E63D-BCA8-466C-A68C-308C2F92ADBE}"/>
              </a:ext>
            </a:extLst>
          </p:cNvPr>
          <p:cNvSpPr/>
          <p:nvPr/>
        </p:nvSpPr>
        <p:spPr>
          <a:xfrm>
            <a:off x="4962618" y="4703815"/>
            <a:ext cx="4345620" cy="923330"/>
          </a:xfrm>
          <a:prstGeom prst="rect">
            <a:avLst/>
          </a:prstGeom>
        </p:spPr>
        <p:txBody>
          <a:bodyPr wrap="square">
            <a:spAutoFit/>
          </a:bodyPr>
          <a:lstStyle/>
          <a:p>
            <a:r>
              <a:rPr lang="en-US" altLang="zh-CN" dirty="0"/>
              <a:t>subscript in E</a:t>
            </a:r>
            <a:r>
              <a:rPr lang="en-US" altLang="zh-CN" baseline="-25000" dirty="0"/>
              <a:t>1</a:t>
            </a:r>
            <a:r>
              <a:rPr lang="en-US" altLang="zh-CN" dirty="0"/>
              <a:t> distinguishes the occurrence of E in the production body from the occurrence of E as the head</a:t>
            </a:r>
            <a:endParaRPr lang="zh-CN" altLang="en-US" dirty="0"/>
          </a:p>
        </p:txBody>
      </p:sp>
      <p:cxnSp>
        <p:nvCxnSpPr>
          <p:cNvPr id="10" name="直接箭头连接符 9">
            <a:extLst>
              <a:ext uri="{FF2B5EF4-FFF2-40B4-BE49-F238E27FC236}">
                <a16:creationId xmlns:a16="http://schemas.microsoft.com/office/drawing/2014/main" id="{2A0BE18E-BFD3-485C-AB52-987C9F69FDA5}"/>
              </a:ext>
            </a:extLst>
          </p:cNvPr>
          <p:cNvCxnSpPr/>
          <p:nvPr/>
        </p:nvCxnSpPr>
        <p:spPr>
          <a:xfrm flipH="1" flipV="1">
            <a:off x="5211192" y="4252404"/>
            <a:ext cx="452761" cy="45141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01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BF5E4-3F60-428E-A941-15D669C0BD11}"/>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id="{CD8A2E96-23E2-4C98-BECA-C852F1B25A77}"/>
              </a:ext>
            </a:extLst>
          </p:cNvPr>
          <p:cNvSpPr>
            <a:spLocks noGrp="1"/>
          </p:cNvSpPr>
          <p:nvPr>
            <p:ph idx="1"/>
          </p:nvPr>
        </p:nvSpPr>
        <p:spPr/>
        <p:txBody>
          <a:bodyPr>
            <a:normAutofit/>
          </a:bodyPr>
          <a:lstStyle/>
          <a:p>
            <a:r>
              <a:rPr lang="en-US" altLang="zh-CN" sz="1600" dirty="0">
                <a:solidFill>
                  <a:srgbClr val="0070C0"/>
                </a:solidFill>
              </a:rPr>
              <a:t>SDT's for L-Attributed Definitions</a:t>
            </a:r>
          </a:p>
          <a:p>
            <a:pPr marL="0" indent="0">
              <a:buNone/>
            </a:pPr>
            <a:r>
              <a:rPr lang="en-US" altLang="zh-CN" sz="1600" dirty="0">
                <a:solidFill>
                  <a:srgbClr val="0070C0"/>
                </a:solidFill>
              </a:rPr>
              <a:t>The rules for turning an L-attributed SDD into an SDT are as follows:</a:t>
            </a:r>
          </a:p>
          <a:p>
            <a:pPr marL="0" indent="0">
              <a:buNone/>
            </a:pPr>
            <a:r>
              <a:rPr lang="en-US" altLang="zh-CN" sz="1600" dirty="0"/>
              <a:t>1. Embed the action that computes the inherited attributes for a nonterminal </a:t>
            </a:r>
            <a:r>
              <a:rPr lang="en-US" altLang="zh-CN" sz="1600" i="1" dirty="0"/>
              <a:t>A</a:t>
            </a:r>
            <a:r>
              <a:rPr lang="en-US" altLang="zh-CN" sz="1600" dirty="0"/>
              <a:t> immediately before that occurrence of </a:t>
            </a:r>
            <a:r>
              <a:rPr lang="en-US" altLang="zh-CN" sz="1600" i="1" dirty="0"/>
              <a:t>A</a:t>
            </a:r>
            <a:r>
              <a:rPr lang="en-US" altLang="zh-CN" sz="1600" dirty="0"/>
              <a:t> in the body of the production. If several inherited attributes for </a:t>
            </a:r>
            <a:r>
              <a:rPr lang="en-US" altLang="zh-CN" sz="1600" i="1" dirty="0"/>
              <a:t>A</a:t>
            </a:r>
            <a:r>
              <a:rPr lang="en-US" altLang="zh-CN" sz="1600" dirty="0"/>
              <a:t> depend on one another in an acyclic fashion, order the evaluation of attributes so that those needed first are computed first.</a:t>
            </a:r>
          </a:p>
          <a:p>
            <a:pPr marL="0" indent="0">
              <a:buNone/>
            </a:pPr>
            <a:r>
              <a:rPr lang="en-US" altLang="zh-CN" sz="1600" dirty="0"/>
              <a:t>2. Place the actions that compute a synthesized attribute for the head of a production at the end of the body of that production.</a:t>
            </a:r>
          </a:p>
        </p:txBody>
      </p:sp>
    </p:spTree>
    <p:extLst>
      <p:ext uri="{BB962C8B-B14F-4D97-AF65-F5344CB8AC3E}">
        <p14:creationId xmlns:p14="http://schemas.microsoft.com/office/powerpoint/2010/main" val="43293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A092C-0A40-4C08-A19C-F13AD08D9639}"/>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id="{33F48C0D-3CBC-474F-B252-639229700A9E}"/>
              </a:ext>
            </a:extLst>
          </p:cNvPr>
          <p:cNvPicPr>
            <a:picLocks noChangeAspect="1"/>
          </p:cNvPicPr>
          <p:nvPr/>
        </p:nvPicPr>
        <p:blipFill>
          <a:blip r:embed="rId2"/>
          <a:stretch>
            <a:fillRect/>
          </a:stretch>
        </p:blipFill>
        <p:spPr>
          <a:xfrm>
            <a:off x="549391" y="1533341"/>
            <a:ext cx="8276037" cy="1234547"/>
          </a:xfrm>
          <a:prstGeom prst="rect">
            <a:avLst/>
          </a:prstGeom>
        </p:spPr>
      </p:pic>
      <p:pic>
        <p:nvPicPr>
          <p:cNvPr id="5" name="图片 4">
            <a:extLst>
              <a:ext uri="{FF2B5EF4-FFF2-40B4-BE49-F238E27FC236}">
                <a16:creationId xmlns:a16="http://schemas.microsoft.com/office/drawing/2014/main" id="{DC91E67A-D2D1-48CD-BC32-E8E470E5D15E}"/>
              </a:ext>
            </a:extLst>
          </p:cNvPr>
          <p:cNvPicPr>
            <a:picLocks noChangeAspect="1"/>
          </p:cNvPicPr>
          <p:nvPr/>
        </p:nvPicPr>
        <p:blipFill>
          <a:blip r:embed="rId3"/>
          <a:stretch>
            <a:fillRect/>
          </a:stretch>
        </p:blipFill>
        <p:spPr>
          <a:xfrm>
            <a:off x="1883027" y="2541900"/>
            <a:ext cx="4808637" cy="815411"/>
          </a:xfrm>
          <a:prstGeom prst="rect">
            <a:avLst/>
          </a:prstGeom>
        </p:spPr>
      </p:pic>
      <p:pic>
        <p:nvPicPr>
          <p:cNvPr id="6" name="图片 5">
            <a:extLst>
              <a:ext uri="{FF2B5EF4-FFF2-40B4-BE49-F238E27FC236}">
                <a16:creationId xmlns:a16="http://schemas.microsoft.com/office/drawing/2014/main" id="{C17D4DB8-6D7F-449C-B632-C04A663FB834}"/>
              </a:ext>
            </a:extLst>
          </p:cNvPr>
          <p:cNvPicPr>
            <a:picLocks noChangeAspect="1"/>
          </p:cNvPicPr>
          <p:nvPr/>
        </p:nvPicPr>
        <p:blipFill>
          <a:blip r:embed="rId4"/>
          <a:stretch>
            <a:fillRect/>
          </a:stretch>
        </p:blipFill>
        <p:spPr>
          <a:xfrm>
            <a:off x="616308" y="3207528"/>
            <a:ext cx="7910245" cy="2804403"/>
          </a:xfrm>
          <a:prstGeom prst="rect">
            <a:avLst/>
          </a:prstGeom>
        </p:spPr>
      </p:pic>
    </p:spTree>
    <p:extLst>
      <p:ext uri="{BB962C8B-B14F-4D97-AF65-F5344CB8AC3E}">
        <p14:creationId xmlns:p14="http://schemas.microsoft.com/office/powerpoint/2010/main" val="333098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26A74-3A65-4644-88A4-A95713C01160}"/>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内容占位符 3">
            <a:extLst>
              <a:ext uri="{FF2B5EF4-FFF2-40B4-BE49-F238E27FC236}">
                <a16:creationId xmlns:a16="http://schemas.microsoft.com/office/drawing/2014/main" id="{C1F7CC53-031B-48DB-8A99-35007BA2330E}"/>
              </a:ext>
            </a:extLst>
          </p:cNvPr>
          <p:cNvPicPr>
            <a:picLocks noGrp="1" noChangeAspect="1"/>
          </p:cNvPicPr>
          <p:nvPr>
            <p:ph idx="1"/>
          </p:nvPr>
        </p:nvPicPr>
        <p:blipFill>
          <a:blip r:embed="rId2"/>
          <a:stretch>
            <a:fillRect/>
          </a:stretch>
        </p:blipFill>
        <p:spPr>
          <a:xfrm>
            <a:off x="1495217" y="1314109"/>
            <a:ext cx="5101206" cy="1288503"/>
          </a:xfrm>
          <a:prstGeom prst="rect">
            <a:avLst/>
          </a:prstGeom>
        </p:spPr>
      </p:pic>
      <p:pic>
        <p:nvPicPr>
          <p:cNvPr id="5" name="图片 4">
            <a:extLst>
              <a:ext uri="{FF2B5EF4-FFF2-40B4-BE49-F238E27FC236}">
                <a16:creationId xmlns:a16="http://schemas.microsoft.com/office/drawing/2014/main" id="{9E89FBA2-8533-4DEE-9641-9ED90D0BB78D}"/>
              </a:ext>
            </a:extLst>
          </p:cNvPr>
          <p:cNvPicPr>
            <a:picLocks noChangeAspect="1"/>
          </p:cNvPicPr>
          <p:nvPr/>
        </p:nvPicPr>
        <p:blipFill>
          <a:blip r:embed="rId3"/>
          <a:stretch>
            <a:fillRect/>
          </a:stretch>
        </p:blipFill>
        <p:spPr>
          <a:xfrm>
            <a:off x="1495217" y="2602612"/>
            <a:ext cx="5101206" cy="3935216"/>
          </a:xfrm>
          <a:prstGeom prst="rect">
            <a:avLst/>
          </a:prstGeom>
        </p:spPr>
      </p:pic>
    </p:spTree>
    <p:extLst>
      <p:ext uri="{BB962C8B-B14F-4D97-AF65-F5344CB8AC3E}">
        <p14:creationId xmlns:p14="http://schemas.microsoft.com/office/powerpoint/2010/main" val="345351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CC61F-24CA-41A3-B586-F882C43E4D56}"/>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id="{5F6FC81A-75BB-4A52-BEE7-CE2FA036E7AB}"/>
              </a:ext>
            </a:extLst>
          </p:cNvPr>
          <p:cNvPicPr>
            <a:picLocks noChangeAspect="1"/>
          </p:cNvPicPr>
          <p:nvPr/>
        </p:nvPicPr>
        <p:blipFill>
          <a:blip r:embed="rId2"/>
          <a:stretch>
            <a:fillRect/>
          </a:stretch>
        </p:blipFill>
        <p:spPr>
          <a:xfrm>
            <a:off x="1628874" y="1829118"/>
            <a:ext cx="5809016" cy="4367496"/>
          </a:xfrm>
          <a:prstGeom prst="rect">
            <a:avLst/>
          </a:prstGeom>
        </p:spPr>
      </p:pic>
    </p:spTree>
    <p:extLst>
      <p:ext uri="{BB962C8B-B14F-4D97-AF65-F5344CB8AC3E}">
        <p14:creationId xmlns:p14="http://schemas.microsoft.com/office/powerpoint/2010/main" val="217128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4F8E7-4DA6-4043-A142-FFD00000D364}"/>
              </a:ext>
            </a:extLst>
          </p:cNvPr>
          <p:cNvSpPr>
            <a:spLocks noGrp="1"/>
          </p:cNvSpPr>
          <p:nvPr>
            <p:ph type="title"/>
          </p:nvPr>
        </p:nvSpPr>
        <p:spPr/>
        <p:txBody>
          <a:bodyPr/>
          <a:lstStyle/>
          <a:p>
            <a:r>
              <a:rPr lang="en-US" altLang="zh-CN" dirty="0"/>
              <a:t>6.1 Introduction</a:t>
            </a:r>
            <a:endParaRPr lang="zh-CN" altLang="en-US" dirty="0"/>
          </a:p>
        </p:txBody>
      </p:sp>
      <p:sp>
        <p:nvSpPr>
          <p:cNvPr id="3" name="内容占位符 2">
            <a:extLst>
              <a:ext uri="{FF2B5EF4-FFF2-40B4-BE49-F238E27FC236}">
                <a16:creationId xmlns:a16="http://schemas.microsoft.com/office/drawing/2014/main" id="{EDE2676F-59AB-4DD6-B234-479EC08E73DD}"/>
              </a:ext>
            </a:extLst>
          </p:cNvPr>
          <p:cNvSpPr>
            <a:spLocks noGrp="1"/>
          </p:cNvSpPr>
          <p:nvPr>
            <p:ph idx="1"/>
          </p:nvPr>
        </p:nvSpPr>
        <p:spPr>
          <a:xfrm>
            <a:off x="828675" y="1600200"/>
            <a:ext cx="7486650" cy="1080856"/>
          </a:xfrm>
        </p:spPr>
        <p:txBody>
          <a:bodyPr>
            <a:normAutofit/>
          </a:bodyPr>
          <a:lstStyle/>
          <a:p>
            <a:pPr>
              <a:lnSpc>
                <a:spcPct val="100000"/>
              </a:lnSpc>
            </a:pPr>
            <a:r>
              <a:rPr lang="en-US" altLang="zh-CN" sz="1800" dirty="0"/>
              <a:t>A syntax-directed translation scheme embeds program fragments called semantic actions within production bodies.</a:t>
            </a:r>
            <a:endParaRPr lang="zh-CN" altLang="en-US" sz="1800" dirty="0"/>
          </a:p>
        </p:txBody>
      </p:sp>
      <p:sp>
        <p:nvSpPr>
          <p:cNvPr id="5" name="矩形 4">
            <a:extLst>
              <a:ext uri="{FF2B5EF4-FFF2-40B4-BE49-F238E27FC236}">
                <a16:creationId xmlns:a16="http://schemas.microsoft.com/office/drawing/2014/main" id="{39DE9480-8F05-44FA-97B1-FF50EF5D73D0}"/>
              </a:ext>
            </a:extLst>
          </p:cNvPr>
          <p:cNvSpPr/>
          <p:nvPr/>
        </p:nvSpPr>
        <p:spPr>
          <a:xfrm>
            <a:off x="1060881" y="3108094"/>
            <a:ext cx="7044432" cy="1200329"/>
          </a:xfrm>
          <a:prstGeom prst="rect">
            <a:avLst/>
          </a:prstGeom>
        </p:spPr>
        <p:txBody>
          <a:bodyPr wrap="square">
            <a:spAutoFit/>
          </a:bodyPr>
          <a:lstStyle/>
          <a:p>
            <a:r>
              <a:rPr lang="en-US" altLang="zh-CN" u="sng" dirty="0">
                <a:solidFill>
                  <a:srgbClr val="7030A0"/>
                </a:solidFill>
                <a:latin typeface="Fd2399443-Identity-H"/>
              </a:rPr>
              <a:t>The position of a semantic action </a:t>
            </a:r>
            <a:r>
              <a:rPr lang="en-US" altLang="zh-CN" dirty="0">
                <a:latin typeface="Fd2399443-Identity-H"/>
              </a:rPr>
              <a:t>in a production body determines</a:t>
            </a:r>
          </a:p>
          <a:p>
            <a:r>
              <a:rPr lang="en-US" altLang="zh-CN" dirty="0">
                <a:latin typeface="Fd2399443-Identity-H"/>
              </a:rPr>
              <a:t>the order in which the action is executed. In production </a:t>
            </a:r>
            <a:r>
              <a:rPr lang="en-US" altLang="zh-CN" dirty="0">
                <a:latin typeface="Fd439111-Identity-H"/>
              </a:rPr>
              <a:t>(5. 2) , </a:t>
            </a:r>
            <a:r>
              <a:rPr lang="en-US" altLang="zh-CN" dirty="0">
                <a:latin typeface="Fd2399443-Identity-H"/>
              </a:rPr>
              <a:t>the action</a:t>
            </a:r>
          </a:p>
          <a:p>
            <a:r>
              <a:rPr lang="en-US" altLang="zh-CN" dirty="0">
                <a:latin typeface="Fd2399443-Identity-H"/>
              </a:rPr>
              <a:t>occurs at the end , after all the grammar symbols; in general, semantic actions may occur at any position in a production body.</a:t>
            </a:r>
            <a:endParaRPr lang="zh-CN" altLang="en-US" dirty="0"/>
          </a:p>
        </p:txBody>
      </p:sp>
      <p:pic>
        <p:nvPicPr>
          <p:cNvPr id="7" name="图片 6">
            <a:extLst>
              <a:ext uri="{FF2B5EF4-FFF2-40B4-BE49-F238E27FC236}">
                <a16:creationId xmlns:a16="http://schemas.microsoft.com/office/drawing/2014/main" id="{C9A7BF75-F594-43DA-AFC2-34EA0782CA66}"/>
              </a:ext>
            </a:extLst>
          </p:cNvPr>
          <p:cNvPicPr>
            <a:picLocks noChangeAspect="1"/>
          </p:cNvPicPr>
          <p:nvPr/>
        </p:nvPicPr>
        <p:blipFill>
          <a:blip r:embed="rId2"/>
          <a:stretch>
            <a:fillRect/>
          </a:stretch>
        </p:blipFill>
        <p:spPr>
          <a:xfrm>
            <a:off x="1862521" y="2437195"/>
            <a:ext cx="5441152" cy="487722"/>
          </a:xfrm>
          <a:prstGeom prst="rect">
            <a:avLst/>
          </a:prstGeom>
        </p:spPr>
      </p:pic>
      <p:sp>
        <p:nvSpPr>
          <p:cNvPr id="8" name="矩形 7">
            <a:extLst>
              <a:ext uri="{FF2B5EF4-FFF2-40B4-BE49-F238E27FC236}">
                <a16:creationId xmlns:a16="http://schemas.microsoft.com/office/drawing/2014/main" id="{24BFA8EF-A4B5-47C1-955D-97DA2A957F17}"/>
              </a:ext>
            </a:extLst>
          </p:cNvPr>
          <p:cNvSpPr/>
          <p:nvPr/>
        </p:nvSpPr>
        <p:spPr>
          <a:xfrm>
            <a:off x="1123025" y="4602579"/>
            <a:ext cx="6707080" cy="1200329"/>
          </a:xfrm>
          <a:prstGeom prst="rect">
            <a:avLst/>
          </a:prstGeom>
        </p:spPr>
        <p:txBody>
          <a:bodyPr wrap="square">
            <a:spAutoFit/>
          </a:bodyPr>
          <a:lstStyle/>
          <a:p>
            <a:r>
              <a:rPr lang="en-US" altLang="zh-CN" dirty="0"/>
              <a:t>Between the two notations, </a:t>
            </a:r>
            <a:r>
              <a:rPr lang="en-US" altLang="zh-CN" b="1" u="sng" dirty="0">
                <a:solidFill>
                  <a:srgbClr val="7030A0"/>
                </a:solidFill>
              </a:rPr>
              <a:t>syntax-directed definitions </a:t>
            </a:r>
            <a:r>
              <a:rPr lang="en-US" altLang="zh-CN" dirty="0"/>
              <a:t>can be more readable, and hence more useful for specifications. However, </a:t>
            </a:r>
            <a:r>
              <a:rPr lang="en-US" altLang="zh-CN" b="1" u="sng" dirty="0">
                <a:solidFill>
                  <a:srgbClr val="7030A0"/>
                </a:solidFill>
              </a:rPr>
              <a:t>translation schemes </a:t>
            </a:r>
            <a:r>
              <a:rPr lang="en-US" altLang="zh-CN" dirty="0"/>
              <a:t>can be more efficient , and hence more useful for implementations.</a:t>
            </a:r>
            <a:endParaRPr lang="zh-CN" altLang="en-US" dirty="0"/>
          </a:p>
        </p:txBody>
      </p:sp>
    </p:spTree>
    <p:extLst>
      <p:ext uri="{BB962C8B-B14F-4D97-AF65-F5344CB8AC3E}">
        <p14:creationId xmlns:p14="http://schemas.microsoft.com/office/powerpoint/2010/main" val="252268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30E7F-B65C-4295-A0CF-6CA3E34F8DD8}"/>
              </a:ext>
            </a:extLst>
          </p:cNvPr>
          <p:cNvSpPr>
            <a:spLocks noGrp="1"/>
          </p:cNvSpPr>
          <p:nvPr>
            <p:ph type="title"/>
          </p:nvPr>
        </p:nvSpPr>
        <p:spPr/>
        <p:txBody>
          <a:bodyPr/>
          <a:lstStyle/>
          <a:p>
            <a:r>
              <a:rPr lang="en-US" altLang="zh-CN" dirty="0"/>
              <a:t>6.2 Syntax-Directed Definitions</a:t>
            </a:r>
            <a:endParaRPr lang="zh-CN" altLang="en-US" dirty="0"/>
          </a:p>
        </p:txBody>
      </p:sp>
      <p:sp>
        <p:nvSpPr>
          <p:cNvPr id="3" name="内容占位符 2">
            <a:extLst>
              <a:ext uri="{FF2B5EF4-FFF2-40B4-BE49-F238E27FC236}">
                <a16:creationId xmlns:a16="http://schemas.microsoft.com/office/drawing/2014/main" id="{6075EA04-0D09-47A3-898C-E17D4DE095B3}"/>
              </a:ext>
            </a:extLst>
          </p:cNvPr>
          <p:cNvSpPr>
            <a:spLocks noGrp="1"/>
          </p:cNvSpPr>
          <p:nvPr>
            <p:ph idx="1"/>
          </p:nvPr>
        </p:nvSpPr>
        <p:spPr/>
        <p:txBody>
          <a:bodyPr>
            <a:normAutofit/>
          </a:bodyPr>
          <a:lstStyle/>
          <a:p>
            <a:pPr>
              <a:lnSpc>
                <a:spcPct val="100000"/>
              </a:lnSpc>
            </a:pPr>
            <a:r>
              <a:rPr lang="en-US" altLang="zh-CN" sz="1800" dirty="0"/>
              <a:t>A syntax-directed definition ( SDD) is a context-free grammar together with attributes and rules. Attributes are associated with grammar symbols and rules are associated with productions. </a:t>
            </a:r>
          </a:p>
          <a:p>
            <a:pPr>
              <a:lnSpc>
                <a:spcPct val="100000"/>
              </a:lnSpc>
            </a:pPr>
            <a:r>
              <a:rPr lang="en-US" altLang="zh-CN" sz="1800" dirty="0"/>
              <a:t>If X is a symbol and a is one of its attributes, then we write </a:t>
            </a:r>
            <a:r>
              <a:rPr lang="en-US" altLang="zh-CN" sz="1800" dirty="0" err="1"/>
              <a:t>X.a</a:t>
            </a:r>
            <a:r>
              <a:rPr lang="en-US" altLang="zh-CN" sz="1800" dirty="0"/>
              <a:t> to denote the value of a at a particular parse-tree node labeled X.</a:t>
            </a:r>
          </a:p>
          <a:p>
            <a:pPr>
              <a:lnSpc>
                <a:spcPct val="100000"/>
              </a:lnSpc>
            </a:pPr>
            <a:endParaRPr lang="en-US" altLang="zh-CN" sz="1800" dirty="0"/>
          </a:p>
          <a:p>
            <a:pPr>
              <a:lnSpc>
                <a:spcPct val="100000"/>
              </a:lnSpc>
            </a:pPr>
            <a:r>
              <a:rPr lang="en-US" altLang="zh-CN" sz="1800" dirty="0"/>
              <a:t>Attributes may be of any kind: numbers , types , table references , or strings, for instance. The strings may even be long sequences of code, say code in the intermediate language used by a compiler.</a:t>
            </a:r>
          </a:p>
        </p:txBody>
      </p:sp>
    </p:spTree>
    <p:extLst>
      <p:ext uri="{BB962C8B-B14F-4D97-AF65-F5344CB8AC3E}">
        <p14:creationId xmlns:p14="http://schemas.microsoft.com/office/powerpoint/2010/main" val="30612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800" b="1" i="1" u="sng" dirty="0">
                <a:solidFill>
                  <a:srgbClr val="7030A0"/>
                </a:solidFill>
              </a:rPr>
              <a:t>A synthesized attribute </a:t>
            </a:r>
            <a:r>
              <a:rPr lang="en-US" altLang="zh-CN" sz="1800" dirty="0"/>
              <a:t>for a nonterminal A at a parse-tree node N is defined by a semantic rule associated with the production at N. Note that the production must have A as its head. A synthesized attribute at node N is defined only in terms of attribute values at the children of N and at N itself.</a:t>
            </a:r>
          </a:p>
          <a:p>
            <a:pPr>
              <a:lnSpc>
                <a:spcPct val="100000"/>
              </a:lnSpc>
            </a:pPr>
            <a:endParaRPr lang="en-US" altLang="zh-CN" sz="1800" dirty="0"/>
          </a:p>
          <a:p>
            <a:pPr>
              <a:lnSpc>
                <a:spcPct val="100000"/>
              </a:lnSpc>
            </a:pPr>
            <a:r>
              <a:rPr lang="en-US" altLang="zh-CN" sz="1800" b="1" i="1" u="sng" dirty="0">
                <a:solidFill>
                  <a:srgbClr val="7030A0"/>
                </a:solidFill>
              </a:rPr>
              <a:t>An inherited attribute </a:t>
            </a:r>
            <a:r>
              <a:rPr lang="en-US" altLang="zh-CN" sz="1800" dirty="0"/>
              <a:t>for a nonterminal B at a parse-tree node N is defined by a semantic rule associated with the production at the parent of N. Note that the production must have B as a symbol in its body. An inherited attribute at node N is defined only in terms of attribute values at N's parent , N itself, and N's siblings.</a:t>
            </a:r>
            <a:endParaRPr lang="zh-CN" altLang="en-US" sz="1800" dirty="0"/>
          </a:p>
        </p:txBody>
      </p:sp>
    </p:spTree>
    <p:extLst>
      <p:ext uri="{BB962C8B-B14F-4D97-AF65-F5344CB8AC3E}">
        <p14:creationId xmlns:p14="http://schemas.microsoft.com/office/powerpoint/2010/main" val="81762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a:xfrm>
            <a:off x="828675" y="1600200"/>
            <a:ext cx="7486650" cy="1034143"/>
          </a:xfrm>
        </p:spPr>
        <p:txBody>
          <a:bodyPr>
            <a:normAutofit/>
          </a:bodyPr>
          <a:lstStyle/>
          <a:p>
            <a:r>
              <a:rPr lang="en-US" altLang="zh-CN" sz="1600" dirty="0"/>
              <a:t>Terminals can have synthesized attributes, but not inherited attributes. Attributes for terminals have lexical values that are supplied by the lexical analyzer; there are no semantic rules in the SDD itself for computing the value of an attribute for a terminal.</a:t>
            </a:r>
            <a:endParaRPr lang="zh-CN" altLang="en-US" sz="1600" dirty="0"/>
          </a:p>
        </p:txBody>
      </p:sp>
      <p:pic>
        <p:nvPicPr>
          <p:cNvPr id="4" name="图片 3"/>
          <p:cNvPicPr>
            <a:picLocks noChangeAspect="1"/>
          </p:cNvPicPr>
          <p:nvPr/>
        </p:nvPicPr>
        <p:blipFill>
          <a:blip r:embed="rId2"/>
          <a:stretch>
            <a:fillRect/>
          </a:stretch>
        </p:blipFill>
        <p:spPr>
          <a:xfrm>
            <a:off x="1071674" y="2634343"/>
            <a:ext cx="6999514" cy="4179397"/>
          </a:xfrm>
          <a:prstGeom prst="rect">
            <a:avLst/>
          </a:prstGeom>
        </p:spPr>
      </p:pic>
      <p:cxnSp>
        <p:nvCxnSpPr>
          <p:cNvPr id="6" name="直接连接符 5"/>
          <p:cNvCxnSpPr/>
          <p:nvPr/>
        </p:nvCxnSpPr>
        <p:spPr>
          <a:xfrm flipV="1">
            <a:off x="7184571" y="3429000"/>
            <a:ext cx="457200" cy="1088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flipV="1">
            <a:off x="1219200" y="3668486"/>
            <a:ext cx="1632857" cy="1088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063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600" dirty="0"/>
              <a:t>An SDD that involves only synthesized attributes is called </a:t>
            </a:r>
            <a:r>
              <a:rPr lang="en-US" altLang="zh-CN" sz="1600" b="1" dirty="0">
                <a:solidFill>
                  <a:srgbClr val="7030A0"/>
                </a:solidFill>
              </a:rPr>
              <a:t>S-attributed</a:t>
            </a:r>
            <a:r>
              <a:rPr lang="en-US" altLang="zh-CN" sz="1600" dirty="0"/>
              <a:t>.</a:t>
            </a:r>
          </a:p>
          <a:p>
            <a:pPr>
              <a:lnSpc>
                <a:spcPct val="100000"/>
              </a:lnSpc>
            </a:pPr>
            <a:r>
              <a:rPr lang="en-US" altLang="zh-CN" sz="1600" dirty="0"/>
              <a:t>In an S-attributed SDD, each rule computes an attribute for the </a:t>
            </a:r>
            <a:r>
              <a:rPr lang="en-US" altLang="zh-CN" sz="1600" dirty="0">
                <a:solidFill>
                  <a:srgbClr val="FF0000"/>
                </a:solidFill>
              </a:rPr>
              <a:t>nonterminal at the head of a production from attributes taken from the body of the production</a:t>
            </a:r>
            <a:r>
              <a:rPr lang="en-US" altLang="zh-CN" sz="1600" dirty="0"/>
              <a:t>.</a:t>
            </a:r>
          </a:p>
          <a:p>
            <a:pPr>
              <a:lnSpc>
                <a:spcPct val="100000"/>
              </a:lnSpc>
            </a:pPr>
            <a:r>
              <a:rPr lang="en-US" altLang="zh-CN" sz="1600" dirty="0"/>
              <a:t>An S-attributed SDD can be implemented naturally in conjunction with an LR parser.</a:t>
            </a:r>
          </a:p>
          <a:p>
            <a:pPr>
              <a:lnSpc>
                <a:spcPct val="100000"/>
              </a:lnSpc>
            </a:pPr>
            <a:r>
              <a:rPr lang="en-US" altLang="zh-CN" sz="1600" dirty="0"/>
              <a:t>An SDD without side effects is sometimes called an </a:t>
            </a:r>
            <a:r>
              <a:rPr lang="en-US" altLang="zh-CN" sz="1600" b="1" i="1" dirty="0">
                <a:solidFill>
                  <a:srgbClr val="7030A0"/>
                </a:solidFill>
              </a:rPr>
              <a:t>attribute grammar</a:t>
            </a:r>
            <a:r>
              <a:rPr lang="en-US" altLang="zh-CN" sz="1600" dirty="0"/>
              <a:t>.</a:t>
            </a:r>
          </a:p>
          <a:p>
            <a:pPr marL="0" indent="0">
              <a:lnSpc>
                <a:spcPct val="100000"/>
              </a:lnSpc>
              <a:buNone/>
            </a:pPr>
            <a:r>
              <a:rPr lang="en-US" altLang="zh-CN" sz="1600" dirty="0"/>
              <a:t>Side effects: printing the result or interacting with a symbol table</a:t>
            </a:r>
          </a:p>
        </p:txBody>
      </p:sp>
    </p:spTree>
    <p:extLst>
      <p:ext uri="{BB962C8B-B14F-4D97-AF65-F5344CB8AC3E}">
        <p14:creationId xmlns:p14="http://schemas.microsoft.com/office/powerpoint/2010/main" val="169182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terms/"/>
    <ds:schemaRef ds:uri="http://purl.org/dc/dcmitype/"/>
    <ds:schemaRef ds:uri="http://www.w3.org/XML/1998/namespac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1649</Words>
  <Application>Microsoft Office PowerPoint</Application>
  <PresentationFormat>全屏显示(4:3)</PresentationFormat>
  <Paragraphs>127</Paragraphs>
  <Slides>43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Fd2399443-Identity-H</vt:lpstr>
      <vt:lpstr>Fd439111-Identity-H</vt:lpstr>
      <vt:lpstr>微软雅黑</vt:lpstr>
      <vt:lpstr>Arial</vt:lpstr>
      <vt:lpstr>Euphemia</vt:lpstr>
      <vt:lpstr>Wingdings</vt:lpstr>
      <vt:lpstr>学术文献 16x9</vt:lpstr>
      <vt:lpstr>Compilers</vt:lpstr>
      <vt:lpstr>Syntax-Directed Translation</vt:lpstr>
      <vt:lpstr>Outlines</vt:lpstr>
      <vt:lpstr>6.1 Introduction</vt:lpstr>
      <vt:lpstr>6.1 Introduction</vt:lpstr>
      <vt:lpstr>6.2 Syntax-Directed Definitions</vt:lpstr>
      <vt:lpstr>6.2 Syntax-Directed Definitions - Inherited and Synthesized Attributes</vt:lpstr>
      <vt:lpstr>6.2 Syntax-Directed Definitions - Inherited and Synthesized Attributes</vt:lpstr>
      <vt:lpstr>6.2 Syntax-Directed Definitions - Inherited and Synthesized Attributes</vt:lpstr>
      <vt:lpstr>6.2 Syntax-Directed Definitions - Inherited and Synthesized Attributes</vt:lpstr>
      <vt:lpstr>6.2 Syntax-Directed Definitions - Inherited and Synthesized Attributes</vt:lpstr>
      <vt:lpstr>6.2 Syntax-Directed Definitions - Inherited and Synthesized Attributes</vt:lpstr>
      <vt:lpstr>6.2 Syntax-Directed Definitions - Inherited and Synthesized Attributes</vt:lpstr>
      <vt:lpstr>6.3 Evaluation Orders for SDD 's - Dependency Graphs</vt:lpstr>
      <vt:lpstr>6.3 Evaluation Orders for SDD 's - Dependency Graphs</vt:lpstr>
      <vt:lpstr>6.3 Evaluation Orders for SDD 's - Dependency Graphs</vt:lpstr>
      <vt:lpstr>6.3 Evaluation Orders for SDD 's - S-Attributed Definitions</vt:lpstr>
      <vt:lpstr>6.3 Evaluation Orders for SDD 's - L-Attributed Definitions</vt:lpstr>
      <vt:lpstr>6.3 Evaluation Orders for SDD 's - L-Attributed Definitions</vt:lpstr>
      <vt:lpstr>6.3 Evaluation Orders for SDD 's - Semantic Rules with Controlled Side Effects</vt:lpstr>
      <vt:lpstr>6.3 Evaluation Orders for SDD 's - Semantic Rules with Controlled Side Effects</vt:lpstr>
      <vt:lpstr>6.3 Evaluation Orders for SDD 's - Semantic Rules with Controlled Side Effects</vt:lpstr>
      <vt:lpstr>6.4 Applications of Syntax-Directed Translation</vt:lpstr>
      <vt:lpstr>6.4 Applications of Syntax-Directed Translation</vt:lpstr>
      <vt:lpstr>6.4 Applications of Syntax-Directed Translation</vt:lpstr>
      <vt:lpstr>6.4 Applications of Syntax-Directed Translation</vt:lpstr>
      <vt:lpstr>6.4 Applications of Syntax-Directed Translation</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2017-04-09T02:54:44Z</dcterms:created>
  <dcterms:modified xsi:type="dcterms:W3CDTF">2017-05-25T15:16:18Z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