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1" r:id="rId6"/>
    <p:sldId id="278" r:id="rId7"/>
    <p:sldId id="289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58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5.wmf"/><Relationship Id="rId7" Type="http://schemas.openxmlformats.org/officeDocument/2006/relationships/image" Target="../media/image1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9.pn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png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51.png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Eliminating Ambiguity</a:t>
            </a:r>
          </a:p>
          <a:p>
            <a:pPr marL="457200" indent="-457200">
              <a:buAutoNum type="arabicParenBoth"/>
            </a:pPr>
            <a:r>
              <a:rPr lang="en-US" altLang="zh-CN" sz="1600" dirty="0"/>
              <a:t>Expressions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r>
              <a:rPr lang="en-US" altLang="zh-CN" sz="1600" dirty="0"/>
              <a:t>If … then … else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15586"/>
              </p:ext>
            </p:extLst>
          </p:nvPr>
        </p:nvGraphicFramePr>
        <p:xfrm>
          <a:off x="1239156" y="2406422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3" imgW="533160" imgH="634680" progId="Equation.DSMT4">
                  <p:embed/>
                </p:oleObj>
              </mc:Choice>
              <mc:Fallback>
                <p:oleObj name="Equation" r:id="rId3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156" y="2406422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699657" y="2775857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75994"/>
              </p:ext>
            </p:extLst>
          </p:nvPr>
        </p:nvGraphicFramePr>
        <p:xfrm>
          <a:off x="3865337" y="2472499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5" imgW="660240" imgH="482400" progId="Equation.DSMT4">
                  <p:embed/>
                </p:oleObj>
              </mc:Choice>
              <mc:Fallback>
                <p:oleObj name="Equation" r:id="rId5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337" y="2472499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90537"/>
              </p:ext>
            </p:extLst>
          </p:nvPr>
        </p:nvGraphicFramePr>
        <p:xfrm>
          <a:off x="1239157" y="4027865"/>
          <a:ext cx="2914650" cy="8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9157" y="4027865"/>
                        <a:ext cx="2914650" cy="89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2868781" y="4735550"/>
            <a:ext cx="554378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58796"/>
              </p:ext>
            </p:extLst>
          </p:nvPr>
        </p:nvGraphicFramePr>
        <p:xfrm>
          <a:off x="1059771" y="5229261"/>
          <a:ext cx="530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Equation" r:id="rId9" imgW="2819160" imgH="812520" progId="Equation.DSMT4">
                  <p:embed/>
                </p:oleObj>
              </mc:Choice>
              <mc:Fallback>
                <p:oleObj name="Equation" r:id="rId9" imgW="28191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9771" y="5229261"/>
                        <a:ext cx="530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484462" y="4676825"/>
            <a:ext cx="547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Idea: a </a:t>
            </a:r>
            <a:r>
              <a:rPr lang="en-US" altLang="zh-CN" sz="1600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stmt</a:t>
            </a:r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between a then and an else must be matched</a:t>
            </a:r>
            <a:endParaRPr lang="zh-CN" altLang="en-US" sz="1600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9732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Elimination of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A grammar is </a:t>
            </a:r>
            <a:r>
              <a:rPr lang="en-US" altLang="zh-CN" sz="1600" i="1" dirty="0">
                <a:solidFill>
                  <a:srgbClr val="7030A0"/>
                </a:solidFill>
              </a:rPr>
              <a:t>left recursive </a:t>
            </a:r>
            <a:r>
              <a:rPr lang="en-US" altLang="zh-CN" sz="1600" dirty="0"/>
              <a:t>if it has a nonterminal A such that there is a derivation               for some string 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Immediate left recursion has the form               .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Eliminating immediate left recursion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08607"/>
              </p:ext>
            </p:extLst>
          </p:nvPr>
        </p:nvGraphicFramePr>
        <p:xfrm>
          <a:off x="2281238" y="2162855"/>
          <a:ext cx="9223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5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238" y="2162855"/>
                        <a:ext cx="92233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20895"/>
              </p:ext>
            </p:extLst>
          </p:nvPr>
        </p:nvGraphicFramePr>
        <p:xfrm>
          <a:off x="1184275" y="3288393"/>
          <a:ext cx="10969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" name="Equation" r:id="rId6" imgW="558720" imgH="152280" progId="Equation.DSMT4">
                  <p:embed/>
                </p:oleObj>
              </mc:Choice>
              <mc:Fallback>
                <p:oleObj name="Equation" r:id="rId6" imgW="558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4275" y="3288393"/>
                        <a:ext cx="10969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99515"/>
              </p:ext>
            </p:extLst>
          </p:nvPr>
        </p:nvGraphicFramePr>
        <p:xfrm>
          <a:off x="5183188" y="2502312"/>
          <a:ext cx="8223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7" name="Equation" r:id="rId8" imgW="419040" imgH="139680" progId="Equation.DSMT4">
                  <p:embed/>
                </p:oleObj>
              </mc:Choice>
              <mc:Fallback>
                <p:oleObj name="Equation" r:id="rId8" imgW="419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3188" y="2502312"/>
                        <a:ext cx="8223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68944"/>
              </p:ext>
            </p:extLst>
          </p:nvPr>
        </p:nvGraphicFramePr>
        <p:xfrm>
          <a:off x="3616325" y="3113088"/>
          <a:ext cx="1171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8" name="Equation" r:id="rId10" imgW="596880" imgH="330120" progId="Equation.DSMT4">
                  <p:embed/>
                </p:oleObj>
              </mc:Choice>
              <mc:Fallback>
                <p:oleObj name="Equation" r:id="rId10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16325" y="3113088"/>
                        <a:ext cx="11715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2636838" y="3361985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50437"/>
              </p:ext>
            </p:extLst>
          </p:nvPr>
        </p:nvGraphicFramePr>
        <p:xfrm>
          <a:off x="1146968" y="3985812"/>
          <a:ext cx="3190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" name="Equation" r:id="rId12" imgW="1625400" imgH="177480" progId="Equation.DSMT4">
                  <p:embed/>
                </p:oleObj>
              </mc:Choice>
              <mc:Fallback>
                <p:oleObj name="Equation" r:id="rId12" imgW="1625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6968" y="3985812"/>
                        <a:ext cx="31908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74930"/>
              </p:ext>
            </p:extLst>
          </p:nvPr>
        </p:nvGraphicFramePr>
        <p:xfrm>
          <a:off x="5746750" y="3824680"/>
          <a:ext cx="2568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0" name="Equation" r:id="rId14" imgW="1307880" imgH="342720" progId="Equation.DSMT4">
                  <p:embed/>
                </p:oleObj>
              </mc:Choice>
              <mc:Fallback>
                <p:oleObj name="Equation" r:id="rId14" imgW="1307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6750" y="3824680"/>
                        <a:ext cx="25685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4719517" y="4084689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83073"/>
              </p:ext>
            </p:extLst>
          </p:nvPr>
        </p:nvGraphicFramePr>
        <p:xfrm>
          <a:off x="1184275" y="4900069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1" name="Equation" r:id="rId16" imgW="533160" imgH="634680" progId="Equation.DSMT4">
                  <p:embed/>
                </p:oleObj>
              </mc:Choice>
              <mc:Fallback>
                <p:oleObj name="Equation" r:id="rId16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4275" y="4900069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644776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43362"/>
              </p:ext>
            </p:extLst>
          </p:nvPr>
        </p:nvGraphicFramePr>
        <p:xfrm>
          <a:off x="3810456" y="4966146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2" name="Equation" r:id="rId18" imgW="660240" imgH="482400" progId="Equation.DSMT4">
                  <p:embed/>
                </p:oleObj>
              </mc:Choice>
              <mc:Fallback>
                <p:oleObj name="Equation" r:id="rId18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0456" y="4966146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432427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32055"/>
              </p:ext>
            </p:extLst>
          </p:nvPr>
        </p:nvGraphicFramePr>
        <p:xfrm>
          <a:off x="6610350" y="4629150"/>
          <a:ext cx="1323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3" name="Equation" r:id="rId20" imgW="647640" imgH="812520" progId="Equation.DSMT4">
                  <p:embed/>
                </p:oleObj>
              </mc:Choice>
              <mc:Fallback>
                <p:oleObj name="Equation" r:id="rId20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10350" y="4629150"/>
                        <a:ext cx="13239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Eliminating left recursion involving derivations of two or more steps.</a:t>
            </a:r>
          </a:p>
          <a:p>
            <a:r>
              <a:rPr lang="en-US" altLang="zh-CN" sz="1600" dirty="0"/>
              <a:t>E.g., </a:t>
            </a:r>
            <a:r>
              <a:rPr lang="zh-CN" altLang="en-US" dirty="0"/>
              <a:t>                                  </a:t>
            </a:r>
            <a:r>
              <a:rPr lang="en-US" altLang="zh-CN" dirty="0"/>
              <a:t>we have </a:t>
            </a:r>
          </a:p>
          <a:p>
            <a:endParaRPr lang="en-US" altLang="zh-CN" sz="1600" dirty="0"/>
          </a:p>
          <a:p>
            <a:r>
              <a:rPr lang="en-US" altLang="zh-CN" sz="1600" dirty="0"/>
              <a:t>If the grammar has no cycles (derivations of the form            ) or</a:t>
            </a:r>
          </a:p>
          <a:p>
            <a:pPr marL="0" indent="0">
              <a:buNone/>
            </a:pPr>
            <a:r>
              <a:rPr lang="en-US" altLang="zh-CN" sz="1600" dirty="0"/>
              <a:t>the follow algorithm systematically eliminates left recursion.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20973"/>
              </p:ext>
            </p:extLst>
          </p:nvPr>
        </p:nvGraphicFramePr>
        <p:xfrm>
          <a:off x="1963738" y="1949450"/>
          <a:ext cx="1120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3" imgW="596880" imgH="330120" progId="Equation.DSMT4">
                  <p:embed/>
                </p:oleObj>
              </mc:Choice>
              <mc:Fallback>
                <p:oleObj name="Equation" r:id="rId3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38" y="1949450"/>
                        <a:ext cx="11207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80552"/>
              </p:ext>
            </p:extLst>
          </p:nvPr>
        </p:nvGraphicFramePr>
        <p:xfrm>
          <a:off x="4077886" y="1915661"/>
          <a:ext cx="13604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5" imgW="723600" imgH="139680" progId="Equation.DSMT4">
                  <p:embed/>
                </p:oleObj>
              </mc:Choice>
              <mc:Fallback>
                <p:oleObj name="Equation" r:id="rId5" imgW="7236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7886" y="1915661"/>
                        <a:ext cx="136048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70322"/>
              </p:ext>
            </p:extLst>
          </p:nvPr>
        </p:nvGraphicFramePr>
        <p:xfrm>
          <a:off x="5812970" y="2529605"/>
          <a:ext cx="7635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7" imgW="406080" imgH="164880" progId="Equation.DSMT4">
                  <p:embed/>
                </p:oleObj>
              </mc:Choice>
              <mc:Fallback>
                <p:oleObj name="Equation" r:id="rId7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2970" y="2529605"/>
                        <a:ext cx="7635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12130"/>
              </p:ext>
            </p:extLst>
          </p:nvPr>
        </p:nvGraphicFramePr>
        <p:xfrm>
          <a:off x="6910614" y="2560642"/>
          <a:ext cx="1318532" cy="29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9" imgW="685800" imgH="152280" progId="Equation.DSMT4">
                  <p:embed/>
                </p:oleObj>
              </mc:Choice>
              <mc:Fallback>
                <p:oleObj name="Equation" r:id="rId9" imgW="685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0614" y="2560642"/>
                        <a:ext cx="1318532" cy="293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4" y="3334582"/>
            <a:ext cx="5831630" cy="3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Left factoring</a:t>
            </a:r>
          </a:p>
          <a:p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7539"/>
              </p:ext>
            </p:extLst>
          </p:nvPr>
        </p:nvGraphicFramePr>
        <p:xfrm>
          <a:off x="999899" y="2035856"/>
          <a:ext cx="29146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Equation" r:id="rId3" imgW="1549080" imgH="330120" progId="Equation.DSMT4">
                  <p:embed/>
                </p:oleObj>
              </mc:Choice>
              <mc:Fallback>
                <p:oleObj name="Equation" r:id="rId3" imgW="1549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99" y="2035856"/>
                        <a:ext cx="2914650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58292"/>
              </p:ext>
            </p:extLst>
          </p:nvPr>
        </p:nvGraphicFramePr>
        <p:xfrm>
          <a:off x="1090613" y="2810555"/>
          <a:ext cx="1220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Equation" r:id="rId5" imgW="622080" imgH="177480" progId="Equation.DSMT4">
                  <p:embed/>
                </p:oleObj>
              </mc:Choice>
              <mc:Fallback>
                <p:oleObj name="Equation" r:id="rId5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13" y="2810555"/>
                        <a:ext cx="12207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2645229" y="2985180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69624"/>
              </p:ext>
            </p:extLst>
          </p:nvPr>
        </p:nvGraphicFramePr>
        <p:xfrm>
          <a:off x="3253014" y="2650218"/>
          <a:ext cx="112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Equation" r:id="rId7" imgW="571320" imgH="330120" progId="Equation.DSMT4">
                  <p:embed/>
                </p:oleObj>
              </mc:Choice>
              <mc:Fallback>
                <p:oleObj name="Equation" r:id="rId7" imgW="571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3014" y="2650218"/>
                        <a:ext cx="11207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17589"/>
              </p:ext>
            </p:extLst>
          </p:nvPr>
        </p:nvGraphicFramePr>
        <p:xfrm>
          <a:off x="1050699" y="3677489"/>
          <a:ext cx="2243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9" imgW="1143000" imgH="177480" progId="Equation.DSMT4">
                  <p:embed/>
                </p:oleObj>
              </mc:Choice>
              <mc:Fallback>
                <p:oleObj name="Equation" r:id="rId9" imgW="1143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0699" y="3677489"/>
                        <a:ext cx="22431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3702278" y="3806052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54503"/>
              </p:ext>
            </p:extLst>
          </p:nvPr>
        </p:nvGraphicFramePr>
        <p:xfrm>
          <a:off x="4373789" y="3527921"/>
          <a:ext cx="1619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11" imgW="825480" imgH="330120" progId="Equation.DSMT4">
                  <p:embed/>
                </p:oleObj>
              </mc:Choice>
              <mc:Fallback>
                <p:oleObj name="Equation" r:id="rId11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3789" y="3527921"/>
                        <a:ext cx="16192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/>
          <a:lstStyle/>
          <a:p>
            <a:r>
              <a:rPr lang="en-US" altLang="zh-CN" dirty="0"/>
              <a:t>If all the following conditions are satisfied, we can construct a recursive-descent parser.</a:t>
            </a:r>
          </a:p>
          <a:p>
            <a:pPr lvl="1"/>
            <a:r>
              <a:rPr lang="en-US" altLang="zh-CN" dirty="0"/>
              <a:t>No Ambiguity</a:t>
            </a:r>
          </a:p>
          <a:p>
            <a:pPr lvl="1"/>
            <a:r>
              <a:rPr lang="en-US" altLang="zh-CN" dirty="0"/>
              <a:t>No left recursion</a:t>
            </a:r>
          </a:p>
          <a:p>
            <a:pPr lvl="1"/>
            <a:r>
              <a:rPr lang="en-US" altLang="zh-CN" dirty="0"/>
              <a:t>Left factoring completed</a:t>
            </a:r>
          </a:p>
          <a:p>
            <a:r>
              <a:rPr lang="en-US" altLang="zh-CN" dirty="0"/>
              <a:t>recursive-descent parsing construct a recursive procedure for each nonterminal.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38" y="3149333"/>
            <a:ext cx="7614762" cy="36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038" y="3315154"/>
            <a:ext cx="3317962" cy="2508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418" y="1363663"/>
            <a:ext cx="2911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302436"/>
            <a:ext cx="5875564" cy="55555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052457" y="3024188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487885" y="3276601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589" y="1534886"/>
            <a:ext cx="748665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If all the following conditions are satisfied, we can construct a recursive-descent parser.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Ambiguity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Left factoring completed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My question is whether there exists backtracking during the parsing. We hope not.  (Pay attention recursive-descent parsing implicitly includes backtracking because it will try all productions of a nonterminal).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The ideal situation is </a:t>
            </a:r>
            <a:r>
              <a:rPr lang="en-US" altLang="zh-CN" dirty="0">
                <a:solidFill>
                  <a:srgbClr val="7030A0"/>
                </a:solidFill>
              </a:rPr>
              <a:t>when we see the input symbol a, we exactly know which production should be chosen, or the occurrence of a is a syntax error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Which kind of grammar that results in non-backtracking recursive-descent parser?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Do we have more efficient methods that do not involve recursive procedure?</a:t>
            </a:r>
          </a:p>
        </p:txBody>
      </p:sp>
    </p:spTree>
    <p:extLst>
      <p:ext uri="{BB962C8B-B14F-4D97-AF65-F5344CB8AC3E}">
        <p14:creationId xmlns:p14="http://schemas.microsoft.com/office/powerpoint/2010/main" val="14516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Predictive parsers, that is, recursive-descent parsers needing no backtracking, can be constructed for a class of grammars called LL(1) .The first "L" in LL(1) stands for scanning the input from left to right, the second "L" for producing a leftmost derivation, and the "I" for using one input symbol of </a:t>
            </a:r>
            <a:r>
              <a:rPr lang="en-US" altLang="zh-CN" sz="2000" dirty="0" err="1"/>
              <a:t>lookahead</a:t>
            </a:r>
            <a:r>
              <a:rPr lang="en-US" altLang="zh-CN" sz="2000" dirty="0"/>
              <a:t> at each step to make parsing action decisions.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46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                                 , when facing an input symbol a, if we know exactly which production of A should be designated to match a, we do not need backtracking. That is, the first terminals of                     should be different.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Formally,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Specially, if                , we have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sometimes,     start with a nonterminal X, how to </a:t>
            </a:r>
            <a:r>
              <a:rPr lang="en-US" altLang="zh-CN" dirty="0" err="1"/>
              <a:t>comput</a:t>
            </a:r>
            <a:r>
              <a:rPr lang="en-US" altLang="zh-CN" dirty="0"/>
              <a:t> FIRST(X)?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99602"/>
              </p:ext>
            </p:extLst>
          </p:nvPr>
        </p:nvGraphicFramePr>
        <p:xfrm>
          <a:off x="1938563" y="1600200"/>
          <a:ext cx="1770486" cy="35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563" y="1600200"/>
                        <a:ext cx="1770486" cy="359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94374"/>
              </p:ext>
            </p:extLst>
          </p:nvPr>
        </p:nvGraphicFramePr>
        <p:xfrm>
          <a:off x="5358931" y="2068286"/>
          <a:ext cx="1154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5" imgW="571320" imgH="177480" progId="Equation.DSMT4">
                  <p:embed/>
                </p:oleObj>
              </mc:Choice>
              <mc:Fallback>
                <p:oleObj name="Equation" r:id="rId5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8931" y="2068286"/>
                        <a:ext cx="11541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95261"/>
              </p:ext>
            </p:extLst>
          </p:nvPr>
        </p:nvGraphicFramePr>
        <p:xfrm>
          <a:off x="2108231" y="2427061"/>
          <a:ext cx="3201636" cy="42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7" imgW="1434960" imgH="190440" progId="Equation.DSMT4">
                  <p:embed/>
                </p:oleObj>
              </mc:Choice>
              <mc:Fallback>
                <p:oleObj name="Equation" r:id="rId7" imgW="1434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8231" y="2427061"/>
                        <a:ext cx="3201636" cy="42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21750"/>
              </p:ext>
            </p:extLst>
          </p:nvPr>
        </p:nvGraphicFramePr>
        <p:xfrm>
          <a:off x="2427725" y="2852057"/>
          <a:ext cx="7921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7725" y="2852057"/>
                        <a:ext cx="79216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2779"/>
              </p:ext>
            </p:extLst>
          </p:nvPr>
        </p:nvGraphicFramePr>
        <p:xfrm>
          <a:off x="4242934" y="2894579"/>
          <a:ext cx="1416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11" imgW="634680" imgH="152280" progId="Equation.DSMT4">
                  <p:embed/>
                </p:oleObj>
              </mc:Choice>
              <mc:Fallback>
                <p:oleObj name="Equation" r:id="rId11" imgW="634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2934" y="2894579"/>
                        <a:ext cx="141605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17928"/>
              </p:ext>
            </p:extLst>
          </p:nvPr>
        </p:nvGraphicFramePr>
        <p:xfrm>
          <a:off x="2086459" y="3350532"/>
          <a:ext cx="2270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Equation" r:id="rId13" imgW="101520" imgH="114120" progId="Equation.DSMT4">
                  <p:embed/>
                </p:oleObj>
              </mc:Choice>
              <mc:Fallback>
                <p:oleObj name="Equation" r:id="rId13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6459" y="3350532"/>
                        <a:ext cx="22701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1" y="3736975"/>
            <a:ext cx="6400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Syntax Analysis – Top Down Method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Define FOLLOW(A), for nonterminal </a:t>
            </a:r>
            <a:r>
              <a:rPr lang="en-US" altLang="zh-CN" i="1" dirty="0"/>
              <a:t>A</a:t>
            </a:r>
            <a:r>
              <a:rPr lang="en-US" altLang="zh-CN" dirty="0"/>
              <a:t>, to be the set of terminals </a:t>
            </a:r>
            <a:r>
              <a:rPr lang="en-US" altLang="zh-CN" i="1" dirty="0"/>
              <a:t>a</a:t>
            </a:r>
            <a:r>
              <a:rPr lang="en-US" altLang="zh-CN" dirty="0"/>
              <a:t> that can appear immediately to the right of </a:t>
            </a:r>
            <a:r>
              <a:rPr lang="en-US" altLang="zh-CN" i="1" dirty="0"/>
              <a:t>A</a:t>
            </a:r>
            <a:r>
              <a:rPr lang="en-US" altLang="zh-CN" dirty="0"/>
              <a:t> in some sentential form.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Specially, if                     we have                               , where      is the right </a:t>
            </a:r>
            <a:r>
              <a:rPr lang="en-US" altLang="zh-CN" dirty="0" err="1"/>
              <a:t>endmarker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To compute FOLLOW(A) for all </a:t>
            </a:r>
            <a:r>
              <a:rPr lang="en-US" altLang="zh-CN" dirty="0" err="1"/>
              <a:t>nonterminals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, apply the following rules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until nothing can be added to any FOLLOW set.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22150"/>
              </p:ext>
            </p:extLst>
          </p:nvPr>
        </p:nvGraphicFramePr>
        <p:xfrm>
          <a:off x="2329542" y="2247673"/>
          <a:ext cx="3815144" cy="38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3" imgW="1879560" imgH="190440" progId="Equation.DSMT4">
                  <p:embed/>
                </p:oleObj>
              </mc:Choice>
              <mc:Fallback>
                <p:oleObj name="Equation" r:id="rId3" imgW="1879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542" y="2247673"/>
                        <a:ext cx="3815144" cy="38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60865"/>
              </p:ext>
            </p:extLst>
          </p:nvPr>
        </p:nvGraphicFramePr>
        <p:xfrm>
          <a:off x="2157186" y="2634343"/>
          <a:ext cx="9794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7186" y="2634343"/>
                        <a:ext cx="979488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7399"/>
              </p:ext>
            </p:extLst>
          </p:nvPr>
        </p:nvGraphicFramePr>
        <p:xfrm>
          <a:off x="4076587" y="2634343"/>
          <a:ext cx="16494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7" imgW="812520" imgH="164880" progId="Equation.DSMT4">
                  <p:embed/>
                </p:oleObj>
              </mc:Choice>
              <mc:Fallback>
                <p:oleObj name="Equation" r:id="rId7" imgW="812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6587" y="2634343"/>
                        <a:ext cx="1649412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84370"/>
              </p:ext>
            </p:extLst>
          </p:nvPr>
        </p:nvGraphicFramePr>
        <p:xfrm>
          <a:off x="6459537" y="2634343"/>
          <a:ext cx="2063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9" imgW="101520" imgH="152280" progId="Equation.DSMT4">
                  <p:embed/>
                </p:oleObj>
              </mc:Choice>
              <mc:Fallback>
                <p:oleObj name="Equation" r:id="rId9" imgW="101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9537" y="2634343"/>
                        <a:ext cx="20637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7619" y="3935790"/>
            <a:ext cx="6133333" cy="6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9047" y="4535790"/>
            <a:ext cx="619047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grammar G is LL(1) if the follow conditions are satisfied:</a:t>
            </a:r>
          </a:p>
          <a:p>
            <a:pPr marL="0" indent="0">
              <a:buNone/>
            </a:pPr>
            <a:r>
              <a:rPr lang="en-US" altLang="zh-CN" dirty="0"/>
              <a:t>   (1) no left recursive production</a:t>
            </a:r>
          </a:p>
          <a:p>
            <a:pPr marL="0" indent="0">
              <a:buNone/>
            </a:pPr>
            <a:r>
              <a:rPr lang="en-US" altLang="zh-CN" dirty="0"/>
              <a:t>   (2) For each nonterminal A in the grammar, if A has the form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then </a:t>
            </a:r>
          </a:p>
          <a:p>
            <a:pPr marL="0" indent="0">
              <a:buNone/>
            </a:pPr>
            <a:r>
              <a:rPr lang="en-US" altLang="zh-CN" dirty="0"/>
              <a:t>   (3) For each nonterminal A in the grammar, if         </a:t>
            </a:r>
          </a:p>
          <a:p>
            <a:pPr marL="0" indent="0">
              <a:buNone/>
            </a:pPr>
            <a:r>
              <a:rPr lang="en-US" altLang="zh-CN" dirty="0"/>
              <a:t>        then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77463"/>
              </p:ext>
            </p:extLst>
          </p:nvPr>
        </p:nvGraphicFramePr>
        <p:xfrm>
          <a:off x="2776764" y="2667680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764" y="2667680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69541"/>
              </p:ext>
            </p:extLst>
          </p:nvPr>
        </p:nvGraphicFramePr>
        <p:xfrm>
          <a:off x="1931534" y="3123389"/>
          <a:ext cx="3288860" cy="37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5" imgW="1688760" imgH="190440" progId="Equation.DSMT4">
                  <p:embed/>
                </p:oleObj>
              </mc:Choice>
              <mc:Fallback>
                <p:oleObj name="Equation" r:id="rId5" imgW="1688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534" y="3123389"/>
                        <a:ext cx="3288860" cy="370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5868"/>
              </p:ext>
            </p:extLst>
          </p:nvPr>
        </p:nvGraphicFramePr>
        <p:xfrm>
          <a:off x="5192713" y="3494088"/>
          <a:ext cx="1471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7" imgW="660240" imgH="152280" progId="Equation.DSMT4">
                  <p:embed/>
                </p:oleObj>
              </mc:Choice>
              <mc:Fallback>
                <p:oleObj name="Equation" r:id="rId7" imgW="6602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2713" y="3494088"/>
                        <a:ext cx="147161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7827"/>
              </p:ext>
            </p:extLst>
          </p:nvPr>
        </p:nvGraphicFramePr>
        <p:xfrm>
          <a:off x="1931534" y="3886200"/>
          <a:ext cx="26955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9" imgW="1384200" imgH="152280" progId="Equation.DSMT4">
                  <p:embed/>
                </p:oleObj>
              </mc:Choice>
              <mc:Fallback>
                <p:oleObj name="Equation" r:id="rId9" imgW="1384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1534" y="3886200"/>
                        <a:ext cx="26955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– Top-Down Parsing (Framework)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that we use a nonterminal </a:t>
            </a:r>
            <a:r>
              <a:rPr lang="en-US" altLang="zh-CN" i="1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 match input symbol </a:t>
            </a:r>
            <a:r>
              <a:rPr lang="en-US" altLang="zh-CN" i="1" dirty="0"/>
              <a:t>a</a:t>
            </a:r>
            <a:r>
              <a:rPr lang="en-US" altLang="zh-CN" dirty="0"/>
              <a:t> , if the production of </a:t>
            </a:r>
            <a:r>
              <a:rPr lang="en-US" altLang="zh-CN" i="1" dirty="0"/>
              <a:t>A</a:t>
            </a:r>
            <a:r>
              <a:rPr lang="en-US" altLang="zh-CN" dirty="0"/>
              <a:t>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(1) if                           then we use      to match input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(2) if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if                           and                               then let A match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otherwise, the occurrence of a is an error.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sz="1600" dirty="0"/>
              <a:t>According to LL(1) Grammar, each step is deterministic. It will result in a Recursive-Descent Parsing without Backtracking.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03492"/>
              </p:ext>
            </p:extLst>
          </p:nvPr>
        </p:nvGraphicFramePr>
        <p:xfrm>
          <a:off x="2754424" y="1818594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4424" y="1818594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4536"/>
              </p:ext>
            </p:extLst>
          </p:nvPr>
        </p:nvGraphicFramePr>
        <p:xfrm>
          <a:off x="1492704" y="2221506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2704" y="2221506"/>
                        <a:ext cx="1422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91103"/>
              </p:ext>
            </p:extLst>
          </p:nvPr>
        </p:nvGraphicFramePr>
        <p:xfrm>
          <a:off x="4093709" y="2202370"/>
          <a:ext cx="290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3709" y="2202370"/>
                        <a:ext cx="2905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69207"/>
              </p:ext>
            </p:extLst>
          </p:nvPr>
        </p:nvGraphicFramePr>
        <p:xfrm>
          <a:off x="1492704" y="2624050"/>
          <a:ext cx="4503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9" imgW="2171520" imgH="177480" progId="Equation.DSMT4">
                  <p:embed/>
                </p:oleObj>
              </mc:Choice>
              <mc:Fallback>
                <p:oleObj name="Equation" r:id="rId9" imgW="217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2704" y="2624050"/>
                        <a:ext cx="450373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89046"/>
              </p:ext>
            </p:extLst>
          </p:nvPr>
        </p:nvGraphicFramePr>
        <p:xfrm>
          <a:off x="2244725" y="2898775"/>
          <a:ext cx="152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11" imgW="685800" imgH="177480" progId="Equation.DSMT4">
                  <p:embed/>
                </p:oleObj>
              </mc:Choice>
              <mc:Fallback>
                <p:oleObj name="Equation" r:id="rId11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4725" y="2898775"/>
                        <a:ext cx="15287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48458"/>
              </p:ext>
            </p:extLst>
          </p:nvPr>
        </p:nvGraphicFramePr>
        <p:xfrm>
          <a:off x="4238965" y="2963635"/>
          <a:ext cx="16859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13" imgW="812520" imgH="152280" progId="Equation.DSMT4">
                  <p:embed/>
                </p:oleObj>
              </mc:Choice>
              <mc:Fallback>
                <p:oleObj name="Equation" r:id="rId13" imgW="812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8965" y="2963635"/>
                        <a:ext cx="168592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89382"/>
              </p:ext>
            </p:extLst>
          </p:nvPr>
        </p:nvGraphicFramePr>
        <p:xfrm>
          <a:off x="7639731" y="2973257"/>
          <a:ext cx="22701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15" imgW="101520" imgH="114120" progId="Equation.DSMT4">
                  <p:embed/>
                </p:oleObj>
              </mc:Choice>
              <mc:Fallback>
                <p:oleObj name="Equation" r:id="rId15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39731" y="2973257"/>
                        <a:ext cx="227012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Weakness of Recursive-Descent Parsing</a:t>
            </a:r>
          </a:p>
          <a:p>
            <a:pPr lvl="1"/>
            <a:r>
              <a:rPr lang="en-US" altLang="zh-CN" sz="1600" dirty="0"/>
              <a:t>At least we need a programming language that supports recursion</a:t>
            </a:r>
          </a:p>
          <a:p>
            <a:pPr lvl="1"/>
            <a:r>
              <a:rPr lang="en-US" altLang="zh-CN" sz="1600" dirty="0"/>
              <a:t>The efficiency of a recursive programming is not good</a:t>
            </a:r>
          </a:p>
          <a:p>
            <a:pPr lvl="1"/>
            <a:r>
              <a:rPr lang="en-US" altLang="zh-CN" sz="1600" dirty="0"/>
              <a:t>Error handling is not easy</a:t>
            </a:r>
          </a:p>
          <a:p>
            <a:r>
              <a:rPr lang="en-US" altLang="zh-CN" sz="1900" dirty="0"/>
              <a:t>A </a:t>
            </a:r>
            <a:r>
              <a:rPr lang="en-US" altLang="zh-CN" sz="1900" dirty="0" err="1"/>
              <a:t>nonrecursive</a:t>
            </a:r>
            <a:r>
              <a:rPr lang="en-US" altLang="zh-CN" sz="1900" dirty="0"/>
              <a:t> predictive parser can be built by maintaining a stack explicitly, rather than implicitly via recursive calls.</a:t>
            </a:r>
          </a:p>
          <a:p>
            <a:pPr marL="0" indent="0">
              <a:buNone/>
            </a:pPr>
            <a:endParaRPr lang="en-US" altLang="zh-CN" sz="1900" dirty="0"/>
          </a:p>
          <a:p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2489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Context-free Grammar – review</a:t>
            </a:r>
          </a:p>
          <a:p>
            <a:r>
              <a:rPr lang="en-US" altLang="zh-CN" dirty="0"/>
              <a:t>Top-Down Parsing</a:t>
            </a:r>
          </a:p>
          <a:p>
            <a:r>
              <a:rPr lang="en-US" altLang="zh-CN" dirty="0"/>
              <a:t>Write Grammar for Top-Down Parsing</a:t>
            </a:r>
          </a:p>
          <a:p>
            <a:r>
              <a:rPr lang="en-US" altLang="zh-CN" dirty="0"/>
              <a:t>Recursive-Descent Parsing</a:t>
            </a:r>
          </a:p>
          <a:p>
            <a:r>
              <a:rPr lang="en-US" altLang="zh-CN" dirty="0"/>
              <a:t>LL(1) Grammar</a:t>
            </a:r>
          </a:p>
          <a:p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52287"/>
              </p:ext>
            </p:extLst>
          </p:nvPr>
        </p:nvGraphicFramePr>
        <p:xfrm>
          <a:off x="692150" y="1911350"/>
          <a:ext cx="77597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3" imgW="9303798" imgH="3634662" progId="Visio.Drawing.15">
                  <p:embed/>
                </p:oleObj>
              </mc:Choice>
              <mc:Fallback>
                <p:oleObj name="Visio" r:id="rId3" imgW="9303798" imgH="36346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1911350"/>
                        <a:ext cx="7759700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1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grammar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is a set of </a:t>
            </a:r>
            <a:r>
              <a:rPr lang="en-US" altLang="zh-CN" sz="2000" i="1" dirty="0">
                <a:solidFill>
                  <a:srgbClr val="FF0000"/>
                </a:solidFill>
              </a:rPr>
              <a:t>formal regulations </a:t>
            </a:r>
            <a:r>
              <a:rPr lang="en-US" altLang="zh-CN" sz="2000" dirty="0"/>
              <a:t>that describes the syntax structures of a language.</a:t>
            </a:r>
          </a:p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context-free </a:t>
            </a:r>
            <a:r>
              <a:rPr lang="en-US" altLang="zh-CN" sz="2000" dirty="0"/>
              <a:t>grammar has four components</a:t>
            </a:r>
          </a:p>
          <a:p>
            <a:pPr lvl="1"/>
            <a:r>
              <a:rPr lang="en-US" altLang="zh-CN" sz="1700" dirty="0"/>
              <a:t>(1) A set of terminal symbols, sometimes referred to as "tokens." The </a:t>
            </a:r>
            <a:r>
              <a:rPr lang="en-US" altLang="zh-CN" sz="1700" b="1" dirty="0">
                <a:solidFill>
                  <a:srgbClr val="7030A0"/>
                </a:solidFill>
              </a:rPr>
              <a:t>terminals</a:t>
            </a:r>
            <a:r>
              <a:rPr lang="en-US" altLang="zh-CN" sz="1700" dirty="0"/>
              <a:t> are the elementary symbols of the language defined by the grammar.</a:t>
            </a:r>
          </a:p>
          <a:p>
            <a:pPr lvl="1"/>
            <a:r>
              <a:rPr lang="en-US" altLang="zh-CN" sz="1700" dirty="0"/>
              <a:t>(2) A set of </a:t>
            </a:r>
            <a:r>
              <a:rPr lang="en-US" altLang="zh-CN" sz="1700" b="1" dirty="0" err="1">
                <a:solidFill>
                  <a:srgbClr val="7030A0"/>
                </a:solidFill>
              </a:rPr>
              <a:t>nonterminals</a:t>
            </a:r>
            <a:r>
              <a:rPr lang="en-US" altLang="zh-CN" sz="1700" dirty="0"/>
              <a:t>, sometimes called "syntactic variables." Each nonterminal represents </a:t>
            </a:r>
            <a:r>
              <a:rPr lang="en-US" altLang="zh-CN" sz="1700" i="1" dirty="0">
                <a:solidFill>
                  <a:srgbClr val="FF0000"/>
                </a:solidFill>
              </a:rPr>
              <a:t>a set of strings of terminals</a:t>
            </a:r>
            <a:r>
              <a:rPr lang="en-US" altLang="zh-CN" sz="1700" dirty="0"/>
              <a:t>.</a:t>
            </a:r>
          </a:p>
          <a:p>
            <a:pPr lvl="1"/>
            <a:r>
              <a:rPr lang="en-US" altLang="zh-CN" sz="1700" dirty="0"/>
              <a:t>(3) A set of productions, where each production consists of a nonterminal, called the </a:t>
            </a:r>
            <a:r>
              <a:rPr lang="en-US" altLang="zh-CN" sz="1700" i="1" dirty="0"/>
              <a:t>head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left</a:t>
            </a:r>
            <a:r>
              <a:rPr lang="en-US" altLang="zh-CN" sz="1700" dirty="0"/>
              <a:t> </a:t>
            </a:r>
            <a:r>
              <a:rPr lang="en-US" altLang="zh-CN" sz="1700" i="1" dirty="0"/>
              <a:t>side</a:t>
            </a:r>
            <a:r>
              <a:rPr lang="en-US" altLang="zh-CN" sz="1700" dirty="0"/>
              <a:t> of the production, an arrow, and a sequence of terminals and/or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, called the </a:t>
            </a:r>
            <a:r>
              <a:rPr lang="en-US" altLang="zh-CN" sz="1700" i="1" dirty="0"/>
              <a:t>body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right</a:t>
            </a:r>
            <a:r>
              <a:rPr lang="en-US" altLang="zh-CN" sz="1700" dirty="0"/>
              <a:t> side of the production. The intuitive intent of a production is to specify one of the written forms of a construct; if the head nonterminal represents a construct, then the body represents a written form of the construct .</a:t>
            </a:r>
          </a:p>
          <a:p>
            <a:pPr lvl="1"/>
            <a:endParaRPr lang="en-US" altLang="zh-CN" sz="1700" dirty="0"/>
          </a:p>
          <a:p>
            <a:pPr lvl="1"/>
            <a:r>
              <a:rPr lang="en-US" altLang="zh-CN" sz="1700" dirty="0"/>
              <a:t>(4) A designation of one of the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as the </a:t>
            </a:r>
            <a:r>
              <a:rPr lang="en-US" altLang="zh-CN" sz="1700" i="1" dirty="0">
                <a:solidFill>
                  <a:srgbClr val="7030A0"/>
                </a:solidFill>
              </a:rPr>
              <a:t>start</a:t>
            </a:r>
            <a:r>
              <a:rPr lang="en-US" altLang="zh-CN" sz="1700" dirty="0">
                <a:solidFill>
                  <a:srgbClr val="7030A0"/>
                </a:solidFill>
              </a:rPr>
              <a:t> </a:t>
            </a:r>
            <a:r>
              <a:rPr lang="en-US" altLang="zh-CN" sz="1700" dirty="0"/>
              <a:t>symbol</a:t>
            </a:r>
            <a:endParaRPr lang="zh-CN" altLang="en-US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705"/>
              </p:ext>
            </p:extLst>
          </p:nvPr>
        </p:nvGraphicFramePr>
        <p:xfrm>
          <a:off x="1961286" y="5220947"/>
          <a:ext cx="4751242" cy="3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3" imgW="3022560" imgH="190440" progId="Equation.DSMT4">
                  <p:embed/>
                </p:oleObj>
              </mc:Choice>
              <mc:Fallback>
                <p:oleObj name="Equation" r:id="rId3" imgW="3022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286" y="5220947"/>
                        <a:ext cx="4751242" cy="30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57694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context-free grammar G is a 4-tuple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T </a:t>
            </a:r>
            <a:r>
              <a:rPr lang="en-US" altLang="zh-CN" sz="1700" dirty="0"/>
              <a:t>is a non-empty finite set, where each element is a terminal.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N </a:t>
            </a:r>
            <a:r>
              <a:rPr lang="en-US" altLang="zh-CN" sz="1700" dirty="0"/>
              <a:t>is a non-empty finite set, where each element is a nonterminal,</a:t>
            </a:r>
          </a:p>
          <a:p>
            <a:pPr lvl="1"/>
            <a:endParaRPr lang="en-US" altLang="zh-CN" sz="1700" baseline="-25000" dirty="0"/>
          </a:p>
          <a:p>
            <a:pPr lvl="1"/>
            <a:r>
              <a:rPr lang="en-US" altLang="zh-CN" sz="1700" i="1" dirty="0"/>
              <a:t>S</a:t>
            </a:r>
            <a:r>
              <a:rPr lang="en-US" altLang="zh-CN" sz="1700" dirty="0"/>
              <a:t> is a nonterminal, called start symbol</a:t>
            </a:r>
          </a:p>
          <a:p>
            <a:pPr lvl="1"/>
            <a:r>
              <a:rPr lang="en-US" altLang="zh-CN" sz="1700" dirty="0"/>
              <a:t>     is as finite set of productions, where each production has the form             .                                  . </a:t>
            </a:r>
            <a:r>
              <a:rPr lang="en-US" altLang="zh-CN" sz="1700" i="1" dirty="0"/>
              <a:t>S</a:t>
            </a:r>
            <a:r>
              <a:rPr lang="en-US" altLang="zh-CN" sz="1700" dirty="0"/>
              <a:t> must appear in the left part of a production at least once. </a:t>
            </a:r>
          </a:p>
          <a:p>
            <a:pPr lvl="1"/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8855"/>
              </p:ext>
            </p:extLst>
          </p:nvPr>
        </p:nvGraphicFramePr>
        <p:xfrm>
          <a:off x="5962651" y="1600199"/>
          <a:ext cx="1392382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1" y="1600199"/>
                        <a:ext cx="1392382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2787"/>
              </p:ext>
            </p:extLst>
          </p:nvPr>
        </p:nvGraphicFramePr>
        <p:xfrm>
          <a:off x="1344901" y="304020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01" y="3040206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66328"/>
              </p:ext>
            </p:extLst>
          </p:nvPr>
        </p:nvGraphicFramePr>
        <p:xfrm>
          <a:off x="1966190" y="3294350"/>
          <a:ext cx="740096" cy="2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190" y="3294350"/>
                        <a:ext cx="740096" cy="2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54359"/>
              </p:ext>
            </p:extLst>
          </p:nvPr>
        </p:nvGraphicFramePr>
        <p:xfrm>
          <a:off x="2792319" y="3294350"/>
          <a:ext cx="2102963" cy="3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2319" y="3294350"/>
                        <a:ext cx="2102963" cy="3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4996"/>
              </p:ext>
            </p:extLst>
          </p:nvPr>
        </p:nvGraphicFramePr>
        <p:xfrm>
          <a:off x="1490951" y="2479024"/>
          <a:ext cx="10810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9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951" y="2479024"/>
                        <a:ext cx="10810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828675" y="3995882"/>
            <a:ext cx="7486650" cy="2576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lvl="1"/>
            <a:endParaRPr lang="en-US" altLang="zh-CN" sz="17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23767"/>
              </p:ext>
            </p:extLst>
          </p:nvPr>
        </p:nvGraphicFramePr>
        <p:xfrm>
          <a:off x="1557946" y="4163753"/>
          <a:ext cx="1210541" cy="211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" name="Equation" r:id="rId13" imgW="520560" imgH="914400" progId="Equation.DSMT4">
                  <p:embed/>
                </p:oleObj>
              </mc:Choice>
              <mc:Fallback>
                <p:oleObj name="Equation" r:id="rId13" imgW="520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7946" y="4163753"/>
                        <a:ext cx="1210541" cy="211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335482" y="5143500"/>
            <a:ext cx="768927" cy="405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7314"/>
              </p:ext>
            </p:extLst>
          </p:nvPr>
        </p:nvGraphicFramePr>
        <p:xfrm>
          <a:off x="4273550" y="5110163"/>
          <a:ext cx="2536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550" y="5110163"/>
                        <a:ext cx="25368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682"/>
              </p:ext>
            </p:extLst>
          </p:nvPr>
        </p:nvGraphicFramePr>
        <p:xfrm>
          <a:off x="4273550" y="5817898"/>
          <a:ext cx="3759200" cy="3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17" imgW="2145960" imgH="228600" progId="Equation.DSMT4">
                  <p:embed/>
                </p:oleObj>
              </mc:Choice>
              <mc:Fallback>
                <p:oleObj name="Equation" r:id="rId17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5817898"/>
                        <a:ext cx="3759200" cy="3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997527"/>
          </a:xfrm>
        </p:spPr>
        <p:txBody>
          <a:bodyPr/>
          <a:lstStyle/>
          <a:p>
            <a:r>
              <a:rPr lang="en-US" altLang="zh-CN" dirty="0"/>
              <a:t>A parse tree pictorially shows how the start symbol of a grammar derives a string in the language. If nonterminal </a:t>
            </a:r>
            <a:r>
              <a:rPr lang="en-US" altLang="zh-CN" i="1" dirty="0"/>
              <a:t>A</a:t>
            </a:r>
            <a:r>
              <a:rPr lang="en-US" altLang="zh-CN" dirty="0"/>
              <a:t> has a production              , then a parse tree may have an interior node labeled A with three children labeled X, Y, and Z, from left to right: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59955"/>
              </p:ext>
            </p:extLst>
          </p:nvPr>
        </p:nvGraphicFramePr>
        <p:xfrm>
          <a:off x="6192982" y="1839638"/>
          <a:ext cx="755424" cy="20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" name="Equation" r:id="rId3" imgW="647640" imgH="177480" progId="Equation.DSMT4">
                  <p:embed/>
                </p:oleObj>
              </mc:Choice>
              <mc:Fallback>
                <p:oleObj name="Equation" r:id="rId3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2982" y="1839638"/>
                        <a:ext cx="755424" cy="20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1431" y="2306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1159" y="281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1282" y="27895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1554" y="2801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 flipH="1">
            <a:off x="4271200" y="2676114"/>
            <a:ext cx="450272" cy="2058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472" y="2697254"/>
            <a:ext cx="0" cy="1846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1323" y="2676114"/>
            <a:ext cx="450272" cy="226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675" y="3444905"/>
            <a:ext cx="7485512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root is labeled by the start symbol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leaf is labeled by a terminal or by   </a:t>
            </a:r>
            <a:r>
              <a:rPr lang="en-US" altLang="zh-CN" sz="1600" dirty="0"/>
              <a:t>.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interior node is labeled by a nonterminal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A is the nonterminal labeling some interior node and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• • •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the labels of the children of that node from left to right, then there must be a production                            . Here,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 . .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stand for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symbol that is either a terminal or a nonterminal . As a special case,  if             is a production, then a node labeled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may have a single child labeled      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993"/>
              </p:ext>
            </p:extLst>
          </p:nvPr>
        </p:nvGraphicFramePr>
        <p:xfrm>
          <a:off x="4623645" y="3898651"/>
          <a:ext cx="195355" cy="2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3645" y="3898651"/>
                        <a:ext cx="195355" cy="2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6350"/>
              </p:ext>
            </p:extLst>
          </p:nvPr>
        </p:nvGraphicFramePr>
        <p:xfrm>
          <a:off x="2157846" y="5007142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7846" y="5007142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50621"/>
              </p:ext>
            </p:extLst>
          </p:nvPr>
        </p:nvGraphicFramePr>
        <p:xfrm>
          <a:off x="6747597" y="5237474"/>
          <a:ext cx="666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7597" y="5237474"/>
                        <a:ext cx="6667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09913"/>
              </p:ext>
            </p:extLst>
          </p:nvPr>
        </p:nvGraphicFramePr>
        <p:xfrm>
          <a:off x="7223847" y="550116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3847" y="550116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14651" y="5765540"/>
            <a:ext cx="6963369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left to right , the leaves of a parse tree form the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the tree , which is the string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</a:t>
            </a:r>
            <a:r>
              <a:rPr lang="en-US" altLang="zh-CN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the nonterminal at the root of the parse tree. The process of finding a parse tree for a given string of terminals is called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parsing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string.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5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163286"/>
            <a:ext cx="7485512" cy="1096962"/>
          </a:xfrm>
        </p:spPr>
        <p:txBody>
          <a:bodyPr/>
          <a:lstStyle/>
          <a:p>
            <a:r>
              <a:rPr lang="en-US" altLang="zh-CN" dirty="0"/>
              <a:t>3.2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Top-down parsing can be viewed as the problem of constructing a parse tree for the input string, starting from the root and creating the nodes of the parse tree in preorder (depth-first) . Equivalently, top-down parsing can be viewed as finding a leftmost derivation for an input string.</a:t>
            </a:r>
          </a:p>
          <a:p>
            <a:r>
              <a:rPr lang="en-US" altLang="zh-CN" sz="1800" dirty="0"/>
              <a:t>Consider the grammar</a:t>
            </a:r>
          </a:p>
          <a:p>
            <a:pPr marL="0" indent="0">
              <a:buNone/>
            </a:pPr>
            <a:r>
              <a:rPr lang="en-US" altLang="zh-CN" sz="1800" dirty="0"/>
              <a:t>            S-&gt;c A d</a:t>
            </a:r>
          </a:p>
          <a:p>
            <a:pPr marL="0" indent="0">
              <a:buNone/>
            </a:pPr>
            <a:r>
              <a:rPr lang="en-US" altLang="zh-CN" sz="1800" dirty="0"/>
              <a:t>            A-&gt;ab | a</a:t>
            </a:r>
          </a:p>
          <a:p>
            <a:pPr marL="0" indent="0">
              <a:buNone/>
            </a:pPr>
            <a:r>
              <a:rPr lang="en-US" altLang="zh-CN" sz="1800" dirty="0"/>
              <a:t>Input string w=cad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38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Top-Down Parsing -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51608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 Left Recursion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Backtracking is very time consuming. It will retract a lot tokens, reset the information in symbol table and discard also results in semantic analysis and code generation.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 Ambiguity</a:t>
            </a:r>
          </a:p>
          <a:p>
            <a:pPr lvl="1"/>
            <a:r>
              <a:rPr lang="en-US" altLang="zh-CN" sz="1700" dirty="0"/>
              <a:t>Multiple choices are right. The results of the program is not deterministic.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42641"/>
              </p:ext>
            </p:extLst>
          </p:nvPr>
        </p:nvGraphicFramePr>
        <p:xfrm>
          <a:off x="1227364" y="1912031"/>
          <a:ext cx="949779" cy="3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7364" y="1912031"/>
                        <a:ext cx="949779" cy="333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2253" y="5220158"/>
            <a:ext cx="558437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must make some changes to the grammar in case it is suitable for Top-Down Parsing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1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1439</Words>
  <Application>Microsoft Office PowerPoint</Application>
  <PresentationFormat>全屏显示(4:3)</PresentationFormat>
  <Paragraphs>148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Euphemia</vt:lpstr>
      <vt:lpstr>微软雅黑</vt:lpstr>
      <vt:lpstr>Arial</vt:lpstr>
      <vt:lpstr>Cambria Math</vt:lpstr>
      <vt:lpstr>Wingdings</vt:lpstr>
      <vt:lpstr>学术文献 16x9</vt:lpstr>
      <vt:lpstr>Equation</vt:lpstr>
      <vt:lpstr>Microsoft Visio 绘图</vt:lpstr>
      <vt:lpstr>Compilers</vt:lpstr>
      <vt:lpstr>Syntax Analysis – Top Down Method</vt:lpstr>
      <vt:lpstr>Outlines</vt:lpstr>
      <vt:lpstr>3.1 Context-free Grammar - review</vt:lpstr>
      <vt:lpstr>3.1 Context-free Grammar - review</vt:lpstr>
      <vt:lpstr>3.1 Context-free Grammar - review</vt:lpstr>
      <vt:lpstr>3.1 Context-free Grammar - review</vt:lpstr>
      <vt:lpstr>3.2 Top-Down Parsing</vt:lpstr>
      <vt:lpstr>3.2 Top-Down Parsing - Problems</vt:lpstr>
      <vt:lpstr>3.3 Write Grammar for Top-Down Parsing</vt:lpstr>
      <vt:lpstr>3.3 Write Grammar for Top-Down Parsing</vt:lpstr>
      <vt:lpstr>3.3 Write Grammar for Top-Down Parsing</vt:lpstr>
      <vt:lpstr>3.3 Write Grammar for Top-Down Parsing</vt:lpstr>
      <vt:lpstr>3.4 Recursive-Descent Parsing</vt:lpstr>
      <vt:lpstr>3.4 Recursive-Descent Parsing</vt:lpstr>
      <vt:lpstr>3.4 Recursive-Descent Parsing</vt:lpstr>
      <vt:lpstr>3.4 Recursive-Descent Parsing</vt:lpstr>
      <vt:lpstr>3.5 LL(1) Grammar</vt:lpstr>
      <vt:lpstr>3.5 LL(1) Grammar - FIRST and FOLLOW</vt:lpstr>
      <vt:lpstr>3.5 LL(1) Grammar - FIRST and FOLLOW</vt:lpstr>
      <vt:lpstr>3.5 LL(1) Grammar - definition</vt:lpstr>
      <vt:lpstr>3.5 LL(1) Grammar – Top-Down Parsing (Framework)</vt:lpstr>
      <vt:lpstr>3.6 Predictive Parsing for LL(1) Grammar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2017-04-26T03:17:56Z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