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82"/>
  </p:notesMasterIdLst>
  <p:sldIdLst>
    <p:sldId id="256" r:id="rId3"/>
    <p:sldId id="257" r:id="rId4"/>
    <p:sldId id="258" r:id="rId5"/>
    <p:sldId id="259" r:id="rId6"/>
    <p:sldId id="260" r:id="rId7"/>
    <p:sldId id="261" r:id="rId8"/>
    <p:sldId id="262" r:id="rId9"/>
    <p:sldId id="263" r:id="rId10"/>
    <p:sldId id="264" r:id="rId11"/>
    <p:sldId id="304" r:id="rId12"/>
    <p:sldId id="265" r:id="rId13"/>
    <p:sldId id="266" r:id="rId14"/>
    <p:sldId id="268"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8" r:id="rId35"/>
    <p:sldId id="289" r:id="rId36"/>
    <p:sldId id="290" r:id="rId37"/>
    <p:sldId id="291" r:id="rId38"/>
    <p:sldId id="297" r:id="rId39"/>
    <p:sldId id="292" r:id="rId40"/>
    <p:sldId id="293" r:id="rId41"/>
    <p:sldId id="294" r:id="rId42"/>
    <p:sldId id="295" r:id="rId43"/>
    <p:sldId id="296" r:id="rId44"/>
    <p:sldId id="298" r:id="rId45"/>
    <p:sldId id="299" r:id="rId46"/>
    <p:sldId id="300" r:id="rId47"/>
    <p:sldId id="301" r:id="rId48"/>
    <p:sldId id="303" r:id="rId49"/>
    <p:sldId id="302"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4" r:id="rId79"/>
    <p:sldId id="335" r:id="rId80"/>
    <p:sldId id="336" r:id="rId81"/>
  </p:sldIdLst>
  <p:sldSz cx="9906000" cy="6858000" type="A4"/>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5" autoAdjust="0"/>
    <p:restoredTop sz="93500" autoAdjust="0"/>
  </p:normalViewPr>
  <p:slideViewPr>
    <p:cSldViewPr>
      <p:cViewPr varScale="1">
        <p:scale>
          <a:sx n="87" d="100"/>
          <a:sy n="87" d="100"/>
        </p:scale>
        <p:origin x="-1123" y="-82"/>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5/18/2016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2853007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zh-CN" altLang="en-US" noProof="0" dirty="0"/>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8417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906" y="6053328"/>
            <a:ext cx="243687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555748" y="6044184"/>
            <a:ext cx="73502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559050" y="4038600"/>
            <a:ext cx="7016750" cy="1828800"/>
          </a:xfrm>
        </p:spPr>
        <p:txBody>
          <a:bodyPr anchor="b"/>
          <a:lstStyle>
            <a:lvl1pPr>
              <a:defRPr cap="all" baseline="0"/>
            </a:lvl1pPr>
          </a:lstStyle>
          <a:p>
            <a:r>
              <a:rPr lang="zh-CN" altLang="en-US" smtClean="0"/>
              <a:t>单击此处编辑母版标题样式</a:t>
            </a:r>
            <a:endParaRPr lang="en-US" dirty="0"/>
          </a:p>
        </p:txBody>
      </p:sp>
      <p:sp>
        <p:nvSpPr>
          <p:cNvPr id="9" name="Subtitle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dirty="0"/>
          </a:p>
        </p:txBody>
      </p:sp>
      <p:sp>
        <p:nvSpPr>
          <p:cNvPr id="28" name="Date Placeholder 27"/>
          <p:cNvSpPr>
            <a:spLocks noGrp="1"/>
          </p:cNvSpPr>
          <p:nvPr>
            <p:ph type="dt" sz="half" idx="10"/>
          </p:nvPr>
        </p:nvSpPr>
        <p:spPr>
          <a:xfrm>
            <a:off x="82550" y="6068699"/>
            <a:ext cx="2228850" cy="685800"/>
          </a:xfrm>
        </p:spPr>
        <p:txBody>
          <a:bodyPr>
            <a:noAutofit/>
          </a:bodyPr>
          <a:lstStyle>
            <a:lvl1pPr algn="ctr">
              <a:defRPr sz="2000">
                <a:solidFill>
                  <a:srgbClr val="FFFFFF"/>
                </a:solidFill>
              </a:defRPr>
            </a:lvl1pPr>
          </a:lstStyle>
          <a:p>
            <a:pPr algn="ctr"/>
            <a:fld id="{743653DA-8BF4-4869-96FE-9BCF43372D46}" type="datetime8">
              <a:rPr lang="en-US" smtClean="0"/>
              <a:pPr algn="ctr"/>
              <a:t>5/18/2016 8:57 PM</a:t>
            </a:fld>
            <a:endParaRPr lang="en-US" sz="2000" dirty="0">
              <a:solidFill>
                <a:srgbClr val="FFFFFF"/>
              </a:solidFill>
            </a:endParaRPr>
          </a:p>
        </p:txBody>
      </p:sp>
      <p:sp>
        <p:nvSpPr>
          <p:cNvPr id="17" name="Footer Placeholder 16"/>
          <p:cNvSpPr>
            <a:spLocks noGrp="1"/>
          </p:cNvSpPr>
          <p:nvPr>
            <p:ph type="ftr" sz="quarter" idx="11"/>
          </p:nvPr>
        </p:nvSpPr>
        <p:spPr>
          <a:xfrm>
            <a:off x="2259176" y="236541"/>
            <a:ext cx="635635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667750" y="228600"/>
            <a:ext cx="90805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5/18/2016 8:57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609602"/>
            <a:ext cx="2228850" cy="551656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95300" y="609600"/>
            <a:ext cx="6026150" cy="551656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099300" y="6248405"/>
            <a:ext cx="2393950" cy="365125"/>
          </a:xfrm>
        </p:spPr>
        <p:txBody>
          <a:bodyPr/>
          <a:lstStyle/>
          <a:p>
            <a:fld id="{8D3816DF-213E-421B-92D3-C068DBB023D6}" type="datetime8">
              <a:rPr lang="en-US" smtClean="0">
                <a:solidFill>
                  <a:schemeClr val="tx2"/>
                </a:solidFill>
              </a:rPr>
              <a:pPr/>
              <a:t>5/18/2016 8:57 PM</a:t>
            </a:fld>
            <a:endParaRPr lang="en-US" dirty="0"/>
          </a:p>
        </p:txBody>
      </p:sp>
      <p:sp>
        <p:nvSpPr>
          <p:cNvPr id="5" name="Footer Placeholder 4"/>
          <p:cNvSpPr>
            <a:spLocks noGrp="1"/>
          </p:cNvSpPr>
          <p:nvPr>
            <p:ph type="ftr" sz="quarter" idx="11"/>
          </p:nvPr>
        </p:nvSpPr>
        <p:spPr>
          <a:xfrm>
            <a:off x="495303" y="6248210"/>
            <a:ext cx="6037940" cy="365125"/>
          </a:xfrm>
        </p:spPr>
        <p:txBody>
          <a:bodyPr/>
          <a:lstStyle/>
          <a:p>
            <a:endParaRPr lang="en-US" dirty="0"/>
          </a:p>
        </p:txBody>
      </p:sp>
      <p:sp>
        <p:nvSpPr>
          <p:cNvPr id="7" name="Rectangle 6"/>
          <p:cNvSpPr/>
          <p:nvPr/>
        </p:nvSpPr>
        <p:spPr bwMode="white">
          <a:xfrm>
            <a:off x="6604345" y="0"/>
            <a:ext cx="34671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53875"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53875"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511000" y="134277"/>
            <a:ext cx="533400" cy="264849"/>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63702" y="228600"/>
            <a:ext cx="8832850" cy="9906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5/18/2016 8:57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63702" y="1600200"/>
            <a:ext cx="8832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5900" y="2743200"/>
            <a:ext cx="7716706"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7" name="Rectangle 6"/>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CN" altLang="en-US" smtClean="0"/>
              <a:t>单击此处编辑母版标题样式</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5/18/2016 8:57 PM</a:t>
            </a:fld>
            <a:endParaRPr lang="en-US"/>
          </a:p>
        </p:txBody>
      </p:sp>
      <p:sp>
        <p:nvSpPr>
          <p:cNvPr id="13" name="Slide Number Placeholder 12"/>
          <p:cNvSpPr>
            <a:spLocks noGrp="1"/>
          </p:cNvSpPr>
          <p:nvPr>
            <p:ph type="sldNum" sz="quarter" idx="11"/>
          </p:nvPr>
        </p:nvSpPr>
        <p:spPr>
          <a:xfrm>
            <a:off x="0" y="1752600"/>
            <a:ext cx="140335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
          </p:nvPr>
        </p:nvSpPr>
        <p:spPr>
          <a:xfrm>
            <a:off x="660400"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2"/>
          </p:nvPr>
        </p:nvSpPr>
        <p:spPr>
          <a:xfrm>
            <a:off x="5248643" y="1589567"/>
            <a:ext cx="421005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5/18/2016 8:57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77850" y="273050"/>
            <a:ext cx="8832850" cy="869950"/>
          </a:xfrm>
        </p:spPr>
        <p:txBody>
          <a:bodyPr anchor="ctr"/>
          <a:lstStyle>
            <a:lvl1pPr>
              <a:defRPr/>
            </a:lvl1pPr>
          </a:lstStyle>
          <a:p>
            <a:r>
              <a:rPr lang="zh-CN" altLang="en-US" smtClean="0"/>
              <a:t>单击此处编辑母版标题样式</a:t>
            </a:r>
            <a:endParaRPr lang="en-US" dirty="0"/>
          </a:p>
        </p:txBody>
      </p:sp>
      <p:sp>
        <p:nvSpPr>
          <p:cNvPr id="11" name="Content Placeholder 10"/>
          <p:cNvSpPr>
            <a:spLocks noGrp="1"/>
          </p:cNvSpPr>
          <p:nvPr>
            <p:ph sz="quarter" idx="2"/>
          </p:nvPr>
        </p:nvSpPr>
        <p:spPr>
          <a:xfrm>
            <a:off x="66040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4"/>
          </p:nvPr>
        </p:nvSpPr>
        <p:spPr>
          <a:xfrm>
            <a:off x="5200650" y="2438400"/>
            <a:ext cx="4210050" cy="358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5/18/2016 8:57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
        <p:nvSpPr>
          <p:cNvPr id="15" name="Text Placeholder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5/18/2016 8:57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5/18/2016 8:57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7785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0400" y="273050"/>
            <a:ext cx="8750300" cy="869950"/>
          </a:xfrm>
        </p:spPr>
        <p:txBody>
          <a:bodyPr anchor="ctr"/>
          <a:lstStyle>
            <a:lvl1pPr algn="l">
              <a:buNone/>
              <a:defRPr sz="4400" b="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5/18/2016 8:57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559050" y="1752600"/>
            <a:ext cx="69342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8" name="Picture 7" descr="sm_pencil.png"/>
          <p:cNvPicPr>
            <a:picLocks noChangeAspect="1"/>
          </p:cNvPicPr>
          <p:nvPr userDrawn="1"/>
        </p:nvPicPr>
        <p:blipFill>
          <a:blip r:embed="rId2"/>
          <a:stretch>
            <a:fillRect/>
          </a:stretch>
        </p:blipFill>
        <p:spPr>
          <a:xfrm>
            <a:off x="663702" y="1755650"/>
            <a:ext cx="1749916"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8" name="Rectangle 7"/>
          <p:cNvSpPr/>
          <p:nvPr/>
        </p:nvSpPr>
        <p:spPr bwMode="white">
          <a:xfrm>
            <a:off x="-9906" y="4572000"/>
            <a:ext cx="9906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906" y="4663440"/>
            <a:ext cx="158496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674114" y="4654296"/>
            <a:ext cx="82318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733550" y="4648200"/>
            <a:ext cx="7924800" cy="685800"/>
          </a:xfrm>
        </p:spPr>
        <p:txBody>
          <a:bodyPr anchor="ctr"/>
          <a:lstStyle>
            <a:lvl1pPr algn="l">
              <a:buNone/>
              <a:defRPr sz="2800" b="0">
                <a:solidFill>
                  <a:srgbClr val="FFFFFF"/>
                </a:solidFill>
              </a:defRPr>
            </a:lvl1pPr>
          </a:lstStyle>
          <a:p>
            <a:r>
              <a:rPr lang="zh-CN" altLang="en-US" smtClean="0"/>
              <a:t>单击此处编辑母版标题样式</a:t>
            </a:r>
            <a:endParaRPr lang="en-US" dirty="0"/>
          </a:p>
        </p:txBody>
      </p:sp>
      <p:sp>
        <p:nvSpPr>
          <p:cNvPr id="11" name="Rectangle 10"/>
          <p:cNvSpPr/>
          <p:nvPr/>
        </p:nvSpPr>
        <p:spPr bwMode="white">
          <a:xfrm>
            <a:off x="1568450" y="0"/>
            <a:ext cx="108966"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769100" y="6248403"/>
            <a:ext cx="2889250" cy="365125"/>
          </a:xfrm>
        </p:spPr>
        <p:txBody>
          <a:bodyPr rtlCol="0"/>
          <a:lstStyle/>
          <a:p>
            <a:fld id="{51E20EC5-AC53-4169-941E-EDF10CD23748}" type="datetime8">
              <a:rPr lang="en-US" smtClean="0"/>
              <a:pPr/>
              <a:t>5/18/2016 8:57 PM</a:t>
            </a:fld>
            <a:endParaRPr lang="en-US"/>
          </a:p>
        </p:txBody>
      </p:sp>
      <p:sp>
        <p:nvSpPr>
          <p:cNvPr id="13" name="Slide Number Placeholder 12"/>
          <p:cNvSpPr>
            <a:spLocks noGrp="1"/>
          </p:cNvSpPr>
          <p:nvPr>
            <p:ph type="sldNum" sz="quarter" idx="11"/>
          </p:nvPr>
        </p:nvSpPr>
        <p:spPr>
          <a:xfrm>
            <a:off x="0" y="4667249"/>
            <a:ext cx="156845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733550" y="6248209"/>
            <a:ext cx="4953000" cy="365125"/>
          </a:xfrm>
        </p:spPr>
        <p:txBody>
          <a:bodyPr rtlCol="0"/>
          <a:lstStyle/>
          <a:p>
            <a:endParaRPr lang="en-US" dirty="0"/>
          </a:p>
        </p:txBody>
      </p:sp>
      <p:sp>
        <p:nvSpPr>
          <p:cNvPr id="3" name="Picture Placeholder 2"/>
          <p:cNvSpPr>
            <a:spLocks noGrp="1"/>
          </p:cNvSpPr>
          <p:nvPr>
            <p:ph type="pic" idx="1"/>
          </p:nvPr>
        </p:nvSpPr>
        <p:spPr>
          <a:xfrm>
            <a:off x="1690624" y="0"/>
            <a:ext cx="8215376" cy="4568952"/>
          </a:xfrm>
          <a:solidFill>
            <a:schemeClr val="accent1">
              <a:tint val="40000"/>
            </a:schemeClr>
          </a:solidFill>
          <a:ln>
            <a:noFill/>
          </a:ln>
        </p:spPr>
        <p:txBody>
          <a:bodyPr/>
          <a:lstStyle>
            <a:lvl1pPr marL="0" indent="0">
              <a:buNone/>
              <a:defRPr sz="3200"/>
            </a:lvl1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60400" y="228600"/>
            <a:ext cx="8832850" cy="990600"/>
          </a:xfrm>
          <a:prstGeom prst="rect">
            <a:avLst/>
          </a:prstGeom>
        </p:spPr>
        <p:txBody>
          <a:bodyPr vert="horz" anchor="ctr">
            <a:normAutofit/>
          </a:bodyPr>
          <a:lstStyle/>
          <a:p>
            <a:r>
              <a:rPr lang="zh-CN" altLang="en-US" smtClean="0"/>
              <a:t>单击此处编辑母版标题样式</a:t>
            </a:r>
            <a:endParaRPr lang="en-US" dirty="0"/>
          </a:p>
        </p:txBody>
      </p:sp>
      <p:sp>
        <p:nvSpPr>
          <p:cNvPr id="13" name="Text Placeholder 12"/>
          <p:cNvSpPr>
            <a:spLocks noGrp="1"/>
          </p:cNvSpPr>
          <p:nvPr>
            <p:ph type="body" idx="1"/>
          </p:nvPr>
        </p:nvSpPr>
        <p:spPr>
          <a:xfrm>
            <a:off x="663702" y="1600200"/>
            <a:ext cx="8832850" cy="4526280"/>
          </a:xfrm>
          <a:prstGeom prst="rect">
            <a:avLst/>
          </a:prstGeom>
        </p:spPr>
        <p:txBody>
          <a:bodyPr vert="horz">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4" name="Date Placeholder 13"/>
          <p:cNvSpPr>
            <a:spLocks noGrp="1"/>
          </p:cNvSpPr>
          <p:nvPr>
            <p:ph type="dt" sz="half" idx="2"/>
          </p:nvPr>
        </p:nvSpPr>
        <p:spPr>
          <a:xfrm>
            <a:off x="6604000" y="6248403"/>
            <a:ext cx="288925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5/18/2016 8:57 PM</a:t>
            </a:fld>
            <a:endParaRPr lang="en-US" sz="1400" dirty="0">
              <a:solidFill>
                <a:schemeClr val="tx2"/>
              </a:solidFill>
            </a:endParaRPr>
          </a:p>
        </p:txBody>
      </p:sp>
      <p:sp>
        <p:nvSpPr>
          <p:cNvPr id="3" name="Footer Placeholder 2"/>
          <p:cNvSpPr>
            <a:spLocks noGrp="1"/>
          </p:cNvSpPr>
          <p:nvPr>
            <p:ph type="ftr" sz="quarter" idx="3"/>
          </p:nvPr>
        </p:nvSpPr>
        <p:spPr>
          <a:xfrm>
            <a:off x="660402" y="6248209"/>
            <a:ext cx="5872840"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906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639762" y="1280160"/>
            <a:ext cx="9266238"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7785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476500" y="4343400"/>
            <a:ext cx="7016750" cy="1447800"/>
          </a:xfrm>
        </p:spPr>
        <p:txBody>
          <a:bodyPr>
            <a:normAutofit/>
          </a:bodyPr>
          <a:lstStyle/>
          <a:p>
            <a:pPr algn="l" defTabSz="914400">
              <a:spcBef>
                <a:spcPts val="0"/>
              </a:spcBef>
              <a:buNone/>
            </a:pPr>
            <a:r>
              <a:rPr lang="zh-CN" altLang="en-US" dirty="0" smtClean="0">
                <a:solidFill>
                  <a:srgbClr val="3891A7">
                    <a:lumMod val="75000"/>
                  </a:srgbClr>
                </a:solidFill>
                <a:latin typeface="Tw Cen MT"/>
                <a:ea typeface="宋体" pitchFamily="2" charset="-122"/>
              </a:rPr>
              <a:t>软件建模训练</a:t>
            </a:r>
            <a:r>
              <a:rPr lang="en-US" altLang="zh-CN" dirty="0" smtClean="0">
                <a:solidFill>
                  <a:srgbClr val="3891A7">
                    <a:lumMod val="75000"/>
                  </a:srgbClr>
                </a:solidFill>
                <a:latin typeface="Tw Cen MT"/>
                <a:ea typeface="宋体" pitchFamily="2" charset="-122"/>
              </a:rPr>
              <a:t>(4)</a:t>
            </a:r>
            <a:r>
              <a:rPr lang="zh-CN" altLang="en-US" sz="3600" b="0" i="0" dirty="0" smtClean="0">
                <a:solidFill>
                  <a:srgbClr val="3891A7">
                    <a:lumMod val="75000"/>
                  </a:srgbClr>
                </a:solidFill>
                <a:latin typeface="Tw Cen MT"/>
                <a:ea typeface="宋体" pitchFamily="2" charset="-122"/>
                <a:cs typeface="+mj-cs"/>
              </a:rPr>
              <a:t/>
            </a:r>
            <a:br>
              <a:rPr lang="zh-CN" altLang="en-US" sz="3600" b="0" i="0" dirty="0" smtClean="0">
                <a:solidFill>
                  <a:srgbClr val="3891A7">
                    <a:lumMod val="75000"/>
                  </a:srgbClr>
                </a:solidFill>
                <a:latin typeface="Tw Cen MT"/>
                <a:ea typeface="宋体" pitchFamily="2" charset="-122"/>
                <a:cs typeface="+mj-cs"/>
              </a:rPr>
            </a:br>
            <a:r>
              <a:rPr lang="zh-CN" altLang="en-US" sz="3600" dirty="0" smtClean="0">
                <a:solidFill>
                  <a:srgbClr val="3891A7">
                    <a:lumMod val="75000"/>
                  </a:srgbClr>
                </a:solidFill>
                <a:latin typeface="Tw Cen MT"/>
                <a:ea typeface="宋体" pitchFamily="2" charset="-122"/>
              </a:rPr>
              <a:t>软件设计与软件体系结构</a:t>
            </a:r>
            <a:endParaRPr lang="zh-CN" altLang="en-US" sz="3600" b="0" i="0" dirty="0">
              <a:solidFill>
                <a:srgbClr val="3891A7">
                  <a:lumMod val="75000"/>
                </a:srgbClr>
              </a:solidFill>
              <a:latin typeface="Tw Cen MT"/>
              <a:ea typeface="宋体" pitchFamily="2" charset="-122"/>
              <a:cs typeface="+mj-cs"/>
            </a:endParaRPr>
          </a:p>
        </p:txBody>
      </p:sp>
      <p:sp>
        <p:nvSpPr>
          <p:cNvPr id="3" name="Rectangle 2"/>
          <p:cNvSpPr>
            <a:spLocks noGrp="1"/>
          </p:cNvSpPr>
          <p:nvPr>
            <p:ph type="subTitle" idx="1"/>
          </p:nvPr>
        </p:nvSpPr>
        <p:spPr/>
        <p:txBody>
          <a:bodyPr>
            <a:noAutofit/>
          </a:bodyPr>
          <a:lstStyle/>
          <a:p>
            <a:pPr marL="0" indent="0" algn="l">
              <a:buNone/>
            </a:pPr>
            <a:r>
              <a:rPr lang="zh-CN" altLang="en-US" sz="2400" dirty="0">
                <a:ea typeface="宋体" pitchFamily="2" charset="-122"/>
              </a:rPr>
              <a:t>张静</a:t>
            </a:r>
            <a:r>
              <a:rPr lang="zh-CN" altLang="en-US" sz="2400" b="0" i="0" dirty="0" smtClean="0">
                <a:solidFill>
                  <a:srgbClr val="FFFFFF"/>
                </a:solidFill>
                <a:ea typeface="宋体" pitchFamily="2" charset="-122"/>
              </a:rPr>
              <a:t/>
            </a:r>
            <a:br>
              <a:rPr lang="zh-CN" altLang="en-US" sz="2400" b="0" i="0" dirty="0" smtClean="0">
                <a:solidFill>
                  <a:srgbClr val="FFFFFF"/>
                </a:solidFill>
                <a:ea typeface="宋体" pitchFamily="2" charset="-122"/>
              </a:rPr>
            </a:br>
            <a:r>
              <a:rPr lang="zh-CN" altLang="en-US" sz="2400" dirty="0" smtClean="0">
                <a:ea typeface="宋体" pitchFamily="2" charset="-122"/>
              </a:rPr>
              <a:t>南京理工大学计算机科学与工程学院</a:t>
            </a:r>
            <a:endParaRPr lang="zh-CN" altLang="en-US" sz="2400" b="0" i="0" dirty="0">
              <a:solidFill>
                <a:srgbClr val="FFFFFF"/>
              </a:solidFill>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讨论体系结构风格时要回答</a:t>
            </a:r>
          </a:p>
        </p:txBody>
      </p:sp>
      <p:sp>
        <p:nvSpPr>
          <p:cNvPr id="4" name="Rectangle 3"/>
          <p:cNvSpPr txBox="1">
            <a:spLocks noRot="1" noChangeArrowheads="1"/>
          </p:cNvSpPr>
          <p:nvPr/>
        </p:nvSpPr>
        <p:spPr>
          <a:xfrm>
            <a:off x="304800" y="1981200"/>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t>构件和连接件的类型是什么</a:t>
            </a:r>
          </a:p>
          <a:p>
            <a:r>
              <a:rPr lang="zh-CN" altLang="en-US" b="1" dirty="0" smtClean="0"/>
              <a:t>拓扑结构</a:t>
            </a:r>
          </a:p>
          <a:p>
            <a:r>
              <a:rPr lang="zh-CN" altLang="en-US" b="1" dirty="0" smtClean="0"/>
              <a:t>风格的</a:t>
            </a:r>
            <a:r>
              <a:rPr lang="en-US" altLang="zh-CN" b="1" dirty="0" smtClean="0"/>
              <a:t>invariant</a:t>
            </a:r>
            <a:r>
              <a:rPr lang="zh-CN" altLang="en-US" b="1" dirty="0" smtClean="0"/>
              <a:t>是什么</a:t>
            </a:r>
          </a:p>
          <a:p>
            <a:r>
              <a:rPr lang="zh-CN" altLang="en-US" b="1" dirty="0" smtClean="0"/>
              <a:t>常见例子是什么</a:t>
            </a:r>
          </a:p>
          <a:p>
            <a:r>
              <a:rPr lang="zh-CN" altLang="en-US" b="1" dirty="0" smtClean="0"/>
              <a:t>使用此风格的优缺点是什么</a:t>
            </a:r>
            <a:endParaRPr lang="zh-CN" altLang="en-US" b="1" dirty="0"/>
          </a:p>
        </p:txBody>
      </p:sp>
    </p:spTree>
    <p:extLst>
      <p:ext uri="{BB962C8B-B14F-4D97-AF65-F5344CB8AC3E}">
        <p14:creationId xmlns:p14="http://schemas.microsoft.com/office/powerpoint/2010/main" val="241872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4" name="Picture 2" descr="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0" y="0"/>
            <a:ext cx="9906000" cy="687313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85055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体系结构风格</a:t>
            </a:r>
            <a:endParaRPr lang="zh-CN" altLang="en-US" dirty="0"/>
          </a:p>
        </p:txBody>
      </p:sp>
      <p:sp>
        <p:nvSpPr>
          <p:cNvPr id="4" name="Rectangle 3"/>
          <p:cNvSpPr txBox="1">
            <a:spLocks noChangeArrowheads="1"/>
          </p:cNvSpPr>
          <p:nvPr/>
        </p:nvSpPr>
        <p:spPr bwMode="auto">
          <a:xfrm>
            <a:off x="344488" y="1268760"/>
            <a:ext cx="9144000"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endPar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en-US" altLang="zh-CN" sz="3200" b="1" i="0" u="none" strike="noStrike" kern="0" cap="none" spc="0" normalizeH="0" baseline="0" noProof="0" dirty="0" err="1" smtClean="0">
                <a:ln>
                  <a:noFill/>
                </a:ln>
                <a:solidFill>
                  <a:srgbClr val="333399"/>
                </a:solidFill>
                <a:effectLst/>
                <a:uLnTx/>
                <a:uFillTx/>
                <a:latin typeface="Tahoma"/>
                <a:ea typeface="宋体"/>
                <a:cs typeface="+mn-cs"/>
              </a:rPr>
              <a:t>Garlan</a:t>
            </a:r>
            <a:r>
              <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rPr>
              <a:t> </a:t>
            </a:r>
            <a:r>
              <a:rPr kumimoji="0" lang="zh-CN" altLang="en-US" sz="3200" b="1" i="0" u="none" strike="noStrike" kern="0" cap="none" spc="0" normalizeH="0" baseline="0" noProof="0" dirty="0" smtClean="0">
                <a:ln>
                  <a:noFill/>
                </a:ln>
                <a:solidFill>
                  <a:srgbClr val="333399"/>
                </a:solidFill>
                <a:effectLst/>
                <a:uLnTx/>
                <a:uFillTx/>
                <a:latin typeface="Tahoma"/>
                <a:ea typeface="宋体"/>
                <a:cs typeface="+mn-cs"/>
              </a:rPr>
              <a:t>和</a:t>
            </a:r>
            <a:r>
              <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rPr>
              <a:t>Shaw</a:t>
            </a:r>
            <a:r>
              <a:rPr kumimoji="0" lang="zh-CN" altLang="en-US" sz="3200" b="1" i="0" u="none" strike="noStrike" kern="0" cap="none" spc="0" normalizeH="0" baseline="0" noProof="0" dirty="0" smtClean="0">
                <a:ln>
                  <a:noFill/>
                </a:ln>
                <a:solidFill>
                  <a:srgbClr val="333399"/>
                </a:solidFill>
                <a:effectLst/>
                <a:uLnTx/>
                <a:uFillTx/>
                <a:latin typeface="Tahoma"/>
                <a:ea typeface="宋体"/>
                <a:cs typeface="+mn-cs"/>
              </a:rPr>
              <a:t>给出了通用体系结构风格的分类</a:t>
            </a:r>
            <a:r>
              <a:rPr kumimoji="0" lang="zh-CN" altLang="en-US" sz="3200" b="1" i="0" u="none" strike="noStrike" kern="0" cap="none" spc="0" normalizeH="0" baseline="0" noProof="0" dirty="0" smtClean="0">
                <a:ln>
                  <a:noFill/>
                </a:ln>
                <a:solidFill>
                  <a:srgbClr val="333399"/>
                </a:solidFill>
                <a:effectLst/>
                <a:uLnTx/>
                <a:uFillTx/>
                <a:latin typeface="Tahoma"/>
                <a:ea typeface="宋体"/>
                <a:cs typeface="+mn-cs"/>
                <a:sym typeface="Wingdings" pitchFamily="2" charset="2"/>
              </a:rPr>
              <a:t> </a:t>
            </a:r>
            <a:r>
              <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sym typeface="Wingdings" pitchFamily="2" charset="2"/>
              </a:rPr>
              <a:t>(</a:t>
            </a:r>
            <a:r>
              <a:rPr kumimoji="0" lang="zh-CN" altLang="en-US" sz="3200" b="1" i="0" u="none" strike="noStrike" kern="0" cap="none" spc="0" normalizeH="0" baseline="0" noProof="0" dirty="0" smtClean="0">
                <a:ln>
                  <a:noFill/>
                </a:ln>
                <a:solidFill>
                  <a:srgbClr val="333399"/>
                </a:solidFill>
                <a:effectLst/>
                <a:uLnTx/>
                <a:uFillTx/>
                <a:latin typeface="Tahoma"/>
                <a:ea typeface="宋体"/>
                <a:cs typeface="+mn-cs"/>
                <a:sym typeface="Wingdings" pitchFamily="2" charset="2"/>
              </a:rPr>
              <a:t>经典的软件体系结构风格</a:t>
            </a:r>
            <a:r>
              <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sym typeface="Wingdings" pitchFamily="2" charset="2"/>
              </a:rPr>
              <a:t>)</a:t>
            </a:r>
            <a:endParaRPr kumimoji="0" lang="en-US" altLang="zh-CN" sz="3200" b="1" i="0" u="none" strike="noStrike" kern="0" cap="none" spc="0" normalizeH="0" baseline="0" noProof="0" dirty="0" smtClean="0">
              <a:ln>
                <a:noFill/>
              </a:ln>
              <a:solidFill>
                <a:srgbClr val="333399"/>
              </a:solidFill>
              <a:effectLst/>
              <a:uLnTx/>
              <a:uFillTx/>
              <a:latin typeface="Tahoma"/>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数据流风格：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批处理序列、管道</a:t>
            </a:r>
            <a:r>
              <a:rPr kumimoji="0" lang="en-US" altLang="zh-CN"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过滤器风格</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过程控制风格：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开环，闭环</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调用</a:t>
            </a:r>
            <a:r>
              <a:rPr kumimoji="0" lang="en-US" altLang="zh-CN"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a:t>
            </a: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返回风格：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主程序</a:t>
            </a:r>
            <a:r>
              <a:rPr kumimoji="0" lang="en-US" altLang="zh-CN"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子程序、面向对象风格、层次结构</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独立构件风格：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进程通信、事件系统</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虚拟机风格：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解释器</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FF0066"/>
                </a:solidFill>
                <a:effectLst/>
                <a:uLnTx/>
                <a:uFillTx/>
                <a:latin typeface="楷体_GB2312" pitchFamily="49" charset="-122"/>
                <a:ea typeface="楷体_GB2312" pitchFamily="49" charset="-122"/>
                <a:cs typeface="+mn-cs"/>
              </a:rPr>
              <a:t>仓库风格：</a:t>
            </a:r>
            <a:r>
              <a:rPr kumimoji="0" lang="zh-CN" altLang="en-US" sz="2800" b="1" i="0" u="none" strike="noStrike" kern="0" cap="none" spc="0" normalizeH="0" baseline="0" noProof="0" dirty="0" smtClean="0">
                <a:ln>
                  <a:noFill/>
                </a:ln>
                <a:solidFill>
                  <a:srgbClr val="3333CC"/>
                </a:solidFill>
                <a:effectLst/>
                <a:uLnTx/>
                <a:uFillTx/>
                <a:latin typeface="楷体_GB2312" pitchFamily="49" charset="-122"/>
                <a:ea typeface="楷体_GB2312" pitchFamily="49" charset="-122"/>
                <a:cs typeface="+mn-cs"/>
              </a:rPr>
              <a:t>数据库系统、黑板系统</a:t>
            </a:r>
          </a:p>
        </p:txBody>
      </p:sp>
    </p:spTree>
    <p:extLst>
      <p:ext uri="{BB962C8B-B14F-4D97-AF65-F5344CB8AC3E}">
        <p14:creationId xmlns:p14="http://schemas.microsoft.com/office/powerpoint/2010/main" val="1123563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数据流风格</a:t>
            </a:r>
            <a:endParaRPr lang="zh-CN" altLang="en-US" dirty="0"/>
          </a:p>
        </p:txBody>
      </p:sp>
      <p:sp>
        <p:nvSpPr>
          <p:cNvPr id="4" name="Rectangle 3"/>
          <p:cNvSpPr>
            <a:spLocks noGrp="1" noChangeArrowheads="1"/>
          </p:cNvSpPr>
          <p:nvPr>
            <p:ph type="body" idx="1"/>
          </p:nvPr>
        </p:nvSpPr>
        <p:spPr/>
        <p:txBody>
          <a:bodyPr>
            <a:normAutofit/>
          </a:bodyPr>
          <a:lstStyle/>
          <a:p>
            <a:r>
              <a:rPr lang="zh-CN" altLang="en-US" b="1" dirty="0">
                <a:solidFill>
                  <a:srgbClr val="0066FF"/>
                </a:solidFill>
              </a:rPr>
              <a:t>管道与过滤器</a:t>
            </a:r>
          </a:p>
          <a:p>
            <a:r>
              <a:rPr lang="zh-CN" altLang="en-US" b="1" dirty="0">
                <a:solidFill>
                  <a:srgbClr val="0066FF"/>
                </a:solidFill>
              </a:rPr>
              <a:t>批处理</a:t>
            </a:r>
          </a:p>
          <a:p>
            <a:r>
              <a:rPr lang="zh-CN" altLang="en-US" b="1" dirty="0">
                <a:solidFill>
                  <a:srgbClr val="0066FF"/>
                </a:solidFill>
              </a:rPr>
              <a:t>控制流</a:t>
            </a:r>
          </a:p>
          <a:p>
            <a:endParaRPr lang="zh-CN" altLang="en-US" b="1" dirty="0">
              <a:solidFill>
                <a:srgbClr val="0066FF"/>
              </a:solidFill>
            </a:endParaRPr>
          </a:p>
        </p:txBody>
      </p:sp>
    </p:spTree>
    <p:extLst>
      <p:ext uri="{BB962C8B-B14F-4D97-AF65-F5344CB8AC3E}">
        <p14:creationId xmlns:p14="http://schemas.microsoft.com/office/powerpoint/2010/main" val="418331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数据流的种类</a:t>
            </a:r>
            <a:endParaRPr lang="zh-CN" altLang="en-US" dirty="0"/>
          </a:p>
        </p:txBody>
      </p:sp>
      <p:grpSp>
        <p:nvGrpSpPr>
          <p:cNvPr id="4" name="Group 4"/>
          <p:cNvGrpSpPr>
            <a:grpSpLocks/>
          </p:cNvGrpSpPr>
          <p:nvPr/>
        </p:nvGrpSpPr>
        <p:grpSpPr bwMode="auto">
          <a:xfrm>
            <a:off x="683716" y="1556593"/>
            <a:ext cx="4537075" cy="2087563"/>
            <a:chOff x="385" y="890"/>
            <a:chExt cx="2858" cy="1315"/>
          </a:xfrm>
        </p:grpSpPr>
        <p:sp>
          <p:nvSpPr>
            <p:cNvPr id="5" name="Oval 5"/>
            <p:cNvSpPr>
              <a:spLocks noChangeArrowheads="1"/>
            </p:cNvSpPr>
            <p:nvPr/>
          </p:nvSpPr>
          <p:spPr bwMode="auto">
            <a:xfrm>
              <a:off x="703" y="1117"/>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6"/>
            <p:cNvSpPr>
              <a:spLocks noChangeArrowheads="1"/>
            </p:cNvSpPr>
            <p:nvPr/>
          </p:nvSpPr>
          <p:spPr bwMode="auto">
            <a:xfrm>
              <a:off x="1383" y="1162"/>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7"/>
            <p:cNvSpPr>
              <a:spLocks noChangeArrowheads="1"/>
            </p:cNvSpPr>
            <p:nvPr/>
          </p:nvSpPr>
          <p:spPr bwMode="auto">
            <a:xfrm>
              <a:off x="385" y="1661"/>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8"/>
            <p:cNvSpPr>
              <a:spLocks noChangeArrowheads="1"/>
            </p:cNvSpPr>
            <p:nvPr/>
          </p:nvSpPr>
          <p:spPr bwMode="auto">
            <a:xfrm>
              <a:off x="1156" y="1797"/>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9"/>
            <p:cNvSpPr>
              <a:spLocks noChangeArrowheads="1"/>
            </p:cNvSpPr>
            <p:nvPr/>
          </p:nvSpPr>
          <p:spPr bwMode="auto">
            <a:xfrm>
              <a:off x="2154" y="890"/>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0"/>
            <p:cNvSpPr>
              <a:spLocks noChangeArrowheads="1"/>
            </p:cNvSpPr>
            <p:nvPr/>
          </p:nvSpPr>
          <p:spPr bwMode="auto">
            <a:xfrm>
              <a:off x="1882" y="1570"/>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1"/>
            <p:cNvSpPr>
              <a:spLocks noChangeArrowheads="1"/>
            </p:cNvSpPr>
            <p:nvPr/>
          </p:nvSpPr>
          <p:spPr bwMode="auto">
            <a:xfrm>
              <a:off x="2835" y="935"/>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2"/>
            <p:cNvSpPr>
              <a:spLocks noChangeArrowheads="1"/>
            </p:cNvSpPr>
            <p:nvPr/>
          </p:nvSpPr>
          <p:spPr bwMode="auto">
            <a:xfrm>
              <a:off x="2517" y="1661"/>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3"/>
            <p:cNvSpPr>
              <a:spLocks noChangeShapeType="1"/>
            </p:cNvSpPr>
            <p:nvPr/>
          </p:nvSpPr>
          <p:spPr bwMode="auto">
            <a:xfrm>
              <a:off x="1111" y="1344"/>
              <a:ext cx="227" cy="45"/>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a:off x="1066" y="1480"/>
              <a:ext cx="181" cy="362"/>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p:cNvSpPr>
              <a:spLocks noChangeShapeType="1"/>
            </p:cNvSpPr>
            <p:nvPr/>
          </p:nvSpPr>
          <p:spPr bwMode="auto">
            <a:xfrm flipH="1">
              <a:off x="1383" y="1570"/>
              <a:ext cx="91" cy="22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p:cNvSpPr>
              <a:spLocks noChangeShapeType="1"/>
            </p:cNvSpPr>
            <p:nvPr/>
          </p:nvSpPr>
          <p:spPr bwMode="auto">
            <a:xfrm flipV="1">
              <a:off x="793" y="1525"/>
              <a:ext cx="590" cy="272"/>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flipH="1" flipV="1">
              <a:off x="793" y="1933"/>
              <a:ext cx="363" cy="91"/>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p:cNvSpPr>
              <a:spLocks noChangeShapeType="1"/>
            </p:cNvSpPr>
            <p:nvPr/>
          </p:nvSpPr>
          <p:spPr bwMode="auto">
            <a:xfrm flipV="1">
              <a:off x="1791" y="1162"/>
              <a:ext cx="363" cy="13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flipV="1">
              <a:off x="2064" y="1253"/>
              <a:ext cx="136" cy="31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1746" y="1525"/>
              <a:ext cx="136" cy="13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a:off x="2562" y="1071"/>
              <a:ext cx="227" cy="4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flipH="1">
              <a:off x="2245" y="1298"/>
              <a:ext cx="635" cy="318"/>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3"/>
            <p:cNvSpPr>
              <a:spLocks noChangeShapeType="1"/>
            </p:cNvSpPr>
            <p:nvPr/>
          </p:nvSpPr>
          <p:spPr bwMode="auto">
            <a:xfrm flipH="1">
              <a:off x="2880" y="1344"/>
              <a:ext cx="91" cy="31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4"/>
            <p:cNvSpPr>
              <a:spLocks noChangeShapeType="1"/>
            </p:cNvSpPr>
            <p:nvPr/>
          </p:nvSpPr>
          <p:spPr bwMode="auto">
            <a:xfrm flipH="1">
              <a:off x="1565" y="2024"/>
              <a:ext cx="952" cy="45"/>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5"/>
            <p:cNvSpPr>
              <a:spLocks noChangeShapeType="1"/>
            </p:cNvSpPr>
            <p:nvPr/>
          </p:nvSpPr>
          <p:spPr bwMode="auto">
            <a:xfrm>
              <a:off x="2290" y="1797"/>
              <a:ext cx="227" cy="45"/>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Rectangle 26"/>
          <p:cNvSpPr>
            <a:spLocks noChangeArrowheads="1"/>
          </p:cNvSpPr>
          <p:nvPr/>
        </p:nvSpPr>
        <p:spPr bwMode="auto">
          <a:xfrm>
            <a:off x="5508128" y="1701056"/>
            <a:ext cx="3097213"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66FF"/>
                </a:solidFill>
                <a:latin typeface="Arial" panose="020B0604020202020204" pitchFamily="34" charset="0"/>
              </a:rPr>
              <a:t>In general, data can flow in </a:t>
            </a:r>
          </a:p>
          <a:p>
            <a:pPr algn="ctr"/>
            <a:r>
              <a:rPr lang="en-US" altLang="zh-CN" sz="2000" b="1">
                <a:solidFill>
                  <a:srgbClr val="0066FF"/>
                </a:solidFill>
                <a:latin typeface="Arial" panose="020B0604020202020204" pitchFamily="34" charset="0"/>
              </a:rPr>
              <a:t>Arbitrary patterns</a:t>
            </a:r>
            <a:r>
              <a:rPr lang="zh-CN" altLang="en-US" sz="2000" b="1">
                <a:solidFill>
                  <a:srgbClr val="0066FF"/>
                </a:solidFill>
                <a:latin typeface="Arial" panose="020B0604020202020204" pitchFamily="34" charset="0"/>
              </a:rPr>
              <a:t>（一般来</a:t>
            </a:r>
          </a:p>
          <a:p>
            <a:pPr algn="ctr"/>
            <a:r>
              <a:rPr lang="zh-CN" altLang="en-US" sz="2000" b="1">
                <a:solidFill>
                  <a:srgbClr val="0066FF"/>
                </a:solidFill>
                <a:latin typeface="Arial" panose="020B0604020202020204" pitchFamily="34" charset="0"/>
              </a:rPr>
              <a:t>说，数据的流向是无序的）</a:t>
            </a:r>
          </a:p>
        </p:txBody>
      </p:sp>
      <p:sp>
        <p:nvSpPr>
          <p:cNvPr id="27" name="Rectangle 27"/>
          <p:cNvSpPr>
            <a:spLocks noChangeArrowheads="1"/>
          </p:cNvSpPr>
          <p:nvPr/>
        </p:nvSpPr>
        <p:spPr bwMode="auto">
          <a:xfrm>
            <a:off x="467816" y="1412131"/>
            <a:ext cx="8229600"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endParaRPr lang="zh-CN" altLang="zh-CN"/>
          </a:p>
        </p:txBody>
      </p:sp>
      <p:grpSp>
        <p:nvGrpSpPr>
          <p:cNvPr id="28" name="Group 28"/>
          <p:cNvGrpSpPr>
            <a:grpSpLocks/>
          </p:cNvGrpSpPr>
          <p:nvPr/>
        </p:nvGrpSpPr>
        <p:grpSpPr bwMode="auto">
          <a:xfrm>
            <a:off x="683716" y="3788618"/>
            <a:ext cx="4321175" cy="1655763"/>
            <a:chOff x="385" y="2296"/>
            <a:chExt cx="2722" cy="1043"/>
          </a:xfrm>
        </p:grpSpPr>
        <p:sp>
          <p:nvSpPr>
            <p:cNvPr id="29" name="Oval 29"/>
            <p:cNvSpPr>
              <a:spLocks noChangeArrowheads="1"/>
            </p:cNvSpPr>
            <p:nvPr/>
          </p:nvSpPr>
          <p:spPr bwMode="auto">
            <a:xfrm>
              <a:off x="385"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0"/>
            <p:cNvSpPr>
              <a:spLocks noChangeArrowheads="1"/>
            </p:cNvSpPr>
            <p:nvPr/>
          </p:nvSpPr>
          <p:spPr bwMode="auto">
            <a:xfrm>
              <a:off x="1882" y="2296"/>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1"/>
            <p:cNvSpPr>
              <a:spLocks noChangeArrowheads="1"/>
            </p:cNvSpPr>
            <p:nvPr/>
          </p:nvSpPr>
          <p:spPr bwMode="auto">
            <a:xfrm>
              <a:off x="1882" y="2931"/>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2"/>
            <p:cNvSpPr>
              <a:spLocks noChangeArrowheads="1"/>
            </p:cNvSpPr>
            <p:nvPr/>
          </p:nvSpPr>
          <p:spPr bwMode="auto">
            <a:xfrm>
              <a:off x="1111"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3"/>
            <p:cNvSpPr>
              <a:spLocks noChangeArrowheads="1"/>
            </p:cNvSpPr>
            <p:nvPr/>
          </p:nvSpPr>
          <p:spPr bwMode="auto">
            <a:xfrm>
              <a:off x="2699"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4"/>
            <p:cNvSpPr>
              <a:spLocks noChangeShapeType="1"/>
            </p:cNvSpPr>
            <p:nvPr/>
          </p:nvSpPr>
          <p:spPr bwMode="auto">
            <a:xfrm flipV="1">
              <a:off x="839" y="2795"/>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5"/>
            <p:cNvSpPr>
              <a:spLocks noChangeShapeType="1"/>
            </p:cNvSpPr>
            <p:nvPr/>
          </p:nvSpPr>
          <p:spPr bwMode="auto">
            <a:xfrm flipV="1">
              <a:off x="1565" y="2614"/>
              <a:ext cx="272" cy="181"/>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6"/>
            <p:cNvSpPr>
              <a:spLocks noChangeShapeType="1"/>
            </p:cNvSpPr>
            <p:nvPr/>
          </p:nvSpPr>
          <p:spPr bwMode="auto">
            <a:xfrm>
              <a:off x="1565" y="2840"/>
              <a:ext cx="272" cy="13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a:off x="2290" y="2478"/>
              <a:ext cx="363" cy="22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8"/>
            <p:cNvSpPr>
              <a:spLocks noChangeShapeType="1"/>
            </p:cNvSpPr>
            <p:nvPr/>
          </p:nvSpPr>
          <p:spPr bwMode="auto">
            <a:xfrm flipV="1">
              <a:off x="2290" y="2886"/>
              <a:ext cx="363" cy="22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 name="Rectangle 39"/>
          <p:cNvSpPr>
            <a:spLocks noChangeArrowheads="1"/>
          </p:cNvSpPr>
          <p:nvPr/>
        </p:nvSpPr>
        <p:spPr bwMode="auto">
          <a:xfrm>
            <a:off x="5436691" y="4004518"/>
            <a:ext cx="316865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66FF"/>
                </a:solidFill>
                <a:latin typeface="Arial" panose="020B0604020202020204" pitchFamily="34" charset="0"/>
              </a:rPr>
              <a:t>Often we are primarily</a:t>
            </a:r>
          </a:p>
          <a:p>
            <a:pPr algn="ctr"/>
            <a:r>
              <a:rPr lang="en-US" altLang="zh-CN" sz="2000" b="1">
                <a:solidFill>
                  <a:srgbClr val="0066FF"/>
                </a:solidFill>
                <a:latin typeface="Arial" panose="020B0604020202020204" pitchFamily="34" charset="0"/>
              </a:rPr>
              <a:t>Interested in nearly linear </a:t>
            </a:r>
          </a:p>
          <a:p>
            <a:pPr algn="ctr"/>
            <a:r>
              <a:rPr lang="en-US" altLang="zh-CN" sz="2000" b="1">
                <a:solidFill>
                  <a:srgbClr val="0066FF"/>
                </a:solidFill>
                <a:latin typeface="Arial" panose="020B0604020202020204" pitchFamily="34" charset="0"/>
              </a:rPr>
              <a:t>Data flow systems</a:t>
            </a:r>
            <a:r>
              <a:rPr lang="zh-CN" altLang="en-US" sz="2000" b="1">
                <a:solidFill>
                  <a:srgbClr val="0066FF"/>
                </a:solidFill>
                <a:latin typeface="Arial" panose="020B0604020202020204" pitchFamily="34" charset="0"/>
              </a:rPr>
              <a:t>（我们主</a:t>
            </a:r>
          </a:p>
          <a:p>
            <a:pPr algn="ctr"/>
            <a:r>
              <a:rPr lang="zh-CN" altLang="en-US" sz="2000" b="1">
                <a:solidFill>
                  <a:srgbClr val="0066FF"/>
                </a:solidFill>
                <a:latin typeface="Arial" panose="020B0604020202020204" pitchFamily="34" charset="0"/>
              </a:rPr>
              <a:t>要研究近似线性的数据流）</a:t>
            </a:r>
          </a:p>
        </p:txBody>
      </p:sp>
      <p:grpSp>
        <p:nvGrpSpPr>
          <p:cNvPr id="40" name="Group 40"/>
          <p:cNvGrpSpPr>
            <a:grpSpLocks/>
          </p:cNvGrpSpPr>
          <p:nvPr/>
        </p:nvGrpSpPr>
        <p:grpSpPr bwMode="auto">
          <a:xfrm>
            <a:off x="683716" y="3788618"/>
            <a:ext cx="4321175" cy="1655763"/>
            <a:chOff x="385" y="2296"/>
            <a:chExt cx="2722" cy="1043"/>
          </a:xfrm>
        </p:grpSpPr>
        <p:sp>
          <p:nvSpPr>
            <p:cNvPr id="41" name="Oval 41"/>
            <p:cNvSpPr>
              <a:spLocks noChangeArrowheads="1"/>
            </p:cNvSpPr>
            <p:nvPr/>
          </p:nvSpPr>
          <p:spPr bwMode="auto">
            <a:xfrm>
              <a:off x="385"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42"/>
            <p:cNvSpPr>
              <a:spLocks noChangeArrowheads="1"/>
            </p:cNvSpPr>
            <p:nvPr/>
          </p:nvSpPr>
          <p:spPr bwMode="auto">
            <a:xfrm>
              <a:off x="1882" y="2296"/>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43"/>
            <p:cNvSpPr>
              <a:spLocks noChangeArrowheads="1"/>
            </p:cNvSpPr>
            <p:nvPr/>
          </p:nvSpPr>
          <p:spPr bwMode="auto">
            <a:xfrm>
              <a:off x="1882" y="2931"/>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44"/>
            <p:cNvSpPr>
              <a:spLocks noChangeArrowheads="1"/>
            </p:cNvSpPr>
            <p:nvPr/>
          </p:nvSpPr>
          <p:spPr bwMode="auto">
            <a:xfrm>
              <a:off x="1111"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45"/>
            <p:cNvSpPr>
              <a:spLocks noChangeArrowheads="1"/>
            </p:cNvSpPr>
            <p:nvPr/>
          </p:nvSpPr>
          <p:spPr bwMode="auto">
            <a:xfrm>
              <a:off x="2699" y="2568"/>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6"/>
            <p:cNvSpPr>
              <a:spLocks noChangeShapeType="1"/>
            </p:cNvSpPr>
            <p:nvPr/>
          </p:nvSpPr>
          <p:spPr bwMode="auto">
            <a:xfrm flipV="1">
              <a:off x="839" y="2795"/>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7"/>
            <p:cNvSpPr>
              <a:spLocks noChangeShapeType="1"/>
            </p:cNvSpPr>
            <p:nvPr/>
          </p:nvSpPr>
          <p:spPr bwMode="auto">
            <a:xfrm flipV="1">
              <a:off x="1565" y="2614"/>
              <a:ext cx="272" cy="181"/>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8"/>
            <p:cNvSpPr>
              <a:spLocks noChangeShapeType="1"/>
            </p:cNvSpPr>
            <p:nvPr/>
          </p:nvSpPr>
          <p:spPr bwMode="auto">
            <a:xfrm>
              <a:off x="1565" y="2840"/>
              <a:ext cx="272" cy="13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9"/>
            <p:cNvSpPr>
              <a:spLocks noChangeShapeType="1"/>
            </p:cNvSpPr>
            <p:nvPr/>
          </p:nvSpPr>
          <p:spPr bwMode="auto">
            <a:xfrm>
              <a:off x="2290" y="2478"/>
              <a:ext cx="363" cy="226"/>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0"/>
            <p:cNvSpPr>
              <a:spLocks noChangeShapeType="1"/>
            </p:cNvSpPr>
            <p:nvPr/>
          </p:nvSpPr>
          <p:spPr bwMode="auto">
            <a:xfrm flipV="1">
              <a:off x="2290" y="2886"/>
              <a:ext cx="363" cy="227"/>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51"/>
          <p:cNvGrpSpPr>
            <a:grpSpLocks/>
          </p:cNvGrpSpPr>
          <p:nvPr/>
        </p:nvGrpSpPr>
        <p:grpSpPr bwMode="auto">
          <a:xfrm>
            <a:off x="1115516" y="5660281"/>
            <a:ext cx="2808287" cy="1035050"/>
            <a:chOff x="703" y="3549"/>
            <a:chExt cx="1769" cy="652"/>
          </a:xfrm>
        </p:grpSpPr>
        <p:sp>
          <p:nvSpPr>
            <p:cNvPr id="52" name="Oval 52"/>
            <p:cNvSpPr>
              <a:spLocks noChangeArrowheads="1"/>
            </p:cNvSpPr>
            <p:nvPr/>
          </p:nvSpPr>
          <p:spPr bwMode="auto">
            <a:xfrm>
              <a:off x="975" y="3549"/>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Oval 53"/>
            <p:cNvSpPr>
              <a:spLocks noChangeArrowheads="1"/>
            </p:cNvSpPr>
            <p:nvPr/>
          </p:nvSpPr>
          <p:spPr bwMode="auto">
            <a:xfrm>
              <a:off x="1746" y="3566"/>
              <a:ext cx="408" cy="408"/>
            </a:xfrm>
            <a:prstGeom prst="ellipse">
              <a:avLst/>
            </a:prstGeom>
            <a:solidFill>
              <a:srgbClr val="CC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4"/>
            <p:cNvSpPr>
              <a:spLocks noChangeShapeType="1"/>
            </p:cNvSpPr>
            <p:nvPr/>
          </p:nvSpPr>
          <p:spPr bwMode="auto">
            <a:xfrm flipV="1">
              <a:off x="703" y="3776"/>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55"/>
            <p:cNvSpPr>
              <a:spLocks noChangeShapeType="1"/>
            </p:cNvSpPr>
            <p:nvPr/>
          </p:nvSpPr>
          <p:spPr bwMode="auto">
            <a:xfrm flipV="1">
              <a:off x="1429" y="3793"/>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56"/>
            <p:cNvSpPr>
              <a:spLocks noChangeShapeType="1"/>
            </p:cNvSpPr>
            <p:nvPr/>
          </p:nvSpPr>
          <p:spPr bwMode="auto">
            <a:xfrm flipV="1">
              <a:off x="2200" y="3793"/>
              <a:ext cx="272" cy="0"/>
            </a:xfrm>
            <a:prstGeom prst="line">
              <a:avLst/>
            </a:prstGeom>
            <a:noFill/>
            <a:ln w="381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Arc 57"/>
            <p:cNvSpPr>
              <a:spLocks/>
            </p:cNvSpPr>
            <p:nvPr/>
          </p:nvSpPr>
          <p:spPr bwMode="auto">
            <a:xfrm flipH="1" flipV="1">
              <a:off x="1519" y="3953"/>
              <a:ext cx="912" cy="248"/>
            </a:xfrm>
            <a:custGeom>
              <a:avLst/>
              <a:gdLst>
                <a:gd name="G0" fmla="+- 21600 0 0"/>
                <a:gd name="G1" fmla="+- 21600 0 0"/>
                <a:gd name="G2" fmla="+- 21600 0 0"/>
                <a:gd name="T0" fmla="*/ 2 w 43200"/>
                <a:gd name="T1" fmla="*/ 21910 h 21910"/>
                <a:gd name="T2" fmla="*/ 43200 w 43200"/>
                <a:gd name="T3" fmla="*/ 21600 h 21910"/>
                <a:gd name="T4" fmla="*/ 21600 w 43200"/>
                <a:gd name="T5" fmla="*/ 21600 h 21910"/>
              </a:gdLst>
              <a:ahLst/>
              <a:cxnLst>
                <a:cxn ang="0">
                  <a:pos x="T0" y="T1"/>
                </a:cxn>
                <a:cxn ang="0">
                  <a:pos x="T2" y="T3"/>
                </a:cxn>
                <a:cxn ang="0">
                  <a:pos x="T4" y="T5"/>
                </a:cxn>
              </a:cxnLst>
              <a:rect l="0" t="0" r="r" b="b"/>
              <a:pathLst>
                <a:path w="43200" h="21910" fill="none" extrusionOk="0">
                  <a:moveTo>
                    <a:pt x="2" y="21909"/>
                  </a:moveTo>
                  <a:cubicBezTo>
                    <a:pt x="0" y="21806"/>
                    <a:pt x="0" y="21703"/>
                    <a:pt x="0" y="21600"/>
                  </a:cubicBezTo>
                  <a:cubicBezTo>
                    <a:pt x="0" y="9670"/>
                    <a:pt x="9670" y="0"/>
                    <a:pt x="21600" y="0"/>
                  </a:cubicBezTo>
                  <a:cubicBezTo>
                    <a:pt x="33529" y="-1"/>
                    <a:pt x="43199" y="9670"/>
                    <a:pt x="43200" y="21599"/>
                  </a:cubicBezTo>
                </a:path>
                <a:path w="43200" h="21910" stroke="0" extrusionOk="0">
                  <a:moveTo>
                    <a:pt x="2" y="21909"/>
                  </a:moveTo>
                  <a:cubicBezTo>
                    <a:pt x="0" y="21806"/>
                    <a:pt x="0" y="21703"/>
                    <a:pt x="0" y="21600"/>
                  </a:cubicBezTo>
                  <a:cubicBezTo>
                    <a:pt x="0" y="9670"/>
                    <a:pt x="9670" y="0"/>
                    <a:pt x="21600" y="0"/>
                  </a:cubicBezTo>
                  <a:cubicBezTo>
                    <a:pt x="33529" y="-1"/>
                    <a:pt x="43199" y="9670"/>
                    <a:pt x="43200" y="21599"/>
                  </a:cubicBezTo>
                  <a:lnTo>
                    <a:pt x="21600" y="21600"/>
                  </a:lnTo>
                  <a:close/>
                </a:path>
              </a:pathLst>
            </a:custGeom>
            <a:noFill/>
            <a:ln w="34925">
              <a:solidFill>
                <a:srgbClr val="3366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 name="Rectangle 58"/>
          <p:cNvSpPr>
            <a:spLocks noChangeArrowheads="1"/>
          </p:cNvSpPr>
          <p:nvPr/>
        </p:nvSpPr>
        <p:spPr bwMode="auto">
          <a:xfrm>
            <a:off x="5365253" y="5660281"/>
            <a:ext cx="33115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66FF"/>
                </a:solidFill>
                <a:latin typeface="Arial" panose="020B0604020202020204" pitchFamily="34" charset="0"/>
              </a:rPr>
              <a:t>Or in very simple, highly </a:t>
            </a:r>
          </a:p>
          <a:p>
            <a:pPr algn="ctr"/>
            <a:r>
              <a:rPr lang="en-US" altLang="zh-CN" sz="2000" b="1">
                <a:solidFill>
                  <a:srgbClr val="0066FF"/>
                </a:solidFill>
                <a:latin typeface="Arial" panose="020B0604020202020204" pitchFamily="34" charset="0"/>
              </a:rPr>
              <a:t>constrained cyclic structures</a:t>
            </a:r>
          </a:p>
          <a:p>
            <a:pPr algn="ctr"/>
            <a:r>
              <a:rPr lang="zh-CN" altLang="en-US" sz="2000" b="1">
                <a:solidFill>
                  <a:srgbClr val="0066FF"/>
                </a:solidFill>
                <a:latin typeface="Arial" panose="020B0604020202020204" pitchFamily="34" charset="0"/>
              </a:rPr>
              <a:t>（或在限度内的循环数据流）</a:t>
            </a:r>
          </a:p>
        </p:txBody>
      </p:sp>
    </p:spTree>
    <p:extLst>
      <p:ext uri="{BB962C8B-B14F-4D97-AF65-F5344CB8AC3E}">
        <p14:creationId xmlns:p14="http://schemas.microsoft.com/office/powerpoint/2010/main" val="1136770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66"/>
                </a:solidFill>
              </a:rPr>
              <a:t>Pipes/Filters Style</a:t>
            </a:r>
            <a:endParaRPr lang="zh-CN" altLang="en-US" dirty="0"/>
          </a:p>
        </p:txBody>
      </p:sp>
      <p:sp>
        <p:nvSpPr>
          <p:cNvPr id="4" name="Rectangle 3"/>
          <p:cNvSpPr txBox="1">
            <a:spLocks noChangeArrowheads="1"/>
          </p:cNvSpPr>
          <p:nvPr/>
        </p:nvSpPr>
        <p:spPr>
          <a:xfrm>
            <a:off x="663702" y="1772816"/>
            <a:ext cx="8704263" cy="482441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smtClean="0">
                <a:solidFill>
                  <a:srgbClr val="FF0066"/>
                </a:solidFill>
                <a:effectLst>
                  <a:outerShdw blurRad="38100" dist="38100" dir="2700000" algn="tl">
                    <a:srgbClr val="C0C0C0"/>
                  </a:outerShdw>
                </a:effectLst>
              </a:rPr>
              <a:t>语境：</a:t>
            </a:r>
            <a:r>
              <a:rPr lang="zh-CN" altLang="en-US" b="1" smtClean="0">
                <a:solidFill>
                  <a:schemeClr val="tx2"/>
                </a:solidFill>
              </a:rPr>
              <a:t>处理数据流</a:t>
            </a:r>
          </a:p>
          <a:p>
            <a:r>
              <a:rPr lang="zh-CN" altLang="en-US" b="1" smtClean="0">
                <a:solidFill>
                  <a:srgbClr val="FF0066"/>
                </a:solidFill>
                <a:effectLst>
                  <a:outerShdw blurRad="38100" dist="38100" dir="2700000" algn="tl">
                    <a:srgbClr val="C0C0C0"/>
                  </a:outerShdw>
                </a:effectLst>
              </a:rPr>
              <a:t>问题：</a:t>
            </a:r>
            <a:r>
              <a:rPr lang="zh-CN" altLang="en-US" b="1" smtClean="0">
                <a:solidFill>
                  <a:schemeClr val="tx2"/>
                </a:solidFill>
              </a:rPr>
              <a:t>建立一个必须处理或转换输入数据流的系统。</a:t>
            </a:r>
          </a:p>
          <a:p>
            <a:r>
              <a:rPr lang="zh-CN" altLang="en-US" b="1" smtClean="0">
                <a:solidFill>
                  <a:srgbClr val="FF0066"/>
                </a:solidFill>
                <a:effectLst>
                  <a:outerShdw blurRad="38100" dist="38100" dir="2700000" algn="tl">
                    <a:srgbClr val="C0C0C0"/>
                  </a:outerShdw>
                </a:effectLst>
              </a:rPr>
              <a:t>解决方案：</a:t>
            </a:r>
            <a:r>
              <a:rPr lang="zh-CN" altLang="en-US" b="1" smtClean="0">
                <a:solidFill>
                  <a:schemeClr val="tx2"/>
                </a:solidFill>
              </a:rPr>
              <a:t>把系统分解为几个序贯的处理步骤，这些步骤采用通过系统的数据流连接</a:t>
            </a:r>
            <a:r>
              <a:rPr lang="en-US" altLang="zh-CN" b="1" smtClean="0">
                <a:solidFill>
                  <a:schemeClr val="tx2"/>
                </a:solidFill>
              </a:rPr>
              <a:t>---</a:t>
            </a:r>
            <a:r>
              <a:rPr lang="zh-CN" altLang="en-US" b="1" smtClean="0">
                <a:solidFill>
                  <a:schemeClr val="tx2"/>
                </a:solidFill>
              </a:rPr>
              <a:t>一个步骤的输出是另一个步骤的输入。</a:t>
            </a:r>
            <a:endParaRPr lang="zh-CN" altLang="en-US" b="1" dirty="0">
              <a:solidFill>
                <a:schemeClr val="tx2"/>
              </a:solidFill>
            </a:endParaRPr>
          </a:p>
        </p:txBody>
      </p:sp>
    </p:spTree>
    <p:extLst>
      <p:ext uri="{BB962C8B-B14F-4D97-AF65-F5344CB8AC3E}">
        <p14:creationId xmlns:p14="http://schemas.microsoft.com/office/powerpoint/2010/main" val="2809651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66"/>
                </a:solidFill>
              </a:rPr>
              <a:t>Pipes/Filters Style</a:t>
            </a:r>
            <a:endParaRPr lang="zh-CN" altLang="en-US" dirty="0"/>
          </a:p>
        </p:txBody>
      </p:sp>
      <p:sp>
        <p:nvSpPr>
          <p:cNvPr id="54" name="Rectangle 4"/>
          <p:cNvSpPr>
            <a:spLocks noChangeArrowheads="1"/>
          </p:cNvSpPr>
          <p:nvPr/>
        </p:nvSpPr>
        <p:spPr bwMode="auto">
          <a:xfrm>
            <a:off x="0" y="1341438"/>
            <a:ext cx="9144000"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buFont typeface="Wingdings" panose="05000000000000000000" pitchFamily="2" charset="2"/>
              <a:buNone/>
            </a:pPr>
            <a:endParaRPr lang="en-US" altLang="zh-CN" sz="2800"/>
          </a:p>
          <a:p>
            <a:pPr>
              <a:lnSpc>
                <a:spcPct val="80000"/>
              </a:lnSpc>
            </a:pPr>
            <a:endParaRPr lang="en-US" altLang="zh-CN" sz="2800"/>
          </a:p>
          <a:p>
            <a:pPr>
              <a:lnSpc>
                <a:spcPct val="80000"/>
              </a:lnSpc>
            </a:pPr>
            <a:endParaRPr lang="en-US" altLang="zh-CN" sz="2800"/>
          </a:p>
          <a:p>
            <a:pPr>
              <a:lnSpc>
                <a:spcPct val="80000"/>
              </a:lnSpc>
            </a:pPr>
            <a:endParaRPr lang="en-US" altLang="zh-CN" sz="2800"/>
          </a:p>
          <a:p>
            <a:pPr>
              <a:lnSpc>
                <a:spcPct val="80000"/>
              </a:lnSpc>
            </a:pPr>
            <a:endParaRPr lang="en-US" altLang="zh-CN" sz="2800"/>
          </a:p>
        </p:txBody>
      </p:sp>
      <p:sp>
        <p:nvSpPr>
          <p:cNvPr id="55" name="Rectangle 5"/>
          <p:cNvSpPr>
            <a:spLocks noChangeArrowheads="1"/>
          </p:cNvSpPr>
          <p:nvPr/>
        </p:nvSpPr>
        <p:spPr bwMode="auto">
          <a:xfrm>
            <a:off x="1403350" y="3284538"/>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3276600" y="2565400"/>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7"/>
          <p:cNvSpPr>
            <a:spLocks noChangeArrowheads="1"/>
          </p:cNvSpPr>
          <p:nvPr/>
        </p:nvSpPr>
        <p:spPr bwMode="auto">
          <a:xfrm>
            <a:off x="3276600" y="3860800"/>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8"/>
          <p:cNvSpPr>
            <a:spLocks noChangeArrowheads="1"/>
          </p:cNvSpPr>
          <p:nvPr/>
        </p:nvSpPr>
        <p:spPr bwMode="auto">
          <a:xfrm>
            <a:off x="5003800" y="3213100"/>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9"/>
          <p:cNvSpPr>
            <a:spLocks noChangeArrowheads="1"/>
          </p:cNvSpPr>
          <p:nvPr/>
        </p:nvSpPr>
        <p:spPr bwMode="auto">
          <a:xfrm>
            <a:off x="6804025" y="3213100"/>
            <a:ext cx="1081088" cy="720725"/>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0"/>
          <p:cNvSpPr>
            <a:spLocks noChangeShapeType="1"/>
          </p:cNvSpPr>
          <p:nvPr/>
        </p:nvSpPr>
        <p:spPr bwMode="auto">
          <a:xfrm>
            <a:off x="6084888" y="3573463"/>
            <a:ext cx="719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11"/>
          <p:cNvSpPr>
            <a:spLocks noChangeShapeType="1"/>
          </p:cNvSpPr>
          <p:nvPr/>
        </p:nvSpPr>
        <p:spPr bwMode="auto">
          <a:xfrm>
            <a:off x="7885113" y="3357563"/>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12"/>
          <p:cNvSpPr>
            <a:spLocks noChangeShapeType="1"/>
          </p:cNvSpPr>
          <p:nvPr/>
        </p:nvSpPr>
        <p:spPr bwMode="auto">
          <a:xfrm>
            <a:off x="4572000" y="3573463"/>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13"/>
          <p:cNvSpPr>
            <a:spLocks noChangeShapeType="1"/>
          </p:cNvSpPr>
          <p:nvPr/>
        </p:nvSpPr>
        <p:spPr bwMode="auto">
          <a:xfrm>
            <a:off x="2484438" y="3573463"/>
            <a:ext cx="43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4"/>
          <p:cNvSpPr>
            <a:spLocks noChangeShapeType="1"/>
          </p:cNvSpPr>
          <p:nvPr/>
        </p:nvSpPr>
        <p:spPr bwMode="auto">
          <a:xfrm>
            <a:off x="684213" y="3573463"/>
            <a:ext cx="7191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5"/>
          <p:cNvSpPr>
            <a:spLocks noChangeShapeType="1"/>
          </p:cNvSpPr>
          <p:nvPr/>
        </p:nvSpPr>
        <p:spPr bwMode="auto">
          <a:xfrm>
            <a:off x="2916238" y="3068638"/>
            <a:ext cx="0" cy="1081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6"/>
          <p:cNvSpPr>
            <a:spLocks noChangeShapeType="1"/>
          </p:cNvSpPr>
          <p:nvPr/>
        </p:nvSpPr>
        <p:spPr bwMode="auto">
          <a:xfrm>
            <a:off x="2916238" y="3068638"/>
            <a:ext cx="287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7"/>
          <p:cNvSpPr>
            <a:spLocks noChangeShapeType="1"/>
          </p:cNvSpPr>
          <p:nvPr/>
        </p:nvSpPr>
        <p:spPr bwMode="auto">
          <a:xfrm>
            <a:off x="2916238" y="4149725"/>
            <a:ext cx="36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8"/>
          <p:cNvSpPr>
            <a:spLocks noChangeShapeType="1"/>
          </p:cNvSpPr>
          <p:nvPr/>
        </p:nvSpPr>
        <p:spPr bwMode="auto">
          <a:xfrm>
            <a:off x="4356100" y="306863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19"/>
          <p:cNvSpPr>
            <a:spLocks noChangeShapeType="1"/>
          </p:cNvSpPr>
          <p:nvPr/>
        </p:nvSpPr>
        <p:spPr bwMode="auto">
          <a:xfrm>
            <a:off x="4572000" y="3068638"/>
            <a:ext cx="0" cy="1081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20"/>
          <p:cNvSpPr>
            <a:spLocks noChangeShapeType="1"/>
          </p:cNvSpPr>
          <p:nvPr/>
        </p:nvSpPr>
        <p:spPr bwMode="auto">
          <a:xfrm>
            <a:off x="4356100" y="414972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21"/>
          <p:cNvSpPr>
            <a:spLocks noChangeShapeType="1"/>
          </p:cNvSpPr>
          <p:nvPr/>
        </p:nvSpPr>
        <p:spPr bwMode="auto">
          <a:xfrm>
            <a:off x="7885113" y="3716338"/>
            <a:ext cx="358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22"/>
          <p:cNvSpPr>
            <a:spLocks noChangeShapeType="1"/>
          </p:cNvSpPr>
          <p:nvPr/>
        </p:nvSpPr>
        <p:spPr bwMode="auto">
          <a:xfrm>
            <a:off x="8243888" y="3716338"/>
            <a:ext cx="0" cy="1225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23"/>
          <p:cNvSpPr>
            <a:spLocks noChangeShapeType="1"/>
          </p:cNvSpPr>
          <p:nvPr/>
        </p:nvSpPr>
        <p:spPr bwMode="auto">
          <a:xfrm>
            <a:off x="3851275" y="4941888"/>
            <a:ext cx="4392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24"/>
          <p:cNvSpPr>
            <a:spLocks noChangeShapeType="1"/>
          </p:cNvSpPr>
          <p:nvPr/>
        </p:nvSpPr>
        <p:spPr bwMode="auto">
          <a:xfrm flipV="1">
            <a:off x="3851275" y="4581525"/>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5" name="Group 25"/>
          <p:cNvGrpSpPr>
            <a:grpSpLocks/>
          </p:cNvGrpSpPr>
          <p:nvPr/>
        </p:nvGrpSpPr>
        <p:grpSpPr bwMode="auto">
          <a:xfrm>
            <a:off x="5508625" y="2420938"/>
            <a:ext cx="1655763" cy="792162"/>
            <a:chOff x="3470" y="1525"/>
            <a:chExt cx="1043" cy="499"/>
          </a:xfrm>
        </p:grpSpPr>
        <p:sp>
          <p:nvSpPr>
            <p:cNvPr id="76" name="Line 26"/>
            <p:cNvSpPr>
              <a:spLocks noChangeShapeType="1"/>
            </p:cNvSpPr>
            <p:nvPr/>
          </p:nvSpPr>
          <p:spPr bwMode="auto">
            <a:xfrm flipV="1">
              <a:off x="3470" y="1525"/>
              <a:ext cx="453" cy="499"/>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27"/>
            <p:cNvSpPr>
              <a:spLocks noChangeShapeType="1"/>
            </p:cNvSpPr>
            <p:nvPr/>
          </p:nvSpPr>
          <p:spPr bwMode="auto">
            <a:xfrm>
              <a:off x="4150" y="1570"/>
              <a:ext cx="363" cy="4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8" name="Rectangle 28"/>
          <p:cNvSpPr>
            <a:spLocks noChangeArrowheads="1"/>
          </p:cNvSpPr>
          <p:nvPr/>
        </p:nvSpPr>
        <p:spPr bwMode="auto">
          <a:xfrm>
            <a:off x="5795963" y="1916113"/>
            <a:ext cx="122396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latin typeface="Arial" panose="020B0604020202020204" pitchFamily="34" charset="0"/>
              </a:rPr>
              <a:t>filters</a:t>
            </a:r>
          </a:p>
        </p:txBody>
      </p:sp>
      <p:sp>
        <p:nvSpPr>
          <p:cNvPr id="79" name="Line 29"/>
          <p:cNvSpPr>
            <a:spLocks noChangeShapeType="1"/>
          </p:cNvSpPr>
          <p:nvPr/>
        </p:nvSpPr>
        <p:spPr bwMode="auto">
          <a:xfrm>
            <a:off x="4284663" y="2133600"/>
            <a:ext cx="287337" cy="935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Rectangle 30"/>
          <p:cNvSpPr>
            <a:spLocks noChangeArrowheads="1"/>
          </p:cNvSpPr>
          <p:nvPr/>
        </p:nvSpPr>
        <p:spPr bwMode="auto">
          <a:xfrm>
            <a:off x="3492500" y="1628775"/>
            <a:ext cx="12255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00"/>
                </a:solidFill>
                <a:latin typeface="Arial" panose="020B0604020202020204" pitchFamily="34" charset="0"/>
              </a:rPr>
              <a:t>Pipes</a:t>
            </a:r>
          </a:p>
        </p:txBody>
      </p:sp>
      <p:sp>
        <p:nvSpPr>
          <p:cNvPr id="81" name="Line 31"/>
          <p:cNvSpPr>
            <a:spLocks noChangeShapeType="1"/>
          </p:cNvSpPr>
          <p:nvPr/>
        </p:nvSpPr>
        <p:spPr bwMode="auto">
          <a:xfrm>
            <a:off x="684213" y="3573463"/>
            <a:ext cx="71913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32"/>
          <p:cNvSpPr>
            <a:spLocks noChangeShapeType="1"/>
          </p:cNvSpPr>
          <p:nvPr/>
        </p:nvSpPr>
        <p:spPr bwMode="auto">
          <a:xfrm>
            <a:off x="2484438" y="3573463"/>
            <a:ext cx="431800"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33"/>
          <p:cNvSpPr>
            <a:spLocks noChangeShapeType="1"/>
          </p:cNvSpPr>
          <p:nvPr/>
        </p:nvSpPr>
        <p:spPr bwMode="auto">
          <a:xfrm>
            <a:off x="2916238" y="3068638"/>
            <a:ext cx="0" cy="1081087"/>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4" name="Group 34"/>
          <p:cNvGrpSpPr>
            <a:grpSpLocks/>
          </p:cNvGrpSpPr>
          <p:nvPr/>
        </p:nvGrpSpPr>
        <p:grpSpPr bwMode="auto">
          <a:xfrm>
            <a:off x="2916238" y="3068638"/>
            <a:ext cx="360362" cy="1081087"/>
            <a:chOff x="1837" y="1933"/>
            <a:chExt cx="227" cy="681"/>
          </a:xfrm>
        </p:grpSpPr>
        <p:sp>
          <p:nvSpPr>
            <p:cNvPr id="85" name="Line 35"/>
            <p:cNvSpPr>
              <a:spLocks noChangeShapeType="1"/>
            </p:cNvSpPr>
            <p:nvPr/>
          </p:nvSpPr>
          <p:spPr bwMode="auto">
            <a:xfrm>
              <a:off x="1837" y="1933"/>
              <a:ext cx="22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36"/>
            <p:cNvSpPr>
              <a:spLocks noChangeShapeType="1"/>
            </p:cNvSpPr>
            <p:nvPr/>
          </p:nvSpPr>
          <p:spPr bwMode="auto">
            <a:xfrm>
              <a:off x="1837" y="2614"/>
              <a:ext cx="22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 name="Group 37"/>
          <p:cNvGrpSpPr>
            <a:grpSpLocks/>
          </p:cNvGrpSpPr>
          <p:nvPr/>
        </p:nvGrpSpPr>
        <p:grpSpPr bwMode="auto">
          <a:xfrm>
            <a:off x="4356100" y="3068638"/>
            <a:ext cx="215900" cy="1081087"/>
            <a:chOff x="2744" y="1933"/>
            <a:chExt cx="136" cy="681"/>
          </a:xfrm>
        </p:grpSpPr>
        <p:sp>
          <p:nvSpPr>
            <p:cNvPr id="88" name="Line 38"/>
            <p:cNvSpPr>
              <a:spLocks noChangeShapeType="1"/>
            </p:cNvSpPr>
            <p:nvPr/>
          </p:nvSpPr>
          <p:spPr bwMode="auto">
            <a:xfrm>
              <a:off x="2744" y="1933"/>
              <a:ext cx="136"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39"/>
            <p:cNvSpPr>
              <a:spLocks noChangeShapeType="1"/>
            </p:cNvSpPr>
            <p:nvPr/>
          </p:nvSpPr>
          <p:spPr bwMode="auto">
            <a:xfrm>
              <a:off x="2744" y="2614"/>
              <a:ext cx="136"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0" name="Line 40"/>
          <p:cNvSpPr>
            <a:spLocks noChangeShapeType="1"/>
          </p:cNvSpPr>
          <p:nvPr/>
        </p:nvSpPr>
        <p:spPr bwMode="auto">
          <a:xfrm>
            <a:off x="4572000" y="3068638"/>
            <a:ext cx="0" cy="1081087"/>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41"/>
          <p:cNvSpPr>
            <a:spLocks noChangeShapeType="1"/>
          </p:cNvSpPr>
          <p:nvPr/>
        </p:nvSpPr>
        <p:spPr bwMode="auto">
          <a:xfrm>
            <a:off x="4572000" y="3573463"/>
            <a:ext cx="43180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42"/>
          <p:cNvSpPr>
            <a:spLocks noChangeShapeType="1"/>
          </p:cNvSpPr>
          <p:nvPr/>
        </p:nvSpPr>
        <p:spPr bwMode="auto">
          <a:xfrm>
            <a:off x="6084888" y="3573463"/>
            <a:ext cx="71913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43"/>
          <p:cNvSpPr>
            <a:spLocks noChangeShapeType="1"/>
          </p:cNvSpPr>
          <p:nvPr/>
        </p:nvSpPr>
        <p:spPr bwMode="auto">
          <a:xfrm>
            <a:off x="7885113" y="3357563"/>
            <a:ext cx="719137"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44"/>
          <p:cNvSpPr>
            <a:spLocks noChangeShapeType="1"/>
          </p:cNvSpPr>
          <p:nvPr/>
        </p:nvSpPr>
        <p:spPr bwMode="auto">
          <a:xfrm>
            <a:off x="7885113" y="3716338"/>
            <a:ext cx="358775"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45"/>
          <p:cNvSpPr>
            <a:spLocks noChangeShapeType="1"/>
          </p:cNvSpPr>
          <p:nvPr/>
        </p:nvSpPr>
        <p:spPr bwMode="auto">
          <a:xfrm>
            <a:off x="8243888" y="3716338"/>
            <a:ext cx="0" cy="122555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46"/>
          <p:cNvSpPr>
            <a:spLocks noChangeShapeType="1"/>
          </p:cNvSpPr>
          <p:nvPr/>
        </p:nvSpPr>
        <p:spPr bwMode="auto">
          <a:xfrm flipH="1">
            <a:off x="3851275" y="4941888"/>
            <a:ext cx="4392613"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47"/>
          <p:cNvSpPr>
            <a:spLocks noChangeShapeType="1"/>
          </p:cNvSpPr>
          <p:nvPr/>
        </p:nvSpPr>
        <p:spPr bwMode="auto">
          <a:xfrm flipV="1">
            <a:off x="3851275" y="4581525"/>
            <a:ext cx="0" cy="360363"/>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Rectangle 48"/>
          <p:cNvSpPr>
            <a:spLocks noChangeArrowheads="1"/>
          </p:cNvSpPr>
          <p:nvPr/>
        </p:nvSpPr>
        <p:spPr bwMode="auto">
          <a:xfrm>
            <a:off x="0" y="5229225"/>
            <a:ext cx="9144000" cy="1628775"/>
          </a:xfrm>
          <a:prstGeom prst="rect">
            <a:avLst/>
          </a:prstGeom>
          <a:solidFill>
            <a:srgbClr val="FFFF99"/>
          </a:solidFill>
          <a:ln>
            <a:noFill/>
          </a:ln>
          <a:effectLst/>
          <a:extLs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zh-CN" altLang="en-US" b="1">
                <a:latin typeface="Arial" panose="020B0604020202020204" pitchFamily="34" charset="0"/>
                <a:ea typeface="楷体_GB2312" pitchFamily="49" charset="-122"/>
              </a:rPr>
              <a:t>管道和过滤器体系结构模式把系统任务分成几个序贯的处理步骤。</a:t>
            </a:r>
          </a:p>
          <a:p>
            <a:pPr algn="ctr">
              <a:spcBef>
                <a:spcPct val="20000"/>
              </a:spcBef>
            </a:pPr>
            <a:r>
              <a:rPr lang="zh-CN" altLang="en-US" b="1">
                <a:latin typeface="Arial" panose="020B0604020202020204" pitchFamily="34" charset="0"/>
                <a:ea typeface="楷体_GB2312" pitchFamily="49" charset="-122"/>
              </a:rPr>
              <a:t>这些步骤采用通过系统的数据流连接－一个步骤的输出是下一个</a:t>
            </a:r>
          </a:p>
          <a:p>
            <a:pPr algn="ctr">
              <a:spcBef>
                <a:spcPct val="20000"/>
              </a:spcBef>
            </a:pPr>
            <a:r>
              <a:rPr lang="zh-CN" altLang="en-US" b="1">
                <a:latin typeface="Arial" panose="020B0604020202020204" pitchFamily="34" charset="0"/>
                <a:ea typeface="楷体_GB2312" pitchFamily="49" charset="-122"/>
              </a:rPr>
              <a:t>步骤的输入。每个处理步骤由一个过滤器组件实现。</a:t>
            </a:r>
          </a:p>
          <a:p>
            <a:pPr algn="ctr"/>
            <a:endParaRPr lang="en-US" altLang="zh-CN" b="1">
              <a:latin typeface="Arial" panose="020B0604020202020204" pitchFamily="34" charset="0"/>
              <a:ea typeface="楷体_GB2312" pitchFamily="49" charset="-122"/>
            </a:endParaRPr>
          </a:p>
        </p:txBody>
      </p:sp>
      <p:sp>
        <p:nvSpPr>
          <p:cNvPr id="99" name="Oval 49"/>
          <p:cNvSpPr>
            <a:spLocks noChangeArrowheads="1"/>
          </p:cNvSpPr>
          <p:nvPr/>
        </p:nvSpPr>
        <p:spPr bwMode="auto">
          <a:xfrm>
            <a:off x="250825" y="3357563"/>
            <a:ext cx="433388" cy="431800"/>
          </a:xfrm>
          <a:prstGeom prst="ellipse">
            <a:avLst/>
          </a:prstGeom>
          <a:solidFill>
            <a:schemeClr val="accent1">
              <a:alpha val="35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50"/>
          <p:cNvSpPr>
            <a:spLocks noChangeShapeType="1"/>
          </p:cNvSpPr>
          <p:nvPr/>
        </p:nvSpPr>
        <p:spPr bwMode="auto">
          <a:xfrm flipH="1">
            <a:off x="468313" y="2781300"/>
            <a:ext cx="215900" cy="576263"/>
          </a:xfrm>
          <a:prstGeom prst="line">
            <a:avLst/>
          </a:prstGeom>
          <a:noFill/>
          <a:ln w="476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Rectangle 51"/>
          <p:cNvSpPr>
            <a:spLocks noChangeArrowheads="1"/>
          </p:cNvSpPr>
          <p:nvPr/>
        </p:nvSpPr>
        <p:spPr bwMode="auto">
          <a:xfrm>
            <a:off x="0" y="1989138"/>
            <a:ext cx="1835150" cy="792162"/>
          </a:xfrm>
          <a:prstGeom prst="rect">
            <a:avLst/>
          </a:prstGeom>
          <a:solidFill>
            <a:schemeClr val="accent1">
              <a:alpha val="33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8000"/>
                </a:solidFill>
              </a:rPr>
              <a:t>数据源</a:t>
            </a:r>
          </a:p>
        </p:txBody>
      </p:sp>
      <p:sp>
        <p:nvSpPr>
          <p:cNvPr id="102" name="Oval 52"/>
          <p:cNvSpPr>
            <a:spLocks noChangeArrowheads="1"/>
          </p:cNvSpPr>
          <p:nvPr/>
        </p:nvSpPr>
        <p:spPr bwMode="auto">
          <a:xfrm>
            <a:off x="8459788" y="3141663"/>
            <a:ext cx="433387" cy="431800"/>
          </a:xfrm>
          <a:prstGeom prst="ellipse">
            <a:avLst/>
          </a:prstGeom>
          <a:solidFill>
            <a:schemeClr val="accent1">
              <a:alpha val="35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Rectangle 53"/>
          <p:cNvSpPr>
            <a:spLocks noChangeArrowheads="1"/>
          </p:cNvSpPr>
          <p:nvPr/>
        </p:nvSpPr>
        <p:spPr bwMode="auto">
          <a:xfrm>
            <a:off x="7308850" y="1773238"/>
            <a:ext cx="1584325" cy="792162"/>
          </a:xfrm>
          <a:prstGeom prst="rect">
            <a:avLst/>
          </a:prstGeom>
          <a:solidFill>
            <a:schemeClr val="accent1">
              <a:alpha val="38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数据汇点</a:t>
            </a:r>
          </a:p>
        </p:txBody>
      </p:sp>
      <p:sp>
        <p:nvSpPr>
          <p:cNvPr id="104" name="Line 54"/>
          <p:cNvSpPr>
            <a:spLocks noChangeShapeType="1"/>
          </p:cNvSpPr>
          <p:nvPr/>
        </p:nvSpPr>
        <p:spPr bwMode="auto">
          <a:xfrm>
            <a:off x="8459788" y="2492375"/>
            <a:ext cx="215900" cy="649288"/>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0520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500"/>
                                        <p:tgtEl>
                                          <p:spTgt spid="7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up)">
                                      <p:cBhvr>
                                        <p:cTn id="15" dur="500"/>
                                        <p:tgtEl>
                                          <p:spTgt spid="7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wipe(left)">
                                      <p:cBhvr>
                                        <p:cTn id="28" dur="500"/>
                                        <p:tgtEl>
                                          <p:spTgt spid="82"/>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83"/>
                                        </p:tgtEl>
                                        <p:attrNameLst>
                                          <p:attrName>style.visibility</p:attrName>
                                        </p:attrNameLst>
                                      </p:cBhvr>
                                      <p:to>
                                        <p:strVal val="visible"/>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left)">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left)">
                                      <p:cBhvr>
                                        <p:cTn id="40" dur="500"/>
                                        <p:tgtEl>
                                          <p:spTgt spid="87"/>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down)">
                                      <p:cBhvr>
                                        <p:cTn id="47" dur="500"/>
                                        <p:tgtEl>
                                          <p:spTgt spid="91"/>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left)">
                                      <p:cBhvr>
                                        <p:cTn id="51" dur="500"/>
                                        <p:tgtEl>
                                          <p:spTgt spid="92"/>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wipe(left)">
                                      <p:cBhvr>
                                        <p:cTn id="55" dur="500"/>
                                        <p:tgtEl>
                                          <p:spTgt spid="93"/>
                                        </p:tgtEl>
                                      </p:cBhvr>
                                    </p:animEffect>
                                  </p:childTnLst>
                                </p:cTn>
                              </p:par>
                            </p:childTnLst>
                          </p:cTn>
                        </p:par>
                        <p:par>
                          <p:cTn id="56" fill="hold">
                            <p:stCondLst>
                              <p:cond delay="2000"/>
                            </p:stCondLst>
                            <p:childTnLst>
                              <p:par>
                                <p:cTn id="57" presetID="22" presetClass="entr" presetSubtype="8" fill="hold" grpId="0" nodeType="after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left)">
                                      <p:cBhvr>
                                        <p:cTn id="59" dur="500"/>
                                        <p:tgtEl>
                                          <p:spTgt spid="94"/>
                                        </p:tgtEl>
                                      </p:cBhvr>
                                    </p:animEffect>
                                  </p:childTnLst>
                                </p:cTn>
                              </p:par>
                            </p:childTnLst>
                          </p:cTn>
                        </p:par>
                        <p:par>
                          <p:cTn id="60" fill="hold">
                            <p:stCondLst>
                              <p:cond delay="2500"/>
                            </p:stCondLst>
                            <p:childTnLst>
                              <p:par>
                                <p:cTn id="61" presetID="22" presetClass="entr" presetSubtype="1" fill="hold" grpId="0" nodeType="after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wipe(up)">
                                      <p:cBhvr>
                                        <p:cTn id="63" dur="500"/>
                                        <p:tgtEl>
                                          <p:spTgt spid="95"/>
                                        </p:tgtEl>
                                      </p:cBhvr>
                                    </p:animEffect>
                                  </p:childTnLst>
                                </p:cTn>
                              </p:par>
                            </p:childTnLst>
                          </p:cTn>
                        </p:par>
                        <p:par>
                          <p:cTn id="64" fill="hold">
                            <p:stCondLst>
                              <p:cond delay="3000"/>
                            </p:stCondLst>
                            <p:childTnLst>
                              <p:par>
                                <p:cTn id="65" presetID="22" presetClass="entr" presetSubtype="2" fill="hold" grpId="0"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right)">
                                      <p:cBhvr>
                                        <p:cTn id="67" dur="500"/>
                                        <p:tgtEl>
                                          <p:spTgt spid="96"/>
                                        </p:tgtEl>
                                      </p:cBhvr>
                                    </p:animEffect>
                                  </p:childTnLst>
                                </p:cTn>
                              </p:par>
                            </p:childTnLst>
                          </p:cTn>
                        </p:par>
                        <p:par>
                          <p:cTn id="68" fill="hold">
                            <p:stCondLst>
                              <p:cond delay="3500"/>
                            </p:stCondLst>
                            <p:childTnLst>
                              <p:par>
                                <p:cTn id="69" presetID="22" presetClass="entr" presetSubtype="4" fill="hold" grpId="0" nodeType="after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blinds(horizontal)">
                                      <p:cBhvr>
                                        <p:cTn id="76"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animBg="1"/>
      <p:bldP spid="80" grpId="0"/>
      <p:bldP spid="81" grpId="0" animBg="1"/>
      <p:bldP spid="82" grpId="0" animBg="1"/>
      <p:bldP spid="83" grpId="0" animBg="1"/>
      <p:bldP spid="90" grpId="0" animBg="1"/>
      <p:bldP spid="91" grpId="0" animBg="1"/>
      <p:bldP spid="92" grpId="0" animBg="1"/>
      <p:bldP spid="93" grpId="0" animBg="1"/>
      <p:bldP spid="94" grpId="0" animBg="1"/>
      <p:bldP spid="95" grpId="0" animBg="1"/>
      <p:bldP spid="96" grpId="0" animBg="1"/>
      <p:bldP spid="97" grpId="0" animBg="1"/>
      <p:bldP spid="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过滤器组件</a:t>
            </a:r>
            <a:endParaRPr lang="zh-CN" altLang="en-US" dirty="0"/>
          </a:p>
        </p:txBody>
      </p:sp>
      <p:sp>
        <p:nvSpPr>
          <p:cNvPr id="4" name="Rectangle 4"/>
          <p:cNvSpPr>
            <a:spLocks noChangeArrowheads="1"/>
          </p:cNvSpPr>
          <p:nvPr/>
        </p:nvSpPr>
        <p:spPr bwMode="auto">
          <a:xfrm>
            <a:off x="2051050" y="2636838"/>
            <a:ext cx="5473700" cy="23764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5"/>
          <p:cNvSpPr>
            <a:spLocks noChangeArrowheads="1"/>
          </p:cNvSpPr>
          <p:nvPr/>
        </p:nvSpPr>
        <p:spPr bwMode="auto">
          <a:xfrm>
            <a:off x="3995738" y="3284538"/>
            <a:ext cx="1223962" cy="1081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0066"/>
                </a:solidFill>
              </a:rPr>
              <a:t>处理中心</a:t>
            </a:r>
          </a:p>
        </p:txBody>
      </p:sp>
      <p:sp>
        <p:nvSpPr>
          <p:cNvPr id="6" name="AutoShape 6"/>
          <p:cNvSpPr>
            <a:spLocks noChangeArrowheads="1"/>
          </p:cNvSpPr>
          <p:nvPr/>
        </p:nvSpPr>
        <p:spPr bwMode="auto">
          <a:xfrm>
            <a:off x="2268538" y="3284538"/>
            <a:ext cx="1511300" cy="1081087"/>
          </a:xfrm>
          <a:prstGeom prst="flowChartOnlineStorag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FF0066"/>
                </a:solidFill>
              </a:rPr>
              <a:t>输入数据</a:t>
            </a:r>
          </a:p>
          <a:p>
            <a:pPr algn="ctr"/>
            <a:r>
              <a:rPr lang="zh-CN" altLang="en-US" sz="2000" b="1">
                <a:solidFill>
                  <a:srgbClr val="FF0066"/>
                </a:solidFill>
              </a:rPr>
              <a:t>接口</a:t>
            </a:r>
          </a:p>
        </p:txBody>
      </p:sp>
      <p:sp>
        <p:nvSpPr>
          <p:cNvPr id="7" name="AutoShape 7"/>
          <p:cNvSpPr>
            <a:spLocks noChangeArrowheads="1"/>
          </p:cNvSpPr>
          <p:nvPr/>
        </p:nvSpPr>
        <p:spPr bwMode="auto">
          <a:xfrm>
            <a:off x="5651500" y="3284538"/>
            <a:ext cx="1511300" cy="1081087"/>
          </a:xfrm>
          <a:prstGeom prst="flowChartOnlineStorag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FF0066"/>
                </a:solidFill>
              </a:rPr>
              <a:t>输出数据</a:t>
            </a:r>
          </a:p>
          <a:p>
            <a:pPr algn="ctr"/>
            <a:r>
              <a:rPr lang="zh-CN" altLang="en-US" sz="2000" b="1">
                <a:solidFill>
                  <a:srgbClr val="FF0066"/>
                </a:solidFill>
              </a:rPr>
              <a:t>接口</a:t>
            </a:r>
          </a:p>
        </p:txBody>
      </p:sp>
      <p:sp>
        <p:nvSpPr>
          <p:cNvPr id="8" name="Line 8"/>
          <p:cNvSpPr>
            <a:spLocks noChangeShapeType="1"/>
          </p:cNvSpPr>
          <p:nvPr/>
        </p:nvSpPr>
        <p:spPr bwMode="auto">
          <a:xfrm>
            <a:off x="971550" y="3789363"/>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9"/>
          <p:cNvSpPr>
            <a:spLocks noChangeArrowheads="1"/>
          </p:cNvSpPr>
          <p:nvPr/>
        </p:nvSpPr>
        <p:spPr bwMode="auto">
          <a:xfrm>
            <a:off x="611188" y="2924175"/>
            <a:ext cx="1368425" cy="7207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CC"/>
                </a:solidFill>
              </a:rPr>
              <a:t>数据输入</a:t>
            </a:r>
          </a:p>
        </p:txBody>
      </p:sp>
      <p:sp>
        <p:nvSpPr>
          <p:cNvPr id="10" name="Line 10"/>
          <p:cNvSpPr>
            <a:spLocks noChangeShapeType="1"/>
          </p:cNvSpPr>
          <p:nvPr/>
        </p:nvSpPr>
        <p:spPr bwMode="auto">
          <a:xfrm>
            <a:off x="7524750" y="3860800"/>
            <a:ext cx="13684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1"/>
          <p:cNvSpPr>
            <a:spLocks noChangeArrowheads="1"/>
          </p:cNvSpPr>
          <p:nvPr/>
        </p:nvSpPr>
        <p:spPr bwMode="auto">
          <a:xfrm>
            <a:off x="7667625" y="2997200"/>
            <a:ext cx="1152525"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00CC"/>
                </a:solidFill>
              </a:rPr>
              <a:t>数据输出</a:t>
            </a:r>
          </a:p>
        </p:txBody>
      </p:sp>
    </p:spTree>
    <p:extLst>
      <p:ext uri="{BB962C8B-B14F-4D97-AF65-F5344CB8AC3E}">
        <p14:creationId xmlns:p14="http://schemas.microsoft.com/office/powerpoint/2010/main" val="170079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管道和过滤器</a:t>
            </a:r>
            <a:endParaRPr lang="zh-CN" altLang="en-US" dirty="0"/>
          </a:p>
        </p:txBody>
      </p:sp>
      <p:sp>
        <p:nvSpPr>
          <p:cNvPr id="4" name="Rectangle 3"/>
          <p:cNvSpPr txBox="1">
            <a:spLocks noChangeArrowheads="1"/>
          </p:cNvSpPr>
          <p:nvPr/>
        </p:nvSpPr>
        <p:spPr>
          <a:xfrm>
            <a:off x="611188" y="2017713"/>
            <a:ext cx="83439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smtClean="0">
                <a:solidFill>
                  <a:srgbClr val="FF0066"/>
                </a:solidFill>
              </a:rPr>
              <a:t>过滤器组件：是处理单元。</a:t>
            </a:r>
          </a:p>
          <a:p>
            <a:r>
              <a:rPr lang="zh-CN" altLang="en-US" b="1" smtClean="0">
                <a:solidFill>
                  <a:schemeClr val="tx2"/>
                </a:solidFill>
              </a:rPr>
              <a:t>通过计算和增加信息来丰富数据</a:t>
            </a:r>
          </a:p>
          <a:p>
            <a:r>
              <a:rPr lang="zh-CN" altLang="en-US" b="1" smtClean="0">
                <a:solidFill>
                  <a:schemeClr val="tx2"/>
                </a:solidFill>
              </a:rPr>
              <a:t>通过浓缩或摘录信息来提炼数据</a:t>
            </a:r>
          </a:p>
          <a:p>
            <a:r>
              <a:rPr lang="zh-CN" altLang="en-US" b="1" smtClean="0">
                <a:solidFill>
                  <a:schemeClr val="tx2"/>
                </a:solidFill>
              </a:rPr>
              <a:t>通过以别的表示形式交付数据来转换数据</a:t>
            </a:r>
          </a:p>
          <a:p>
            <a:endParaRPr lang="zh-CN" altLang="en-US" b="1" smtClean="0">
              <a:solidFill>
                <a:schemeClr val="tx2"/>
              </a:solidFill>
            </a:endParaRPr>
          </a:p>
          <a:p>
            <a:r>
              <a:rPr lang="zh-CN" altLang="en-US" b="1" smtClean="0">
                <a:solidFill>
                  <a:srgbClr val="008000"/>
                </a:solidFill>
              </a:rPr>
              <a:t>？是什么力量推动数据在管道中流动？</a:t>
            </a:r>
            <a:endParaRPr lang="zh-CN" altLang="en-US" b="1" dirty="0">
              <a:solidFill>
                <a:srgbClr val="008000"/>
              </a:solidFill>
            </a:endParaRPr>
          </a:p>
        </p:txBody>
      </p:sp>
    </p:spTree>
    <p:extLst>
      <p:ext uri="{BB962C8B-B14F-4D97-AF65-F5344CB8AC3E}">
        <p14:creationId xmlns:p14="http://schemas.microsoft.com/office/powerpoint/2010/main" val="3121206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496" y="260648"/>
            <a:ext cx="9242298" cy="990600"/>
          </a:xfrm>
        </p:spPr>
        <p:txBody>
          <a:bodyPr>
            <a:normAutofit fontScale="90000"/>
          </a:bodyPr>
          <a:lstStyle/>
          <a:p>
            <a:r>
              <a:rPr lang="en-US" altLang="zh-CN" b="1" dirty="0" err="1">
                <a:solidFill>
                  <a:srgbClr val="FF0066"/>
                </a:solidFill>
              </a:rPr>
              <a:t>Issue:data</a:t>
            </a:r>
            <a:r>
              <a:rPr lang="en-US" altLang="zh-CN" b="1" dirty="0">
                <a:solidFill>
                  <a:srgbClr val="FF0066"/>
                </a:solidFill>
              </a:rPr>
              <a:t> pulling and data pushing</a:t>
            </a:r>
            <a:endParaRPr lang="zh-CN" altLang="en-US" dirty="0"/>
          </a:p>
        </p:txBody>
      </p:sp>
      <p:sp>
        <p:nvSpPr>
          <p:cNvPr id="4" name="Rectangle 3"/>
          <p:cNvSpPr txBox="1">
            <a:spLocks noChangeArrowheads="1"/>
          </p:cNvSpPr>
          <p:nvPr/>
        </p:nvSpPr>
        <p:spPr>
          <a:xfrm>
            <a:off x="272480" y="1844824"/>
            <a:ext cx="9144000" cy="4681537"/>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en-US" altLang="zh-CN" sz="2800" smtClean="0">
                <a:solidFill>
                  <a:srgbClr val="FF0066"/>
                </a:solidFill>
              </a:rPr>
              <a:t>Question: what is the force that make data flow?</a:t>
            </a:r>
          </a:p>
          <a:p>
            <a:pPr>
              <a:lnSpc>
                <a:spcPct val="90000"/>
              </a:lnSpc>
            </a:pPr>
            <a:r>
              <a:rPr lang="en-US" altLang="zh-CN" sz="2800" smtClean="0">
                <a:solidFill>
                  <a:srgbClr val="FF0066"/>
                </a:solidFill>
              </a:rPr>
              <a:t>Three choice, all with force emanating from filters:</a:t>
            </a:r>
          </a:p>
          <a:p>
            <a:pPr>
              <a:lnSpc>
                <a:spcPct val="90000"/>
              </a:lnSpc>
              <a:buFont typeface="Wingdings" panose="05000000000000000000" pitchFamily="2" charset="2"/>
              <a:buChar char="Ø"/>
            </a:pPr>
            <a:r>
              <a:rPr lang="en-US" altLang="zh-CN" sz="2400" b="1" smtClean="0">
                <a:solidFill>
                  <a:srgbClr val="0066FF"/>
                </a:solidFill>
              </a:rPr>
              <a:t>push: data source pushes data in downstream direction</a:t>
            </a:r>
          </a:p>
          <a:p>
            <a:pPr>
              <a:lnSpc>
                <a:spcPct val="90000"/>
              </a:lnSpc>
              <a:buFont typeface="Wingdings" panose="05000000000000000000" pitchFamily="2" charset="2"/>
              <a:buChar char="Ø"/>
            </a:pPr>
            <a:r>
              <a:rPr lang="en-US" altLang="zh-CN" sz="2400" b="1" smtClean="0">
                <a:solidFill>
                  <a:srgbClr val="0066FF"/>
                </a:solidFill>
              </a:rPr>
              <a:t>Pull: data sink pulls data from upstream direction</a:t>
            </a:r>
          </a:p>
          <a:p>
            <a:pPr>
              <a:lnSpc>
                <a:spcPct val="90000"/>
              </a:lnSpc>
              <a:buFont typeface="Wingdings" panose="05000000000000000000" pitchFamily="2" charset="2"/>
              <a:buChar char="Ø"/>
            </a:pPr>
            <a:r>
              <a:rPr lang="en-US" altLang="zh-CN" sz="2400" b="1" smtClean="0">
                <a:solidFill>
                  <a:srgbClr val="0066FF"/>
                </a:solidFill>
              </a:rPr>
              <a:t>Push/pull: a filter is activelly pulling from upstream, computing, and pushing downstream</a:t>
            </a:r>
          </a:p>
          <a:p>
            <a:pPr>
              <a:lnSpc>
                <a:spcPct val="90000"/>
              </a:lnSpc>
              <a:buClr>
                <a:srgbClr val="FF0066"/>
              </a:buClr>
              <a:buFontTx/>
              <a:buChar char="•"/>
            </a:pPr>
            <a:r>
              <a:rPr lang="en-US" altLang="zh-CN" sz="2800" smtClean="0">
                <a:solidFill>
                  <a:srgbClr val="FF0066"/>
                </a:solidFill>
              </a:rPr>
              <a:t>Combinations may be complex. If more than one filter is pushing/pulling ,synchronization is needed</a:t>
            </a:r>
          </a:p>
          <a:p>
            <a:pPr>
              <a:lnSpc>
                <a:spcPct val="90000"/>
              </a:lnSpc>
              <a:buClr>
                <a:srgbClr val="FF0066"/>
              </a:buClr>
              <a:buFontTx/>
              <a:buChar char="•"/>
            </a:pPr>
            <a:r>
              <a:rPr lang="en-US" altLang="zh-CN" sz="2800" smtClean="0">
                <a:solidFill>
                  <a:srgbClr val="FF0066"/>
                </a:solidFill>
              </a:rPr>
              <a:t>So: Why can</a:t>
            </a:r>
            <a:r>
              <a:rPr lang="en-US" altLang="zh-CN" sz="2800" smtClean="0">
                <a:solidFill>
                  <a:srgbClr val="FF0066"/>
                </a:solidFill>
                <a:latin typeface="Arial" panose="020B0604020202020204" pitchFamily="34" charset="0"/>
              </a:rPr>
              <a:t>’</a:t>
            </a:r>
            <a:r>
              <a:rPr lang="en-US" altLang="zh-CN" sz="2800" smtClean="0">
                <a:solidFill>
                  <a:srgbClr val="FF0066"/>
                </a:solidFill>
              </a:rPr>
              <a:t>t you pipe a file to file in unix?</a:t>
            </a:r>
          </a:p>
          <a:p>
            <a:pPr>
              <a:lnSpc>
                <a:spcPct val="90000"/>
              </a:lnSpc>
              <a:buFont typeface="Wingdings" panose="05000000000000000000" pitchFamily="2" charset="2"/>
              <a:buNone/>
            </a:pPr>
            <a:r>
              <a:rPr lang="en-US" altLang="zh-CN" smtClean="0"/>
              <a:t> </a:t>
            </a:r>
          </a:p>
          <a:p>
            <a:pPr>
              <a:lnSpc>
                <a:spcPct val="90000"/>
              </a:lnSpc>
            </a:pPr>
            <a:endParaRPr lang="en-US" altLang="zh-CN" dirty="0"/>
          </a:p>
        </p:txBody>
      </p:sp>
    </p:spTree>
    <p:extLst>
      <p:ext uri="{BB962C8B-B14F-4D97-AF65-F5344CB8AC3E}">
        <p14:creationId xmlns:p14="http://schemas.microsoft.com/office/powerpoint/2010/main" val="321555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什么是模式</a:t>
            </a:r>
            <a:endParaRPr lang="zh-CN" altLang="en-US" dirty="0"/>
          </a:p>
        </p:txBody>
      </p:sp>
      <p:graphicFrame>
        <p:nvGraphicFramePr>
          <p:cNvPr id="4" name="Object 3"/>
          <p:cNvGraphicFramePr>
            <a:graphicFrameLocks noGrp="1" noChangeAspect="1"/>
          </p:cNvGraphicFramePr>
          <p:nvPr>
            <p:ph idx="1"/>
            <p:extLst>
              <p:ext uri="{D42A27DB-BD31-4B8C-83A1-F6EECF244321}">
                <p14:modId xmlns:p14="http://schemas.microsoft.com/office/powerpoint/2010/main" val="432373188"/>
              </p:ext>
            </p:extLst>
          </p:nvPr>
        </p:nvGraphicFramePr>
        <p:xfrm>
          <a:off x="489521" y="1981826"/>
          <a:ext cx="3168650" cy="4321175"/>
        </p:xfrm>
        <a:graphic>
          <a:graphicData uri="http://schemas.openxmlformats.org/presentationml/2006/ole">
            <mc:AlternateContent xmlns:mc="http://schemas.openxmlformats.org/markup-compatibility/2006">
              <mc:Choice xmlns:v="urn:schemas-microsoft-com:vml" Requires="v">
                <p:oleObj spid="_x0000_s2147" name="位图图像" r:id="rId3" imgW="2276793" imgH="3895238" progId="Paint.Picture">
                  <p:embed/>
                </p:oleObj>
              </mc:Choice>
              <mc:Fallback>
                <p:oleObj name="位图图像" r:id="rId3" imgW="2276793" imgH="38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21" y="1981826"/>
                        <a:ext cx="3168650"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p:cNvSpPr>
            <a:spLocks noChangeArrowheads="1"/>
          </p:cNvSpPr>
          <p:nvPr/>
        </p:nvSpPr>
        <p:spPr bwMode="auto">
          <a:xfrm>
            <a:off x="3731196" y="2126289"/>
            <a:ext cx="5400675" cy="417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dirty="0">
                <a:solidFill>
                  <a:schemeClr val="tx2"/>
                </a:solidFill>
                <a:latin typeface="Arial" charset="0"/>
              </a:rPr>
              <a:t>每一个模式描述了一个在我们周围不断</a:t>
            </a:r>
          </a:p>
          <a:p>
            <a:r>
              <a:rPr lang="zh-CN" altLang="en-US" sz="2400" b="1" dirty="0">
                <a:solidFill>
                  <a:schemeClr val="tx2"/>
                </a:solidFill>
                <a:latin typeface="Arial" charset="0"/>
              </a:rPr>
              <a:t>重复发生的问题，以及该问题的解决方</a:t>
            </a:r>
          </a:p>
          <a:p>
            <a:r>
              <a:rPr lang="zh-CN" altLang="en-US" sz="2400" b="1" dirty="0">
                <a:solidFill>
                  <a:schemeClr val="tx2"/>
                </a:solidFill>
                <a:latin typeface="Arial" charset="0"/>
              </a:rPr>
              <a:t>案的核心。</a:t>
            </a:r>
          </a:p>
          <a:p>
            <a:r>
              <a:rPr lang="zh-CN" altLang="en-US" sz="2400" b="1" dirty="0">
                <a:solidFill>
                  <a:schemeClr val="tx2"/>
                </a:solidFill>
                <a:latin typeface="Arial" charset="0"/>
              </a:rPr>
              <a:t>               </a:t>
            </a:r>
            <a:r>
              <a:rPr lang="en-US" altLang="zh-CN" sz="2400" b="1" dirty="0">
                <a:solidFill>
                  <a:schemeClr val="tx2"/>
                </a:solidFill>
                <a:latin typeface="Arial" charset="0"/>
              </a:rPr>
              <a:t>-----Christopher Alexander</a:t>
            </a:r>
          </a:p>
          <a:p>
            <a:endParaRPr lang="en-US" altLang="zh-CN" sz="2400" b="1" dirty="0">
              <a:solidFill>
                <a:schemeClr val="accent2"/>
              </a:solidFill>
              <a:latin typeface="Arial" charset="0"/>
            </a:endParaRPr>
          </a:p>
          <a:p>
            <a:endParaRPr lang="en-US" altLang="zh-CN" sz="2400" b="1" dirty="0">
              <a:solidFill>
                <a:schemeClr val="accent2"/>
              </a:solidFill>
              <a:latin typeface="Arial" charset="0"/>
            </a:endParaRPr>
          </a:p>
        </p:txBody>
      </p:sp>
    </p:spTree>
    <p:extLst>
      <p:ext uri="{BB962C8B-B14F-4D97-AF65-F5344CB8AC3E}">
        <p14:creationId xmlns:p14="http://schemas.microsoft.com/office/powerpoint/2010/main" val="6202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过滤组件的类型</a:t>
            </a:r>
            <a:endParaRPr lang="zh-CN" altLang="en-US" dirty="0"/>
          </a:p>
        </p:txBody>
      </p:sp>
      <p:sp>
        <p:nvSpPr>
          <p:cNvPr id="4" name="Rectangle 3"/>
          <p:cNvSpPr txBox="1">
            <a:spLocks noChangeArrowheads="1"/>
          </p:cNvSpPr>
          <p:nvPr/>
        </p:nvSpPr>
        <p:spPr>
          <a:xfrm>
            <a:off x="827088" y="2017713"/>
            <a:ext cx="81280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smtClean="0">
                <a:solidFill>
                  <a:srgbClr val="9900CC"/>
                </a:solidFill>
              </a:rPr>
              <a:t>随后的单元从过滤器中拉出输出单元</a:t>
            </a:r>
          </a:p>
          <a:p>
            <a:r>
              <a:rPr lang="zh-CN" altLang="en-US" b="1" smtClean="0">
                <a:solidFill>
                  <a:srgbClr val="9900CC"/>
                </a:solidFill>
              </a:rPr>
              <a:t>前面的单元把新的数据压入过滤器</a:t>
            </a:r>
          </a:p>
          <a:p>
            <a:r>
              <a:rPr lang="zh-CN" altLang="en-US" b="1" smtClean="0">
                <a:solidFill>
                  <a:srgbClr val="9900CC"/>
                </a:solidFill>
              </a:rPr>
              <a:t>过滤器以循环的方式，从流水线中拉出其输入数据，并将其输出数据压入后续单元</a:t>
            </a:r>
          </a:p>
          <a:p>
            <a:endParaRPr lang="zh-CN" altLang="en-US" b="1" smtClean="0">
              <a:solidFill>
                <a:srgbClr val="9900CC"/>
              </a:solidFill>
            </a:endParaRPr>
          </a:p>
          <a:p>
            <a:r>
              <a:rPr lang="zh-CN" altLang="en-US" b="1" smtClean="0">
                <a:solidFill>
                  <a:srgbClr val="FF0066"/>
                </a:solidFill>
              </a:rPr>
              <a:t>被动过滤器</a:t>
            </a:r>
          </a:p>
          <a:p>
            <a:r>
              <a:rPr lang="zh-CN" altLang="en-US" b="1" smtClean="0">
                <a:solidFill>
                  <a:srgbClr val="FF0066"/>
                </a:solidFill>
              </a:rPr>
              <a:t>主动过滤器</a:t>
            </a:r>
            <a:endParaRPr lang="zh-CN" altLang="en-US" b="1" dirty="0">
              <a:solidFill>
                <a:srgbClr val="FF0066"/>
              </a:solidFill>
            </a:endParaRPr>
          </a:p>
        </p:txBody>
      </p:sp>
    </p:spTree>
    <p:extLst>
      <p:ext uri="{BB962C8B-B14F-4D97-AF65-F5344CB8AC3E}">
        <p14:creationId xmlns:p14="http://schemas.microsoft.com/office/powerpoint/2010/main" val="1934850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动态特性</a:t>
            </a:r>
            <a:r>
              <a:rPr lang="en-US" altLang="zh-CN" dirty="0" smtClean="0"/>
              <a:t>1</a:t>
            </a:r>
            <a:endParaRPr lang="zh-CN" altLang="en-US" dirty="0"/>
          </a:p>
        </p:txBody>
      </p:sp>
      <p:sp>
        <p:nvSpPr>
          <p:cNvPr id="4" name="Rectangle 3"/>
          <p:cNvSpPr txBox="1">
            <a:spLocks noChangeArrowheads="1"/>
          </p:cNvSpPr>
          <p:nvPr/>
        </p:nvSpPr>
        <p:spPr>
          <a:xfrm>
            <a:off x="2753816" y="6021659"/>
            <a:ext cx="5943600" cy="457200"/>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zh-CN" altLang="en-US" sz="2800" smtClean="0">
                <a:solidFill>
                  <a:srgbClr val="008000"/>
                </a:solidFill>
              </a:rPr>
              <a:t>活动从数据源开始的流水线</a:t>
            </a:r>
            <a:endParaRPr lang="zh-CN" altLang="en-US" sz="2800" dirty="0">
              <a:solidFill>
                <a:srgbClr val="008000"/>
              </a:solidFill>
            </a:endParaRPr>
          </a:p>
        </p:txBody>
      </p:sp>
      <p:sp>
        <p:nvSpPr>
          <p:cNvPr id="5" name="Text Box 4"/>
          <p:cNvSpPr txBox="1">
            <a:spLocks noChangeArrowheads="1"/>
          </p:cNvSpPr>
          <p:nvPr/>
        </p:nvSpPr>
        <p:spPr bwMode="auto">
          <a:xfrm>
            <a:off x="848816" y="1752600"/>
            <a:ext cx="2362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Data Source:push</a:t>
            </a:r>
          </a:p>
        </p:txBody>
      </p:sp>
      <p:sp>
        <p:nvSpPr>
          <p:cNvPr id="6" name="Text Box 5"/>
          <p:cNvSpPr txBox="1">
            <a:spLocks noChangeArrowheads="1"/>
          </p:cNvSpPr>
          <p:nvPr/>
        </p:nvSpPr>
        <p:spPr bwMode="auto">
          <a:xfrm>
            <a:off x="3668216"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F1:push</a:t>
            </a:r>
          </a:p>
        </p:txBody>
      </p:sp>
      <p:sp>
        <p:nvSpPr>
          <p:cNvPr id="7" name="Text Box 6"/>
          <p:cNvSpPr txBox="1">
            <a:spLocks noChangeArrowheads="1"/>
          </p:cNvSpPr>
          <p:nvPr/>
        </p:nvSpPr>
        <p:spPr bwMode="auto">
          <a:xfrm>
            <a:off x="5344616"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F2:push</a:t>
            </a:r>
          </a:p>
        </p:txBody>
      </p:sp>
      <p:sp>
        <p:nvSpPr>
          <p:cNvPr id="8" name="Text Box 7"/>
          <p:cNvSpPr txBox="1">
            <a:spLocks noChangeArrowheads="1"/>
          </p:cNvSpPr>
          <p:nvPr/>
        </p:nvSpPr>
        <p:spPr bwMode="auto">
          <a:xfrm>
            <a:off x="7021016" y="1752600"/>
            <a:ext cx="15240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Data Sink</a:t>
            </a:r>
          </a:p>
        </p:txBody>
      </p:sp>
      <p:sp>
        <p:nvSpPr>
          <p:cNvPr id="9" name="Rectangle 8"/>
          <p:cNvSpPr>
            <a:spLocks noChangeArrowheads="1"/>
          </p:cNvSpPr>
          <p:nvPr/>
        </p:nvSpPr>
        <p:spPr bwMode="auto">
          <a:xfrm>
            <a:off x="1610816" y="2362200"/>
            <a:ext cx="533400" cy="37338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839416" y="2209800"/>
            <a:ext cx="0" cy="1524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0"/>
          <p:cNvSpPr>
            <a:spLocks noChangeArrowheads="1"/>
          </p:cNvSpPr>
          <p:nvPr/>
        </p:nvSpPr>
        <p:spPr bwMode="auto">
          <a:xfrm>
            <a:off x="3973016" y="2667000"/>
            <a:ext cx="533400" cy="32766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4201616" y="2209800"/>
            <a:ext cx="0" cy="4572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2"/>
          <p:cNvSpPr txBox="1">
            <a:spLocks noChangeArrowheads="1"/>
          </p:cNvSpPr>
          <p:nvPr/>
        </p:nvSpPr>
        <p:spPr bwMode="auto">
          <a:xfrm>
            <a:off x="2525216" y="2438400"/>
            <a:ext cx="914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4" name="Line 13"/>
          <p:cNvSpPr>
            <a:spLocks noChangeShapeType="1"/>
          </p:cNvSpPr>
          <p:nvPr/>
        </p:nvSpPr>
        <p:spPr bwMode="auto">
          <a:xfrm>
            <a:off x="2144216" y="2784475"/>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4"/>
          <p:cNvSpPr>
            <a:spLocks noChangeArrowheads="1"/>
          </p:cNvSpPr>
          <p:nvPr/>
        </p:nvSpPr>
        <p:spPr bwMode="auto">
          <a:xfrm>
            <a:off x="4049216" y="30480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p:cNvSpPr>
            <a:spLocks/>
          </p:cNvSpPr>
          <p:nvPr/>
        </p:nvSpPr>
        <p:spPr bwMode="auto">
          <a:xfrm>
            <a:off x="4506416" y="28956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6"/>
          <p:cNvSpPr>
            <a:spLocks/>
          </p:cNvSpPr>
          <p:nvPr/>
        </p:nvSpPr>
        <p:spPr bwMode="auto">
          <a:xfrm>
            <a:off x="4506416" y="34290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7"/>
          <p:cNvSpPr txBox="1">
            <a:spLocks noChangeArrowheads="1"/>
          </p:cNvSpPr>
          <p:nvPr/>
        </p:nvSpPr>
        <p:spPr bwMode="auto">
          <a:xfrm>
            <a:off x="4887416" y="3768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9" name="Line 18"/>
          <p:cNvSpPr>
            <a:spLocks noChangeShapeType="1"/>
          </p:cNvSpPr>
          <p:nvPr/>
        </p:nvSpPr>
        <p:spPr bwMode="auto">
          <a:xfrm flipV="1">
            <a:off x="4506416" y="41148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9"/>
          <p:cNvSpPr>
            <a:spLocks noChangeArrowheads="1"/>
          </p:cNvSpPr>
          <p:nvPr/>
        </p:nvSpPr>
        <p:spPr bwMode="auto">
          <a:xfrm>
            <a:off x="5649416" y="3962400"/>
            <a:ext cx="533400" cy="18288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0"/>
          <p:cNvSpPr>
            <a:spLocks noChangeArrowheads="1"/>
          </p:cNvSpPr>
          <p:nvPr/>
        </p:nvSpPr>
        <p:spPr bwMode="auto">
          <a:xfrm>
            <a:off x="5725616" y="43434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1"/>
          <p:cNvSpPr>
            <a:spLocks/>
          </p:cNvSpPr>
          <p:nvPr/>
        </p:nvSpPr>
        <p:spPr bwMode="auto">
          <a:xfrm>
            <a:off x="6182816" y="41910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2"/>
          <p:cNvSpPr>
            <a:spLocks/>
          </p:cNvSpPr>
          <p:nvPr/>
        </p:nvSpPr>
        <p:spPr bwMode="auto">
          <a:xfrm>
            <a:off x="6182816" y="47244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3"/>
          <p:cNvSpPr txBox="1">
            <a:spLocks noChangeArrowheads="1"/>
          </p:cNvSpPr>
          <p:nvPr/>
        </p:nvSpPr>
        <p:spPr bwMode="auto">
          <a:xfrm>
            <a:off x="6563816" y="4911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25" name="Line 24"/>
          <p:cNvSpPr>
            <a:spLocks noChangeShapeType="1"/>
          </p:cNvSpPr>
          <p:nvPr/>
        </p:nvSpPr>
        <p:spPr bwMode="auto">
          <a:xfrm flipV="1">
            <a:off x="6182816" y="52578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5954216" y="2209800"/>
            <a:ext cx="0" cy="17526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6"/>
          <p:cNvSpPr>
            <a:spLocks noChangeArrowheads="1"/>
          </p:cNvSpPr>
          <p:nvPr/>
        </p:nvSpPr>
        <p:spPr bwMode="auto">
          <a:xfrm>
            <a:off x="7402016" y="5029200"/>
            <a:ext cx="533400" cy="4572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
          <p:cNvSpPr>
            <a:spLocks noChangeShapeType="1"/>
          </p:cNvSpPr>
          <p:nvPr/>
        </p:nvSpPr>
        <p:spPr bwMode="auto">
          <a:xfrm>
            <a:off x="7706816" y="2286000"/>
            <a:ext cx="0" cy="27432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flipH="1">
            <a:off x="6182816" y="5410200"/>
            <a:ext cx="12192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flipH="1">
            <a:off x="4506416" y="57150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flipH="1">
            <a:off x="2144216" y="5867400"/>
            <a:ext cx="17526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48068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动态特性</a:t>
            </a:r>
            <a:r>
              <a:rPr lang="en-US" altLang="zh-CN" dirty="0" smtClean="0"/>
              <a:t>2</a:t>
            </a:r>
            <a:endParaRPr lang="zh-CN" altLang="en-US" dirty="0"/>
          </a:p>
        </p:txBody>
      </p:sp>
      <p:sp>
        <p:nvSpPr>
          <p:cNvPr id="4" name="Rectangle 3"/>
          <p:cNvSpPr txBox="1">
            <a:spLocks noChangeArrowheads="1"/>
          </p:cNvSpPr>
          <p:nvPr/>
        </p:nvSpPr>
        <p:spPr>
          <a:xfrm>
            <a:off x="3203575" y="6248400"/>
            <a:ext cx="5711825" cy="3810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zh-CN" altLang="en-US" sz="2800" b="1" smtClean="0">
                <a:solidFill>
                  <a:srgbClr val="008000"/>
                </a:solidFill>
              </a:rPr>
              <a:t>活动从数据汇点开始的流水线</a:t>
            </a:r>
            <a:endParaRPr lang="zh-CN" altLang="en-US" sz="2800" b="1">
              <a:solidFill>
                <a:srgbClr val="008000"/>
              </a:solidFill>
            </a:endParaRPr>
          </a:p>
        </p:txBody>
      </p:sp>
      <p:sp>
        <p:nvSpPr>
          <p:cNvPr id="5" name="Text Box 4"/>
          <p:cNvSpPr txBox="1">
            <a:spLocks noChangeArrowheads="1"/>
          </p:cNvSpPr>
          <p:nvPr/>
        </p:nvSpPr>
        <p:spPr bwMode="auto">
          <a:xfrm>
            <a:off x="533400" y="1752600"/>
            <a:ext cx="2598738"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8000"/>
                </a:solidFill>
                <a:latin typeface="Times New Roman" panose="02020603050405020304" pitchFamily="18" charset="0"/>
              </a:rPr>
              <a:t>Data Source:pull</a:t>
            </a:r>
          </a:p>
        </p:txBody>
      </p:sp>
      <p:sp>
        <p:nvSpPr>
          <p:cNvPr id="6" name="Text Box 5"/>
          <p:cNvSpPr txBox="1">
            <a:spLocks noChangeArrowheads="1"/>
          </p:cNvSpPr>
          <p:nvPr/>
        </p:nvSpPr>
        <p:spPr bwMode="auto">
          <a:xfrm>
            <a:off x="3352800"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8000"/>
                </a:solidFill>
                <a:latin typeface="Times New Roman" panose="02020603050405020304" pitchFamily="18" charset="0"/>
              </a:rPr>
              <a:t>F1:pull</a:t>
            </a:r>
          </a:p>
        </p:txBody>
      </p:sp>
      <p:sp>
        <p:nvSpPr>
          <p:cNvPr id="7" name="Text Box 6"/>
          <p:cNvSpPr txBox="1">
            <a:spLocks noChangeArrowheads="1"/>
          </p:cNvSpPr>
          <p:nvPr/>
        </p:nvSpPr>
        <p:spPr bwMode="auto">
          <a:xfrm>
            <a:off x="5029200"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8000"/>
                </a:solidFill>
                <a:latin typeface="Times New Roman" panose="02020603050405020304" pitchFamily="18" charset="0"/>
              </a:rPr>
              <a:t>F2:pull</a:t>
            </a:r>
          </a:p>
        </p:txBody>
      </p:sp>
      <p:sp>
        <p:nvSpPr>
          <p:cNvPr id="8" name="Text Box 7"/>
          <p:cNvSpPr txBox="1">
            <a:spLocks noChangeArrowheads="1"/>
          </p:cNvSpPr>
          <p:nvPr/>
        </p:nvSpPr>
        <p:spPr bwMode="auto">
          <a:xfrm>
            <a:off x="6705600" y="1752600"/>
            <a:ext cx="15240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8000"/>
                </a:solidFill>
                <a:latin typeface="Times New Roman" panose="02020603050405020304" pitchFamily="18" charset="0"/>
              </a:rPr>
              <a:t>Data Sink</a:t>
            </a:r>
          </a:p>
        </p:txBody>
      </p:sp>
      <p:sp>
        <p:nvSpPr>
          <p:cNvPr id="9" name="Rectangle 8"/>
          <p:cNvSpPr>
            <a:spLocks noChangeArrowheads="1"/>
          </p:cNvSpPr>
          <p:nvPr/>
        </p:nvSpPr>
        <p:spPr bwMode="auto">
          <a:xfrm>
            <a:off x="1295400" y="2895600"/>
            <a:ext cx="533400" cy="6858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524000" y="2209800"/>
            <a:ext cx="0" cy="685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0"/>
          <p:cNvSpPr>
            <a:spLocks noChangeArrowheads="1"/>
          </p:cNvSpPr>
          <p:nvPr/>
        </p:nvSpPr>
        <p:spPr bwMode="auto">
          <a:xfrm>
            <a:off x="3657600" y="2971800"/>
            <a:ext cx="533400" cy="16764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3886200" y="2209800"/>
            <a:ext cx="0" cy="762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2"/>
          <p:cNvSpPr txBox="1">
            <a:spLocks noChangeArrowheads="1"/>
          </p:cNvSpPr>
          <p:nvPr/>
        </p:nvSpPr>
        <p:spPr bwMode="auto">
          <a:xfrm>
            <a:off x="2209800" y="3200400"/>
            <a:ext cx="914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4" name="Line 13"/>
          <p:cNvSpPr>
            <a:spLocks noChangeShapeType="1"/>
          </p:cNvSpPr>
          <p:nvPr/>
        </p:nvSpPr>
        <p:spPr bwMode="auto">
          <a:xfrm>
            <a:off x="1828800" y="3200400"/>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4"/>
          <p:cNvSpPr>
            <a:spLocks noChangeArrowheads="1"/>
          </p:cNvSpPr>
          <p:nvPr/>
        </p:nvSpPr>
        <p:spPr bwMode="auto">
          <a:xfrm>
            <a:off x="3733800" y="34290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p:cNvSpPr>
            <a:spLocks/>
          </p:cNvSpPr>
          <p:nvPr/>
        </p:nvSpPr>
        <p:spPr bwMode="auto">
          <a:xfrm>
            <a:off x="4191000" y="32766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6"/>
          <p:cNvSpPr>
            <a:spLocks/>
          </p:cNvSpPr>
          <p:nvPr/>
        </p:nvSpPr>
        <p:spPr bwMode="auto">
          <a:xfrm>
            <a:off x="4191000" y="38100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7"/>
          <p:cNvSpPr txBox="1">
            <a:spLocks noChangeArrowheads="1"/>
          </p:cNvSpPr>
          <p:nvPr/>
        </p:nvSpPr>
        <p:spPr bwMode="auto">
          <a:xfrm>
            <a:off x="4495800" y="4530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9" name="Line 18"/>
          <p:cNvSpPr>
            <a:spLocks noChangeShapeType="1"/>
          </p:cNvSpPr>
          <p:nvPr/>
        </p:nvSpPr>
        <p:spPr bwMode="auto">
          <a:xfrm flipV="1">
            <a:off x="4191000" y="4537075"/>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9"/>
          <p:cNvSpPr>
            <a:spLocks noChangeArrowheads="1"/>
          </p:cNvSpPr>
          <p:nvPr/>
        </p:nvSpPr>
        <p:spPr bwMode="auto">
          <a:xfrm>
            <a:off x="5334000" y="2667000"/>
            <a:ext cx="533400" cy="31242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0"/>
          <p:cNvSpPr>
            <a:spLocks noChangeArrowheads="1"/>
          </p:cNvSpPr>
          <p:nvPr/>
        </p:nvSpPr>
        <p:spPr bwMode="auto">
          <a:xfrm>
            <a:off x="5410200" y="43434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1"/>
          <p:cNvSpPr>
            <a:spLocks/>
          </p:cNvSpPr>
          <p:nvPr/>
        </p:nvSpPr>
        <p:spPr bwMode="auto">
          <a:xfrm>
            <a:off x="5867400" y="41910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2"/>
          <p:cNvSpPr>
            <a:spLocks/>
          </p:cNvSpPr>
          <p:nvPr/>
        </p:nvSpPr>
        <p:spPr bwMode="auto">
          <a:xfrm>
            <a:off x="5867400" y="47244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3"/>
          <p:cNvSpPr txBox="1">
            <a:spLocks noChangeArrowheads="1"/>
          </p:cNvSpPr>
          <p:nvPr/>
        </p:nvSpPr>
        <p:spPr bwMode="auto">
          <a:xfrm>
            <a:off x="6172200" y="5257800"/>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25" name="Line 24"/>
          <p:cNvSpPr>
            <a:spLocks noChangeShapeType="1"/>
          </p:cNvSpPr>
          <p:nvPr/>
        </p:nvSpPr>
        <p:spPr bwMode="auto">
          <a:xfrm flipV="1">
            <a:off x="5867400" y="52578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5638800" y="2209800"/>
            <a:ext cx="0" cy="4572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6"/>
          <p:cNvSpPr>
            <a:spLocks noChangeArrowheads="1"/>
          </p:cNvSpPr>
          <p:nvPr/>
        </p:nvSpPr>
        <p:spPr bwMode="auto">
          <a:xfrm>
            <a:off x="7086600" y="2590800"/>
            <a:ext cx="533400" cy="32766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
          <p:cNvSpPr>
            <a:spLocks noChangeShapeType="1"/>
          </p:cNvSpPr>
          <p:nvPr/>
        </p:nvSpPr>
        <p:spPr bwMode="auto">
          <a:xfrm>
            <a:off x="7380288" y="2205038"/>
            <a:ext cx="11112" cy="38576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flipH="1">
            <a:off x="4191000" y="30480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flipH="1">
            <a:off x="1828800" y="3048000"/>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flipH="1">
            <a:off x="5867400" y="2667000"/>
            <a:ext cx="1219200" cy="0"/>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1"/>
          <p:cNvSpPr>
            <a:spLocks noChangeShapeType="1"/>
          </p:cNvSpPr>
          <p:nvPr/>
        </p:nvSpPr>
        <p:spPr bwMode="auto">
          <a:xfrm>
            <a:off x="1524000" y="3581400"/>
            <a:ext cx="0" cy="2590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2"/>
          <p:cNvSpPr>
            <a:spLocks noChangeShapeType="1"/>
          </p:cNvSpPr>
          <p:nvPr/>
        </p:nvSpPr>
        <p:spPr bwMode="auto">
          <a:xfrm>
            <a:off x="3886200" y="4648200"/>
            <a:ext cx="0" cy="1524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3"/>
          <p:cNvSpPr>
            <a:spLocks noChangeShapeType="1"/>
          </p:cNvSpPr>
          <p:nvPr/>
        </p:nvSpPr>
        <p:spPr bwMode="auto">
          <a:xfrm>
            <a:off x="5638800" y="5791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127648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动态特性</a:t>
            </a:r>
            <a:r>
              <a:rPr lang="en-US" altLang="zh-CN" dirty="0" smtClean="0"/>
              <a:t>3</a:t>
            </a:r>
            <a:endParaRPr lang="zh-CN" altLang="en-US" dirty="0"/>
          </a:p>
        </p:txBody>
      </p:sp>
      <p:sp>
        <p:nvSpPr>
          <p:cNvPr id="4" name="Rectangle 3"/>
          <p:cNvSpPr txBox="1">
            <a:spLocks noChangeArrowheads="1"/>
          </p:cNvSpPr>
          <p:nvPr/>
        </p:nvSpPr>
        <p:spPr>
          <a:xfrm>
            <a:off x="3505200" y="6248400"/>
            <a:ext cx="5410200" cy="381000"/>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zh-CN" altLang="en-US" sz="2800" smtClean="0">
                <a:solidFill>
                  <a:srgbClr val="008000"/>
                </a:solidFill>
              </a:rPr>
              <a:t>某个过滤器作为活动的起始</a:t>
            </a:r>
            <a:endParaRPr lang="zh-CN" altLang="en-US" sz="2800">
              <a:solidFill>
                <a:srgbClr val="008000"/>
              </a:solidFill>
            </a:endParaRPr>
          </a:p>
        </p:txBody>
      </p:sp>
      <p:sp>
        <p:nvSpPr>
          <p:cNvPr id="5" name="Text Box 4"/>
          <p:cNvSpPr txBox="1">
            <a:spLocks noChangeArrowheads="1"/>
          </p:cNvSpPr>
          <p:nvPr/>
        </p:nvSpPr>
        <p:spPr bwMode="auto">
          <a:xfrm>
            <a:off x="533400" y="1752600"/>
            <a:ext cx="2362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Data Source:pull</a:t>
            </a:r>
          </a:p>
        </p:txBody>
      </p:sp>
      <p:sp>
        <p:nvSpPr>
          <p:cNvPr id="6" name="Text Box 5"/>
          <p:cNvSpPr txBox="1">
            <a:spLocks noChangeArrowheads="1"/>
          </p:cNvSpPr>
          <p:nvPr/>
        </p:nvSpPr>
        <p:spPr bwMode="auto">
          <a:xfrm>
            <a:off x="3352800" y="1752600"/>
            <a:ext cx="12192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F1:pull</a:t>
            </a:r>
          </a:p>
        </p:txBody>
      </p:sp>
      <p:sp>
        <p:nvSpPr>
          <p:cNvPr id="7" name="Text Box 6"/>
          <p:cNvSpPr txBox="1">
            <a:spLocks noChangeArrowheads="1"/>
          </p:cNvSpPr>
          <p:nvPr/>
        </p:nvSpPr>
        <p:spPr bwMode="auto">
          <a:xfrm>
            <a:off x="4787900" y="1752600"/>
            <a:ext cx="1800225"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F2:pull/push</a:t>
            </a:r>
          </a:p>
        </p:txBody>
      </p:sp>
      <p:sp>
        <p:nvSpPr>
          <p:cNvPr id="8" name="Text Box 7"/>
          <p:cNvSpPr txBox="1">
            <a:spLocks noChangeArrowheads="1"/>
          </p:cNvSpPr>
          <p:nvPr/>
        </p:nvSpPr>
        <p:spPr bwMode="auto">
          <a:xfrm>
            <a:off x="6705600" y="1752600"/>
            <a:ext cx="1524000"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8000"/>
                </a:solidFill>
                <a:latin typeface="Times New Roman" panose="02020603050405020304" pitchFamily="18" charset="0"/>
              </a:rPr>
              <a:t>Data Sink</a:t>
            </a:r>
          </a:p>
        </p:txBody>
      </p:sp>
      <p:sp>
        <p:nvSpPr>
          <p:cNvPr id="9" name="Rectangle 8"/>
          <p:cNvSpPr>
            <a:spLocks noChangeArrowheads="1"/>
          </p:cNvSpPr>
          <p:nvPr/>
        </p:nvSpPr>
        <p:spPr bwMode="auto">
          <a:xfrm>
            <a:off x="1295400" y="2895600"/>
            <a:ext cx="533400" cy="6858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524000" y="2209800"/>
            <a:ext cx="0" cy="685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Rectangle 10"/>
          <p:cNvSpPr>
            <a:spLocks noChangeArrowheads="1"/>
          </p:cNvSpPr>
          <p:nvPr/>
        </p:nvSpPr>
        <p:spPr bwMode="auto">
          <a:xfrm>
            <a:off x="3657600" y="2971800"/>
            <a:ext cx="533400" cy="16764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3886200" y="2209800"/>
            <a:ext cx="0" cy="762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2"/>
          <p:cNvSpPr txBox="1">
            <a:spLocks noChangeArrowheads="1"/>
          </p:cNvSpPr>
          <p:nvPr/>
        </p:nvSpPr>
        <p:spPr bwMode="auto">
          <a:xfrm>
            <a:off x="2209800" y="3200400"/>
            <a:ext cx="914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4" name="Line 13"/>
          <p:cNvSpPr>
            <a:spLocks noChangeShapeType="1"/>
          </p:cNvSpPr>
          <p:nvPr/>
        </p:nvSpPr>
        <p:spPr bwMode="auto">
          <a:xfrm>
            <a:off x="1828800" y="3200400"/>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4"/>
          <p:cNvSpPr>
            <a:spLocks noChangeArrowheads="1"/>
          </p:cNvSpPr>
          <p:nvPr/>
        </p:nvSpPr>
        <p:spPr bwMode="auto">
          <a:xfrm>
            <a:off x="3733800" y="34290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p:cNvSpPr>
            <a:spLocks/>
          </p:cNvSpPr>
          <p:nvPr/>
        </p:nvSpPr>
        <p:spPr bwMode="auto">
          <a:xfrm>
            <a:off x="4191000" y="32766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6"/>
          <p:cNvSpPr>
            <a:spLocks/>
          </p:cNvSpPr>
          <p:nvPr/>
        </p:nvSpPr>
        <p:spPr bwMode="auto">
          <a:xfrm>
            <a:off x="4191000" y="38100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7"/>
          <p:cNvSpPr txBox="1">
            <a:spLocks noChangeArrowheads="1"/>
          </p:cNvSpPr>
          <p:nvPr/>
        </p:nvSpPr>
        <p:spPr bwMode="auto">
          <a:xfrm>
            <a:off x="4495800" y="4530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19" name="Line 18"/>
          <p:cNvSpPr>
            <a:spLocks noChangeShapeType="1"/>
          </p:cNvSpPr>
          <p:nvPr/>
        </p:nvSpPr>
        <p:spPr bwMode="auto">
          <a:xfrm flipV="1">
            <a:off x="4191000" y="4537075"/>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9"/>
          <p:cNvSpPr>
            <a:spLocks noChangeArrowheads="1"/>
          </p:cNvSpPr>
          <p:nvPr/>
        </p:nvSpPr>
        <p:spPr bwMode="auto">
          <a:xfrm>
            <a:off x="5334000" y="2667000"/>
            <a:ext cx="533400" cy="31242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0"/>
          <p:cNvSpPr>
            <a:spLocks noChangeArrowheads="1"/>
          </p:cNvSpPr>
          <p:nvPr/>
        </p:nvSpPr>
        <p:spPr bwMode="auto">
          <a:xfrm>
            <a:off x="5410200" y="4343400"/>
            <a:ext cx="533400" cy="533400"/>
          </a:xfrm>
          <a:prstGeom prst="rect">
            <a:avLst/>
          </a:prstGeom>
          <a:solidFill>
            <a:schemeClr val="bg1"/>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21"/>
          <p:cNvSpPr>
            <a:spLocks/>
          </p:cNvSpPr>
          <p:nvPr/>
        </p:nvSpPr>
        <p:spPr bwMode="auto">
          <a:xfrm>
            <a:off x="5867400" y="4191000"/>
            <a:ext cx="304800" cy="228600"/>
          </a:xfrm>
          <a:custGeom>
            <a:avLst/>
            <a:gdLst>
              <a:gd name="T0" fmla="*/ 0 w 192"/>
              <a:gd name="T1" fmla="*/ 0 h 144"/>
              <a:gd name="T2" fmla="*/ 192 w 192"/>
              <a:gd name="T3" fmla="*/ 0 h 144"/>
              <a:gd name="T4" fmla="*/ 192 w 192"/>
              <a:gd name="T5" fmla="*/ 144 h 144"/>
              <a:gd name="T6" fmla="*/ 48 w 192"/>
              <a:gd name="T7" fmla="*/ 144 h 144"/>
            </a:gdLst>
            <a:ahLst/>
            <a:cxnLst>
              <a:cxn ang="0">
                <a:pos x="T0" y="T1"/>
              </a:cxn>
              <a:cxn ang="0">
                <a:pos x="T2" y="T3"/>
              </a:cxn>
              <a:cxn ang="0">
                <a:pos x="T4" y="T5"/>
              </a:cxn>
              <a:cxn ang="0">
                <a:pos x="T6" y="T7"/>
              </a:cxn>
            </a:cxnLst>
            <a:rect l="0" t="0" r="r" b="b"/>
            <a:pathLst>
              <a:path w="192" h="144">
                <a:moveTo>
                  <a:pt x="0" y="0"/>
                </a:moveTo>
                <a:lnTo>
                  <a:pt x="192" y="0"/>
                </a:lnTo>
                <a:lnTo>
                  <a:pt x="192" y="144"/>
                </a:lnTo>
                <a:lnTo>
                  <a:pt x="48" y="144"/>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2"/>
          <p:cNvSpPr>
            <a:spLocks/>
          </p:cNvSpPr>
          <p:nvPr/>
        </p:nvSpPr>
        <p:spPr bwMode="auto">
          <a:xfrm>
            <a:off x="5867400" y="4724400"/>
            <a:ext cx="304800" cy="304800"/>
          </a:xfrm>
          <a:custGeom>
            <a:avLst/>
            <a:gdLst>
              <a:gd name="T0" fmla="*/ 48 w 192"/>
              <a:gd name="T1" fmla="*/ 0 h 192"/>
              <a:gd name="T2" fmla="*/ 192 w 192"/>
              <a:gd name="T3" fmla="*/ 0 h 192"/>
              <a:gd name="T4" fmla="*/ 192 w 192"/>
              <a:gd name="T5" fmla="*/ 192 h 192"/>
              <a:gd name="T6" fmla="*/ 0 w 192"/>
              <a:gd name="T7" fmla="*/ 192 h 192"/>
            </a:gdLst>
            <a:ahLst/>
            <a:cxnLst>
              <a:cxn ang="0">
                <a:pos x="T0" y="T1"/>
              </a:cxn>
              <a:cxn ang="0">
                <a:pos x="T2" y="T3"/>
              </a:cxn>
              <a:cxn ang="0">
                <a:pos x="T4" y="T5"/>
              </a:cxn>
              <a:cxn ang="0">
                <a:pos x="T6" y="T7"/>
              </a:cxn>
            </a:cxnLst>
            <a:rect l="0" t="0" r="r" b="b"/>
            <a:pathLst>
              <a:path w="192" h="192">
                <a:moveTo>
                  <a:pt x="48" y="0"/>
                </a:moveTo>
                <a:lnTo>
                  <a:pt x="192" y="0"/>
                </a:lnTo>
                <a:lnTo>
                  <a:pt x="192" y="192"/>
                </a:lnTo>
                <a:lnTo>
                  <a:pt x="0" y="192"/>
                </a:lnTo>
              </a:path>
            </a:pathLst>
          </a:custGeom>
          <a:noFill/>
          <a:ln w="9525">
            <a:solidFill>
              <a:srgbClr val="008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3"/>
          <p:cNvSpPr txBox="1">
            <a:spLocks noChangeArrowheads="1"/>
          </p:cNvSpPr>
          <p:nvPr/>
        </p:nvSpPr>
        <p:spPr bwMode="auto">
          <a:xfrm>
            <a:off x="6248400" y="4911725"/>
            <a:ext cx="533400" cy="3460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a:solidFill>
                  <a:srgbClr val="008000"/>
                </a:solidFill>
                <a:latin typeface="Times New Roman" panose="02020603050405020304" pitchFamily="18" charset="0"/>
              </a:rPr>
              <a:t>data</a:t>
            </a:r>
          </a:p>
        </p:txBody>
      </p:sp>
      <p:sp>
        <p:nvSpPr>
          <p:cNvPr id="25" name="Line 24"/>
          <p:cNvSpPr>
            <a:spLocks noChangeShapeType="1"/>
          </p:cNvSpPr>
          <p:nvPr/>
        </p:nvSpPr>
        <p:spPr bwMode="auto">
          <a:xfrm flipV="1">
            <a:off x="5867400" y="5257800"/>
            <a:ext cx="12192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a:off x="5638800" y="2209800"/>
            <a:ext cx="0" cy="4572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6"/>
          <p:cNvSpPr>
            <a:spLocks noChangeArrowheads="1"/>
          </p:cNvSpPr>
          <p:nvPr/>
        </p:nvSpPr>
        <p:spPr bwMode="auto">
          <a:xfrm>
            <a:off x="7086600" y="5105400"/>
            <a:ext cx="533400" cy="7620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
          <p:cNvSpPr>
            <a:spLocks noChangeShapeType="1"/>
          </p:cNvSpPr>
          <p:nvPr/>
        </p:nvSpPr>
        <p:spPr bwMode="auto">
          <a:xfrm>
            <a:off x="7391400" y="2209800"/>
            <a:ext cx="0" cy="28956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flipH="1">
            <a:off x="4191000" y="3048000"/>
            <a:ext cx="11430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flipH="1">
            <a:off x="1828800" y="3048000"/>
            <a:ext cx="18288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a:off x="1524000" y="3581400"/>
            <a:ext cx="0" cy="2590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1"/>
          <p:cNvSpPr>
            <a:spLocks noChangeShapeType="1"/>
          </p:cNvSpPr>
          <p:nvPr/>
        </p:nvSpPr>
        <p:spPr bwMode="auto">
          <a:xfrm>
            <a:off x="3886200" y="4648200"/>
            <a:ext cx="0" cy="1524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2"/>
          <p:cNvSpPr>
            <a:spLocks noChangeShapeType="1"/>
          </p:cNvSpPr>
          <p:nvPr/>
        </p:nvSpPr>
        <p:spPr bwMode="auto">
          <a:xfrm>
            <a:off x="5638800" y="5791200"/>
            <a:ext cx="0" cy="3810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3"/>
          <p:cNvSpPr>
            <a:spLocks noChangeShapeType="1"/>
          </p:cNvSpPr>
          <p:nvPr/>
        </p:nvSpPr>
        <p:spPr bwMode="auto">
          <a:xfrm flipH="1">
            <a:off x="5867400" y="5486400"/>
            <a:ext cx="1219200" cy="0"/>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4"/>
          <p:cNvSpPr>
            <a:spLocks noChangeShapeType="1"/>
          </p:cNvSpPr>
          <p:nvPr/>
        </p:nvSpPr>
        <p:spPr bwMode="auto">
          <a:xfrm>
            <a:off x="7315200" y="5867400"/>
            <a:ext cx="0" cy="3048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06405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过滤器的状态</a:t>
            </a:r>
            <a:endParaRPr lang="zh-CN" altLang="en-US" dirty="0"/>
          </a:p>
        </p:txBody>
      </p:sp>
      <p:sp>
        <p:nvSpPr>
          <p:cNvPr id="4" name="Rectangle 3"/>
          <p:cNvSpPr txBox="1">
            <a:spLocks noChangeArrowheads="1"/>
          </p:cNvSpPr>
          <p:nvPr/>
        </p:nvSpPr>
        <p:spPr>
          <a:xfrm>
            <a:off x="992560" y="1772816"/>
            <a:ext cx="7772400" cy="345638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z="2800" b="1" dirty="0" smtClean="0">
                <a:solidFill>
                  <a:srgbClr val="9900CC"/>
                </a:solidFill>
                <a:ea typeface="楷体_GB2312" pitchFamily="49" charset="-122"/>
              </a:rPr>
              <a:t>停止状态</a:t>
            </a:r>
            <a:r>
              <a:rPr lang="en-US" altLang="zh-CN" sz="2800" b="1" dirty="0" smtClean="0">
                <a:solidFill>
                  <a:srgbClr val="9900CC"/>
                </a:solidFill>
                <a:ea typeface="楷体_GB2312" pitchFamily="49" charset="-122"/>
              </a:rPr>
              <a:t>:</a:t>
            </a:r>
            <a:r>
              <a:rPr lang="zh-CN" altLang="en-US" sz="2800" b="1" dirty="0" smtClean="0">
                <a:solidFill>
                  <a:schemeClr val="tx2"/>
                </a:solidFill>
                <a:ea typeface="楷体_GB2312" pitchFamily="49" charset="-122"/>
              </a:rPr>
              <a:t>表示过滤器处于待启动状态，当外部启动过滤器后，过滤器处于处理状态。</a:t>
            </a:r>
          </a:p>
          <a:p>
            <a:r>
              <a:rPr lang="zh-CN" altLang="en-US" sz="2800" b="1" dirty="0" smtClean="0">
                <a:solidFill>
                  <a:srgbClr val="9900CC"/>
                </a:solidFill>
                <a:ea typeface="楷体_GB2312" pitchFamily="49" charset="-122"/>
              </a:rPr>
              <a:t>处理状态：</a:t>
            </a:r>
            <a:r>
              <a:rPr lang="zh-CN" altLang="en-US" sz="2800" b="1" dirty="0" smtClean="0">
                <a:solidFill>
                  <a:schemeClr val="tx2"/>
                </a:solidFill>
                <a:ea typeface="楷体_GB2312" pitchFamily="49" charset="-122"/>
              </a:rPr>
              <a:t>表示过滤器正处理输入数据队列中的数据。</a:t>
            </a:r>
          </a:p>
          <a:p>
            <a:r>
              <a:rPr lang="zh-CN" altLang="en-US" sz="2800" b="1" dirty="0" smtClean="0">
                <a:solidFill>
                  <a:srgbClr val="9900CC"/>
                </a:solidFill>
                <a:ea typeface="楷体_GB2312" pitchFamily="49" charset="-122"/>
              </a:rPr>
              <a:t>等待状态：</a:t>
            </a:r>
            <a:r>
              <a:rPr lang="zh-CN" altLang="en-US" sz="2800" b="1" dirty="0" smtClean="0">
                <a:solidFill>
                  <a:schemeClr val="tx2"/>
                </a:solidFill>
                <a:ea typeface="楷体_GB2312" pitchFamily="49" charset="-122"/>
              </a:rPr>
              <a:t>表示过滤器的输入数据队列为空，此时过滤器等待，当有新的数据输入时，过滤器处于处理状态。</a:t>
            </a:r>
          </a:p>
          <a:p>
            <a:endParaRPr lang="en-US" altLang="zh-CN" dirty="0"/>
          </a:p>
        </p:txBody>
      </p:sp>
      <p:sp>
        <p:nvSpPr>
          <p:cNvPr id="5" name="矩形 4"/>
          <p:cNvSpPr/>
          <p:nvPr/>
        </p:nvSpPr>
        <p:spPr>
          <a:xfrm>
            <a:off x="1021532" y="5445224"/>
            <a:ext cx="4953000" cy="923330"/>
          </a:xfrm>
          <a:prstGeom prst="rect">
            <a:avLst/>
          </a:prstGeom>
        </p:spPr>
        <p:txBody>
          <a:bodyPr>
            <a:spAutoFit/>
          </a:bodyPr>
          <a:lstStyle/>
          <a:p>
            <a:r>
              <a:rPr lang="zh-CN" altLang="en-US" b="1" dirty="0">
                <a:solidFill>
                  <a:srgbClr val="FF0066"/>
                </a:solidFill>
              </a:rPr>
              <a:t>过滤器组件：</a:t>
            </a:r>
            <a:r>
              <a:rPr lang="zh-CN" altLang="en-US" b="1" dirty="0">
                <a:solidFill>
                  <a:schemeClr val="tx2"/>
                </a:solidFill>
              </a:rPr>
              <a:t>增量式的处理数据。</a:t>
            </a:r>
          </a:p>
          <a:p>
            <a:pPr lvl="2"/>
            <a:r>
              <a:rPr lang="en-US" altLang="zh-CN" dirty="0">
                <a:solidFill>
                  <a:srgbClr val="008000"/>
                </a:solidFill>
              </a:rPr>
              <a:t>data is processed as it arrives, not gathered then processed</a:t>
            </a:r>
            <a:endParaRPr lang="zh-CN" altLang="en-US" dirty="0"/>
          </a:p>
        </p:txBody>
      </p:sp>
    </p:spTree>
    <p:extLst>
      <p:ext uri="{BB962C8B-B14F-4D97-AF65-F5344CB8AC3E}">
        <p14:creationId xmlns:p14="http://schemas.microsoft.com/office/powerpoint/2010/main" val="1113545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Unix Shell</a:t>
            </a:r>
            <a:endParaRPr lang="zh-CN" altLang="en-US" dirty="0"/>
          </a:p>
        </p:txBody>
      </p:sp>
      <p:sp>
        <p:nvSpPr>
          <p:cNvPr id="4" name="Rectangle 3"/>
          <p:cNvSpPr txBox="1">
            <a:spLocks noChangeArrowheads="1"/>
          </p:cNvSpPr>
          <p:nvPr/>
        </p:nvSpPr>
        <p:spPr>
          <a:xfrm>
            <a:off x="539750" y="2017713"/>
            <a:ext cx="8415338" cy="443547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smtClean="0">
                <a:solidFill>
                  <a:srgbClr val="FF0066"/>
                </a:solidFill>
              </a:rPr>
              <a:t>背景：</a:t>
            </a:r>
            <a:r>
              <a:rPr lang="en-US" altLang="zh-CN" b="1" smtClean="0">
                <a:solidFill>
                  <a:schemeClr val="tx2"/>
                </a:solidFill>
              </a:rPr>
              <a:t>Shell</a:t>
            </a:r>
            <a:r>
              <a:rPr lang="zh-CN" altLang="en-US" b="1" smtClean="0">
                <a:solidFill>
                  <a:schemeClr val="tx2"/>
                </a:solidFill>
              </a:rPr>
              <a:t>程序实际上是一个命令行解释器程序。</a:t>
            </a:r>
            <a:r>
              <a:rPr lang="en-US" altLang="zh-CN" b="1" smtClean="0">
                <a:solidFill>
                  <a:schemeClr val="tx2"/>
                </a:solidFill>
              </a:rPr>
              <a:t>Unix shell</a:t>
            </a:r>
            <a:r>
              <a:rPr lang="zh-CN" altLang="en-US" b="1" smtClean="0">
                <a:solidFill>
                  <a:schemeClr val="tx2"/>
                </a:solidFill>
              </a:rPr>
              <a:t>程序是基于字符的。用户通过键入命令与操作系统交互。</a:t>
            </a:r>
          </a:p>
          <a:p>
            <a:endParaRPr lang="zh-CN" altLang="en-US" b="1" smtClean="0">
              <a:solidFill>
                <a:schemeClr val="tx2"/>
              </a:solidFill>
            </a:endParaRPr>
          </a:p>
          <a:p>
            <a:r>
              <a:rPr lang="zh-CN" altLang="en-US" b="1" smtClean="0">
                <a:solidFill>
                  <a:schemeClr val="tx2"/>
                </a:solidFill>
              </a:rPr>
              <a:t>例如：命令</a:t>
            </a:r>
            <a:r>
              <a:rPr lang="zh-CN" altLang="en-US" b="1" smtClean="0">
                <a:solidFill>
                  <a:schemeClr val="tx2"/>
                </a:solidFill>
                <a:sym typeface="Wingdings" panose="05000000000000000000" pitchFamily="2" charset="2"/>
              </a:rPr>
              <a:t>（在文件</a:t>
            </a:r>
            <a:r>
              <a:rPr lang="en-US" altLang="zh-CN" b="1" smtClean="0">
                <a:solidFill>
                  <a:schemeClr val="tx2"/>
                </a:solidFill>
                <a:sym typeface="Wingdings" panose="05000000000000000000" pitchFamily="2" charset="2"/>
              </a:rPr>
              <a:t>f3</a:t>
            </a:r>
            <a:r>
              <a:rPr lang="zh-CN" altLang="en-US" b="1" smtClean="0">
                <a:solidFill>
                  <a:schemeClr val="tx2"/>
                </a:solidFill>
                <a:sym typeface="Wingdings" panose="05000000000000000000" pitchFamily="2" charset="2"/>
              </a:rPr>
              <a:t>中查找包含</a:t>
            </a:r>
            <a:r>
              <a:rPr lang="en-US" altLang="zh-CN" b="1" smtClean="0">
                <a:solidFill>
                  <a:schemeClr val="tx2"/>
                </a:solidFill>
                <a:sym typeface="Wingdings" panose="05000000000000000000" pitchFamily="2" charset="2"/>
              </a:rPr>
              <a:t>first</a:t>
            </a:r>
            <a:r>
              <a:rPr lang="zh-CN" altLang="en-US" b="1" smtClean="0">
                <a:solidFill>
                  <a:schemeClr val="tx2"/>
                </a:solidFill>
                <a:sym typeface="Wingdings" panose="05000000000000000000" pitchFamily="2" charset="2"/>
              </a:rPr>
              <a:t>的行</a:t>
            </a:r>
            <a:r>
              <a:rPr lang="zh-CN" altLang="en-US" b="1" smtClean="0">
                <a:solidFill>
                  <a:schemeClr val="tx2"/>
                </a:solidFill>
              </a:rPr>
              <a:t>）</a:t>
            </a:r>
          </a:p>
          <a:p>
            <a:r>
              <a:rPr lang="en-US" altLang="zh-CN" b="1" smtClean="0">
                <a:solidFill>
                  <a:srgbClr val="FF0066"/>
                </a:solidFill>
              </a:rPr>
              <a:t>%</a:t>
            </a:r>
            <a:r>
              <a:rPr lang="en-US" altLang="zh-CN" b="1" smtClean="0">
                <a:solidFill>
                  <a:schemeClr val="tx2"/>
                </a:solidFill>
              </a:rPr>
              <a:t> </a:t>
            </a:r>
            <a:r>
              <a:rPr lang="en-US" altLang="zh-CN" b="1" smtClean="0">
                <a:solidFill>
                  <a:srgbClr val="008000"/>
                </a:solidFill>
              </a:rPr>
              <a:t>grep</a:t>
            </a:r>
            <a:r>
              <a:rPr lang="en-US" altLang="zh-CN" b="1" smtClean="0">
                <a:solidFill>
                  <a:schemeClr val="tx2"/>
                </a:solidFill>
              </a:rPr>
              <a:t> </a:t>
            </a:r>
            <a:r>
              <a:rPr lang="en-US" altLang="zh-CN" b="1" smtClean="0">
                <a:solidFill>
                  <a:srgbClr val="FF66FF"/>
                </a:solidFill>
              </a:rPr>
              <a:t>first f3</a:t>
            </a:r>
            <a:endParaRPr lang="en-US" altLang="zh-CN" b="1" dirty="0">
              <a:solidFill>
                <a:srgbClr val="FF66FF"/>
              </a:solidFill>
            </a:endParaRPr>
          </a:p>
        </p:txBody>
      </p:sp>
    </p:spTree>
    <p:extLst>
      <p:ext uri="{BB962C8B-B14F-4D97-AF65-F5344CB8AC3E}">
        <p14:creationId xmlns:p14="http://schemas.microsoft.com/office/powerpoint/2010/main" val="2800837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Unix Shell</a:t>
            </a:r>
            <a:endParaRPr lang="zh-CN" altLang="en-US" dirty="0"/>
          </a:p>
        </p:txBody>
      </p:sp>
      <p:sp>
        <p:nvSpPr>
          <p:cNvPr id="4" name="Rectangle 3"/>
          <p:cNvSpPr>
            <a:spLocks noGrp="1" noChangeArrowheads="1"/>
          </p:cNvSpPr>
          <p:nvPr>
            <p:ph sz="quarter" idx="1"/>
          </p:nvPr>
        </p:nvSpPr>
        <p:spPr/>
        <p:txBody>
          <a:bodyPr/>
          <a:lstStyle/>
          <a:p>
            <a:r>
              <a:rPr lang="zh-CN" altLang="en-US" b="1" dirty="0">
                <a:solidFill>
                  <a:srgbClr val="FF0066"/>
                </a:solidFill>
              </a:rPr>
              <a:t>分析：</a:t>
            </a:r>
            <a:r>
              <a:rPr lang="en-US" altLang="zh-CN" b="1" dirty="0">
                <a:solidFill>
                  <a:srgbClr val="FF0066"/>
                </a:solidFill>
              </a:rPr>
              <a:t>Shell</a:t>
            </a:r>
            <a:r>
              <a:rPr lang="zh-CN" altLang="en-US" b="1" dirty="0">
                <a:solidFill>
                  <a:srgbClr val="FF0066"/>
                </a:solidFill>
              </a:rPr>
              <a:t>要完成工作必须采取的详细步骤：</a:t>
            </a:r>
          </a:p>
          <a:p>
            <a:r>
              <a:rPr lang="zh-CN" altLang="en-US" b="1" dirty="0">
                <a:solidFill>
                  <a:schemeClr val="tx2"/>
                </a:solidFill>
              </a:rPr>
              <a:t>打印输出提示符：</a:t>
            </a:r>
          </a:p>
          <a:p>
            <a:r>
              <a:rPr lang="zh-CN" altLang="en-US" b="1" dirty="0">
                <a:solidFill>
                  <a:schemeClr val="tx2"/>
                </a:solidFill>
              </a:rPr>
              <a:t>得到命令行</a:t>
            </a:r>
          </a:p>
          <a:p>
            <a:r>
              <a:rPr lang="zh-CN" altLang="en-US" b="1" dirty="0">
                <a:solidFill>
                  <a:schemeClr val="tx2"/>
                </a:solidFill>
              </a:rPr>
              <a:t>解析命令行</a:t>
            </a:r>
          </a:p>
          <a:p>
            <a:r>
              <a:rPr lang="zh-CN" altLang="en-US" b="1" dirty="0">
                <a:solidFill>
                  <a:schemeClr val="tx2"/>
                </a:solidFill>
              </a:rPr>
              <a:t>找到文件，验证命令行</a:t>
            </a:r>
          </a:p>
          <a:p>
            <a:r>
              <a:rPr lang="zh-CN" altLang="en-US" b="1" dirty="0">
                <a:solidFill>
                  <a:schemeClr val="tx2"/>
                </a:solidFill>
              </a:rPr>
              <a:t>执行命令对应的过程</a:t>
            </a:r>
          </a:p>
          <a:p>
            <a:r>
              <a:rPr lang="zh-CN" altLang="en-US" b="1" dirty="0">
                <a:solidFill>
                  <a:schemeClr val="tx2"/>
                </a:solidFill>
              </a:rPr>
              <a:t>输出结果</a:t>
            </a:r>
          </a:p>
        </p:txBody>
      </p:sp>
    </p:spTree>
    <p:extLst>
      <p:ext uri="{BB962C8B-B14F-4D97-AF65-F5344CB8AC3E}">
        <p14:creationId xmlns:p14="http://schemas.microsoft.com/office/powerpoint/2010/main" val="1766307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66"/>
                </a:solidFill>
                <a:effectLst>
                  <a:outerShdw blurRad="38100" dist="38100" dir="2700000" algn="tl">
                    <a:srgbClr val="C0C0C0"/>
                  </a:outerShdw>
                </a:effectLst>
              </a:rPr>
              <a:t>Example Shell</a:t>
            </a:r>
            <a:endParaRPr lang="zh-CN" altLang="en-US" dirty="0"/>
          </a:p>
        </p:txBody>
      </p:sp>
      <p:sp>
        <p:nvSpPr>
          <p:cNvPr id="4" name="Rectangle 3"/>
          <p:cNvSpPr txBox="1">
            <a:spLocks noChangeArrowheads="1"/>
          </p:cNvSpPr>
          <p:nvPr/>
        </p:nvSpPr>
        <p:spPr>
          <a:xfrm>
            <a:off x="250825" y="1773238"/>
            <a:ext cx="8704263" cy="489585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800" b="1" smtClean="0">
                <a:solidFill>
                  <a:schemeClr val="tx2"/>
                </a:solidFill>
              </a:rPr>
              <a:t>Cat /etc/passwd | grep </a:t>
            </a:r>
            <a:r>
              <a:rPr lang="en-US" altLang="zh-CN" sz="2800" b="1" smtClean="0">
                <a:solidFill>
                  <a:schemeClr val="tx2"/>
                </a:solidFill>
                <a:latin typeface="Arial" panose="020B0604020202020204" pitchFamily="34" charset="0"/>
              </a:rPr>
              <a:t>“</a:t>
            </a:r>
            <a:r>
              <a:rPr lang="en-US" altLang="zh-CN" sz="2800" b="1" smtClean="0">
                <a:solidFill>
                  <a:schemeClr val="tx2"/>
                </a:solidFill>
              </a:rPr>
              <a:t>joe</a:t>
            </a:r>
            <a:r>
              <a:rPr lang="en-US" altLang="zh-CN" sz="2800" b="1" smtClean="0">
                <a:solidFill>
                  <a:schemeClr val="tx2"/>
                </a:solidFill>
                <a:latin typeface="Arial" panose="020B0604020202020204" pitchFamily="34" charset="0"/>
              </a:rPr>
              <a:t>”</a:t>
            </a:r>
            <a:r>
              <a:rPr lang="en-US" altLang="zh-CN" sz="2800" b="1" smtClean="0">
                <a:solidFill>
                  <a:schemeClr val="tx2"/>
                </a:solidFill>
              </a:rPr>
              <a:t> | sort &gt; junk</a:t>
            </a:r>
            <a:endParaRPr lang="en-US" altLang="zh-CN" sz="2800" b="1" dirty="0">
              <a:solidFill>
                <a:schemeClr val="tx2"/>
              </a:solidFill>
            </a:endParaRPr>
          </a:p>
        </p:txBody>
      </p:sp>
      <p:sp>
        <p:nvSpPr>
          <p:cNvPr id="5" name="Rectangle 4"/>
          <p:cNvSpPr>
            <a:spLocks noChangeArrowheads="1"/>
          </p:cNvSpPr>
          <p:nvPr/>
        </p:nvSpPr>
        <p:spPr bwMode="auto">
          <a:xfrm>
            <a:off x="1258888" y="2852738"/>
            <a:ext cx="2016125" cy="792162"/>
          </a:xfrm>
          <a:prstGeom prst="rect">
            <a:avLst/>
          </a:prstGeom>
          <a:solidFill>
            <a:schemeClr val="accent1">
              <a:alpha val="3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8000"/>
                </a:solidFill>
              </a:rPr>
              <a:t>解析命令行</a:t>
            </a:r>
          </a:p>
        </p:txBody>
      </p:sp>
      <p:sp>
        <p:nvSpPr>
          <p:cNvPr id="6" name="Rectangle 5"/>
          <p:cNvSpPr>
            <a:spLocks noChangeArrowheads="1"/>
          </p:cNvSpPr>
          <p:nvPr/>
        </p:nvSpPr>
        <p:spPr bwMode="auto">
          <a:xfrm>
            <a:off x="4067175" y="2781300"/>
            <a:ext cx="2881313" cy="935038"/>
          </a:xfrm>
          <a:prstGeom prst="rect">
            <a:avLst/>
          </a:prstGeom>
          <a:solidFill>
            <a:schemeClr val="accent1">
              <a:alpha val="3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8000"/>
                </a:solidFill>
              </a:rPr>
              <a:t>执行命令对应的过程</a:t>
            </a:r>
          </a:p>
        </p:txBody>
      </p:sp>
      <p:sp>
        <p:nvSpPr>
          <p:cNvPr id="7" name="AutoShape 6"/>
          <p:cNvSpPr>
            <a:spLocks noChangeArrowheads="1"/>
          </p:cNvSpPr>
          <p:nvPr/>
        </p:nvSpPr>
        <p:spPr bwMode="auto">
          <a:xfrm>
            <a:off x="3276600" y="3068638"/>
            <a:ext cx="790575" cy="288925"/>
          </a:xfrm>
          <a:prstGeom prst="rightArrow">
            <a:avLst>
              <a:gd name="adj1" fmla="val 50000"/>
              <a:gd name="adj2" fmla="val 6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7"/>
          <p:cNvSpPr>
            <a:spLocks noChangeArrowheads="1"/>
          </p:cNvSpPr>
          <p:nvPr/>
        </p:nvSpPr>
        <p:spPr bwMode="auto">
          <a:xfrm>
            <a:off x="395288" y="3068638"/>
            <a:ext cx="863600" cy="360362"/>
          </a:xfrm>
          <a:prstGeom prst="rightArrow">
            <a:avLst>
              <a:gd name="adj1" fmla="val 50000"/>
              <a:gd name="adj2" fmla="val 5991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8"/>
          <p:cNvSpPr>
            <a:spLocks noChangeArrowheads="1"/>
          </p:cNvSpPr>
          <p:nvPr/>
        </p:nvSpPr>
        <p:spPr bwMode="auto">
          <a:xfrm>
            <a:off x="5364163" y="3716338"/>
            <a:ext cx="431800" cy="576262"/>
          </a:xfrm>
          <a:prstGeom prst="upDownArrow">
            <a:avLst>
              <a:gd name="adj1" fmla="val 50000"/>
              <a:gd name="adj2" fmla="val 2669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0" name="Group 9"/>
          <p:cNvGrpSpPr>
            <a:grpSpLocks/>
          </p:cNvGrpSpPr>
          <p:nvPr/>
        </p:nvGrpSpPr>
        <p:grpSpPr bwMode="auto">
          <a:xfrm>
            <a:off x="2916238" y="4365625"/>
            <a:ext cx="5832475" cy="2232025"/>
            <a:chOff x="1837" y="2750"/>
            <a:chExt cx="3674" cy="1406"/>
          </a:xfrm>
        </p:grpSpPr>
        <p:sp>
          <p:nvSpPr>
            <p:cNvPr id="11" name="Rectangle 10"/>
            <p:cNvSpPr>
              <a:spLocks noChangeArrowheads="1"/>
            </p:cNvSpPr>
            <p:nvPr/>
          </p:nvSpPr>
          <p:spPr bwMode="auto">
            <a:xfrm>
              <a:off x="1837" y="2750"/>
              <a:ext cx="3674" cy="14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1"/>
            <p:cNvSpPr>
              <a:spLocks noChangeArrowheads="1"/>
            </p:cNvSpPr>
            <p:nvPr/>
          </p:nvSpPr>
          <p:spPr bwMode="auto">
            <a:xfrm>
              <a:off x="1927" y="2840"/>
              <a:ext cx="952" cy="40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8000"/>
                  </a:solidFill>
                </a:rPr>
                <a:t>管道</a:t>
              </a:r>
              <a:r>
                <a:rPr lang="en-US" altLang="zh-CN" b="1">
                  <a:solidFill>
                    <a:srgbClr val="008000"/>
                  </a:solidFill>
                </a:rPr>
                <a:t>-</a:t>
              </a:r>
              <a:r>
                <a:rPr lang="zh-CN" altLang="en-US" b="1">
                  <a:solidFill>
                    <a:srgbClr val="008000"/>
                  </a:solidFill>
                </a:rPr>
                <a:t>过滤器</a:t>
              </a:r>
            </a:p>
          </p:txBody>
        </p:sp>
      </p:grpSp>
      <p:sp>
        <p:nvSpPr>
          <p:cNvPr id="13" name="AutoShape 12"/>
          <p:cNvSpPr>
            <a:spLocks noChangeArrowheads="1"/>
          </p:cNvSpPr>
          <p:nvPr/>
        </p:nvSpPr>
        <p:spPr bwMode="auto">
          <a:xfrm>
            <a:off x="6948488" y="3068638"/>
            <a:ext cx="863600" cy="4318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 name="图片 14"/>
          <p:cNvPicPr>
            <a:picLocks noChangeAspect="1"/>
          </p:cNvPicPr>
          <p:nvPr/>
        </p:nvPicPr>
        <p:blipFill>
          <a:blip r:embed="rId2"/>
          <a:stretch>
            <a:fillRect/>
          </a:stretch>
        </p:blipFill>
        <p:spPr>
          <a:xfrm>
            <a:off x="2971623" y="5277309"/>
            <a:ext cx="5777090" cy="815516"/>
          </a:xfrm>
          <a:prstGeom prst="rect">
            <a:avLst/>
          </a:prstGeom>
        </p:spPr>
      </p:pic>
    </p:spTree>
    <p:extLst>
      <p:ext uri="{BB962C8B-B14F-4D97-AF65-F5344CB8AC3E}">
        <p14:creationId xmlns:p14="http://schemas.microsoft.com/office/powerpoint/2010/main" val="2968374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特点</a:t>
            </a:r>
            <a:endParaRPr lang="zh-CN" altLang="en-US" dirty="0"/>
          </a:p>
        </p:txBody>
      </p:sp>
      <p:sp>
        <p:nvSpPr>
          <p:cNvPr id="4" name="Rectangle 3"/>
          <p:cNvSpPr txBox="1">
            <a:spLocks noChangeArrowheads="1"/>
          </p:cNvSpPr>
          <p:nvPr/>
        </p:nvSpPr>
        <p:spPr>
          <a:xfrm>
            <a:off x="920552" y="1988840"/>
            <a:ext cx="7772400" cy="288032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chemeClr val="tx2"/>
                </a:solidFill>
              </a:rPr>
              <a:t>过滤器组件是独立的。</a:t>
            </a:r>
          </a:p>
          <a:p>
            <a:r>
              <a:rPr lang="zh-CN" altLang="en-US" sz="2800" b="1" dirty="0" smtClean="0">
                <a:solidFill>
                  <a:srgbClr val="008000"/>
                </a:solidFill>
                <a:latin typeface="楷体_GB2312" pitchFamily="49" charset="-122"/>
                <a:ea typeface="楷体_GB2312" pitchFamily="49" charset="-122"/>
              </a:rPr>
              <a:t>除输入和输出外，每个过滤器不受任何其它过滤器运行的影响。</a:t>
            </a:r>
          </a:p>
          <a:p>
            <a:r>
              <a:rPr lang="zh-CN" altLang="en-US" sz="2800" b="1" dirty="0" smtClean="0">
                <a:solidFill>
                  <a:srgbClr val="008000"/>
                </a:solidFill>
                <a:latin typeface="楷体_GB2312" pitchFamily="49" charset="-122"/>
                <a:ea typeface="楷体_GB2312" pitchFamily="49" charset="-122"/>
              </a:rPr>
              <a:t>过滤器之间不共享任何信息。</a:t>
            </a:r>
          </a:p>
          <a:p>
            <a:r>
              <a:rPr lang="zh-CN" altLang="en-US" sz="2800" b="1" dirty="0" smtClean="0">
                <a:solidFill>
                  <a:srgbClr val="008000"/>
                </a:solidFill>
                <a:latin typeface="楷体_GB2312" pitchFamily="49" charset="-122"/>
                <a:ea typeface="楷体_GB2312" pitchFamily="49" charset="-122"/>
              </a:rPr>
              <a:t>每个过滤器不知道其上游或下游过滤器的</a:t>
            </a:r>
            <a:r>
              <a:rPr lang="en-US" altLang="zh-CN" sz="2800" b="1" dirty="0" smtClean="0">
                <a:solidFill>
                  <a:srgbClr val="008000"/>
                </a:solidFill>
                <a:latin typeface="楷体_GB2312" pitchFamily="49" charset="-122"/>
                <a:ea typeface="楷体_GB2312" pitchFamily="49" charset="-122"/>
              </a:rPr>
              <a:t>ID</a:t>
            </a:r>
            <a:r>
              <a:rPr lang="zh-CN" altLang="en-US" sz="2800" b="1" dirty="0" smtClean="0">
                <a:solidFill>
                  <a:srgbClr val="008000"/>
                </a:solidFill>
                <a:latin typeface="楷体_GB2312" pitchFamily="49" charset="-122"/>
                <a:ea typeface="楷体_GB2312" pitchFamily="49" charset="-122"/>
              </a:rPr>
              <a:t>号。</a:t>
            </a:r>
          </a:p>
          <a:p>
            <a:endParaRPr lang="en-US" altLang="zh-CN" sz="2800" dirty="0">
              <a:solidFill>
                <a:srgbClr val="008000"/>
              </a:solidFill>
              <a:latin typeface="楷体_GB2312" pitchFamily="49" charset="-122"/>
              <a:ea typeface="楷体_GB2312" pitchFamily="49" charset="-122"/>
            </a:endParaRPr>
          </a:p>
        </p:txBody>
      </p:sp>
    </p:spTree>
    <p:extLst>
      <p:ext uri="{BB962C8B-B14F-4D97-AF65-F5344CB8AC3E}">
        <p14:creationId xmlns:p14="http://schemas.microsoft.com/office/powerpoint/2010/main" val="1134463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管道</a:t>
            </a:r>
            <a:r>
              <a:rPr lang="en-US" altLang="zh-CN" b="1" dirty="0">
                <a:solidFill>
                  <a:srgbClr val="FF0066"/>
                </a:solidFill>
                <a:effectLst>
                  <a:outerShdw blurRad="38100" dist="38100" dir="2700000" algn="tl">
                    <a:srgbClr val="C0C0C0"/>
                  </a:outerShdw>
                </a:effectLst>
              </a:rPr>
              <a:t>-</a:t>
            </a:r>
            <a:r>
              <a:rPr lang="zh-CN" altLang="en-US" b="1" dirty="0">
                <a:solidFill>
                  <a:srgbClr val="FF0066"/>
                </a:solidFill>
                <a:effectLst>
                  <a:outerShdw blurRad="38100" dist="38100" dir="2700000" algn="tl">
                    <a:srgbClr val="C0C0C0"/>
                  </a:outerShdw>
                </a:effectLst>
              </a:rPr>
              <a:t>过滤器的优缺点</a:t>
            </a:r>
            <a:endParaRPr lang="zh-CN" altLang="en-US" dirty="0"/>
          </a:p>
        </p:txBody>
      </p:sp>
      <p:sp>
        <p:nvSpPr>
          <p:cNvPr id="4" name="Rectangle 3"/>
          <p:cNvSpPr txBox="1">
            <a:spLocks noChangeArrowheads="1"/>
          </p:cNvSpPr>
          <p:nvPr/>
        </p:nvSpPr>
        <p:spPr>
          <a:xfrm>
            <a:off x="570235" y="1700808"/>
            <a:ext cx="8631237" cy="50133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80000"/>
              </a:lnSpc>
              <a:buFont typeface="Wingdings" panose="05000000000000000000" pitchFamily="2" charset="2"/>
              <a:buNone/>
            </a:pPr>
            <a:r>
              <a:rPr lang="zh-CN" altLang="en-US" sz="2400" b="1" smtClean="0">
                <a:solidFill>
                  <a:srgbClr val="FF0066"/>
                </a:solidFill>
              </a:rPr>
              <a:t>长处：</a:t>
            </a:r>
            <a:r>
              <a:rPr lang="zh-CN" altLang="en-US" sz="2400" b="1" smtClean="0">
                <a:solidFill>
                  <a:schemeClr val="tx2"/>
                </a:solidFill>
              </a:rPr>
              <a:t>系统易于升级：</a:t>
            </a:r>
          </a:p>
          <a:p>
            <a:pPr>
              <a:lnSpc>
                <a:spcPct val="80000"/>
              </a:lnSpc>
              <a:buFont typeface="Wingdings" panose="05000000000000000000" pitchFamily="2" charset="2"/>
              <a:buNone/>
            </a:pPr>
            <a:r>
              <a:rPr lang="zh-CN" altLang="en-US" sz="2400" b="1" smtClean="0">
                <a:solidFill>
                  <a:schemeClr val="tx2"/>
                </a:solidFill>
              </a:rPr>
              <a:t>          过滤器组件的重用</a:t>
            </a:r>
          </a:p>
          <a:p>
            <a:pPr>
              <a:lnSpc>
                <a:spcPct val="80000"/>
              </a:lnSpc>
              <a:buFont typeface="Wingdings" panose="05000000000000000000" pitchFamily="2" charset="2"/>
              <a:buNone/>
            </a:pPr>
            <a:r>
              <a:rPr lang="zh-CN" altLang="en-US" sz="2400" b="1" smtClean="0">
                <a:solidFill>
                  <a:schemeClr val="tx2"/>
                </a:solidFill>
              </a:rPr>
              <a:t>          通过重组增加了灵活性</a:t>
            </a:r>
          </a:p>
          <a:p>
            <a:pPr>
              <a:lnSpc>
                <a:spcPct val="80000"/>
              </a:lnSpc>
              <a:buFont typeface="Wingdings" panose="05000000000000000000" pitchFamily="2" charset="2"/>
              <a:buNone/>
            </a:pPr>
            <a:r>
              <a:rPr lang="zh-CN" altLang="en-US" sz="2400" b="1" smtClean="0">
                <a:solidFill>
                  <a:schemeClr val="tx2"/>
                </a:solidFill>
              </a:rPr>
              <a:t>          支持并发：每个过滤器作为一个单独的执行任务，可以与其它过滤器并发执行。</a:t>
            </a:r>
          </a:p>
          <a:p>
            <a:pPr>
              <a:lnSpc>
                <a:spcPct val="80000"/>
              </a:lnSpc>
              <a:buFont typeface="Wingdings" panose="05000000000000000000" pitchFamily="2" charset="2"/>
              <a:buNone/>
            </a:pPr>
            <a:endParaRPr lang="zh-CN" altLang="en-US" sz="2400" b="1" smtClean="0">
              <a:solidFill>
                <a:srgbClr val="FF0066"/>
              </a:solidFill>
            </a:endParaRPr>
          </a:p>
          <a:p>
            <a:pPr>
              <a:lnSpc>
                <a:spcPct val="80000"/>
              </a:lnSpc>
              <a:buFont typeface="Wingdings" panose="05000000000000000000" pitchFamily="2" charset="2"/>
              <a:buNone/>
            </a:pPr>
            <a:r>
              <a:rPr lang="zh-CN" altLang="en-US" sz="2400" b="1" smtClean="0">
                <a:solidFill>
                  <a:srgbClr val="FF0066"/>
                </a:solidFill>
              </a:rPr>
              <a:t>短处：</a:t>
            </a:r>
            <a:r>
              <a:rPr lang="zh-CN" altLang="en-US" sz="2400" b="1" smtClean="0">
                <a:solidFill>
                  <a:schemeClr val="tx2"/>
                </a:solidFill>
              </a:rPr>
              <a:t>共享状态信息或者昂贵或者不灵活（</a:t>
            </a:r>
            <a:r>
              <a:rPr lang="zh-CN" altLang="en-US" sz="2400" b="1" smtClean="0">
                <a:solidFill>
                  <a:srgbClr val="008000"/>
                </a:solidFill>
              </a:rPr>
              <a:t>如果处理阶段需要共享大量的全局数据，则应用该模式就低效</a:t>
            </a:r>
            <a:r>
              <a:rPr lang="zh-CN" altLang="en-US" sz="2400" b="1" smtClean="0">
                <a:solidFill>
                  <a:schemeClr val="tx2"/>
                </a:solidFill>
              </a:rPr>
              <a:t>）</a:t>
            </a:r>
          </a:p>
          <a:p>
            <a:pPr>
              <a:lnSpc>
                <a:spcPct val="80000"/>
              </a:lnSpc>
              <a:buFont typeface="Wingdings" panose="05000000000000000000" pitchFamily="2" charset="2"/>
              <a:buNone/>
            </a:pPr>
            <a:r>
              <a:rPr lang="zh-CN" altLang="en-US" sz="2400" b="1" smtClean="0">
                <a:solidFill>
                  <a:schemeClr val="tx2"/>
                </a:solidFill>
              </a:rPr>
              <a:t>           不适于交互处理。往往导致批处理的方式</a:t>
            </a:r>
            <a:r>
              <a:rPr lang="en-US" altLang="zh-CN" sz="2400" b="1" smtClean="0">
                <a:solidFill>
                  <a:schemeClr val="tx2"/>
                </a:solidFill>
              </a:rPr>
              <a:t>.</a:t>
            </a:r>
          </a:p>
          <a:p>
            <a:pPr>
              <a:lnSpc>
                <a:spcPct val="80000"/>
              </a:lnSpc>
              <a:buFont typeface="Wingdings" panose="05000000000000000000" pitchFamily="2" charset="2"/>
              <a:buNone/>
            </a:pPr>
            <a:r>
              <a:rPr lang="en-US" altLang="zh-CN" sz="2400" b="1" smtClean="0">
                <a:solidFill>
                  <a:schemeClr val="tx2"/>
                </a:solidFill>
              </a:rPr>
              <a:t>           </a:t>
            </a:r>
            <a:r>
              <a:rPr lang="zh-CN" altLang="en-US" sz="2400" b="1" smtClean="0">
                <a:solidFill>
                  <a:schemeClr val="tx2"/>
                </a:solidFill>
              </a:rPr>
              <a:t>数据转换的额外开销（</a:t>
            </a:r>
            <a:r>
              <a:rPr lang="zh-CN" altLang="en-US" sz="2400" b="1" smtClean="0">
                <a:solidFill>
                  <a:srgbClr val="008000"/>
                </a:solidFill>
              </a:rPr>
              <a:t>考虑进行数值计算并使用</a:t>
            </a:r>
            <a:r>
              <a:rPr lang="en-US" altLang="zh-CN" sz="2400" b="1" smtClean="0">
                <a:solidFill>
                  <a:srgbClr val="008000"/>
                </a:solidFill>
              </a:rPr>
              <a:t>unix</a:t>
            </a:r>
            <a:r>
              <a:rPr lang="zh-CN" altLang="en-US" sz="2400" b="1" smtClean="0">
                <a:solidFill>
                  <a:srgbClr val="008000"/>
                </a:solidFill>
              </a:rPr>
              <a:t>管道的系统，必须在每个过滤器中把</a:t>
            </a:r>
            <a:r>
              <a:rPr lang="en-US" altLang="zh-CN" sz="2400" b="1" smtClean="0">
                <a:solidFill>
                  <a:srgbClr val="008000"/>
                </a:solidFill>
              </a:rPr>
              <a:t>ASCII</a:t>
            </a:r>
            <a:r>
              <a:rPr lang="zh-CN" altLang="en-US" sz="2400" b="1" smtClean="0">
                <a:solidFill>
                  <a:srgbClr val="008000"/>
                </a:solidFill>
              </a:rPr>
              <a:t>字符转换成实数或者将实现转换成</a:t>
            </a:r>
            <a:r>
              <a:rPr lang="en-US" altLang="zh-CN" sz="2400" b="1" smtClean="0">
                <a:solidFill>
                  <a:srgbClr val="008000"/>
                </a:solidFill>
              </a:rPr>
              <a:t>ASCII</a:t>
            </a:r>
            <a:r>
              <a:rPr lang="zh-CN" altLang="en-US" sz="2400" b="1" smtClean="0">
                <a:solidFill>
                  <a:srgbClr val="008000"/>
                </a:solidFill>
              </a:rPr>
              <a:t>字符。一个简单的过滤器，如两个数相加，它的绝大部分处理时间消耗在格式转换上</a:t>
            </a:r>
            <a:r>
              <a:rPr lang="zh-CN" altLang="en-US" sz="2400" b="1" smtClean="0">
                <a:solidFill>
                  <a:schemeClr val="tx2"/>
                </a:solidFill>
              </a:rPr>
              <a:t>）</a:t>
            </a:r>
          </a:p>
          <a:p>
            <a:pPr>
              <a:lnSpc>
                <a:spcPct val="80000"/>
              </a:lnSpc>
              <a:buFont typeface="Wingdings" panose="05000000000000000000" pitchFamily="2" charset="2"/>
              <a:buNone/>
            </a:pPr>
            <a:r>
              <a:rPr lang="zh-CN" altLang="en-US" sz="2400" b="1" smtClean="0">
                <a:solidFill>
                  <a:srgbClr val="FF0066"/>
                </a:solidFill>
              </a:rPr>
              <a:t>           </a:t>
            </a:r>
            <a:endParaRPr lang="zh-CN" altLang="en-US" sz="2400" b="1" dirty="0">
              <a:solidFill>
                <a:srgbClr val="FF0066"/>
              </a:solidFill>
            </a:endParaRPr>
          </a:p>
        </p:txBody>
      </p:sp>
    </p:spTree>
    <p:extLst>
      <p:ext uri="{BB962C8B-B14F-4D97-AF65-F5344CB8AC3E}">
        <p14:creationId xmlns:p14="http://schemas.microsoft.com/office/powerpoint/2010/main" val="197041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什么是模式</a:t>
            </a:r>
          </a:p>
        </p:txBody>
      </p:sp>
      <p:sp>
        <p:nvSpPr>
          <p:cNvPr id="4" name="Rectangle 3"/>
          <p:cNvSpPr txBox="1">
            <a:spLocks noChangeArrowheads="1"/>
          </p:cNvSpPr>
          <p:nvPr/>
        </p:nvSpPr>
        <p:spPr>
          <a:xfrm>
            <a:off x="457200" y="1844675"/>
            <a:ext cx="8686800" cy="50133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800" b="1" smtClean="0">
                <a:solidFill>
                  <a:schemeClr val="accent2"/>
                </a:solidFill>
              </a:rPr>
              <a:t>Christopher Alexander</a:t>
            </a:r>
            <a:r>
              <a:rPr lang="zh-CN" altLang="en-US" sz="2800" b="1" smtClean="0">
                <a:solidFill>
                  <a:schemeClr val="accent2"/>
                </a:solidFill>
              </a:rPr>
              <a:t>在</a:t>
            </a:r>
            <a:r>
              <a:rPr lang="en-US" altLang="zh-CN" sz="2800" b="1" smtClean="0">
                <a:solidFill>
                  <a:schemeClr val="accent2"/>
                </a:solidFill>
              </a:rPr>
              <a:t>《</a:t>
            </a:r>
            <a:r>
              <a:rPr lang="zh-CN" altLang="en-US" sz="2800" b="1" smtClean="0">
                <a:solidFill>
                  <a:schemeClr val="accent2"/>
                </a:solidFill>
              </a:rPr>
              <a:t>建筑的永恒方法</a:t>
            </a:r>
            <a:r>
              <a:rPr lang="en-US" altLang="zh-CN" sz="2800" b="1" smtClean="0">
                <a:solidFill>
                  <a:schemeClr val="accent2"/>
                </a:solidFill>
              </a:rPr>
              <a:t>》</a:t>
            </a:r>
            <a:r>
              <a:rPr lang="zh-CN" altLang="en-US" sz="2800" b="1" smtClean="0">
                <a:solidFill>
                  <a:schemeClr val="accent2"/>
                </a:solidFill>
              </a:rPr>
              <a:t>一书中，定义了如下的术语模式：</a:t>
            </a:r>
          </a:p>
          <a:p>
            <a:endParaRPr lang="zh-CN" altLang="en-US" sz="2800" b="1" smtClean="0">
              <a:solidFill>
                <a:schemeClr val="accent2"/>
              </a:solidFill>
            </a:endParaRPr>
          </a:p>
          <a:p>
            <a:r>
              <a:rPr lang="zh-CN" altLang="en-US" sz="2400" b="1" smtClean="0">
                <a:solidFill>
                  <a:srgbClr val="FF0066"/>
                </a:solidFill>
                <a:ea typeface="楷体_GB2312" pitchFamily="49" charset="-122"/>
              </a:rPr>
              <a:t>每个模式是一条由三部分组成的规则，它表示了一个特定环境、一个问题和一个解决方案之间的关系。</a:t>
            </a:r>
          </a:p>
          <a:p>
            <a:endParaRPr lang="zh-CN" altLang="en-US" sz="2400" b="1" smtClean="0">
              <a:solidFill>
                <a:srgbClr val="FF0066"/>
              </a:solidFill>
              <a:ea typeface="楷体_GB2312" pitchFamily="49" charset="-122"/>
            </a:endParaRPr>
          </a:p>
          <a:p>
            <a:r>
              <a:rPr lang="zh-CN" altLang="en-US" sz="2400" b="1" smtClean="0">
                <a:solidFill>
                  <a:schemeClr val="accent2"/>
                </a:solidFill>
                <a:ea typeface="华文中宋" pitchFamily="2" charset="-122"/>
              </a:rPr>
              <a:t>一个模式关注一个在特定环境中出现的重复设计问题，并为它提供一个解决方案。</a:t>
            </a:r>
            <a:endParaRPr lang="zh-CN" altLang="en-US" sz="2400" b="1">
              <a:solidFill>
                <a:schemeClr val="accent2"/>
              </a:solidFill>
              <a:ea typeface="华文中宋" pitchFamily="2" charset="-122"/>
            </a:endParaRPr>
          </a:p>
        </p:txBody>
      </p:sp>
      <p:pic>
        <p:nvPicPr>
          <p:cNvPr id="5" name="Picture 4" descr="18"/>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r="62746" b="39371"/>
          <a:stretch>
            <a:fillRect/>
          </a:stretch>
        </p:blipFill>
        <p:spPr>
          <a:xfrm>
            <a:off x="7380288" y="4868863"/>
            <a:ext cx="1503362" cy="18367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AutoShape 5"/>
          <p:cNvSpPr>
            <a:spLocks noChangeArrowheads="1"/>
          </p:cNvSpPr>
          <p:nvPr/>
        </p:nvSpPr>
        <p:spPr bwMode="auto">
          <a:xfrm>
            <a:off x="539750" y="5661025"/>
            <a:ext cx="6553200" cy="863600"/>
          </a:xfrm>
          <a:prstGeom prst="wedgeRoundRectCallout">
            <a:avLst>
              <a:gd name="adj1" fmla="val 55958"/>
              <a:gd name="adj2" fmla="val -99079"/>
              <a:gd name="adj3" fmla="val 16667"/>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zh-CN" dirty="0">
              <a:latin typeface="Arial" charset="0"/>
            </a:endParaRPr>
          </a:p>
          <a:p>
            <a:pPr algn="ctr"/>
            <a:r>
              <a:rPr lang="en-US" altLang="zh-CN" sz="2000" b="1" dirty="0">
                <a:solidFill>
                  <a:srgbClr val="FF0066"/>
                </a:solidFill>
                <a:latin typeface="Arial" charset="0"/>
              </a:rPr>
              <a:t>Patterns are solutions to a problem in a context</a:t>
            </a:r>
          </a:p>
        </p:txBody>
      </p:sp>
    </p:spTree>
    <p:extLst>
      <p:ext uri="{BB962C8B-B14F-4D97-AF65-F5344CB8AC3E}">
        <p14:creationId xmlns:p14="http://schemas.microsoft.com/office/powerpoint/2010/main" val="241997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4" name="Rectangle 3"/>
          <p:cNvSpPr txBox="1">
            <a:spLocks noChangeArrowheads="1"/>
          </p:cNvSpPr>
          <p:nvPr/>
        </p:nvSpPr>
        <p:spPr>
          <a:xfrm>
            <a:off x="827088" y="2017713"/>
            <a:ext cx="8128000" cy="421957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80000"/>
              </a:lnSpc>
            </a:pPr>
            <a:r>
              <a:rPr lang="zh-CN" altLang="en-US" sz="2800" b="1" smtClean="0">
                <a:solidFill>
                  <a:schemeClr val="tx2"/>
                </a:solidFill>
              </a:rPr>
              <a:t>凡是开发过</a:t>
            </a:r>
            <a:r>
              <a:rPr lang="en-US" altLang="zh-CN" sz="2800" b="1" smtClean="0">
                <a:solidFill>
                  <a:schemeClr val="tx2"/>
                </a:solidFill>
              </a:rPr>
              <a:t>web application</a:t>
            </a:r>
            <a:r>
              <a:rPr lang="zh-CN" altLang="en-US" sz="2800" b="1" smtClean="0">
                <a:solidFill>
                  <a:schemeClr val="tx2"/>
                </a:solidFill>
              </a:rPr>
              <a:t>的人员都知道</a:t>
            </a:r>
            <a:r>
              <a:rPr lang="en-US" altLang="zh-CN" sz="2800" b="1" smtClean="0">
                <a:solidFill>
                  <a:schemeClr val="tx2"/>
                </a:solidFill>
              </a:rPr>
              <a:t>,</a:t>
            </a:r>
            <a:r>
              <a:rPr lang="zh-CN" altLang="en-US" sz="2800" b="1" smtClean="0">
                <a:solidFill>
                  <a:schemeClr val="tx2"/>
                </a:solidFill>
              </a:rPr>
              <a:t>经常需要处理以下几种情况</a:t>
            </a:r>
            <a:r>
              <a:rPr lang="en-US" altLang="zh-CN" sz="2800" b="1" smtClean="0">
                <a:solidFill>
                  <a:schemeClr val="tx2"/>
                </a:solidFill>
              </a:rPr>
              <a:t>:</a:t>
            </a:r>
          </a:p>
          <a:p>
            <a:pPr>
              <a:lnSpc>
                <a:spcPct val="80000"/>
              </a:lnSpc>
            </a:pPr>
            <a:r>
              <a:rPr lang="zh-CN" altLang="en-US" sz="2800" b="1" smtClean="0">
                <a:solidFill>
                  <a:schemeClr val="tx2"/>
                </a:solidFill>
              </a:rPr>
              <a:t>访问特定资源（</a:t>
            </a:r>
            <a:r>
              <a:rPr lang="en-US" altLang="zh-CN" sz="2800" b="1" smtClean="0">
                <a:solidFill>
                  <a:schemeClr val="tx2"/>
                </a:solidFill>
              </a:rPr>
              <a:t>Web </a:t>
            </a:r>
            <a:r>
              <a:rPr lang="zh-CN" altLang="en-US" sz="2800" b="1" smtClean="0">
                <a:solidFill>
                  <a:schemeClr val="tx2"/>
                </a:solidFill>
              </a:rPr>
              <a:t>页、</a:t>
            </a:r>
            <a:r>
              <a:rPr lang="en-US" altLang="zh-CN" sz="2800" b="1" smtClean="0">
                <a:solidFill>
                  <a:schemeClr val="tx2"/>
                </a:solidFill>
              </a:rPr>
              <a:t>JSP </a:t>
            </a:r>
            <a:r>
              <a:rPr lang="zh-CN" altLang="en-US" sz="2800" b="1" smtClean="0">
                <a:solidFill>
                  <a:schemeClr val="tx2"/>
                </a:solidFill>
              </a:rPr>
              <a:t>页、</a:t>
            </a:r>
            <a:r>
              <a:rPr lang="en-US" altLang="zh-CN" sz="2800" b="1" smtClean="0">
                <a:solidFill>
                  <a:schemeClr val="tx2"/>
                </a:solidFill>
              </a:rPr>
              <a:t>servlet</a:t>
            </a:r>
            <a:r>
              <a:rPr lang="zh-CN" altLang="en-US" sz="2800" b="1" smtClean="0">
                <a:solidFill>
                  <a:schemeClr val="tx2"/>
                </a:solidFill>
              </a:rPr>
              <a:t>）时的身份认证 </a:t>
            </a:r>
          </a:p>
          <a:p>
            <a:pPr>
              <a:lnSpc>
                <a:spcPct val="80000"/>
              </a:lnSpc>
            </a:pPr>
            <a:r>
              <a:rPr lang="zh-CN" altLang="en-US" sz="2800" b="1" smtClean="0">
                <a:solidFill>
                  <a:schemeClr val="tx2"/>
                </a:solidFill>
              </a:rPr>
              <a:t>对被访问资源的及时转换</a:t>
            </a:r>
            <a:r>
              <a:rPr lang="en-US" altLang="zh-CN" sz="2800" b="1" smtClean="0">
                <a:solidFill>
                  <a:schemeClr val="tx2"/>
                </a:solidFill>
              </a:rPr>
              <a:t>, </a:t>
            </a:r>
            <a:r>
              <a:rPr lang="zh-CN" altLang="en-US" sz="2800" b="1" smtClean="0">
                <a:solidFill>
                  <a:schemeClr val="tx2"/>
                </a:solidFill>
              </a:rPr>
              <a:t>包括从 </a:t>
            </a:r>
            <a:r>
              <a:rPr lang="en-US" altLang="zh-CN" sz="2800" b="1" smtClean="0">
                <a:solidFill>
                  <a:schemeClr val="tx2"/>
                </a:solidFill>
              </a:rPr>
              <a:t>servlet </a:t>
            </a:r>
            <a:r>
              <a:rPr lang="zh-CN" altLang="en-US" sz="2800" b="1" smtClean="0">
                <a:solidFill>
                  <a:schemeClr val="tx2"/>
                </a:solidFill>
              </a:rPr>
              <a:t>和 </a:t>
            </a:r>
            <a:r>
              <a:rPr lang="en-US" altLang="zh-CN" sz="2800" b="1" smtClean="0">
                <a:solidFill>
                  <a:schemeClr val="tx2"/>
                </a:solidFill>
              </a:rPr>
              <a:t>JSP </a:t>
            </a:r>
            <a:r>
              <a:rPr lang="zh-CN" altLang="en-US" sz="2800" b="1" smtClean="0">
                <a:solidFill>
                  <a:schemeClr val="tx2"/>
                </a:solidFill>
              </a:rPr>
              <a:t>的动态输出 </a:t>
            </a:r>
          </a:p>
          <a:p>
            <a:pPr>
              <a:lnSpc>
                <a:spcPct val="80000"/>
              </a:lnSpc>
            </a:pPr>
            <a:r>
              <a:rPr lang="zh-CN" altLang="en-US" sz="2800" b="1" smtClean="0">
                <a:solidFill>
                  <a:schemeClr val="tx2"/>
                </a:solidFill>
              </a:rPr>
              <a:t>它使用户可以改变一个</a:t>
            </a:r>
            <a:r>
              <a:rPr lang="en-US" altLang="zh-CN" sz="2800" b="1" smtClean="0">
                <a:solidFill>
                  <a:schemeClr val="tx2"/>
                </a:solidFill>
              </a:rPr>
              <a:t>request</a:t>
            </a:r>
            <a:r>
              <a:rPr lang="zh-CN" altLang="en-US" sz="2800" b="1" smtClean="0">
                <a:solidFill>
                  <a:schemeClr val="tx2"/>
                </a:solidFill>
              </a:rPr>
              <a:t>和修改一个</a:t>
            </a:r>
            <a:r>
              <a:rPr lang="en-US" altLang="zh-CN" sz="2800" b="1" smtClean="0">
                <a:solidFill>
                  <a:schemeClr val="tx2"/>
                </a:solidFill>
              </a:rPr>
              <a:t>response. Filter </a:t>
            </a:r>
            <a:r>
              <a:rPr lang="zh-CN" altLang="en-US" sz="2800" b="1" smtClean="0">
                <a:solidFill>
                  <a:schemeClr val="tx2"/>
                </a:solidFill>
              </a:rPr>
              <a:t>不是一个</a:t>
            </a:r>
            <a:r>
              <a:rPr lang="en-US" altLang="zh-CN" sz="2800" b="1" smtClean="0">
                <a:solidFill>
                  <a:schemeClr val="tx2"/>
                </a:solidFill>
              </a:rPr>
              <a:t>servlet,</a:t>
            </a:r>
            <a:r>
              <a:rPr lang="zh-CN" altLang="en-US" sz="2800" b="1" smtClean="0">
                <a:solidFill>
                  <a:schemeClr val="tx2"/>
                </a:solidFill>
              </a:rPr>
              <a:t>它不能产生一个</a:t>
            </a:r>
            <a:r>
              <a:rPr lang="en-US" altLang="zh-CN" sz="2800" b="1" smtClean="0">
                <a:solidFill>
                  <a:schemeClr val="tx2"/>
                </a:solidFill>
              </a:rPr>
              <a:t>response,</a:t>
            </a:r>
            <a:r>
              <a:rPr lang="zh-CN" altLang="en-US" sz="2800" b="1" smtClean="0">
                <a:solidFill>
                  <a:schemeClr val="tx2"/>
                </a:solidFill>
              </a:rPr>
              <a:t>它能够在一个</a:t>
            </a:r>
            <a:r>
              <a:rPr lang="en-US" altLang="zh-CN" sz="2800" b="1" smtClean="0">
                <a:solidFill>
                  <a:schemeClr val="tx2"/>
                </a:solidFill>
              </a:rPr>
              <a:t>request</a:t>
            </a:r>
            <a:r>
              <a:rPr lang="zh-CN" altLang="en-US" sz="2800" b="1" smtClean="0">
                <a:solidFill>
                  <a:schemeClr val="tx2"/>
                </a:solidFill>
              </a:rPr>
              <a:t>到达</a:t>
            </a:r>
            <a:r>
              <a:rPr lang="en-US" altLang="zh-CN" sz="2800" b="1" smtClean="0">
                <a:solidFill>
                  <a:schemeClr val="tx2"/>
                </a:solidFill>
              </a:rPr>
              <a:t>servlet</a:t>
            </a:r>
            <a:r>
              <a:rPr lang="zh-CN" altLang="en-US" sz="2800" b="1" smtClean="0">
                <a:solidFill>
                  <a:schemeClr val="tx2"/>
                </a:solidFill>
              </a:rPr>
              <a:t>之前预处理</a:t>
            </a:r>
            <a:r>
              <a:rPr lang="en-US" altLang="zh-CN" sz="2800" b="1" smtClean="0">
                <a:solidFill>
                  <a:schemeClr val="tx2"/>
                </a:solidFill>
              </a:rPr>
              <a:t>request,</a:t>
            </a:r>
            <a:r>
              <a:rPr lang="zh-CN" altLang="en-US" sz="2800" b="1" smtClean="0">
                <a:solidFill>
                  <a:schemeClr val="tx2"/>
                </a:solidFill>
              </a:rPr>
              <a:t>也可以在离开</a:t>
            </a:r>
            <a:r>
              <a:rPr lang="en-US" altLang="zh-CN" sz="2800" b="1" smtClean="0">
                <a:solidFill>
                  <a:schemeClr val="tx2"/>
                </a:solidFill>
              </a:rPr>
              <a:t>servlet</a:t>
            </a:r>
            <a:r>
              <a:rPr lang="zh-CN" altLang="en-US" sz="2800" b="1" smtClean="0">
                <a:solidFill>
                  <a:schemeClr val="tx2"/>
                </a:solidFill>
              </a:rPr>
              <a:t>时处理</a:t>
            </a:r>
            <a:r>
              <a:rPr lang="en-US" altLang="zh-CN" sz="2800" b="1" smtClean="0">
                <a:solidFill>
                  <a:schemeClr val="tx2"/>
                </a:solidFill>
              </a:rPr>
              <a:t>response.</a:t>
            </a:r>
            <a:r>
              <a:rPr lang="en-US" altLang="zh-CN" sz="2800" smtClean="0"/>
              <a:t> </a:t>
            </a:r>
            <a:endParaRPr lang="en-US" altLang="zh-CN" sz="2800" b="1" smtClean="0">
              <a:solidFill>
                <a:schemeClr val="tx2"/>
              </a:solidFill>
            </a:endParaRPr>
          </a:p>
          <a:p>
            <a:pPr>
              <a:lnSpc>
                <a:spcPct val="80000"/>
              </a:lnSpc>
            </a:pPr>
            <a:endParaRPr lang="en-US" altLang="zh-CN" sz="2800" b="1" dirty="0">
              <a:solidFill>
                <a:schemeClr val="tx2"/>
              </a:solidFill>
            </a:endParaRPr>
          </a:p>
        </p:txBody>
      </p:sp>
    </p:spTree>
    <p:extLst>
      <p:ext uri="{BB962C8B-B14F-4D97-AF65-F5344CB8AC3E}">
        <p14:creationId xmlns:p14="http://schemas.microsoft.com/office/powerpoint/2010/main" val="668308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3" descr="fil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47591" b="67822"/>
          <a:stretch>
            <a:fillRect/>
          </a:stretch>
        </p:blipFill>
        <p:spPr>
          <a:xfrm>
            <a:off x="468313" y="2060575"/>
            <a:ext cx="8135937" cy="3744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a:spLocks noChangeArrowheads="1"/>
          </p:cNvSpPr>
          <p:nvPr/>
        </p:nvSpPr>
        <p:spPr bwMode="auto">
          <a:xfrm>
            <a:off x="2411413" y="5516563"/>
            <a:ext cx="4752975"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chemeClr val="folHlink"/>
                </a:solidFill>
              </a:rPr>
              <a:t>Servlet2.3    Filter </a:t>
            </a:r>
          </a:p>
        </p:txBody>
      </p:sp>
    </p:spTree>
    <p:extLst>
      <p:ext uri="{BB962C8B-B14F-4D97-AF65-F5344CB8AC3E}">
        <p14:creationId xmlns:p14="http://schemas.microsoft.com/office/powerpoint/2010/main" val="1034305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560512" y="1772816"/>
            <a:ext cx="8775700" cy="501332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dirty="0" err="1" smtClean="0"/>
              <a:t>javax.servlet.Filter</a:t>
            </a:r>
            <a:r>
              <a:rPr lang="en-US" altLang="zh-CN" dirty="0" smtClean="0"/>
              <a:t> </a:t>
            </a:r>
            <a:r>
              <a:rPr lang="zh-CN" altLang="en-US" dirty="0" smtClean="0"/>
              <a:t>接口定义了三个方法：</a:t>
            </a:r>
          </a:p>
          <a:p>
            <a:r>
              <a:rPr lang="zh-CN" altLang="en-US" dirty="0" smtClean="0"/>
              <a:t/>
            </a:r>
            <a:br>
              <a:rPr lang="zh-CN" altLang="en-US" dirty="0" smtClean="0"/>
            </a:br>
            <a:r>
              <a:rPr lang="en-US" altLang="zh-CN" dirty="0" smtClean="0"/>
              <a:t>public void </a:t>
            </a:r>
            <a:r>
              <a:rPr lang="en-US" altLang="zh-CN" dirty="0" err="1" smtClean="0"/>
              <a:t>doFilter</a:t>
            </a:r>
            <a:r>
              <a:rPr lang="en-US" altLang="zh-CN" dirty="0" smtClean="0"/>
              <a:t> (</a:t>
            </a:r>
            <a:r>
              <a:rPr lang="en-US" altLang="zh-CN" dirty="0" err="1" smtClean="0"/>
              <a:t>ServletRequest</a:t>
            </a:r>
            <a:r>
              <a:rPr lang="en-US" altLang="zh-CN" dirty="0" smtClean="0"/>
              <a:t> request, </a:t>
            </a:r>
            <a:r>
              <a:rPr lang="en-US" altLang="zh-CN" dirty="0" err="1" smtClean="0"/>
              <a:t>ServletResponse</a:t>
            </a:r>
            <a:r>
              <a:rPr lang="en-US" altLang="zh-CN" dirty="0" smtClean="0"/>
              <a:t> response, </a:t>
            </a:r>
            <a:r>
              <a:rPr lang="en-US" altLang="zh-CN" dirty="0" err="1" smtClean="0"/>
              <a:t>FilterChain</a:t>
            </a:r>
            <a:r>
              <a:rPr lang="en-US" altLang="zh-CN" dirty="0" smtClean="0"/>
              <a:t> chain) </a:t>
            </a:r>
          </a:p>
          <a:p>
            <a:r>
              <a:rPr lang="en-US" altLang="zh-CN" dirty="0" smtClean="0"/>
              <a:t/>
            </a:r>
            <a:br>
              <a:rPr lang="en-US" altLang="zh-CN" dirty="0" smtClean="0"/>
            </a:br>
            <a:r>
              <a:rPr lang="en-US" altLang="zh-CN" dirty="0" smtClean="0"/>
              <a:t>public </a:t>
            </a:r>
            <a:r>
              <a:rPr lang="en-US" altLang="zh-CN" dirty="0" err="1" smtClean="0"/>
              <a:t>FilterConfig</a:t>
            </a:r>
            <a:r>
              <a:rPr lang="en-US" altLang="zh-CN" dirty="0" smtClean="0"/>
              <a:t> </a:t>
            </a:r>
            <a:r>
              <a:rPr lang="en-US" altLang="zh-CN" dirty="0" err="1" smtClean="0"/>
              <a:t>getFilterConfig</a:t>
            </a:r>
            <a:r>
              <a:rPr lang="en-US" altLang="zh-CN" dirty="0" smtClean="0"/>
              <a:t>() </a:t>
            </a:r>
            <a:br>
              <a:rPr lang="en-US" altLang="zh-CN" dirty="0" smtClean="0"/>
            </a:br>
            <a:endParaRPr lang="en-US" altLang="zh-CN" dirty="0" smtClean="0"/>
          </a:p>
          <a:p>
            <a:r>
              <a:rPr lang="en-US" altLang="zh-CN" dirty="0" smtClean="0"/>
              <a:t>public void </a:t>
            </a:r>
            <a:r>
              <a:rPr lang="en-US" altLang="zh-CN" dirty="0" err="1" smtClean="0"/>
              <a:t>setFilterConfig</a:t>
            </a:r>
            <a:r>
              <a:rPr lang="en-US" altLang="zh-CN" dirty="0" smtClean="0"/>
              <a:t> (</a:t>
            </a:r>
            <a:r>
              <a:rPr lang="en-US" altLang="zh-CN" dirty="0" err="1" smtClean="0"/>
              <a:t>FilterConfig</a:t>
            </a:r>
            <a:r>
              <a:rPr lang="en-US" altLang="zh-CN" dirty="0" smtClean="0"/>
              <a:t> </a:t>
            </a:r>
            <a:r>
              <a:rPr lang="en-US" altLang="zh-CN" dirty="0" err="1" smtClean="0"/>
              <a:t>filterConfig</a:t>
            </a:r>
            <a:r>
              <a:rPr lang="en-US" altLang="zh-CN" dirty="0" smtClean="0"/>
              <a:t>) </a:t>
            </a:r>
            <a:endParaRPr lang="en-US" altLang="zh-CN" dirty="0"/>
          </a:p>
        </p:txBody>
      </p:sp>
    </p:spTree>
    <p:extLst>
      <p:ext uri="{BB962C8B-B14F-4D97-AF65-F5344CB8AC3E}">
        <p14:creationId xmlns:p14="http://schemas.microsoft.com/office/powerpoint/2010/main" val="1701960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3"/>
                </a:solidFill>
              </a:rPr>
              <a:t>Batch Sequential system</a:t>
            </a:r>
            <a:endParaRPr lang="zh-CN" altLang="en-US" dirty="0">
              <a:solidFill>
                <a:schemeClr val="accent3"/>
              </a:solidFill>
            </a:endParaRPr>
          </a:p>
        </p:txBody>
      </p:sp>
      <p:sp>
        <p:nvSpPr>
          <p:cNvPr id="4" name="Rectangle 3"/>
          <p:cNvSpPr txBox="1">
            <a:spLocks noChangeArrowheads="1"/>
          </p:cNvSpPr>
          <p:nvPr/>
        </p:nvSpPr>
        <p:spPr>
          <a:xfrm>
            <a:off x="457200" y="1600200"/>
            <a:ext cx="8291513" cy="499745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lang="en-US" altLang="zh-CN" sz="2800" b="1" dirty="0" smtClean="0">
              <a:solidFill>
                <a:schemeClr val="accent2"/>
              </a:solidFill>
            </a:endParaRPr>
          </a:p>
          <a:p>
            <a:r>
              <a:rPr lang="en-US" altLang="zh-CN" sz="2800" b="1" dirty="0" smtClean="0">
                <a:solidFill>
                  <a:schemeClr val="tx2"/>
                </a:solidFill>
              </a:rPr>
              <a:t>Processing steps are independent programs </a:t>
            </a:r>
          </a:p>
          <a:p>
            <a:r>
              <a:rPr lang="en-US" altLang="zh-CN" sz="2800" b="1" dirty="0" smtClean="0">
                <a:solidFill>
                  <a:schemeClr val="tx2"/>
                </a:solidFill>
              </a:rPr>
              <a:t>Each step runs to completion before next step starts</a:t>
            </a:r>
          </a:p>
          <a:p>
            <a:r>
              <a:rPr lang="en-US" altLang="zh-CN" sz="2800" b="1" dirty="0" smtClean="0">
                <a:solidFill>
                  <a:schemeClr val="tx2"/>
                </a:solidFill>
              </a:rPr>
              <a:t>Data transmitted as a whole between steps</a:t>
            </a:r>
            <a:endParaRPr lang="en-US" altLang="zh-CN" sz="2800" b="1" dirty="0">
              <a:solidFill>
                <a:schemeClr val="tx2"/>
              </a:solidFill>
            </a:endParaRPr>
          </a:p>
        </p:txBody>
      </p:sp>
    </p:spTree>
    <p:extLst>
      <p:ext uri="{BB962C8B-B14F-4D97-AF65-F5344CB8AC3E}">
        <p14:creationId xmlns:p14="http://schemas.microsoft.com/office/powerpoint/2010/main" val="754484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批处理</a:t>
            </a:r>
            <a:endParaRPr lang="zh-CN" altLang="en-US" dirty="0"/>
          </a:p>
        </p:txBody>
      </p:sp>
      <p:sp>
        <p:nvSpPr>
          <p:cNvPr id="4" name="Rectangle 4"/>
          <p:cNvSpPr>
            <a:spLocks noChangeArrowheads="1"/>
          </p:cNvSpPr>
          <p:nvPr/>
        </p:nvSpPr>
        <p:spPr bwMode="auto">
          <a:xfrm>
            <a:off x="1101601" y="3141811"/>
            <a:ext cx="1439862" cy="9350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latin typeface="Arial" panose="020B0604020202020204" pitchFamily="34" charset="0"/>
              </a:rPr>
              <a:t>validate</a:t>
            </a:r>
          </a:p>
        </p:txBody>
      </p:sp>
      <p:sp>
        <p:nvSpPr>
          <p:cNvPr id="5" name="Rectangle 5"/>
          <p:cNvSpPr>
            <a:spLocks noChangeArrowheads="1"/>
          </p:cNvSpPr>
          <p:nvPr/>
        </p:nvSpPr>
        <p:spPr bwMode="auto">
          <a:xfrm>
            <a:off x="3044701" y="3141811"/>
            <a:ext cx="1296987" cy="9350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latin typeface="Arial" panose="020B0604020202020204" pitchFamily="34" charset="0"/>
              </a:rPr>
              <a:t>sort</a:t>
            </a:r>
          </a:p>
        </p:txBody>
      </p:sp>
      <p:sp>
        <p:nvSpPr>
          <p:cNvPr id="6" name="Rectangle 6"/>
          <p:cNvSpPr>
            <a:spLocks noChangeArrowheads="1"/>
          </p:cNvSpPr>
          <p:nvPr/>
        </p:nvSpPr>
        <p:spPr bwMode="auto">
          <a:xfrm>
            <a:off x="4844926" y="3141811"/>
            <a:ext cx="1511300" cy="12954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latin typeface="Arial" panose="020B0604020202020204" pitchFamily="34" charset="0"/>
              </a:rPr>
              <a:t>Update</a:t>
            </a:r>
          </a:p>
        </p:txBody>
      </p:sp>
      <p:sp>
        <p:nvSpPr>
          <p:cNvPr id="7" name="Rectangle 7"/>
          <p:cNvSpPr>
            <a:spLocks noChangeArrowheads="1"/>
          </p:cNvSpPr>
          <p:nvPr/>
        </p:nvSpPr>
        <p:spPr bwMode="auto">
          <a:xfrm>
            <a:off x="6934076" y="3141811"/>
            <a:ext cx="1439862" cy="9350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latin typeface="Arial" panose="020B0604020202020204" pitchFamily="34" charset="0"/>
              </a:rPr>
              <a:t>Report</a:t>
            </a:r>
          </a:p>
        </p:txBody>
      </p:sp>
      <p:sp>
        <p:nvSpPr>
          <p:cNvPr id="8" name="Line 8"/>
          <p:cNvSpPr>
            <a:spLocks noChangeShapeType="1"/>
          </p:cNvSpPr>
          <p:nvPr/>
        </p:nvSpPr>
        <p:spPr bwMode="auto">
          <a:xfrm>
            <a:off x="452313" y="3645049"/>
            <a:ext cx="68421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p:cNvSpPr>
            <a:spLocks noChangeShapeType="1"/>
          </p:cNvSpPr>
          <p:nvPr/>
        </p:nvSpPr>
        <p:spPr bwMode="auto">
          <a:xfrm>
            <a:off x="2397001" y="3645049"/>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
          <p:cNvSpPr>
            <a:spLocks noChangeShapeType="1"/>
          </p:cNvSpPr>
          <p:nvPr/>
        </p:nvSpPr>
        <p:spPr bwMode="auto">
          <a:xfrm>
            <a:off x="4197226" y="3645049"/>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p:cNvSpPr>
            <a:spLocks noChangeShapeType="1"/>
          </p:cNvSpPr>
          <p:nvPr/>
        </p:nvSpPr>
        <p:spPr bwMode="auto">
          <a:xfrm>
            <a:off x="6286376" y="3645049"/>
            <a:ext cx="684212"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2"/>
          <p:cNvSpPr>
            <a:spLocks noChangeShapeType="1"/>
          </p:cNvSpPr>
          <p:nvPr/>
        </p:nvSpPr>
        <p:spPr bwMode="auto">
          <a:xfrm>
            <a:off x="8373938" y="3645049"/>
            <a:ext cx="68421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3"/>
          <p:cNvSpPr>
            <a:spLocks noChangeArrowheads="1"/>
          </p:cNvSpPr>
          <p:nvPr/>
        </p:nvSpPr>
        <p:spPr bwMode="auto">
          <a:xfrm>
            <a:off x="201488" y="2925911"/>
            <a:ext cx="827088" cy="574675"/>
          </a:xfrm>
          <a:prstGeom prst="rect">
            <a:avLst/>
          </a:prstGeom>
          <a:solidFill>
            <a:srgbClr val="FFFF99">
              <a:alpha val="5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sp>
        <p:nvSpPr>
          <p:cNvPr id="14" name="Rectangle 14"/>
          <p:cNvSpPr>
            <a:spLocks noChangeArrowheads="1"/>
          </p:cNvSpPr>
          <p:nvPr/>
        </p:nvSpPr>
        <p:spPr bwMode="auto">
          <a:xfrm>
            <a:off x="2252538" y="29259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sp>
        <p:nvSpPr>
          <p:cNvPr id="15" name="Rectangle 15"/>
          <p:cNvSpPr>
            <a:spLocks noChangeArrowheads="1"/>
          </p:cNvSpPr>
          <p:nvPr/>
        </p:nvSpPr>
        <p:spPr bwMode="auto">
          <a:xfrm>
            <a:off x="4052763" y="29259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sp>
        <p:nvSpPr>
          <p:cNvPr id="16" name="Rectangle 16"/>
          <p:cNvSpPr>
            <a:spLocks noChangeArrowheads="1"/>
          </p:cNvSpPr>
          <p:nvPr/>
        </p:nvSpPr>
        <p:spPr bwMode="auto">
          <a:xfrm>
            <a:off x="6213351" y="29259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sp>
        <p:nvSpPr>
          <p:cNvPr id="17" name="Rectangle 17"/>
          <p:cNvSpPr>
            <a:spLocks noChangeArrowheads="1"/>
          </p:cNvSpPr>
          <p:nvPr/>
        </p:nvSpPr>
        <p:spPr bwMode="auto">
          <a:xfrm>
            <a:off x="8373938" y="29259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report</a:t>
            </a:r>
          </a:p>
        </p:txBody>
      </p:sp>
      <p:sp>
        <p:nvSpPr>
          <p:cNvPr id="18" name="Line 18"/>
          <p:cNvSpPr>
            <a:spLocks noChangeShapeType="1"/>
          </p:cNvSpPr>
          <p:nvPr/>
        </p:nvSpPr>
        <p:spPr bwMode="auto">
          <a:xfrm>
            <a:off x="4268663" y="4149874"/>
            <a:ext cx="576263"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a:off x="4268663" y="4149874"/>
            <a:ext cx="0" cy="1008062"/>
          </a:xfrm>
          <a:prstGeom prst="line">
            <a:avLst/>
          </a:prstGeom>
          <a:noFill/>
          <a:ln w="508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0"/>
          <p:cNvSpPr>
            <a:spLocks noChangeShapeType="1"/>
          </p:cNvSpPr>
          <p:nvPr/>
        </p:nvSpPr>
        <p:spPr bwMode="auto">
          <a:xfrm>
            <a:off x="4268663" y="5157936"/>
            <a:ext cx="2449513" cy="0"/>
          </a:xfrm>
          <a:prstGeom prst="line">
            <a:avLst/>
          </a:prstGeom>
          <a:noFill/>
          <a:ln w="508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a:spLocks/>
          </p:cNvSpPr>
          <p:nvPr/>
        </p:nvSpPr>
        <p:spPr bwMode="auto">
          <a:xfrm>
            <a:off x="6703888" y="4146699"/>
            <a:ext cx="14288" cy="1012825"/>
          </a:xfrm>
          <a:custGeom>
            <a:avLst/>
            <a:gdLst>
              <a:gd name="T0" fmla="*/ 9 w 9"/>
              <a:gd name="T1" fmla="*/ 638 h 638"/>
              <a:gd name="T2" fmla="*/ 0 w 9"/>
              <a:gd name="T3" fmla="*/ 0 h 638"/>
            </a:gdLst>
            <a:ahLst/>
            <a:cxnLst>
              <a:cxn ang="0">
                <a:pos x="T0" y="T1"/>
              </a:cxn>
              <a:cxn ang="0">
                <a:pos x="T2" y="T3"/>
              </a:cxn>
            </a:cxnLst>
            <a:rect l="0" t="0" r="r" b="b"/>
            <a:pathLst>
              <a:path w="9" h="638">
                <a:moveTo>
                  <a:pt x="9" y="638"/>
                </a:moveTo>
                <a:lnTo>
                  <a:pt x="0" y="0"/>
                </a:lnTo>
              </a:path>
            </a:pathLst>
          </a:custGeom>
          <a:noFill/>
          <a:ln w="50800">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flipH="1">
            <a:off x="6286376" y="4149874"/>
            <a:ext cx="431800" cy="0"/>
          </a:xfrm>
          <a:prstGeom prst="line">
            <a:avLst/>
          </a:prstGeom>
          <a:noFill/>
          <a:ln w="508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3"/>
          <p:cNvSpPr>
            <a:spLocks noChangeArrowheads="1"/>
          </p:cNvSpPr>
          <p:nvPr/>
        </p:nvSpPr>
        <p:spPr bwMode="auto">
          <a:xfrm>
            <a:off x="4989388" y="4653111"/>
            <a:ext cx="971550" cy="574675"/>
          </a:xfrm>
          <a:prstGeom prst="rect">
            <a:avLst/>
          </a:prstGeom>
          <a:solidFill>
            <a:srgbClr val="FFFF99">
              <a:alpha val="57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accent2"/>
                </a:solidFill>
                <a:latin typeface="Arial" panose="020B0604020202020204" pitchFamily="34" charset="0"/>
              </a:rPr>
              <a:t>tape</a:t>
            </a:r>
          </a:p>
        </p:txBody>
      </p:sp>
      <p:grpSp>
        <p:nvGrpSpPr>
          <p:cNvPr id="24" name="Group 24"/>
          <p:cNvGrpSpPr>
            <a:grpSpLocks/>
          </p:cNvGrpSpPr>
          <p:nvPr/>
        </p:nvGrpSpPr>
        <p:grpSpPr bwMode="auto">
          <a:xfrm>
            <a:off x="669801" y="3789511"/>
            <a:ext cx="3382962" cy="1871663"/>
            <a:chOff x="295" y="2024"/>
            <a:chExt cx="2131" cy="1179"/>
          </a:xfrm>
        </p:grpSpPr>
        <p:sp>
          <p:nvSpPr>
            <p:cNvPr id="25" name="Line 25"/>
            <p:cNvSpPr>
              <a:spLocks noChangeShapeType="1"/>
            </p:cNvSpPr>
            <p:nvPr/>
          </p:nvSpPr>
          <p:spPr bwMode="auto">
            <a:xfrm>
              <a:off x="295" y="2024"/>
              <a:ext cx="226" cy="1179"/>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6"/>
            <p:cNvSpPr>
              <a:spLocks noChangeShapeType="1"/>
            </p:cNvSpPr>
            <p:nvPr/>
          </p:nvSpPr>
          <p:spPr bwMode="auto">
            <a:xfrm flipH="1">
              <a:off x="567" y="2115"/>
              <a:ext cx="1043" cy="1088"/>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7"/>
            <p:cNvSpPr>
              <a:spLocks noChangeShapeType="1"/>
            </p:cNvSpPr>
            <p:nvPr/>
          </p:nvSpPr>
          <p:spPr bwMode="auto">
            <a:xfrm flipH="1">
              <a:off x="612" y="2614"/>
              <a:ext cx="1814" cy="589"/>
            </a:xfrm>
            <a:prstGeom prst="line">
              <a:avLst/>
            </a:prstGeom>
            <a:noFill/>
            <a:ln w="38100">
              <a:solidFill>
                <a:srgbClr val="3399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 name="Rectangle 28"/>
          <p:cNvSpPr>
            <a:spLocks noChangeArrowheads="1"/>
          </p:cNvSpPr>
          <p:nvPr/>
        </p:nvSpPr>
        <p:spPr bwMode="auto">
          <a:xfrm>
            <a:off x="452313" y="5661174"/>
            <a:ext cx="1800225" cy="79216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latin typeface="Arial" panose="020B0604020202020204" pitchFamily="34" charset="0"/>
              </a:rPr>
              <a:t>Data flow</a:t>
            </a:r>
          </a:p>
        </p:txBody>
      </p:sp>
      <p:grpSp>
        <p:nvGrpSpPr>
          <p:cNvPr id="29" name="Group 29"/>
          <p:cNvGrpSpPr>
            <a:grpSpLocks/>
          </p:cNvGrpSpPr>
          <p:nvPr/>
        </p:nvGrpSpPr>
        <p:grpSpPr bwMode="auto">
          <a:xfrm>
            <a:off x="2036638" y="2349649"/>
            <a:ext cx="5689600" cy="719137"/>
            <a:chOff x="1156" y="1117"/>
            <a:chExt cx="3584" cy="453"/>
          </a:xfrm>
        </p:grpSpPr>
        <p:sp>
          <p:nvSpPr>
            <p:cNvPr id="30" name="Line 30"/>
            <p:cNvSpPr>
              <a:spLocks noChangeShapeType="1"/>
            </p:cNvSpPr>
            <p:nvPr/>
          </p:nvSpPr>
          <p:spPr bwMode="auto">
            <a:xfrm flipH="1">
              <a:off x="1156" y="1117"/>
              <a:ext cx="998"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1"/>
            <p:cNvSpPr>
              <a:spLocks noChangeShapeType="1"/>
            </p:cNvSpPr>
            <p:nvPr/>
          </p:nvSpPr>
          <p:spPr bwMode="auto">
            <a:xfrm flipH="1">
              <a:off x="2154" y="1162"/>
              <a:ext cx="272"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2"/>
            <p:cNvSpPr>
              <a:spLocks noChangeShapeType="1"/>
            </p:cNvSpPr>
            <p:nvPr/>
          </p:nvSpPr>
          <p:spPr bwMode="auto">
            <a:xfrm>
              <a:off x="2789" y="1162"/>
              <a:ext cx="409" cy="363"/>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3"/>
            <p:cNvSpPr>
              <a:spLocks noChangeShapeType="1"/>
            </p:cNvSpPr>
            <p:nvPr/>
          </p:nvSpPr>
          <p:spPr bwMode="auto">
            <a:xfrm>
              <a:off x="3334" y="1162"/>
              <a:ext cx="1406" cy="408"/>
            </a:xfrm>
            <a:prstGeom prst="line">
              <a:avLst/>
            </a:prstGeom>
            <a:noFill/>
            <a:ln w="381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 name="Rectangle 34"/>
          <p:cNvSpPr>
            <a:spLocks noChangeArrowheads="1"/>
          </p:cNvSpPr>
          <p:nvPr/>
        </p:nvSpPr>
        <p:spPr bwMode="auto">
          <a:xfrm>
            <a:off x="3620963" y="1773386"/>
            <a:ext cx="2520950" cy="64770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tx2"/>
                </a:solidFill>
                <a:latin typeface="Arial" panose="020B0604020202020204" pitchFamily="34" charset="0"/>
              </a:rPr>
              <a:t>Data transformation</a:t>
            </a:r>
          </a:p>
        </p:txBody>
      </p:sp>
    </p:spTree>
    <p:extLst>
      <p:ext uri="{BB962C8B-B14F-4D97-AF65-F5344CB8AC3E}">
        <p14:creationId xmlns:p14="http://schemas.microsoft.com/office/powerpoint/2010/main" val="127559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chemeClr val="tx1"/>
                </a:solidFill>
              </a:rPr>
              <a:t>Batch Sequential vs Pipe &amp; </a:t>
            </a:r>
            <a:r>
              <a:rPr lang="en-US" altLang="zh-CN" dirty="0" smtClean="0">
                <a:solidFill>
                  <a:schemeClr val="tx1"/>
                </a:solidFill>
              </a:rPr>
              <a:t>Filter</a:t>
            </a:r>
            <a:endParaRPr lang="zh-CN" altLang="en-US" dirty="0">
              <a:solidFill>
                <a:schemeClr val="tx1"/>
              </a:solidFill>
            </a:endParaRPr>
          </a:p>
        </p:txBody>
      </p:sp>
      <p:sp>
        <p:nvSpPr>
          <p:cNvPr id="4" name="Rectangle 3"/>
          <p:cNvSpPr txBox="1">
            <a:spLocks noChangeArrowheads="1"/>
          </p:cNvSpPr>
          <p:nvPr/>
        </p:nvSpPr>
        <p:spPr bwMode="auto">
          <a:xfrm>
            <a:off x="1199483" y="1844824"/>
            <a:ext cx="7761287" cy="382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dirty="0" smtClean="0">
                <a:ln>
                  <a:noFill/>
                </a:ln>
                <a:solidFill>
                  <a:srgbClr val="333399"/>
                </a:solidFill>
                <a:effectLst/>
                <a:uLnTx/>
                <a:uFillTx/>
                <a:latin typeface="Tahoma"/>
                <a:ea typeface="宋体"/>
                <a:cs typeface="+mn-cs"/>
              </a:rPr>
              <a:t>Both</a:t>
            </a:r>
          </a:p>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en-US" altLang="zh-CN" sz="3200" b="1" i="0" u="none" strike="noStrike" kern="1200" cap="none" spc="0" normalizeH="0" baseline="0" noProof="0" dirty="0" smtClean="0">
                <a:ln>
                  <a:noFill/>
                </a:ln>
                <a:solidFill>
                  <a:srgbClr val="333399"/>
                </a:solidFill>
                <a:effectLst/>
                <a:uLnTx/>
                <a:uFillTx/>
                <a:latin typeface="Tahoma"/>
                <a:ea typeface="宋体"/>
                <a:cs typeface="+mn-cs"/>
              </a:rPr>
              <a:t>Decompose task into fixed sequence of computations Interact only through data passed from one to another</a:t>
            </a:r>
          </a:p>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zh-CN" altLang="en-US" sz="3200" b="1" i="0" u="none" strike="noStrike" kern="1200" cap="none" spc="0" normalizeH="0" baseline="0" noProof="0" dirty="0" smtClean="0">
                <a:ln>
                  <a:noFill/>
                </a:ln>
                <a:solidFill>
                  <a:srgbClr val="333399"/>
                </a:solidFill>
                <a:effectLst/>
                <a:uLnTx/>
                <a:uFillTx/>
                <a:latin typeface="Tahoma"/>
                <a:ea typeface="宋体"/>
                <a:cs typeface="+mn-cs"/>
              </a:rPr>
              <a:t>把任务分解成为一系列固定顺序的计算单元</a:t>
            </a:r>
            <a:r>
              <a:rPr kumimoji="0" lang="en-US" altLang="zh-CN" sz="3200" b="1" i="0" u="none" strike="noStrike" kern="1200" cap="none" spc="0" normalizeH="0" baseline="0" noProof="0" dirty="0" smtClean="0">
                <a:ln>
                  <a:noFill/>
                </a:ln>
                <a:solidFill>
                  <a:srgbClr val="333399"/>
                </a:solidFill>
                <a:effectLst/>
                <a:uLnTx/>
                <a:uFillTx/>
                <a:latin typeface="Tahoma"/>
                <a:ea typeface="宋体"/>
                <a:cs typeface="+mn-cs"/>
              </a:rPr>
              <a:t>(</a:t>
            </a:r>
            <a:r>
              <a:rPr kumimoji="0" lang="zh-CN" altLang="en-US" sz="3200" b="1" i="0" u="none" strike="noStrike" kern="1200" cap="none" spc="0" normalizeH="0" baseline="0" noProof="0" dirty="0" smtClean="0">
                <a:ln>
                  <a:noFill/>
                </a:ln>
                <a:solidFill>
                  <a:srgbClr val="333399"/>
                </a:solidFill>
                <a:effectLst/>
                <a:uLnTx/>
                <a:uFillTx/>
                <a:latin typeface="Tahoma"/>
                <a:ea typeface="宋体"/>
                <a:cs typeface="+mn-cs"/>
              </a:rPr>
              <a:t>组件</a:t>
            </a:r>
            <a:r>
              <a:rPr kumimoji="0" lang="en-US" altLang="zh-CN" sz="3200" b="1" i="0" u="none" strike="noStrike" kern="1200" cap="none" spc="0" normalizeH="0" baseline="0" noProof="0" dirty="0" smtClean="0">
                <a:ln>
                  <a:noFill/>
                </a:ln>
                <a:solidFill>
                  <a:srgbClr val="333399"/>
                </a:solidFill>
                <a:effectLst/>
                <a:uLnTx/>
                <a:uFillTx/>
                <a:latin typeface="Tahoma"/>
                <a:ea typeface="宋体"/>
                <a:cs typeface="+mn-cs"/>
              </a:rPr>
              <a:t>)</a:t>
            </a:r>
            <a:r>
              <a:rPr kumimoji="0" lang="zh-CN" altLang="en-US" sz="3200" b="1" i="0" u="none" strike="noStrike" kern="1200" cap="none" spc="0" normalizeH="0" baseline="0" noProof="0" dirty="0" smtClean="0">
                <a:ln>
                  <a:noFill/>
                </a:ln>
                <a:solidFill>
                  <a:srgbClr val="333399"/>
                </a:solidFill>
                <a:effectLst/>
                <a:uLnTx/>
                <a:uFillTx/>
                <a:latin typeface="Tahoma"/>
                <a:ea typeface="宋体"/>
                <a:cs typeface="+mn-cs"/>
              </a:rPr>
              <a:t>，组件间只通过数据传递交互</a:t>
            </a:r>
          </a:p>
        </p:txBody>
      </p:sp>
    </p:spTree>
    <p:extLst>
      <p:ext uri="{BB962C8B-B14F-4D97-AF65-F5344CB8AC3E}">
        <p14:creationId xmlns:p14="http://schemas.microsoft.com/office/powerpoint/2010/main" val="1115352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3"/>
                </a:solidFill>
              </a:rPr>
              <a:t>Process Control Style</a:t>
            </a:r>
            <a:endParaRPr lang="zh-CN" altLang="en-US" dirty="0">
              <a:solidFill>
                <a:schemeClr val="accent3"/>
              </a:solidFill>
            </a:endParaRPr>
          </a:p>
        </p:txBody>
      </p:sp>
      <p:sp>
        <p:nvSpPr>
          <p:cNvPr id="4" name="Rectangle 3"/>
          <p:cNvSpPr txBox="1">
            <a:spLocks noChangeArrowheads="1"/>
          </p:cNvSpPr>
          <p:nvPr/>
        </p:nvSpPr>
        <p:spPr>
          <a:xfrm>
            <a:off x="468313" y="1628775"/>
            <a:ext cx="8229600" cy="452596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lang="en-US" altLang="zh-CN" b="1" dirty="0" smtClean="0">
              <a:solidFill>
                <a:schemeClr val="accent2"/>
              </a:solidFill>
            </a:endParaRPr>
          </a:p>
          <a:p>
            <a:r>
              <a:rPr lang="zh-CN" altLang="en-US" b="1" dirty="0" smtClean="0">
                <a:solidFill>
                  <a:schemeClr val="tx2"/>
                </a:solidFill>
              </a:rPr>
              <a:t>所谓对某个过程进行控制，指设法使该控制过程的功能或特性有效达到所期望的目标。</a:t>
            </a:r>
          </a:p>
          <a:p>
            <a:r>
              <a:rPr lang="zh-CN" altLang="en-US" b="1" dirty="0" smtClean="0">
                <a:solidFill>
                  <a:schemeClr val="tx2"/>
                </a:solidFill>
              </a:rPr>
              <a:t>目标可以是满足所规定的各种性能特征，也可以是在一定限制条件下，某个代表性能的量达到或者接近最佳。</a:t>
            </a:r>
            <a:endParaRPr lang="zh-CN" altLang="en-US" b="1" dirty="0">
              <a:solidFill>
                <a:schemeClr val="tx2"/>
              </a:solidFill>
            </a:endParaRPr>
          </a:p>
        </p:txBody>
      </p:sp>
    </p:spTree>
    <p:extLst>
      <p:ext uri="{BB962C8B-B14F-4D97-AF65-F5344CB8AC3E}">
        <p14:creationId xmlns:p14="http://schemas.microsoft.com/office/powerpoint/2010/main" val="3412613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a:xfrm>
            <a:off x="1182688" y="1700213"/>
            <a:ext cx="7772400" cy="515778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000" b="1" smtClean="0">
                <a:solidFill>
                  <a:schemeClr val="tx2"/>
                </a:solidFill>
              </a:rPr>
              <a:t>Process Variables:</a:t>
            </a:r>
            <a:r>
              <a:rPr lang="zh-CN" altLang="en-US" sz="2000" b="1" smtClean="0">
                <a:solidFill>
                  <a:srgbClr val="008000"/>
                </a:solidFill>
              </a:rPr>
              <a:t>过程可被度量的属性</a:t>
            </a:r>
            <a:r>
              <a:rPr lang="en-US" altLang="zh-CN" sz="2000" b="1" smtClean="0">
                <a:solidFill>
                  <a:srgbClr val="008000"/>
                </a:solidFill>
              </a:rPr>
              <a:t>.</a:t>
            </a:r>
          </a:p>
          <a:p>
            <a:r>
              <a:rPr lang="en-US" altLang="zh-CN" sz="2000" b="1" smtClean="0">
                <a:solidFill>
                  <a:schemeClr val="tx2"/>
                </a:solidFill>
              </a:rPr>
              <a:t>Controlled variables:</a:t>
            </a:r>
            <a:r>
              <a:rPr lang="zh-CN" altLang="en-US" sz="2000" b="1" smtClean="0">
                <a:solidFill>
                  <a:srgbClr val="008000"/>
                </a:solidFill>
              </a:rPr>
              <a:t>某些过程变量的值系统需要控制，这些过程变量称为被控变量</a:t>
            </a:r>
            <a:r>
              <a:rPr lang="en-US" altLang="zh-CN" sz="2000" smtClean="0">
                <a:solidFill>
                  <a:srgbClr val="008000"/>
                </a:solidFill>
              </a:rPr>
              <a:t>.</a:t>
            </a:r>
          </a:p>
          <a:p>
            <a:r>
              <a:rPr lang="en-US" altLang="zh-CN" sz="2000" b="1" smtClean="0">
                <a:solidFill>
                  <a:schemeClr val="tx2"/>
                </a:solidFill>
              </a:rPr>
              <a:t>Input variable.</a:t>
            </a:r>
            <a:r>
              <a:rPr lang="en-US" altLang="zh-CN" sz="2000" smtClean="0">
                <a:solidFill>
                  <a:srgbClr val="008000"/>
                </a:solidFill>
              </a:rPr>
              <a:t> Process variable that measures an input to the process.</a:t>
            </a:r>
          </a:p>
          <a:p>
            <a:r>
              <a:rPr lang="en-US" altLang="zh-CN" sz="2000" b="1" smtClean="0">
                <a:solidFill>
                  <a:schemeClr val="tx2"/>
                </a:solidFill>
              </a:rPr>
              <a:t>Manipulated variable.</a:t>
            </a:r>
            <a:r>
              <a:rPr lang="en-US" altLang="zh-CN" sz="2000" smtClean="0">
                <a:solidFill>
                  <a:srgbClr val="008000"/>
                </a:solidFill>
              </a:rPr>
              <a:t> Process variable whose value can be changed by the controller.</a:t>
            </a:r>
          </a:p>
          <a:p>
            <a:r>
              <a:rPr lang="en-US" altLang="zh-CN" sz="2000" b="1" smtClean="0">
                <a:solidFill>
                  <a:schemeClr val="tx2"/>
                </a:solidFill>
              </a:rPr>
              <a:t>Set point.</a:t>
            </a:r>
            <a:r>
              <a:rPr lang="en-US" altLang="zh-CN" sz="2000" smtClean="0">
                <a:solidFill>
                  <a:srgbClr val="008000"/>
                </a:solidFill>
              </a:rPr>
              <a:t> The desired value for a controlled variable.</a:t>
            </a:r>
          </a:p>
          <a:p>
            <a:r>
              <a:rPr lang="en-US" altLang="zh-CN" sz="2000" b="1" smtClean="0">
                <a:solidFill>
                  <a:schemeClr val="tx2"/>
                </a:solidFill>
              </a:rPr>
              <a:t>Open-loop system.</a:t>
            </a:r>
            <a:r>
              <a:rPr lang="en-US" altLang="zh-CN" sz="2000" smtClean="0">
                <a:solidFill>
                  <a:srgbClr val="008000"/>
                </a:solidFill>
              </a:rPr>
              <a:t> System in which information about process variables is not used to adjust the system.</a:t>
            </a:r>
          </a:p>
          <a:p>
            <a:r>
              <a:rPr lang="en-US" altLang="zh-CN" sz="2000" b="1" smtClean="0">
                <a:solidFill>
                  <a:schemeClr val="tx2"/>
                </a:solidFill>
              </a:rPr>
              <a:t>Closed-loop system.</a:t>
            </a:r>
            <a:r>
              <a:rPr lang="en-US" altLang="zh-CN" sz="2000" smtClean="0">
                <a:solidFill>
                  <a:srgbClr val="008000"/>
                </a:solidFill>
              </a:rPr>
              <a:t> System in which information about process variables is used to manipulate a process variable to compensate for variations in process variables and operating conditions.</a:t>
            </a:r>
            <a:endParaRPr lang="en-US" altLang="zh-CN" sz="2000" dirty="0">
              <a:solidFill>
                <a:srgbClr val="008000"/>
              </a:solidFill>
            </a:endParaRPr>
          </a:p>
        </p:txBody>
      </p:sp>
    </p:spTree>
    <p:extLst>
      <p:ext uri="{BB962C8B-B14F-4D97-AF65-F5344CB8AC3E}">
        <p14:creationId xmlns:p14="http://schemas.microsoft.com/office/powerpoint/2010/main" val="3244608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 Loop Control(</a:t>
            </a:r>
            <a:r>
              <a:rPr lang="zh-CN" altLang="en-US" dirty="0"/>
              <a:t>开环控制</a:t>
            </a:r>
            <a:r>
              <a:rPr lang="en-US" altLang="zh-CN" dirty="0"/>
              <a:t>)</a:t>
            </a:r>
            <a:endParaRPr lang="zh-CN" altLang="en-US"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89509" y="1844675"/>
            <a:ext cx="6800850" cy="384492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5" name="Rectangle 4"/>
          <p:cNvSpPr>
            <a:spLocks noChangeArrowheads="1"/>
          </p:cNvSpPr>
          <p:nvPr/>
        </p:nvSpPr>
        <p:spPr bwMode="auto">
          <a:xfrm>
            <a:off x="273496" y="5805488"/>
            <a:ext cx="91440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folHlink"/>
              </a:buClr>
              <a:buSzPct val="60000"/>
              <a:buFont typeface="Wingdings" panose="05000000000000000000" pitchFamily="2" charset="2"/>
              <a:buNone/>
            </a:pPr>
            <a:r>
              <a:rPr lang="en-US" altLang="zh-CN" b="1">
                <a:solidFill>
                  <a:schemeClr val="tx2"/>
                </a:solidFill>
              </a:rPr>
              <a:t>Open-loop system.</a:t>
            </a:r>
            <a:r>
              <a:rPr lang="en-US" altLang="zh-CN"/>
              <a:t> </a:t>
            </a:r>
            <a:r>
              <a:rPr lang="en-US" altLang="zh-CN" b="1">
                <a:solidFill>
                  <a:srgbClr val="008000"/>
                </a:solidFill>
              </a:rPr>
              <a:t>System in which information about process variables is </a:t>
            </a:r>
          </a:p>
          <a:p>
            <a:pPr>
              <a:spcBef>
                <a:spcPct val="20000"/>
              </a:spcBef>
              <a:buClr>
                <a:schemeClr val="folHlink"/>
              </a:buClr>
              <a:buSzPct val="60000"/>
              <a:buFont typeface="Wingdings" panose="05000000000000000000" pitchFamily="2" charset="2"/>
              <a:buNone/>
            </a:pPr>
            <a:r>
              <a:rPr lang="en-US" altLang="zh-CN" b="1">
                <a:solidFill>
                  <a:srgbClr val="008000"/>
                </a:solidFill>
              </a:rPr>
              <a:t>not used to adjust the system.</a:t>
            </a:r>
          </a:p>
          <a:p>
            <a:endParaRPr lang="en-US" altLang="zh-CN" b="1"/>
          </a:p>
        </p:txBody>
      </p:sp>
    </p:spTree>
    <p:extLst>
      <p:ext uri="{BB962C8B-B14F-4D97-AF65-F5344CB8AC3E}">
        <p14:creationId xmlns:p14="http://schemas.microsoft.com/office/powerpoint/2010/main" val="86496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开环控制</a:t>
            </a:r>
            <a:endParaRPr lang="zh-CN" altLang="en-US" dirty="0"/>
          </a:p>
        </p:txBody>
      </p:sp>
      <p:sp>
        <p:nvSpPr>
          <p:cNvPr id="4" name="Rectangle 3"/>
          <p:cNvSpPr txBox="1">
            <a:spLocks noChangeArrowheads="1"/>
          </p:cNvSpPr>
          <p:nvPr/>
        </p:nvSpPr>
        <p:spPr>
          <a:xfrm>
            <a:off x="848544" y="1916832"/>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是指被控对象的输出</a:t>
            </a:r>
            <a:r>
              <a:rPr lang="en-US" altLang="zh-CN" smtClean="0"/>
              <a:t>(</a:t>
            </a:r>
            <a:r>
              <a:rPr lang="zh-CN" altLang="en-US" smtClean="0"/>
              <a:t>被控制量</a:t>
            </a:r>
            <a:r>
              <a:rPr lang="en-US" altLang="zh-CN" smtClean="0"/>
              <a:t>)</a:t>
            </a:r>
            <a:r>
              <a:rPr lang="zh-CN" altLang="en-US" smtClean="0"/>
              <a:t>对控制器</a:t>
            </a:r>
            <a:r>
              <a:rPr lang="en-US" altLang="zh-CN" smtClean="0"/>
              <a:t>(controller)</a:t>
            </a:r>
            <a:r>
              <a:rPr lang="zh-CN" altLang="en-US" smtClean="0"/>
              <a:t>的输出没有影响。在这种控制系统中，不依赖将被控量反送回来以形成任何闭环回路。</a:t>
            </a:r>
            <a:endParaRPr lang="zh-CN" altLang="en-US" dirty="0"/>
          </a:p>
        </p:txBody>
      </p:sp>
    </p:spTree>
    <p:extLst>
      <p:ext uri="{BB962C8B-B14F-4D97-AF65-F5344CB8AC3E}">
        <p14:creationId xmlns:p14="http://schemas.microsoft.com/office/powerpoint/2010/main" val="121352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什么是模式</a:t>
            </a:r>
          </a:p>
        </p:txBody>
      </p:sp>
      <p:sp>
        <p:nvSpPr>
          <p:cNvPr id="4" name="Rectangle 3"/>
          <p:cNvSpPr txBox="1">
            <a:spLocks noChangeArrowheads="1"/>
          </p:cNvSpPr>
          <p:nvPr/>
        </p:nvSpPr>
        <p:spPr bwMode="auto">
          <a:xfrm>
            <a:off x="416496" y="1899574"/>
            <a:ext cx="9144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smtClean="0">
                <a:ln>
                  <a:noFill/>
                </a:ln>
                <a:solidFill>
                  <a:srgbClr val="333399"/>
                </a:solidFill>
                <a:effectLst/>
                <a:uLnTx/>
                <a:uFillTx/>
                <a:latin typeface="Tahoma"/>
                <a:ea typeface="宋体"/>
                <a:cs typeface="+mn-cs"/>
              </a:rPr>
              <a:t>模式确定了解决一个特定问题的</a:t>
            </a:r>
            <a:r>
              <a:rPr kumimoji="0" lang="zh-CN" altLang="en-US" sz="2800" b="1" i="0" u="none" strike="noStrike" kern="0" cap="none" spc="0" normalizeH="0" baseline="0" noProof="0" smtClean="0">
                <a:ln>
                  <a:noFill/>
                </a:ln>
                <a:solidFill>
                  <a:srgbClr val="FF0066"/>
                </a:solidFill>
                <a:effectLst/>
                <a:uLnTx/>
                <a:uFillTx/>
                <a:latin typeface="Tahoma"/>
                <a:ea typeface="宋体"/>
                <a:cs typeface="+mn-cs"/>
              </a:rPr>
              <a:t>基本结构</a:t>
            </a:r>
            <a:r>
              <a:rPr kumimoji="0" lang="zh-CN" altLang="en-US" sz="2800" b="1" i="0" u="none" strike="noStrike" kern="0" cap="none" spc="0" normalizeH="0" baseline="0" noProof="0" smtClean="0">
                <a:ln>
                  <a:noFill/>
                </a:ln>
                <a:solidFill>
                  <a:srgbClr val="333399"/>
                </a:solidFill>
                <a:effectLst/>
                <a:uLnTx/>
                <a:uFillTx/>
                <a:latin typeface="Tahoma"/>
                <a:ea typeface="宋体"/>
                <a:cs typeface="+mn-cs"/>
              </a:rPr>
              <a:t>，但是它还是没有给出完整详细的方案。一个模式提供了某问题族的一般解决方案的图式（</a:t>
            </a:r>
            <a:r>
              <a:rPr kumimoji="0" lang="en-US" altLang="zh-CN" sz="2800" b="1" i="0" u="none" strike="noStrike" kern="0" cap="none" spc="0" normalizeH="0" baseline="0" noProof="0" smtClean="0">
                <a:ln>
                  <a:noFill/>
                </a:ln>
                <a:solidFill>
                  <a:srgbClr val="333399"/>
                </a:solidFill>
                <a:effectLst/>
                <a:uLnTx/>
                <a:uFillTx/>
                <a:latin typeface="Tahoma"/>
                <a:ea typeface="宋体"/>
                <a:cs typeface="+mn-cs"/>
              </a:rPr>
              <a:t>Schema</a:t>
            </a:r>
            <a:r>
              <a:rPr kumimoji="0" lang="zh-CN" altLang="en-US" sz="2800" b="1" i="0" u="none" strike="noStrike" kern="0" cap="none" spc="0" normalizeH="0" baseline="0" noProof="0" smtClean="0">
                <a:ln>
                  <a:noFill/>
                </a:ln>
                <a:solidFill>
                  <a:srgbClr val="333399"/>
                </a:solidFill>
                <a:effectLst/>
                <a:uLnTx/>
                <a:uFillTx/>
                <a:latin typeface="Tahoma"/>
                <a:ea typeface="宋体"/>
                <a:cs typeface="+mn-cs"/>
              </a:rPr>
              <a:t>），而不是可以使用的预制模块。你必须根据当前设计问题的特定需求来实施这个图式。模式有助于相似单元的构造，这些单元在更宽泛的结构上是相似的，但在详细的层面上则往往很不一样。模式有助于解决问题，但它不能提供完整的解决方案。</a:t>
            </a:r>
            <a:endParaRPr kumimoji="0" lang="zh-CN" altLang="en-US" sz="2800" b="1" i="0" u="none" strike="noStrike" kern="0" cap="none" spc="0" normalizeH="0" baseline="0" noProof="0" dirty="0" smtClean="0">
              <a:ln>
                <a:noFill/>
              </a:ln>
              <a:solidFill>
                <a:srgbClr val="333399"/>
              </a:solidFill>
              <a:effectLst/>
              <a:uLnTx/>
              <a:uFillTx/>
              <a:latin typeface="Tahoma"/>
              <a:ea typeface="宋体"/>
              <a:cs typeface="+mn-cs"/>
            </a:endParaRPr>
          </a:p>
        </p:txBody>
      </p:sp>
    </p:spTree>
    <p:extLst>
      <p:ext uri="{BB962C8B-B14F-4D97-AF65-F5344CB8AC3E}">
        <p14:creationId xmlns:p14="http://schemas.microsoft.com/office/powerpoint/2010/main" val="328574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Closed Loop Control(</a:t>
            </a:r>
            <a:r>
              <a:rPr lang="zh-CN" altLang="en-US" dirty="0"/>
              <a:t>闭环控制</a:t>
            </a:r>
            <a:r>
              <a:rPr lang="en-US" altLang="zh-CN" dirty="0"/>
              <a:t>)</a:t>
            </a:r>
            <a:endParaRPr lang="zh-CN" altLang="en-US" dirty="0"/>
          </a:p>
        </p:txBody>
      </p:sp>
      <p:pic>
        <p:nvPicPr>
          <p:cNvPr id="4" name="Picture 3"/>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1484313"/>
            <a:ext cx="7931150" cy="4471987"/>
          </a:xfrm>
          <a:noFill/>
        </p:spPr>
      </p:pic>
      <p:sp>
        <p:nvSpPr>
          <p:cNvPr id="5" name="Rectangle 4"/>
          <p:cNvSpPr>
            <a:spLocks noChangeArrowheads="1"/>
          </p:cNvSpPr>
          <p:nvPr/>
        </p:nvSpPr>
        <p:spPr bwMode="auto">
          <a:xfrm>
            <a:off x="0" y="6021388"/>
            <a:ext cx="914400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tx2"/>
                </a:solidFill>
              </a:rPr>
              <a:t>Closed-loop system.</a:t>
            </a:r>
            <a:r>
              <a:rPr lang="en-US" altLang="zh-CN" b="1">
                <a:solidFill>
                  <a:srgbClr val="008000"/>
                </a:solidFill>
              </a:rPr>
              <a:t> System in which information about process variables is </a:t>
            </a:r>
          </a:p>
          <a:p>
            <a:r>
              <a:rPr lang="en-US" altLang="zh-CN" b="1">
                <a:solidFill>
                  <a:srgbClr val="008000"/>
                </a:solidFill>
              </a:rPr>
              <a:t>used to manipulate a process variable to compensate for variations in process</a:t>
            </a:r>
          </a:p>
          <a:p>
            <a:r>
              <a:rPr lang="en-US" altLang="zh-CN" b="1">
                <a:solidFill>
                  <a:srgbClr val="008000"/>
                </a:solidFill>
              </a:rPr>
              <a:t> variables and operating conditions.</a:t>
            </a:r>
          </a:p>
        </p:txBody>
      </p:sp>
    </p:spTree>
    <p:extLst>
      <p:ext uri="{BB962C8B-B14F-4D97-AF65-F5344CB8AC3E}">
        <p14:creationId xmlns:p14="http://schemas.microsoft.com/office/powerpoint/2010/main" val="263832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闭环控制</a:t>
            </a:r>
          </a:p>
        </p:txBody>
      </p:sp>
      <p:sp>
        <p:nvSpPr>
          <p:cNvPr id="4" name="Rectangle 3"/>
          <p:cNvSpPr txBox="1">
            <a:spLocks noChangeArrowheads="1"/>
          </p:cNvSpPr>
          <p:nvPr/>
        </p:nvSpPr>
        <p:spPr>
          <a:xfrm>
            <a:off x="1182688" y="2017713"/>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特点是系统被控对象的输出</a:t>
            </a:r>
            <a:r>
              <a:rPr lang="en-US" altLang="zh-CN" smtClean="0"/>
              <a:t>(</a:t>
            </a:r>
            <a:r>
              <a:rPr lang="zh-CN" altLang="en-US" smtClean="0"/>
              <a:t>被控制量</a:t>
            </a:r>
            <a:r>
              <a:rPr lang="en-US" altLang="zh-CN" smtClean="0"/>
              <a:t>)</a:t>
            </a:r>
            <a:r>
              <a:rPr lang="zh-CN" altLang="en-US" smtClean="0"/>
              <a:t>会反送回来影响控制器的输出，形成一个或多个闭环。闭环控制系统有正反馈和负反馈，若反馈信号与系统给定值信号相反，则称为负反馈</a:t>
            </a:r>
            <a:r>
              <a:rPr lang="en-US" altLang="zh-CN" smtClean="0"/>
              <a:t>( Negative Feedback)</a:t>
            </a:r>
            <a:r>
              <a:rPr lang="zh-CN" altLang="en-US" smtClean="0"/>
              <a:t>，若极性相同，则称为正反馈，一般闭环控制系统均采用负反馈，又称负反馈控制系统。</a:t>
            </a:r>
            <a:endParaRPr lang="zh-CN" altLang="en-US" dirty="0"/>
          </a:p>
        </p:txBody>
      </p:sp>
    </p:spTree>
    <p:extLst>
      <p:ext uri="{BB962C8B-B14F-4D97-AF65-F5344CB8AC3E}">
        <p14:creationId xmlns:p14="http://schemas.microsoft.com/office/powerpoint/2010/main" val="31100390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en-US" dirty="0"/>
              <a:t>Closed Loop Process Control Architecture</a:t>
            </a:r>
            <a:r>
              <a:rPr lang="en-US" altLang="zh-CN" dirty="0">
                <a:latin typeface="Arial" panose="020B0604020202020204" pitchFamily="34" charset="0"/>
              </a:rPr>
              <a:t>—</a:t>
            </a:r>
            <a:r>
              <a:rPr lang="en-US" altLang="zh-CN" dirty="0" err="1"/>
              <a:t>FeedBack</a:t>
            </a:r>
            <a:r>
              <a:rPr lang="en-US" altLang="zh-CN" dirty="0"/>
              <a:t> </a:t>
            </a:r>
            <a:endParaRPr lang="zh-CN" altLang="en-US" dirty="0"/>
          </a:p>
        </p:txBody>
      </p:sp>
      <p:pic>
        <p:nvPicPr>
          <p:cNvPr id="5"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b="29527"/>
          <a:stretch>
            <a:fillRect/>
          </a:stretch>
        </p:blipFill>
        <p:spPr>
          <a:xfrm>
            <a:off x="684213" y="1916113"/>
            <a:ext cx="7345362" cy="3803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6"/>
          <p:cNvSpPr>
            <a:spLocks noChangeArrowheads="1"/>
          </p:cNvSpPr>
          <p:nvPr/>
        </p:nvSpPr>
        <p:spPr bwMode="auto">
          <a:xfrm>
            <a:off x="0" y="5373688"/>
            <a:ext cx="9144000"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008000"/>
                </a:solidFill>
              </a:rPr>
              <a:t>反馈系统：通过对被控变量的度量来调整过程。</a:t>
            </a:r>
          </a:p>
        </p:txBody>
      </p:sp>
    </p:spTree>
    <p:extLst>
      <p:ext uri="{BB962C8B-B14F-4D97-AF65-F5344CB8AC3E}">
        <p14:creationId xmlns:p14="http://schemas.microsoft.com/office/powerpoint/2010/main" val="32805631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en-US" dirty="0"/>
              <a:t>Closed Loop Process Control Architecture</a:t>
            </a:r>
            <a:r>
              <a:rPr lang="en-US" altLang="zh-CN" dirty="0">
                <a:latin typeface="Arial" panose="020B0604020202020204" pitchFamily="34" charset="0"/>
              </a:rPr>
              <a:t>—</a:t>
            </a:r>
            <a:r>
              <a:rPr lang="en-US" altLang="zh-CN" dirty="0" err="1"/>
              <a:t>FeedForword</a:t>
            </a:r>
            <a:endParaRPr lang="zh-CN" altLang="en-US" dirty="0"/>
          </a:p>
        </p:txBody>
      </p:sp>
      <p:pic>
        <p:nvPicPr>
          <p:cNvPr id="4" name="Picture 4" descr="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9842" b="21654"/>
          <a:stretch>
            <a:fillRect/>
          </a:stretch>
        </p:blipFill>
        <p:spPr>
          <a:xfrm>
            <a:off x="250825" y="1844675"/>
            <a:ext cx="7850188" cy="3455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6"/>
          <p:cNvSpPr>
            <a:spLocks noChangeArrowheads="1"/>
          </p:cNvSpPr>
          <p:nvPr/>
        </p:nvSpPr>
        <p:spPr bwMode="auto">
          <a:xfrm>
            <a:off x="0" y="5157788"/>
            <a:ext cx="9144000"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8000"/>
                </a:solidFill>
              </a:rPr>
              <a:t>Anticipates future effects on the controlled variable by measuring other </a:t>
            </a:r>
          </a:p>
          <a:p>
            <a:r>
              <a:rPr lang="en-US" altLang="zh-CN" b="1">
                <a:solidFill>
                  <a:srgbClr val="008000"/>
                </a:solidFill>
              </a:rPr>
              <a:t>process variables whose values may be more timely. it adjusts the process </a:t>
            </a:r>
          </a:p>
          <a:p>
            <a:r>
              <a:rPr lang="en-US" altLang="zh-CN" b="1">
                <a:solidFill>
                  <a:srgbClr val="008000"/>
                </a:solidFill>
              </a:rPr>
              <a:t>Based on these variables.</a:t>
            </a:r>
          </a:p>
        </p:txBody>
      </p:sp>
    </p:spTree>
    <p:extLst>
      <p:ext uri="{BB962C8B-B14F-4D97-AF65-F5344CB8AC3E}">
        <p14:creationId xmlns:p14="http://schemas.microsoft.com/office/powerpoint/2010/main" val="3641387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过程控制体系结构</a:t>
            </a:r>
            <a:endParaRPr lang="zh-CN" altLang="en-US" dirty="0"/>
          </a:p>
        </p:txBody>
      </p:sp>
      <p:sp>
        <p:nvSpPr>
          <p:cNvPr id="4" name="Rectangle 4"/>
          <p:cNvSpPr>
            <a:spLocks noChangeArrowheads="1"/>
          </p:cNvSpPr>
          <p:nvPr/>
        </p:nvSpPr>
        <p:spPr bwMode="auto">
          <a:xfrm>
            <a:off x="1352426" y="2995687"/>
            <a:ext cx="1295400" cy="12969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rPr>
              <a:t>Data </a:t>
            </a:r>
          </a:p>
          <a:p>
            <a:pPr algn="ctr"/>
            <a:r>
              <a:rPr lang="en-US" altLang="zh-CN" b="1">
                <a:solidFill>
                  <a:srgbClr val="008000"/>
                </a:solidFill>
              </a:rPr>
              <a:t>feeding </a:t>
            </a:r>
          </a:p>
          <a:p>
            <a:pPr algn="ctr"/>
            <a:r>
              <a:rPr lang="en-US" altLang="zh-CN" b="1">
                <a:solidFill>
                  <a:srgbClr val="008000"/>
                </a:solidFill>
              </a:rPr>
              <a:t>System</a:t>
            </a:r>
          </a:p>
        </p:txBody>
      </p:sp>
      <p:sp>
        <p:nvSpPr>
          <p:cNvPr id="5" name="AutoShape 5"/>
          <p:cNvSpPr>
            <a:spLocks noChangeArrowheads="1"/>
          </p:cNvSpPr>
          <p:nvPr/>
        </p:nvSpPr>
        <p:spPr bwMode="auto">
          <a:xfrm>
            <a:off x="631701" y="3356049"/>
            <a:ext cx="719137" cy="431800"/>
          </a:xfrm>
          <a:prstGeom prst="rightArrow">
            <a:avLst>
              <a:gd name="adj1" fmla="val 50000"/>
              <a:gd name="adj2" fmla="val 41636"/>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6"/>
          <p:cNvSpPr>
            <a:spLocks noChangeArrowheads="1"/>
          </p:cNvSpPr>
          <p:nvPr/>
        </p:nvSpPr>
        <p:spPr bwMode="auto">
          <a:xfrm>
            <a:off x="2647826" y="3356049"/>
            <a:ext cx="1152525" cy="431800"/>
          </a:xfrm>
          <a:prstGeom prst="rightArrow">
            <a:avLst>
              <a:gd name="adj1" fmla="val 50000"/>
              <a:gd name="adj2" fmla="val 6672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00351" y="2995687"/>
            <a:ext cx="1295400" cy="12969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rPr>
              <a:t>Controller</a:t>
            </a:r>
          </a:p>
        </p:txBody>
      </p:sp>
      <p:sp>
        <p:nvSpPr>
          <p:cNvPr id="8" name="AutoShape 8"/>
          <p:cNvSpPr>
            <a:spLocks noChangeArrowheads="1"/>
          </p:cNvSpPr>
          <p:nvPr/>
        </p:nvSpPr>
        <p:spPr bwMode="auto">
          <a:xfrm>
            <a:off x="5095751" y="3356049"/>
            <a:ext cx="1152525" cy="431800"/>
          </a:xfrm>
          <a:prstGeom prst="rightArrow">
            <a:avLst>
              <a:gd name="adj1" fmla="val 50000"/>
              <a:gd name="adj2" fmla="val 6672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6248276" y="2995687"/>
            <a:ext cx="1368425" cy="12969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rPr>
              <a:t>Process</a:t>
            </a:r>
          </a:p>
          <a:p>
            <a:pPr algn="ctr"/>
            <a:r>
              <a:rPr lang="en-US" altLang="zh-CN" b="1">
                <a:solidFill>
                  <a:srgbClr val="008000"/>
                </a:solidFill>
              </a:rPr>
              <a:t>To Controll</a:t>
            </a:r>
          </a:p>
        </p:txBody>
      </p:sp>
      <p:sp>
        <p:nvSpPr>
          <p:cNvPr id="10" name="AutoShape 10"/>
          <p:cNvSpPr>
            <a:spLocks noChangeArrowheads="1"/>
          </p:cNvSpPr>
          <p:nvPr/>
        </p:nvSpPr>
        <p:spPr bwMode="auto">
          <a:xfrm>
            <a:off x="7616701" y="3356049"/>
            <a:ext cx="1728787" cy="431800"/>
          </a:xfrm>
          <a:prstGeom prst="rightArrow">
            <a:avLst>
              <a:gd name="adj1" fmla="val 50000"/>
              <a:gd name="adj2" fmla="val 100092"/>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1"/>
          <p:cNvSpPr>
            <a:spLocks noChangeArrowheads="1"/>
          </p:cNvSpPr>
          <p:nvPr/>
        </p:nvSpPr>
        <p:spPr bwMode="auto">
          <a:xfrm>
            <a:off x="7761163" y="2636912"/>
            <a:ext cx="1295400" cy="6477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Controlled </a:t>
            </a:r>
          </a:p>
          <a:p>
            <a:pPr algn="ctr"/>
            <a:r>
              <a:rPr lang="en-US" altLang="zh-CN">
                <a:solidFill>
                  <a:srgbClr val="008000"/>
                </a:solidFill>
              </a:rPr>
              <a:t>variables</a:t>
            </a:r>
          </a:p>
        </p:txBody>
      </p:sp>
      <p:sp>
        <p:nvSpPr>
          <p:cNvPr id="12" name="Line 12"/>
          <p:cNvSpPr>
            <a:spLocks noChangeShapeType="1"/>
          </p:cNvSpPr>
          <p:nvPr/>
        </p:nvSpPr>
        <p:spPr bwMode="auto">
          <a:xfrm>
            <a:off x="8337426" y="3644974"/>
            <a:ext cx="0" cy="1584325"/>
          </a:xfrm>
          <a:prstGeom prst="line">
            <a:avLst/>
          </a:prstGeom>
          <a:noFill/>
          <a:ln w="1905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3"/>
          <p:cNvSpPr>
            <a:spLocks noChangeShapeType="1"/>
          </p:cNvSpPr>
          <p:nvPr/>
        </p:nvSpPr>
        <p:spPr bwMode="auto">
          <a:xfrm flipH="1">
            <a:off x="4663951" y="5156274"/>
            <a:ext cx="3673475" cy="0"/>
          </a:xfrm>
          <a:prstGeom prst="line">
            <a:avLst/>
          </a:prstGeom>
          <a:noFill/>
          <a:ln w="1905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4"/>
          <p:cNvSpPr>
            <a:spLocks noChangeShapeType="1"/>
          </p:cNvSpPr>
          <p:nvPr/>
        </p:nvSpPr>
        <p:spPr bwMode="auto">
          <a:xfrm flipV="1">
            <a:off x="4663951" y="4292674"/>
            <a:ext cx="0" cy="936625"/>
          </a:xfrm>
          <a:prstGeom prst="line">
            <a:avLst/>
          </a:prstGeom>
          <a:noFill/>
          <a:ln w="1905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5"/>
          <p:cNvSpPr>
            <a:spLocks noChangeArrowheads="1"/>
          </p:cNvSpPr>
          <p:nvPr/>
        </p:nvSpPr>
        <p:spPr bwMode="auto">
          <a:xfrm>
            <a:off x="4952876" y="2636912"/>
            <a:ext cx="1366837" cy="647700"/>
          </a:xfrm>
          <a:prstGeom prst="rect">
            <a:avLst/>
          </a:prstGeom>
          <a:solidFill>
            <a:srgbClr val="CCFFCC"/>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Manipulated</a:t>
            </a:r>
          </a:p>
          <a:p>
            <a:pPr algn="ctr"/>
            <a:r>
              <a:rPr lang="en-US" altLang="zh-CN">
                <a:solidFill>
                  <a:srgbClr val="008000"/>
                </a:solidFill>
              </a:rPr>
              <a:t>variables</a:t>
            </a:r>
          </a:p>
        </p:txBody>
      </p:sp>
      <p:sp>
        <p:nvSpPr>
          <p:cNvPr id="16" name="Rectangle 16"/>
          <p:cNvSpPr>
            <a:spLocks noChangeArrowheads="1"/>
          </p:cNvSpPr>
          <p:nvPr/>
        </p:nvSpPr>
        <p:spPr bwMode="auto">
          <a:xfrm>
            <a:off x="2503363" y="2636912"/>
            <a:ext cx="1366838" cy="647700"/>
          </a:xfrm>
          <a:prstGeom prst="rect">
            <a:avLst/>
          </a:prstGeom>
          <a:solidFill>
            <a:srgbClr val="CCFFCC"/>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process</a:t>
            </a:r>
          </a:p>
          <a:p>
            <a:pPr algn="ctr"/>
            <a:r>
              <a:rPr lang="en-US" altLang="zh-CN">
                <a:solidFill>
                  <a:srgbClr val="008000"/>
                </a:solidFill>
              </a:rPr>
              <a:t>variables</a:t>
            </a:r>
          </a:p>
        </p:txBody>
      </p:sp>
      <p:sp>
        <p:nvSpPr>
          <p:cNvPr id="17" name="Rectangle 17"/>
          <p:cNvSpPr>
            <a:spLocks noChangeArrowheads="1"/>
          </p:cNvSpPr>
          <p:nvPr/>
        </p:nvSpPr>
        <p:spPr bwMode="auto">
          <a:xfrm>
            <a:off x="1352426" y="4653037"/>
            <a:ext cx="1295400" cy="1079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rPr>
              <a:t>Setting </a:t>
            </a:r>
          </a:p>
          <a:p>
            <a:pPr algn="ctr"/>
            <a:r>
              <a:rPr lang="en-US" altLang="zh-CN" b="1">
                <a:solidFill>
                  <a:srgbClr val="008000"/>
                </a:solidFill>
              </a:rPr>
              <a:t>system</a:t>
            </a:r>
          </a:p>
        </p:txBody>
      </p:sp>
      <p:sp>
        <p:nvSpPr>
          <p:cNvPr id="18" name="AutoShape 18"/>
          <p:cNvSpPr>
            <a:spLocks noChangeArrowheads="1"/>
          </p:cNvSpPr>
          <p:nvPr/>
        </p:nvSpPr>
        <p:spPr bwMode="auto">
          <a:xfrm rot="19800000">
            <a:off x="2700213" y="4506987"/>
            <a:ext cx="1223963" cy="360362"/>
          </a:xfrm>
          <a:prstGeom prst="rightArrow">
            <a:avLst>
              <a:gd name="adj1" fmla="val 50000"/>
              <a:gd name="adj2" fmla="val 8491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9"/>
          <p:cNvSpPr>
            <a:spLocks noChangeArrowheads="1"/>
          </p:cNvSpPr>
          <p:nvPr/>
        </p:nvSpPr>
        <p:spPr bwMode="auto">
          <a:xfrm>
            <a:off x="2503363" y="4221237"/>
            <a:ext cx="935038" cy="43338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Set point</a:t>
            </a:r>
          </a:p>
        </p:txBody>
      </p:sp>
      <p:sp>
        <p:nvSpPr>
          <p:cNvPr id="20" name="Rectangle 20"/>
          <p:cNvSpPr>
            <a:spLocks noChangeArrowheads="1"/>
          </p:cNvSpPr>
          <p:nvPr/>
        </p:nvSpPr>
        <p:spPr bwMode="auto">
          <a:xfrm>
            <a:off x="5600576" y="4364112"/>
            <a:ext cx="1439862" cy="64928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8000"/>
                </a:solidFill>
              </a:rPr>
              <a:t>Sensor data</a:t>
            </a:r>
          </a:p>
        </p:txBody>
      </p:sp>
    </p:spTree>
    <p:extLst>
      <p:ext uri="{BB962C8B-B14F-4D97-AF65-F5344CB8AC3E}">
        <p14:creationId xmlns:p14="http://schemas.microsoft.com/office/powerpoint/2010/main" val="6746746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a:t>
            </a:r>
            <a:r>
              <a:rPr lang="en-US" altLang="zh-CN" dirty="0" smtClean="0"/>
              <a:t>vs.</a:t>
            </a:r>
            <a:r>
              <a:rPr lang="zh-CN" altLang="en-US" dirty="0" smtClean="0"/>
              <a:t>数据流</a:t>
            </a:r>
            <a:endParaRPr lang="zh-CN" altLang="en-US" dirty="0"/>
          </a:p>
        </p:txBody>
      </p:sp>
      <p:sp>
        <p:nvSpPr>
          <p:cNvPr id="4" name="Rectangle 3"/>
          <p:cNvSpPr txBox="1">
            <a:spLocks noChangeArrowheads="1"/>
          </p:cNvSpPr>
          <p:nvPr/>
        </p:nvSpPr>
        <p:spPr>
          <a:xfrm>
            <a:off x="920552" y="1844824"/>
            <a:ext cx="7772400" cy="4114800"/>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en-US" altLang="zh-CN" sz="2800" smtClean="0">
                <a:solidFill>
                  <a:schemeClr val="tx2"/>
                </a:solidFill>
              </a:rPr>
              <a:t>Control Flow (typical case in procedural systems)</a:t>
            </a:r>
          </a:p>
          <a:p>
            <a:pPr lvl="1">
              <a:lnSpc>
                <a:spcPct val="90000"/>
              </a:lnSpc>
            </a:pPr>
            <a:r>
              <a:rPr lang="en-US" altLang="zh-CN" sz="2400" smtClean="0">
                <a:solidFill>
                  <a:schemeClr val="tx2"/>
                </a:solidFill>
              </a:rPr>
              <a:t>Dominant question is how locus of control moves through the program</a:t>
            </a:r>
            <a:br>
              <a:rPr lang="en-US" altLang="zh-CN" sz="2400" smtClean="0">
                <a:solidFill>
                  <a:schemeClr val="tx2"/>
                </a:solidFill>
              </a:rPr>
            </a:br>
            <a:r>
              <a:rPr lang="zh-CN" altLang="en-US" sz="2400" smtClean="0">
                <a:solidFill>
                  <a:schemeClr val="tx2"/>
                </a:solidFill>
              </a:rPr>
              <a:t>主要问题是控制点怎样在程序或系统之间移动</a:t>
            </a:r>
          </a:p>
          <a:p>
            <a:pPr lvl="1">
              <a:lnSpc>
                <a:spcPct val="90000"/>
              </a:lnSpc>
            </a:pPr>
            <a:r>
              <a:rPr lang="en-US" altLang="zh-CN" sz="2400" smtClean="0">
                <a:solidFill>
                  <a:schemeClr val="tx2"/>
                </a:solidFill>
              </a:rPr>
              <a:t>Data may accompany the control but is not the driving force</a:t>
            </a:r>
            <a:br>
              <a:rPr lang="en-US" altLang="zh-CN" sz="2400" smtClean="0">
                <a:solidFill>
                  <a:schemeClr val="tx2"/>
                </a:solidFill>
              </a:rPr>
            </a:br>
            <a:r>
              <a:rPr lang="zh-CN" altLang="en-US" sz="2400" smtClean="0">
                <a:solidFill>
                  <a:schemeClr val="tx2"/>
                </a:solidFill>
              </a:rPr>
              <a:t>数据可能跟着控制走，但是并不起推动系统运转的作用</a:t>
            </a:r>
          </a:p>
          <a:p>
            <a:pPr lvl="1">
              <a:lnSpc>
                <a:spcPct val="90000"/>
              </a:lnSpc>
            </a:pPr>
            <a:r>
              <a:rPr lang="en-US" altLang="zh-CN" sz="2400" smtClean="0">
                <a:solidFill>
                  <a:schemeClr val="tx2"/>
                </a:solidFill>
              </a:rPr>
              <a:t>Primary reasoning is about order of computation</a:t>
            </a:r>
            <a:br>
              <a:rPr lang="en-US" altLang="zh-CN" sz="2400" smtClean="0">
                <a:solidFill>
                  <a:schemeClr val="tx2"/>
                </a:solidFill>
              </a:rPr>
            </a:br>
            <a:r>
              <a:rPr lang="zh-CN" altLang="en-US" sz="2400" smtClean="0">
                <a:solidFill>
                  <a:schemeClr val="tx2"/>
                </a:solidFill>
              </a:rPr>
              <a:t>关注的核心是计算顺序</a:t>
            </a:r>
            <a:endParaRPr lang="zh-CN" altLang="en-US" sz="2400" dirty="0">
              <a:solidFill>
                <a:schemeClr val="tx2"/>
              </a:solidFill>
            </a:endParaRPr>
          </a:p>
        </p:txBody>
      </p:sp>
    </p:spTree>
    <p:extLst>
      <p:ext uri="{BB962C8B-B14F-4D97-AF65-F5344CB8AC3E}">
        <p14:creationId xmlns:p14="http://schemas.microsoft.com/office/powerpoint/2010/main" val="2237247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控制流</a:t>
            </a:r>
            <a:r>
              <a:rPr lang="en-US" altLang="zh-CN" dirty="0" smtClean="0"/>
              <a:t>vs.</a:t>
            </a:r>
            <a:r>
              <a:rPr lang="zh-CN" altLang="en-US" dirty="0" smtClean="0"/>
              <a:t>数据流</a:t>
            </a:r>
            <a:endParaRPr lang="zh-CN" altLang="en-US" dirty="0"/>
          </a:p>
        </p:txBody>
      </p:sp>
      <p:sp>
        <p:nvSpPr>
          <p:cNvPr id="4" name="Rectangle 3"/>
          <p:cNvSpPr txBox="1">
            <a:spLocks noChangeArrowheads="1"/>
          </p:cNvSpPr>
          <p:nvPr/>
        </p:nvSpPr>
        <p:spPr>
          <a:xfrm>
            <a:off x="1182688" y="2017713"/>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2800" smtClean="0">
                <a:solidFill>
                  <a:schemeClr val="tx2"/>
                </a:solidFill>
              </a:rPr>
              <a:t>Data Flow</a:t>
            </a:r>
            <a:endParaRPr lang="en-US" altLang="zh-CN" sz="2800" b="1" smtClean="0">
              <a:solidFill>
                <a:schemeClr val="tx2"/>
              </a:solidFill>
            </a:endParaRPr>
          </a:p>
          <a:p>
            <a:pPr lvl="1"/>
            <a:r>
              <a:rPr lang="en-US" altLang="zh-CN" sz="2400" smtClean="0">
                <a:solidFill>
                  <a:schemeClr val="tx2"/>
                </a:solidFill>
              </a:rPr>
              <a:t>Dominant question is how data moves through a collection of (atomic) computations</a:t>
            </a:r>
            <a:br>
              <a:rPr lang="en-US" altLang="zh-CN" sz="2400" smtClean="0">
                <a:solidFill>
                  <a:schemeClr val="tx2"/>
                </a:solidFill>
              </a:rPr>
            </a:br>
            <a:r>
              <a:rPr lang="zh-CN" altLang="en-US" sz="2400" smtClean="0">
                <a:solidFill>
                  <a:schemeClr val="tx2"/>
                </a:solidFill>
              </a:rPr>
              <a:t>主要问题是数据怎样在运算单元之间流动</a:t>
            </a:r>
          </a:p>
          <a:p>
            <a:pPr lvl="1"/>
            <a:r>
              <a:rPr lang="en-US" altLang="zh-CN" sz="2400" smtClean="0">
                <a:solidFill>
                  <a:schemeClr val="tx2"/>
                </a:solidFill>
              </a:rPr>
              <a:t>As data moves, control is </a:t>
            </a:r>
            <a:r>
              <a:rPr lang="en-US" altLang="zh-CN" sz="2400" smtClean="0">
                <a:solidFill>
                  <a:schemeClr val="tx2"/>
                </a:solidFill>
                <a:latin typeface="Arial" panose="020B0604020202020204" pitchFamily="34" charset="0"/>
              </a:rPr>
              <a:t>“</a:t>
            </a:r>
            <a:r>
              <a:rPr lang="en-US" altLang="zh-CN" sz="2400" smtClean="0">
                <a:solidFill>
                  <a:schemeClr val="tx2"/>
                </a:solidFill>
              </a:rPr>
              <a:t>activated</a:t>
            </a:r>
            <a:r>
              <a:rPr lang="en-US" altLang="zh-CN" sz="2400" smtClean="0">
                <a:solidFill>
                  <a:schemeClr val="tx2"/>
                </a:solidFill>
                <a:latin typeface="Arial" panose="020B0604020202020204" pitchFamily="34" charset="0"/>
              </a:rPr>
              <a:t>”</a:t>
            </a:r>
            <a:r>
              <a:rPr lang="en-US" altLang="zh-CN" sz="2400" smtClean="0">
                <a:solidFill>
                  <a:schemeClr val="tx2"/>
                </a:solidFill>
              </a:rPr>
              <a:t/>
            </a:r>
            <a:br>
              <a:rPr lang="en-US" altLang="zh-CN" sz="2400" smtClean="0">
                <a:solidFill>
                  <a:schemeClr val="tx2"/>
                </a:solidFill>
              </a:rPr>
            </a:br>
            <a:r>
              <a:rPr lang="zh-CN" altLang="en-US" sz="2400" smtClean="0">
                <a:solidFill>
                  <a:schemeClr val="tx2"/>
                </a:solidFill>
              </a:rPr>
              <a:t>数据到了，控制（计算）单元便开始工作</a:t>
            </a:r>
          </a:p>
          <a:p>
            <a:pPr lvl="1"/>
            <a:r>
              <a:rPr lang="en-US" altLang="zh-CN" sz="2400" smtClean="0">
                <a:solidFill>
                  <a:schemeClr val="tx2"/>
                </a:solidFill>
              </a:rPr>
              <a:t>We reason about data availability, transformations, latency,</a:t>
            </a:r>
            <a:r>
              <a:rPr lang="en-US" altLang="zh-CN" sz="2400" smtClean="0">
                <a:solidFill>
                  <a:schemeClr val="tx2"/>
                </a:solidFill>
                <a:latin typeface="Arial" panose="020B0604020202020204" pitchFamily="34" charset="0"/>
              </a:rPr>
              <a:t>…</a:t>
            </a:r>
            <a:r>
              <a:rPr lang="en-US" altLang="zh-CN" sz="2400" smtClean="0">
                <a:solidFill>
                  <a:schemeClr val="tx2"/>
                </a:solidFill>
              </a:rPr>
              <a:t/>
            </a:r>
            <a:br>
              <a:rPr lang="en-US" altLang="zh-CN" sz="2400" smtClean="0">
                <a:solidFill>
                  <a:schemeClr val="tx2"/>
                </a:solidFill>
              </a:rPr>
            </a:br>
            <a:r>
              <a:rPr lang="zh-CN" altLang="en-US" sz="2400" smtClean="0">
                <a:solidFill>
                  <a:schemeClr val="tx2"/>
                </a:solidFill>
              </a:rPr>
              <a:t>我们关心数据是否可用，转换，潜伏</a:t>
            </a:r>
            <a:r>
              <a:rPr lang="en-US" altLang="zh-CN" sz="2400" smtClean="0">
                <a:solidFill>
                  <a:schemeClr val="tx2"/>
                </a:solidFill>
                <a:latin typeface="Arial" panose="020B0604020202020204" pitchFamily="34" charset="0"/>
              </a:rPr>
              <a:t>……</a:t>
            </a:r>
            <a:endParaRPr lang="en-US" altLang="zh-CN" sz="2400" dirty="0">
              <a:solidFill>
                <a:schemeClr val="tx2"/>
              </a:solidFill>
            </a:endParaRPr>
          </a:p>
        </p:txBody>
      </p:sp>
    </p:spTree>
    <p:extLst>
      <p:ext uri="{BB962C8B-B14F-4D97-AF65-F5344CB8AC3E}">
        <p14:creationId xmlns:p14="http://schemas.microsoft.com/office/powerpoint/2010/main" val="12932046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zh-CN" altLang="en-US" b="1" dirty="0">
                <a:solidFill>
                  <a:srgbClr val="009900"/>
                </a:solidFill>
              </a:rPr>
              <a:t>主程序、子调用</a:t>
            </a:r>
          </a:p>
          <a:p>
            <a:r>
              <a:rPr lang="zh-CN" altLang="en-US" b="1" dirty="0">
                <a:solidFill>
                  <a:srgbClr val="009900"/>
                </a:solidFill>
              </a:rPr>
              <a:t>抽象数据类型，面向对象的风格</a:t>
            </a:r>
          </a:p>
          <a:p>
            <a:r>
              <a:rPr lang="zh-CN" altLang="en-US" b="1" dirty="0">
                <a:solidFill>
                  <a:srgbClr val="009900"/>
                </a:solidFill>
              </a:rPr>
              <a:t>层次结构</a:t>
            </a:r>
          </a:p>
          <a:p>
            <a:endParaRPr lang="zh-CN" altLang="en-US" dirty="0"/>
          </a:p>
        </p:txBody>
      </p:sp>
      <p:sp>
        <p:nvSpPr>
          <p:cNvPr id="3" name="标题 2"/>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ea typeface="华文中宋" panose="02010600040101010101" pitchFamily="2" charset="-122"/>
              </a:rPr>
              <a:t>调用返回信息隐藏</a:t>
            </a:r>
            <a:endParaRPr lang="zh-CN" altLang="en-US" dirty="0"/>
          </a:p>
        </p:txBody>
      </p:sp>
    </p:spTree>
    <p:extLst>
      <p:ext uri="{BB962C8B-B14F-4D97-AF65-F5344CB8AC3E}">
        <p14:creationId xmlns:p14="http://schemas.microsoft.com/office/powerpoint/2010/main" val="37953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调用</a:t>
            </a:r>
            <a:r>
              <a:rPr lang="en-US" altLang="zh-CN" dirty="0" smtClean="0"/>
              <a:t>/</a:t>
            </a:r>
            <a:r>
              <a:rPr lang="zh-CN" altLang="en-US" dirty="0" smtClean="0"/>
              <a:t>返回风格</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514" y="1628800"/>
            <a:ext cx="7515225"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4689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主程序</a:t>
            </a:r>
            <a:r>
              <a:rPr lang="en-US" altLang="zh-CN" dirty="0" smtClean="0"/>
              <a:t>-</a:t>
            </a:r>
            <a:r>
              <a:rPr lang="zh-CN" altLang="en-US" dirty="0" smtClean="0"/>
              <a:t>子程序</a:t>
            </a:r>
            <a:endParaRPr lang="zh-CN" altLang="en-US" dirty="0"/>
          </a:p>
        </p:txBody>
      </p:sp>
      <p:sp>
        <p:nvSpPr>
          <p:cNvPr id="4" name="Rectangle 3"/>
          <p:cNvSpPr txBox="1">
            <a:spLocks noRot="1" noChangeArrowheads="1"/>
          </p:cNvSpPr>
          <p:nvPr/>
        </p:nvSpPr>
        <p:spPr>
          <a:xfrm>
            <a:off x="488504" y="1628800"/>
            <a:ext cx="8435975" cy="4968651"/>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b="1" dirty="0" smtClean="0">
                <a:solidFill>
                  <a:srgbClr val="CC3300"/>
                </a:solidFill>
              </a:rPr>
              <a:t>Hierarchical decomposition</a:t>
            </a:r>
            <a:r>
              <a:rPr lang="zh-CN" altLang="en-US" b="1" dirty="0" smtClean="0">
                <a:solidFill>
                  <a:srgbClr val="CC3300"/>
                </a:solidFill>
              </a:rPr>
              <a:t>（逐层分解）</a:t>
            </a:r>
          </a:p>
          <a:p>
            <a:pPr>
              <a:buFont typeface="Wingdings" panose="05000000000000000000" pitchFamily="2" charset="2"/>
              <a:buNone/>
            </a:pPr>
            <a:r>
              <a:rPr lang="zh-CN" altLang="en-US" sz="4000" dirty="0" smtClean="0"/>
              <a:t>   </a:t>
            </a:r>
            <a:r>
              <a:rPr lang="en-US" altLang="zh-CN" sz="2000" b="1" dirty="0" smtClean="0">
                <a:solidFill>
                  <a:srgbClr val="009900"/>
                </a:solidFill>
              </a:rPr>
              <a:t>Based on definition-use relationship</a:t>
            </a:r>
          </a:p>
          <a:p>
            <a:pPr>
              <a:buFont typeface="Wingdings" panose="05000000000000000000" pitchFamily="2" charset="2"/>
              <a:buNone/>
            </a:pPr>
            <a:r>
              <a:rPr lang="en-US" altLang="zh-CN" sz="2000" b="1" dirty="0" smtClean="0">
                <a:solidFill>
                  <a:srgbClr val="009900"/>
                </a:solidFill>
              </a:rPr>
              <a:t>     </a:t>
            </a:r>
            <a:r>
              <a:rPr lang="zh-CN" altLang="en-US" sz="2000" b="1" dirty="0" smtClean="0">
                <a:solidFill>
                  <a:srgbClr val="0066CC"/>
                </a:solidFill>
              </a:rPr>
              <a:t>基于定义</a:t>
            </a:r>
            <a:r>
              <a:rPr lang="en-US" altLang="zh-CN" sz="2000" b="1" dirty="0" smtClean="0">
                <a:solidFill>
                  <a:srgbClr val="0066CC"/>
                </a:solidFill>
              </a:rPr>
              <a:t>-</a:t>
            </a:r>
            <a:r>
              <a:rPr lang="zh-CN" altLang="en-US" sz="2000" b="1" dirty="0" smtClean="0">
                <a:solidFill>
                  <a:srgbClr val="0066CC"/>
                </a:solidFill>
              </a:rPr>
              <a:t>使用关系</a:t>
            </a:r>
          </a:p>
          <a:p>
            <a:pPr>
              <a:buFont typeface="Wingdings" panose="05000000000000000000" pitchFamily="2" charset="2"/>
              <a:buNone/>
            </a:pPr>
            <a:r>
              <a:rPr lang="zh-CN" altLang="en-US" sz="2000" b="1" dirty="0" smtClean="0">
                <a:solidFill>
                  <a:srgbClr val="0066CC"/>
                </a:solidFill>
              </a:rPr>
              <a:t>     </a:t>
            </a:r>
            <a:r>
              <a:rPr lang="en-US" altLang="zh-CN" sz="2000" b="1" dirty="0" smtClean="0">
                <a:solidFill>
                  <a:srgbClr val="009900"/>
                </a:solidFill>
              </a:rPr>
              <a:t>Uses procedure call as interaction mechanism</a:t>
            </a:r>
          </a:p>
          <a:p>
            <a:pPr>
              <a:buFont typeface="Wingdings" panose="05000000000000000000" pitchFamily="2" charset="2"/>
              <a:buNone/>
            </a:pPr>
            <a:r>
              <a:rPr lang="en-US" altLang="zh-CN" sz="2000" b="1" dirty="0" smtClean="0">
                <a:solidFill>
                  <a:srgbClr val="006699"/>
                </a:solidFill>
              </a:rPr>
              <a:t>     </a:t>
            </a:r>
            <a:r>
              <a:rPr lang="zh-CN" altLang="en-US" sz="2000" b="1" dirty="0" smtClean="0">
                <a:solidFill>
                  <a:srgbClr val="006699"/>
                </a:solidFill>
              </a:rPr>
              <a:t>用过程调用作为交互机制</a:t>
            </a:r>
          </a:p>
          <a:p>
            <a:r>
              <a:rPr lang="en-US" altLang="zh-CN" sz="2000" b="1" dirty="0" smtClean="0">
                <a:solidFill>
                  <a:srgbClr val="CC3300"/>
                </a:solidFill>
              </a:rPr>
              <a:t>Single thread of control</a:t>
            </a:r>
          </a:p>
          <a:p>
            <a:pPr>
              <a:buFont typeface="Wingdings" panose="05000000000000000000" pitchFamily="2" charset="2"/>
              <a:buNone/>
            </a:pPr>
            <a:r>
              <a:rPr lang="en-US" altLang="zh-CN" sz="2000" dirty="0" smtClean="0">
                <a:solidFill>
                  <a:srgbClr val="009900"/>
                </a:solidFill>
              </a:rPr>
              <a:t>   </a:t>
            </a:r>
            <a:r>
              <a:rPr lang="en-US" altLang="zh-CN" sz="2000" b="1" dirty="0" smtClean="0">
                <a:solidFill>
                  <a:srgbClr val="009900"/>
                </a:solidFill>
              </a:rPr>
              <a:t>Supported directly by programming languages</a:t>
            </a:r>
          </a:p>
          <a:p>
            <a:pPr>
              <a:buFont typeface="Wingdings" panose="05000000000000000000" pitchFamily="2" charset="2"/>
              <a:buNone/>
            </a:pPr>
            <a:r>
              <a:rPr lang="en-US" altLang="zh-CN" sz="2000" b="1" dirty="0" smtClean="0">
                <a:solidFill>
                  <a:srgbClr val="009900"/>
                </a:solidFill>
              </a:rPr>
              <a:t>    </a:t>
            </a:r>
            <a:r>
              <a:rPr lang="zh-CN" altLang="en-US" sz="2000" b="1" dirty="0" smtClean="0">
                <a:solidFill>
                  <a:srgbClr val="0066CC"/>
                </a:solidFill>
              </a:rPr>
              <a:t>程序设计语言直接支持</a:t>
            </a:r>
          </a:p>
          <a:p>
            <a:r>
              <a:rPr lang="en-US" altLang="zh-CN" sz="2000" b="1" dirty="0" smtClean="0">
                <a:solidFill>
                  <a:srgbClr val="CC3300"/>
                </a:solidFill>
              </a:rPr>
              <a:t>Subsystem structure implicit</a:t>
            </a:r>
          </a:p>
          <a:p>
            <a:pPr>
              <a:buFont typeface="Wingdings" panose="05000000000000000000" pitchFamily="2" charset="2"/>
              <a:buNone/>
            </a:pPr>
            <a:r>
              <a:rPr lang="en-US" altLang="zh-CN" sz="2000" dirty="0" smtClean="0"/>
              <a:t>  </a:t>
            </a:r>
            <a:r>
              <a:rPr lang="en-US" altLang="zh-CN" sz="2000" b="1" dirty="0" smtClean="0">
                <a:solidFill>
                  <a:srgbClr val="009900"/>
                </a:solidFill>
              </a:rPr>
              <a:t>Subroutines typically aggregated into modules</a:t>
            </a:r>
          </a:p>
          <a:p>
            <a:pPr>
              <a:buFont typeface="Wingdings" panose="05000000000000000000" pitchFamily="2" charset="2"/>
              <a:buNone/>
            </a:pPr>
            <a:r>
              <a:rPr lang="en-US" altLang="zh-CN" sz="2000" b="1" dirty="0" smtClean="0">
                <a:solidFill>
                  <a:srgbClr val="009900"/>
                </a:solidFill>
              </a:rPr>
              <a:t>    </a:t>
            </a:r>
            <a:r>
              <a:rPr lang="zh-CN" altLang="en-US" sz="2000" b="1" dirty="0" smtClean="0">
                <a:solidFill>
                  <a:srgbClr val="006699"/>
                </a:solidFill>
              </a:rPr>
              <a:t>子程序通常集成为模块</a:t>
            </a:r>
            <a:endParaRPr lang="zh-CN" altLang="en-US" sz="2000" b="1" dirty="0">
              <a:solidFill>
                <a:srgbClr val="006699"/>
              </a:solidFill>
            </a:endParaRPr>
          </a:p>
        </p:txBody>
      </p:sp>
    </p:spTree>
    <p:extLst>
      <p:ext uri="{BB962C8B-B14F-4D97-AF65-F5344CB8AC3E}">
        <p14:creationId xmlns:p14="http://schemas.microsoft.com/office/powerpoint/2010/main" val="3471580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模式与软件开发</a:t>
            </a:r>
            <a:endParaRPr lang="zh-CN" altLang="en-US" dirty="0"/>
          </a:p>
        </p:txBody>
      </p:sp>
      <p:sp>
        <p:nvSpPr>
          <p:cNvPr id="4" name="Rectangle 3"/>
          <p:cNvSpPr txBox="1">
            <a:spLocks noChangeArrowheads="1"/>
          </p:cNvSpPr>
          <p:nvPr/>
        </p:nvSpPr>
        <p:spPr>
          <a:xfrm>
            <a:off x="848544" y="1772816"/>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chemeClr val="tx2"/>
                </a:solidFill>
              </a:rPr>
              <a:t>体系结构模式可以用在大粒度设计的开始；</a:t>
            </a:r>
          </a:p>
          <a:p>
            <a:r>
              <a:rPr lang="zh-CN" altLang="en-US" b="1" dirty="0" smtClean="0">
                <a:solidFill>
                  <a:schemeClr val="tx2"/>
                </a:solidFill>
              </a:rPr>
              <a:t>设计模式则可以用在整个设计阶段；</a:t>
            </a:r>
          </a:p>
          <a:p>
            <a:r>
              <a:rPr lang="zh-CN" altLang="en-US" b="1" dirty="0" smtClean="0">
                <a:solidFill>
                  <a:schemeClr val="tx2"/>
                </a:solidFill>
              </a:rPr>
              <a:t>编码级模式则在实现阶段使用</a:t>
            </a:r>
            <a:endParaRPr lang="zh-CN" altLang="en-US" b="1" dirty="0">
              <a:solidFill>
                <a:schemeClr val="tx2"/>
              </a:solidFill>
            </a:endParaRPr>
          </a:p>
        </p:txBody>
      </p:sp>
    </p:spTree>
    <p:extLst>
      <p:ext uri="{BB962C8B-B14F-4D97-AF65-F5344CB8AC3E}">
        <p14:creationId xmlns:p14="http://schemas.microsoft.com/office/powerpoint/2010/main" val="4292287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Rot="1" noChangeArrowheads="1"/>
          </p:cNvSpPr>
          <p:nvPr/>
        </p:nvSpPr>
        <p:spPr>
          <a:xfrm>
            <a:off x="304800" y="1981200"/>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sz="3600" b="1" smtClean="0">
                <a:solidFill>
                  <a:srgbClr val="CC3300"/>
                </a:solidFill>
              </a:rPr>
              <a:t>Hierarchical reasoning</a:t>
            </a:r>
            <a:r>
              <a:rPr lang="zh-CN" altLang="en-US" sz="3600" b="1" smtClean="0">
                <a:solidFill>
                  <a:srgbClr val="CC3300"/>
                </a:solidFill>
              </a:rPr>
              <a:t>（典型的层次，即树状的拓扑结构）</a:t>
            </a:r>
          </a:p>
          <a:p>
            <a:pPr>
              <a:buFont typeface="Wingdings" panose="05000000000000000000" pitchFamily="2" charset="2"/>
              <a:buNone/>
            </a:pPr>
            <a:r>
              <a:rPr lang="zh-CN" altLang="en-US" smtClean="0">
                <a:solidFill>
                  <a:srgbClr val="009900"/>
                </a:solidFill>
              </a:rPr>
              <a:t>  </a:t>
            </a:r>
            <a:r>
              <a:rPr lang="en-US" altLang="zh-CN" sz="2800" smtClean="0">
                <a:solidFill>
                  <a:srgbClr val="009900"/>
                </a:solidFill>
              </a:rPr>
              <a:t>Correctness of a subroutine depend on the correctness of the subroutines it calls</a:t>
            </a:r>
          </a:p>
          <a:p>
            <a:pPr>
              <a:buFont typeface="Wingdings" panose="05000000000000000000" pitchFamily="2" charset="2"/>
              <a:buNone/>
            </a:pPr>
            <a:r>
              <a:rPr lang="en-US" altLang="zh-CN" sz="2800" smtClean="0">
                <a:solidFill>
                  <a:srgbClr val="009900"/>
                </a:solidFill>
              </a:rPr>
              <a:t>   </a:t>
            </a:r>
            <a:r>
              <a:rPr lang="zh-CN" altLang="en-US" sz="2800" smtClean="0">
                <a:solidFill>
                  <a:srgbClr val="009900"/>
                </a:solidFill>
              </a:rPr>
              <a:t>子程序的正确性依赖于它所调用的子程序的正确性</a:t>
            </a:r>
          </a:p>
          <a:p>
            <a:endParaRPr lang="en-US" altLang="zh-CN" dirty="0"/>
          </a:p>
        </p:txBody>
      </p:sp>
    </p:spTree>
    <p:extLst>
      <p:ext uri="{BB962C8B-B14F-4D97-AF65-F5344CB8AC3E}">
        <p14:creationId xmlns:p14="http://schemas.microsoft.com/office/powerpoint/2010/main" val="3329284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RPC</a:t>
            </a:r>
            <a:endParaRPr lang="zh-CN" altLang="en-US" dirty="0"/>
          </a:p>
        </p:txBody>
      </p:sp>
      <p:pic>
        <p:nvPicPr>
          <p:cNvPr id="6" name="图片 5"/>
          <p:cNvPicPr>
            <a:picLocks noChangeAspect="1"/>
          </p:cNvPicPr>
          <p:nvPr/>
        </p:nvPicPr>
        <p:blipFill>
          <a:blip r:embed="rId2"/>
          <a:stretch>
            <a:fillRect/>
          </a:stretch>
        </p:blipFill>
        <p:spPr>
          <a:xfrm>
            <a:off x="3852723" y="228600"/>
            <a:ext cx="6025924" cy="3705597"/>
          </a:xfrm>
          <a:prstGeom prst="rect">
            <a:avLst/>
          </a:prstGeom>
        </p:spPr>
      </p:pic>
      <p:sp>
        <p:nvSpPr>
          <p:cNvPr id="7" name="Rectangle 3"/>
          <p:cNvSpPr txBox="1">
            <a:spLocks noRot="1" noChangeArrowheads="1"/>
          </p:cNvSpPr>
          <p:nvPr/>
        </p:nvSpPr>
        <p:spPr>
          <a:xfrm>
            <a:off x="663702" y="4653136"/>
            <a:ext cx="8968680" cy="1502296"/>
          </a:xfrm>
          <a:prstGeom prst="rect">
            <a:avLst/>
          </a:prstGeom>
        </p:spPr>
        <p:txBody>
          <a:bodyPr vert="horz">
            <a:normAutofit fontScale="92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t>远程过程调用系统被分解成若干部分，分别运行于通过网络连接的各台计算机上。</a:t>
            </a:r>
          </a:p>
          <a:p>
            <a:r>
              <a:rPr lang="zh-CN" altLang="en-US" b="1" dirty="0" smtClean="0"/>
              <a:t>这种系统的目标是要通过将运算分布到多台计算机上来充分利用多台处理器，最终达到提高系统性能的目的。</a:t>
            </a:r>
            <a:endParaRPr lang="zh-CN" altLang="en-US" b="1" dirty="0"/>
          </a:p>
        </p:txBody>
      </p:sp>
    </p:spTree>
    <p:extLst>
      <p:ext uri="{BB962C8B-B14F-4D97-AF65-F5344CB8AC3E}">
        <p14:creationId xmlns:p14="http://schemas.microsoft.com/office/powerpoint/2010/main" val="3825125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面向对象风格</a:t>
            </a:r>
            <a:endParaRPr lang="zh-CN" altLang="en-US" dirty="0"/>
          </a:p>
        </p:txBody>
      </p:sp>
      <p:sp>
        <p:nvSpPr>
          <p:cNvPr id="3" name="内容占位符 2"/>
          <p:cNvSpPr>
            <a:spLocks noGrp="1"/>
          </p:cNvSpPr>
          <p:nvPr>
            <p:ph sz="quarter" idx="1"/>
          </p:nvPr>
        </p:nvSpPr>
        <p:spPr/>
        <p:txBody>
          <a:bodyPr/>
          <a:lstStyle/>
          <a:p>
            <a:r>
              <a:rPr lang="zh-CN" altLang="en-US" dirty="0" smtClean="0"/>
              <a:t>抽象数据类型与对象</a:t>
            </a:r>
            <a:endParaRPr lang="zh-CN" altLang="en-US" dirty="0"/>
          </a:p>
        </p:txBody>
      </p:sp>
      <p:sp>
        <p:nvSpPr>
          <p:cNvPr id="4" name="Rectangle 3"/>
          <p:cNvSpPr txBox="1">
            <a:spLocks noRot="1" noChangeArrowheads="1"/>
          </p:cNvSpPr>
          <p:nvPr/>
        </p:nvSpPr>
        <p:spPr>
          <a:xfrm>
            <a:off x="693402" y="2060848"/>
            <a:ext cx="8291512" cy="453548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None/>
            </a:pPr>
            <a:r>
              <a:rPr lang="en-US" altLang="zh-CN" dirty="0" smtClean="0"/>
              <a:t>Data representations and their associated primitive operations are </a:t>
            </a:r>
            <a:r>
              <a:rPr lang="en-US" altLang="zh-CN" dirty="0" smtClean="0">
                <a:solidFill>
                  <a:srgbClr val="009900"/>
                </a:solidFill>
              </a:rPr>
              <a:t>encapsulated</a:t>
            </a:r>
            <a:r>
              <a:rPr lang="en-US" altLang="zh-CN" dirty="0" smtClean="0"/>
              <a:t> in an </a:t>
            </a:r>
            <a:r>
              <a:rPr lang="en-US" altLang="zh-CN" dirty="0" smtClean="0">
                <a:solidFill>
                  <a:srgbClr val="9966FF"/>
                </a:solidFill>
              </a:rPr>
              <a:t>abstract data type</a:t>
            </a:r>
            <a:r>
              <a:rPr lang="en-US" altLang="zh-CN" dirty="0" smtClean="0"/>
              <a:t> or</a:t>
            </a:r>
            <a:r>
              <a:rPr lang="en-US" altLang="zh-CN" dirty="0" smtClean="0">
                <a:solidFill>
                  <a:srgbClr val="9966FF"/>
                </a:solidFill>
              </a:rPr>
              <a:t> object</a:t>
            </a:r>
            <a:r>
              <a:rPr lang="en-US" altLang="zh-CN" dirty="0" smtClean="0"/>
              <a:t>. </a:t>
            </a:r>
          </a:p>
          <a:p>
            <a:endParaRPr lang="en-US" altLang="zh-CN" dirty="0" smtClean="0"/>
          </a:p>
          <a:p>
            <a:r>
              <a:rPr lang="en-US" altLang="zh-CN" dirty="0" smtClean="0">
                <a:solidFill>
                  <a:srgbClr val="FF0066"/>
                </a:solidFill>
              </a:rPr>
              <a:t>Components:</a:t>
            </a:r>
            <a:r>
              <a:rPr lang="en-US" altLang="zh-CN" dirty="0" smtClean="0">
                <a:solidFill>
                  <a:srgbClr val="009900"/>
                </a:solidFill>
              </a:rPr>
              <a:t> object (manager)   or</a:t>
            </a:r>
          </a:p>
          <a:p>
            <a:pPr marL="0" indent="0">
              <a:buNone/>
            </a:pPr>
            <a:r>
              <a:rPr lang="en-US" altLang="zh-CN" dirty="0" smtClean="0">
                <a:solidFill>
                  <a:srgbClr val="009900"/>
                </a:solidFill>
              </a:rPr>
              <a:t>        instances of the abstract data types </a:t>
            </a:r>
          </a:p>
          <a:p>
            <a:r>
              <a:rPr lang="en-US" altLang="zh-CN" dirty="0" smtClean="0">
                <a:solidFill>
                  <a:srgbClr val="FF0066"/>
                </a:solidFill>
              </a:rPr>
              <a:t>Interaction:</a:t>
            </a:r>
            <a:r>
              <a:rPr lang="en-US" altLang="zh-CN" dirty="0" smtClean="0">
                <a:solidFill>
                  <a:srgbClr val="009900"/>
                </a:solidFill>
              </a:rPr>
              <a:t> objects interact through function and procedure invocation</a:t>
            </a:r>
            <a:endParaRPr lang="en-US" altLang="zh-CN" dirty="0"/>
          </a:p>
        </p:txBody>
      </p:sp>
    </p:spTree>
    <p:extLst>
      <p:ext uri="{BB962C8B-B14F-4D97-AF65-F5344CB8AC3E}">
        <p14:creationId xmlns:p14="http://schemas.microsoft.com/office/powerpoint/2010/main" val="35470057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66"/>
                </a:solidFill>
                <a:effectLst>
                  <a:outerShdw blurRad="38100" dist="38100" dir="2700000" algn="tl">
                    <a:srgbClr val="C0C0C0"/>
                  </a:outerShdw>
                </a:effectLst>
              </a:rPr>
              <a:t>Object-Orientation</a:t>
            </a:r>
            <a:endParaRPr lang="zh-CN" altLang="en-US" dirty="0"/>
          </a:p>
        </p:txBody>
      </p:sp>
      <p:sp>
        <p:nvSpPr>
          <p:cNvPr id="4" name="Rectangle 3"/>
          <p:cNvSpPr>
            <a:spLocks noGrp="1" noRot="1" noChangeArrowheads="1"/>
          </p:cNvSpPr>
          <p:nvPr>
            <p:ph sz="quarter" idx="1"/>
          </p:nvPr>
        </p:nvSpPr>
        <p:spPr/>
        <p:txBody>
          <a:bodyPr>
            <a:normAutofit fontScale="92500"/>
          </a:bodyPr>
          <a:lstStyle/>
          <a:p>
            <a:r>
              <a:rPr lang="zh-CN" altLang="en-US" sz="2800" b="1" dirty="0">
                <a:solidFill>
                  <a:srgbClr val="003399"/>
                </a:solidFill>
              </a:rPr>
              <a:t>数据及其操作被封装成抽象数据类型（对象）</a:t>
            </a:r>
          </a:p>
          <a:p>
            <a:pPr>
              <a:buFont typeface="Wingdings" panose="05000000000000000000" pitchFamily="2" charset="2"/>
              <a:buNone/>
            </a:pPr>
            <a:endParaRPr lang="zh-CN" altLang="en-US" sz="2800" b="1" dirty="0">
              <a:solidFill>
                <a:srgbClr val="003399"/>
              </a:solidFill>
              <a:ea typeface="华文中宋" panose="02010600040101010101" pitchFamily="2" charset="-122"/>
            </a:endParaRPr>
          </a:p>
          <a:p>
            <a:pPr>
              <a:buFont typeface="Wingdings" panose="05000000000000000000" pitchFamily="2" charset="2"/>
              <a:buNone/>
            </a:pPr>
            <a:r>
              <a:rPr lang="zh-CN" altLang="en-US" sz="2800" b="1" dirty="0">
                <a:solidFill>
                  <a:srgbClr val="003399"/>
                </a:solidFill>
                <a:ea typeface="华文中宋" panose="02010600040101010101" pitchFamily="2" charset="-122"/>
              </a:rPr>
              <a:t>特点：</a:t>
            </a:r>
          </a:p>
          <a:p>
            <a:r>
              <a:rPr lang="zh-CN" altLang="en-US" sz="2800" b="1" dirty="0">
                <a:solidFill>
                  <a:srgbClr val="FF0066"/>
                </a:solidFill>
              </a:rPr>
              <a:t>封装</a:t>
            </a:r>
          </a:p>
          <a:p>
            <a:r>
              <a:rPr lang="zh-CN" altLang="en-US" sz="2800" b="1" dirty="0">
                <a:solidFill>
                  <a:srgbClr val="669900"/>
                </a:solidFill>
              </a:rPr>
              <a:t>继承</a:t>
            </a:r>
          </a:p>
          <a:p>
            <a:r>
              <a:rPr lang="zh-CN" altLang="en-US" sz="2800" b="1" dirty="0">
                <a:solidFill>
                  <a:srgbClr val="669900"/>
                </a:solidFill>
              </a:rPr>
              <a:t>多态</a:t>
            </a:r>
          </a:p>
          <a:p>
            <a:endParaRPr lang="zh-CN" altLang="en-US" sz="2800" b="1" dirty="0">
              <a:solidFill>
                <a:srgbClr val="669900"/>
              </a:solidFill>
            </a:endParaRPr>
          </a:p>
          <a:p>
            <a:r>
              <a:rPr lang="zh-CN" altLang="en-US" sz="2800" b="1" dirty="0">
                <a:solidFill>
                  <a:srgbClr val="003399"/>
                </a:solidFill>
              </a:rPr>
              <a:t>数据抽象风格（</a:t>
            </a:r>
            <a:r>
              <a:rPr lang="en-US" altLang="zh-CN" sz="2800" b="1" dirty="0">
                <a:solidFill>
                  <a:srgbClr val="003399"/>
                </a:solidFill>
              </a:rPr>
              <a:t>ADT</a:t>
            </a:r>
            <a:r>
              <a:rPr lang="zh-CN" altLang="en-US" sz="2800" b="1" dirty="0">
                <a:solidFill>
                  <a:srgbClr val="003399"/>
                </a:solidFill>
              </a:rPr>
              <a:t>）是特殊化的面向对象风格，区别在于：</a:t>
            </a:r>
            <a:r>
              <a:rPr lang="en-US" altLang="zh-CN" sz="2800" b="1" dirty="0">
                <a:solidFill>
                  <a:srgbClr val="003399"/>
                </a:solidFill>
              </a:rPr>
              <a:t>ADT</a:t>
            </a:r>
            <a:r>
              <a:rPr lang="zh-CN" altLang="en-US" sz="2800" b="1" dirty="0">
                <a:solidFill>
                  <a:srgbClr val="003399"/>
                </a:solidFill>
              </a:rPr>
              <a:t>只有封装的特点，而没有继承和多态的特点。</a:t>
            </a:r>
          </a:p>
          <a:p>
            <a:endParaRPr lang="en-US" altLang="zh-CN" sz="2800" b="1" dirty="0">
              <a:solidFill>
                <a:srgbClr val="003399"/>
              </a:solidFill>
            </a:endParaRPr>
          </a:p>
        </p:txBody>
      </p:sp>
    </p:spTree>
    <p:extLst>
      <p:ext uri="{BB962C8B-B14F-4D97-AF65-F5344CB8AC3E}">
        <p14:creationId xmlns:p14="http://schemas.microsoft.com/office/powerpoint/2010/main" val="23680413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面向对象思想</a:t>
            </a:r>
            <a:endParaRPr lang="zh-CN" altLang="en-US" dirty="0"/>
          </a:p>
        </p:txBody>
      </p:sp>
      <p:pic>
        <p:nvPicPr>
          <p:cNvPr id="4" name="Picture 3" descr="2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9038" y="1628800"/>
            <a:ext cx="9144000" cy="5040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08586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面向对象思想</a:t>
            </a:r>
            <a:endParaRPr lang="zh-CN" altLang="en-US" dirty="0"/>
          </a:p>
        </p:txBody>
      </p:sp>
      <p:pic>
        <p:nvPicPr>
          <p:cNvPr id="4" name="Picture 3" descr="26"/>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48544" y="1844824"/>
            <a:ext cx="7521885" cy="453650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447697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需求改变了</a:t>
            </a:r>
            <a:endParaRPr lang="zh-CN" altLang="en-US" dirty="0"/>
          </a:p>
        </p:txBody>
      </p:sp>
      <p:pic>
        <p:nvPicPr>
          <p:cNvPr id="4" name="Picture 3" descr="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2552" y="1628800"/>
            <a:ext cx="9144000" cy="51577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779582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对象</a:t>
            </a:r>
            <a:endParaRPr lang="zh-CN" altLang="en-US" dirty="0"/>
          </a:p>
        </p:txBody>
      </p:sp>
      <p:pic>
        <p:nvPicPr>
          <p:cNvPr id="4" name="Picture 3" descr="29"/>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b="22638"/>
          <a:stretch>
            <a:fillRect/>
          </a:stretch>
        </p:blipFill>
        <p:spPr>
          <a:xfrm>
            <a:off x="272480" y="2060848"/>
            <a:ext cx="9325380" cy="40324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539234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对象体系结构</a:t>
            </a:r>
            <a:endParaRPr lang="zh-CN" altLang="en-US" dirty="0"/>
          </a:p>
        </p:txBody>
      </p:sp>
      <p:sp>
        <p:nvSpPr>
          <p:cNvPr id="4" name="Rectangle 3"/>
          <p:cNvSpPr txBox="1">
            <a:spLocks noRot="1" noChangeArrowheads="1"/>
          </p:cNvSpPr>
          <p:nvPr/>
        </p:nvSpPr>
        <p:spPr>
          <a:xfrm>
            <a:off x="200472" y="1159237"/>
            <a:ext cx="9144000" cy="573246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lang="en-US" altLang="zh-CN" sz="2800" b="1" smtClean="0">
              <a:solidFill>
                <a:srgbClr val="FF0066"/>
              </a:solidFill>
            </a:endParaRPr>
          </a:p>
          <a:p>
            <a:r>
              <a:rPr lang="en-US" altLang="zh-CN" sz="2800" b="1" smtClean="0">
                <a:solidFill>
                  <a:srgbClr val="FF0066"/>
                </a:solidFill>
              </a:rPr>
              <a:t>Encapsulation</a:t>
            </a:r>
          </a:p>
          <a:p>
            <a:pPr>
              <a:buFont typeface="Wingdings" panose="05000000000000000000" pitchFamily="2" charset="2"/>
              <a:buNone/>
            </a:pPr>
            <a:r>
              <a:rPr lang="en-US" altLang="zh-CN" b="1" smtClean="0">
                <a:solidFill>
                  <a:schemeClr val="hlink"/>
                </a:solidFill>
              </a:rPr>
              <a:t>  </a:t>
            </a:r>
            <a:r>
              <a:rPr lang="en-US" altLang="zh-CN" b="1" smtClean="0">
                <a:solidFill>
                  <a:srgbClr val="0066CC"/>
                </a:solidFill>
              </a:rPr>
              <a:t>&gt;</a:t>
            </a:r>
            <a:r>
              <a:rPr lang="en-US" altLang="zh-CN" sz="2400" b="1" smtClean="0">
                <a:solidFill>
                  <a:srgbClr val="0066CC"/>
                </a:solidFill>
              </a:rPr>
              <a:t>restrict access to certain information</a:t>
            </a:r>
          </a:p>
          <a:p>
            <a:pPr>
              <a:buFont typeface="Wingdings" panose="05000000000000000000" pitchFamily="2" charset="2"/>
              <a:buNone/>
            </a:pPr>
            <a:r>
              <a:rPr lang="en-US" altLang="zh-CN" sz="2400" b="1" smtClean="0">
                <a:solidFill>
                  <a:srgbClr val="0066CC"/>
                </a:solidFill>
              </a:rPr>
              <a:t>     (</a:t>
            </a:r>
            <a:r>
              <a:rPr lang="zh-CN" altLang="en-US" sz="2400" b="1" smtClean="0">
                <a:solidFill>
                  <a:srgbClr val="0066CC"/>
                </a:solidFill>
              </a:rPr>
              <a:t>隐藏内部实现</a:t>
            </a:r>
            <a:r>
              <a:rPr lang="en-US" altLang="zh-CN" sz="2400" b="1" smtClean="0">
                <a:solidFill>
                  <a:srgbClr val="0066CC"/>
                </a:solidFill>
              </a:rPr>
              <a:t>,</a:t>
            </a:r>
            <a:r>
              <a:rPr lang="zh-CN" altLang="en-US" sz="2400" b="1" smtClean="0">
                <a:solidFill>
                  <a:srgbClr val="0066CC"/>
                </a:solidFill>
              </a:rPr>
              <a:t>和外界隔离</a:t>
            </a:r>
            <a:r>
              <a:rPr lang="en-US" altLang="zh-CN" sz="2400" b="1" smtClean="0">
                <a:solidFill>
                  <a:srgbClr val="0066CC"/>
                </a:solidFill>
              </a:rPr>
              <a:t>;</a:t>
            </a:r>
            <a:r>
              <a:rPr lang="zh-CN" altLang="en-US" sz="2400" b="1" smtClean="0">
                <a:solidFill>
                  <a:srgbClr val="0066CC"/>
                </a:solidFill>
              </a:rPr>
              <a:t>外部的接口稳定</a:t>
            </a:r>
            <a:r>
              <a:rPr lang="en-US" altLang="zh-CN" sz="2400" b="1" smtClean="0">
                <a:solidFill>
                  <a:srgbClr val="0066CC"/>
                </a:solidFill>
              </a:rPr>
              <a:t>,</a:t>
            </a:r>
            <a:r>
              <a:rPr lang="zh-CN" altLang="en-US" sz="2400" b="1" smtClean="0">
                <a:solidFill>
                  <a:srgbClr val="0066CC"/>
                </a:solidFill>
              </a:rPr>
              <a:t>内部实现随版本更迭</a:t>
            </a:r>
            <a:r>
              <a:rPr lang="en-US" altLang="zh-CN" sz="2400" b="1" smtClean="0">
                <a:solidFill>
                  <a:srgbClr val="0066CC"/>
                </a:solidFill>
              </a:rPr>
              <a:t>;   </a:t>
            </a:r>
            <a:r>
              <a:rPr lang="zh-CN" altLang="en-US" sz="2400" b="1" smtClean="0">
                <a:solidFill>
                  <a:srgbClr val="0066CC"/>
                </a:solidFill>
              </a:rPr>
              <a:t>封装变化点</a:t>
            </a:r>
            <a:r>
              <a:rPr lang="en-US" altLang="zh-CN" sz="2400" b="1" smtClean="0">
                <a:solidFill>
                  <a:srgbClr val="0066CC"/>
                </a:solidFill>
              </a:rPr>
              <a:t>)</a:t>
            </a:r>
          </a:p>
          <a:p>
            <a:r>
              <a:rPr lang="en-US" altLang="zh-CN" sz="2800" b="1" smtClean="0">
                <a:solidFill>
                  <a:srgbClr val="FF0066"/>
                </a:solidFill>
              </a:rPr>
              <a:t>Inheritance   </a:t>
            </a:r>
          </a:p>
          <a:p>
            <a:pPr>
              <a:buFont typeface="Wingdings" panose="05000000000000000000" pitchFamily="2" charset="2"/>
              <a:buNone/>
            </a:pPr>
            <a:r>
              <a:rPr lang="en-US" altLang="zh-CN" b="1" smtClean="0">
                <a:solidFill>
                  <a:schemeClr val="hlink"/>
                </a:solidFill>
              </a:rPr>
              <a:t>  </a:t>
            </a:r>
            <a:r>
              <a:rPr lang="en-US" altLang="zh-CN" b="1" smtClean="0">
                <a:solidFill>
                  <a:srgbClr val="0066CC"/>
                </a:solidFill>
              </a:rPr>
              <a:t>&gt;</a:t>
            </a:r>
            <a:r>
              <a:rPr lang="en-US" altLang="zh-CN" sz="2400" b="1" smtClean="0">
                <a:solidFill>
                  <a:srgbClr val="0066CC"/>
                </a:solidFill>
              </a:rPr>
              <a:t>share one definition of shared functionality(</a:t>
            </a:r>
            <a:r>
              <a:rPr lang="zh-CN" altLang="en-US" sz="2400" b="1" smtClean="0">
                <a:solidFill>
                  <a:srgbClr val="0066CC"/>
                </a:solidFill>
              </a:rPr>
              <a:t>复用现有代码</a:t>
            </a:r>
            <a:r>
              <a:rPr lang="en-US" altLang="zh-CN" sz="2400" b="1" smtClean="0">
                <a:solidFill>
                  <a:srgbClr val="0066CC"/>
                </a:solidFill>
              </a:rPr>
              <a:t>)</a:t>
            </a:r>
          </a:p>
          <a:p>
            <a:r>
              <a:rPr lang="en-US" altLang="zh-CN" sz="2800" b="1" smtClean="0">
                <a:solidFill>
                  <a:srgbClr val="FF0066"/>
                </a:solidFill>
              </a:rPr>
              <a:t>Dynamic binding</a:t>
            </a:r>
          </a:p>
          <a:p>
            <a:pPr>
              <a:buFont typeface="Wingdings" panose="05000000000000000000" pitchFamily="2" charset="2"/>
              <a:buNone/>
            </a:pPr>
            <a:r>
              <a:rPr lang="en-US" altLang="zh-CN" b="1" smtClean="0">
                <a:solidFill>
                  <a:schemeClr val="hlink"/>
                </a:solidFill>
              </a:rPr>
              <a:t>  </a:t>
            </a:r>
            <a:r>
              <a:rPr lang="en-US" altLang="zh-CN" b="1" smtClean="0">
                <a:solidFill>
                  <a:srgbClr val="0066CC"/>
                </a:solidFill>
              </a:rPr>
              <a:t>&gt;</a:t>
            </a:r>
            <a:r>
              <a:rPr lang="en-US" altLang="zh-CN" sz="2400" b="1" smtClean="0">
                <a:solidFill>
                  <a:srgbClr val="0066CC"/>
                </a:solidFill>
              </a:rPr>
              <a:t>determine actual operation to call at runtime(</a:t>
            </a:r>
            <a:r>
              <a:rPr lang="zh-CN" altLang="en-US" sz="2400" b="1" smtClean="0">
                <a:solidFill>
                  <a:srgbClr val="0066CC"/>
                </a:solidFill>
              </a:rPr>
              <a:t>改变对象的行为</a:t>
            </a:r>
            <a:r>
              <a:rPr lang="en-US" altLang="zh-CN" sz="2400" b="1" smtClean="0">
                <a:solidFill>
                  <a:srgbClr val="0066CC"/>
                </a:solidFill>
              </a:rPr>
              <a:t>;</a:t>
            </a:r>
            <a:r>
              <a:rPr lang="zh-CN" altLang="en-US" sz="2400" b="1" smtClean="0">
                <a:solidFill>
                  <a:srgbClr val="0066CC"/>
                </a:solidFill>
              </a:rPr>
              <a:t>虚函数等</a:t>
            </a:r>
            <a:r>
              <a:rPr lang="en-US" altLang="zh-CN" sz="2400" b="1" smtClean="0">
                <a:solidFill>
                  <a:srgbClr val="0066CC"/>
                </a:solidFill>
              </a:rPr>
              <a:t>)</a:t>
            </a:r>
            <a:endParaRPr lang="en-US" altLang="zh-CN" sz="2400" b="1" dirty="0">
              <a:solidFill>
                <a:srgbClr val="0066CC"/>
              </a:solidFill>
            </a:endParaRPr>
          </a:p>
        </p:txBody>
      </p:sp>
    </p:spTree>
    <p:extLst>
      <p:ext uri="{BB962C8B-B14F-4D97-AF65-F5344CB8AC3E}">
        <p14:creationId xmlns:p14="http://schemas.microsoft.com/office/powerpoint/2010/main" val="1915580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数据抽象或者面向对象</a:t>
            </a:r>
            <a:endParaRPr lang="zh-CN" altLang="en-US" dirty="0"/>
          </a:p>
        </p:txBody>
      </p:sp>
      <p:sp>
        <p:nvSpPr>
          <p:cNvPr id="5" name="Cloud"/>
          <p:cNvSpPr>
            <a:spLocks noChangeAspect="1" noEditPoints="1" noChangeArrowheads="1"/>
          </p:cNvSpPr>
          <p:nvPr/>
        </p:nvSpPr>
        <p:spPr bwMode="auto">
          <a:xfrm>
            <a:off x="1852364" y="1630189"/>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6" name="Cloud"/>
          <p:cNvSpPr>
            <a:spLocks noChangeAspect="1" noEditPoints="1" noChangeArrowheads="1"/>
          </p:cNvSpPr>
          <p:nvPr/>
        </p:nvSpPr>
        <p:spPr bwMode="auto">
          <a:xfrm>
            <a:off x="4660652" y="2493789"/>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7" name="Cloud"/>
          <p:cNvSpPr>
            <a:spLocks noChangeAspect="1" noEditPoints="1" noChangeArrowheads="1"/>
          </p:cNvSpPr>
          <p:nvPr/>
        </p:nvSpPr>
        <p:spPr bwMode="auto">
          <a:xfrm>
            <a:off x="5092452" y="3933651"/>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8" name="Cloud"/>
          <p:cNvSpPr>
            <a:spLocks noChangeAspect="1" noEditPoints="1" noChangeArrowheads="1"/>
          </p:cNvSpPr>
          <p:nvPr/>
        </p:nvSpPr>
        <p:spPr bwMode="auto">
          <a:xfrm>
            <a:off x="7324477" y="2997026"/>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9" name="Cloud"/>
          <p:cNvSpPr>
            <a:spLocks noChangeAspect="1" noEditPoints="1" noChangeArrowheads="1"/>
          </p:cNvSpPr>
          <p:nvPr/>
        </p:nvSpPr>
        <p:spPr bwMode="auto">
          <a:xfrm>
            <a:off x="2284164" y="4005089"/>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10" name="Cloud"/>
          <p:cNvSpPr>
            <a:spLocks noChangeAspect="1" noEditPoints="1" noChangeArrowheads="1"/>
          </p:cNvSpPr>
          <p:nvPr/>
        </p:nvSpPr>
        <p:spPr bwMode="auto">
          <a:xfrm>
            <a:off x="7757864" y="4870276"/>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11" name="Cloud"/>
          <p:cNvSpPr>
            <a:spLocks noChangeAspect="1" noEditPoints="1" noChangeArrowheads="1"/>
          </p:cNvSpPr>
          <p:nvPr/>
        </p:nvSpPr>
        <p:spPr bwMode="auto">
          <a:xfrm>
            <a:off x="5165477" y="6022801"/>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12" name="Cloud"/>
          <p:cNvSpPr>
            <a:spLocks noChangeAspect="1" noEditPoints="1" noChangeArrowheads="1"/>
          </p:cNvSpPr>
          <p:nvPr/>
        </p:nvSpPr>
        <p:spPr bwMode="auto">
          <a:xfrm>
            <a:off x="2860427" y="6094239"/>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rgbClr val="003399"/>
                </a:solidFill>
              </a:rPr>
              <a:t>obj</a:t>
            </a:r>
          </a:p>
        </p:txBody>
      </p:sp>
      <p:sp>
        <p:nvSpPr>
          <p:cNvPr id="13" name="Line 12"/>
          <p:cNvSpPr>
            <a:spLocks noChangeShapeType="1"/>
          </p:cNvSpPr>
          <p:nvPr/>
        </p:nvSpPr>
        <p:spPr bwMode="auto">
          <a:xfrm flipV="1">
            <a:off x="2788989" y="3717751"/>
            <a:ext cx="71438" cy="360363"/>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Arc 13"/>
          <p:cNvSpPr>
            <a:spLocks/>
          </p:cNvSpPr>
          <p:nvPr/>
        </p:nvSpPr>
        <p:spPr bwMode="auto">
          <a:xfrm flipV="1">
            <a:off x="2860427" y="2997026"/>
            <a:ext cx="2089150" cy="722313"/>
          </a:xfrm>
          <a:custGeom>
            <a:avLst/>
            <a:gdLst>
              <a:gd name="G0" fmla="+- 0 0 0"/>
              <a:gd name="G1" fmla="+- 21600 0 0"/>
              <a:gd name="G2" fmla="+- 21600 0 0"/>
              <a:gd name="T0" fmla="*/ 0 w 21600"/>
              <a:gd name="T1" fmla="*/ 0 h 27046"/>
              <a:gd name="T2" fmla="*/ 20902 w 21600"/>
              <a:gd name="T3" fmla="*/ 27046 h 27046"/>
              <a:gd name="T4" fmla="*/ 0 w 21600"/>
              <a:gd name="T5" fmla="*/ 21600 h 27046"/>
            </a:gdLst>
            <a:ahLst/>
            <a:cxnLst>
              <a:cxn ang="0">
                <a:pos x="T0" y="T1"/>
              </a:cxn>
              <a:cxn ang="0">
                <a:pos x="T2" y="T3"/>
              </a:cxn>
              <a:cxn ang="0">
                <a:pos x="T4" y="T5"/>
              </a:cxn>
            </a:cxnLst>
            <a:rect l="0" t="0" r="r" b="b"/>
            <a:pathLst>
              <a:path w="21600" h="27046" fill="none" extrusionOk="0">
                <a:moveTo>
                  <a:pt x="0" y="0"/>
                </a:moveTo>
                <a:cubicBezTo>
                  <a:pt x="11929" y="0"/>
                  <a:pt x="21600" y="9670"/>
                  <a:pt x="21600" y="21600"/>
                </a:cubicBezTo>
                <a:cubicBezTo>
                  <a:pt x="21600" y="23437"/>
                  <a:pt x="21365" y="25267"/>
                  <a:pt x="20902" y="27046"/>
                </a:cubicBezTo>
              </a:path>
              <a:path w="21600" h="27046" stroke="0" extrusionOk="0">
                <a:moveTo>
                  <a:pt x="0" y="0"/>
                </a:moveTo>
                <a:cubicBezTo>
                  <a:pt x="11929" y="0"/>
                  <a:pt x="21600" y="9670"/>
                  <a:pt x="21600" y="21600"/>
                </a:cubicBezTo>
                <a:cubicBezTo>
                  <a:pt x="21600" y="23437"/>
                  <a:pt x="21365" y="25267"/>
                  <a:pt x="20902" y="27046"/>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rc 14"/>
          <p:cNvSpPr>
            <a:spLocks/>
          </p:cNvSpPr>
          <p:nvPr/>
        </p:nvSpPr>
        <p:spPr bwMode="auto">
          <a:xfrm flipV="1">
            <a:off x="3508127" y="3070051"/>
            <a:ext cx="1873250" cy="11525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5"/>
          <p:cNvSpPr>
            <a:spLocks/>
          </p:cNvSpPr>
          <p:nvPr/>
        </p:nvSpPr>
        <p:spPr bwMode="auto">
          <a:xfrm>
            <a:off x="5021014" y="2219151"/>
            <a:ext cx="55563" cy="346075"/>
          </a:xfrm>
          <a:custGeom>
            <a:avLst/>
            <a:gdLst>
              <a:gd name="T0" fmla="*/ 0 w 35"/>
              <a:gd name="T1" fmla="*/ 218 h 218"/>
              <a:gd name="T2" fmla="*/ 35 w 35"/>
              <a:gd name="T3" fmla="*/ 0 h 218"/>
            </a:gdLst>
            <a:ahLst/>
            <a:cxnLst>
              <a:cxn ang="0">
                <a:pos x="T0" y="T1"/>
              </a:cxn>
              <a:cxn ang="0">
                <a:pos x="T2" y="T3"/>
              </a:cxn>
            </a:cxnLst>
            <a:rect l="0" t="0" r="r" b="b"/>
            <a:pathLst>
              <a:path w="35" h="218">
                <a:moveTo>
                  <a:pt x="0" y="218"/>
                </a:moveTo>
                <a:lnTo>
                  <a:pt x="35"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6"/>
          <p:cNvSpPr>
            <a:spLocks/>
          </p:cNvSpPr>
          <p:nvPr/>
        </p:nvSpPr>
        <p:spPr bwMode="auto">
          <a:xfrm>
            <a:off x="5308352" y="2204864"/>
            <a:ext cx="58737" cy="360362"/>
          </a:xfrm>
          <a:custGeom>
            <a:avLst/>
            <a:gdLst>
              <a:gd name="T0" fmla="*/ 0 w 37"/>
              <a:gd name="T1" fmla="*/ 227 h 227"/>
              <a:gd name="T2" fmla="*/ 37 w 37"/>
              <a:gd name="T3" fmla="*/ 0 h 227"/>
            </a:gdLst>
            <a:ahLst/>
            <a:cxnLst>
              <a:cxn ang="0">
                <a:pos x="T0" y="T1"/>
              </a:cxn>
              <a:cxn ang="0">
                <a:pos x="T2" y="T3"/>
              </a:cxn>
            </a:cxnLst>
            <a:rect l="0" t="0" r="r" b="b"/>
            <a:pathLst>
              <a:path w="37" h="227">
                <a:moveTo>
                  <a:pt x="0" y="227"/>
                </a:moveTo>
                <a:lnTo>
                  <a:pt x="37"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7"/>
          <p:cNvSpPr>
            <a:spLocks/>
          </p:cNvSpPr>
          <p:nvPr/>
        </p:nvSpPr>
        <p:spPr bwMode="auto">
          <a:xfrm>
            <a:off x="5741739" y="2204864"/>
            <a:ext cx="142875" cy="288925"/>
          </a:xfrm>
          <a:custGeom>
            <a:avLst/>
            <a:gdLst>
              <a:gd name="T0" fmla="*/ 0 w 121"/>
              <a:gd name="T1" fmla="*/ 127 h 127"/>
              <a:gd name="T2" fmla="*/ 121 w 121"/>
              <a:gd name="T3" fmla="*/ 0 h 127"/>
            </a:gdLst>
            <a:ahLst/>
            <a:cxnLst>
              <a:cxn ang="0">
                <a:pos x="T0" y="T1"/>
              </a:cxn>
              <a:cxn ang="0">
                <a:pos x="T2" y="T3"/>
              </a:cxn>
            </a:cxnLst>
            <a:rect l="0" t="0" r="r" b="b"/>
            <a:pathLst>
              <a:path w="121" h="127">
                <a:moveTo>
                  <a:pt x="0" y="127"/>
                </a:moveTo>
                <a:lnTo>
                  <a:pt x="121"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8"/>
          <p:cNvSpPr>
            <a:spLocks/>
          </p:cNvSpPr>
          <p:nvPr/>
        </p:nvSpPr>
        <p:spPr bwMode="auto">
          <a:xfrm>
            <a:off x="5957639" y="2436639"/>
            <a:ext cx="179388" cy="201612"/>
          </a:xfrm>
          <a:custGeom>
            <a:avLst/>
            <a:gdLst>
              <a:gd name="T0" fmla="*/ 0 w 113"/>
              <a:gd name="T1" fmla="*/ 127 h 127"/>
              <a:gd name="T2" fmla="*/ 113 w 113"/>
              <a:gd name="T3" fmla="*/ 0 h 127"/>
            </a:gdLst>
            <a:ahLst/>
            <a:cxnLst>
              <a:cxn ang="0">
                <a:pos x="T0" y="T1"/>
              </a:cxn>
              <a:cxn ang="0">
                <a:pos x="T2" y="T3"/>
              </a:cxn>
            </a:cxnLst>
            <a:rect l="0" t="0" r="r" b="b"/>
            <a:pathLst>
              <a:path w="113" h="127">
                <a:moveTo>
                  <a:pt x="0" y="127"/>
                </a:moveTo>
                <a:lnTo>
                  <a:pt x="113"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Arc 19"/>
          <p:cNvSpPr>
            <a:spLocks/>
          </p:cNvSpPr>
          <p:nvPr/>
        </p:nvSpPr>
        <p:spPr bwMode="auto">
          <a:xfrm>
            <a:off x="2715964" y="4582939"/>
            <a:ext cx="434975" cy="1590675"/>
          </a:xfrm>
          <a:custGeom>
            <a:avLst/>
            <a:gdLst>
              <a:gd name="G0" fmla="+- 0 0 0"/>
              <a:gd name="G1" fmla="+- 21600 0 0"/>
              <a:gd name="G2" fmla="+- 21600 0 0"/>
              <a:gd name="T0" fmla="*/ 0 w 21600"/>
              <a:gd name="T1" fmla="*/ 0 h 21693"/>
              <a:gd name="T2" fmla="*/ 21600 w 21600"/>
              <a:gd name="T3" fmla="*/ 21693 h 21693"/>
              <a:gd name="T4" fmla="*/ 0 w 21600"/>
              <a:gd name="T5" fmla="*/ 21600 h 21693"/>
            </a:gdLst>
            <a:ahLst/>
            <a:cxnLst>
              <a:cxn ang="0">
                <a:pos x="T0" y="T1"/>
              </a:cxn>
              <a:cxn ang="0">
                <a:pos x="T2" y="T3"/>
              </a:cxn>
              <a:cxn ang="0">
                <a:pos x="T4" y="T5"/>
              </a:cxn>
            </a:cxnLst>
            <a:rect l="0" t="0" r="r" b="b"/>
            <a:pathLst>
              <a:path w="21600" h="21693" fill="none" extrusionOk="0">
                <a:moveTo>
                  <a:pt x="0" y="0"/>
                </a:moveTo>
                <a:cubicBezTo>
                  <a:pt x="11929" y="0"/>
                  <a:pt x="21600" y="9670"/>
                  <a:pt x="21600" y="21600"/>
                </a:cubicBezTo>
                <a:cubicBezTo>
                  <a:pt x="21600" y="21630"/>
                  <a:pt x="21599" y="21661"/>
                  <a:pt x="21599" y="21692"/>
                </a:cubicBezTo>
              </a:path>
              <a:path w="21600" h="21693" stroke="0" extrusionOk="0">
                <a:moveTo>
                  <a:pt x="0" y="0"/>
                </a:moveTo>
                <a:cubicBezTo>
                  <a:pt x="11929" y="0"/>
                  <a:pt x="21600" y="9670"/>
                  <a:pt x="21600" y="21600"/>
                </a:cubicBezTo>
                <a:cubicBezTo>
                  <a:pt x="21600" y="21630"/>
                  <a:pt x="21599" y="21661"/>
                  <a:pt x="21599" y="21692"/>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rc 20"/>
          <p:cNvSpPr>
            <a:spLocks/>
          </p:cNvSpPr>
          <p:nvPr/>
        </p:nvSpPr>
        <p:spPr bwMode="auto">
          <a:xfrm>
            <a:off x="3365252" y="4582939"/>
            <a:ext cx="434975" cy="1520825"/>
          </a:xfrm>
          <a:custGeom>
            <a:avLst/>
            <a:gdLst>
              <a:gd name="G0" fmla="+- 0 0 0"/>
              <a:gd name="G1" fmla="+- 21600 0 0"/>
              <a:gd name="G2" fmla="+- 21600 0 0"/>
              <a:gd name="T0" fmla="*/ 0 w 21600"/>
              <a:gd name="T1" fmla="*/ 0 h 21722"/>
              <a:gd name="T2" fmla="*/ 21600 w 21600"/>
              <a:gd name="T3" fmla="*/ 21722 h 21722"/>
              <a:gd name="T4" fmla="*/ 0 w 21600"/>
              <a:gd name="T5" fmla="*/ 21600 h 21722"/>
            </a:gdLst>
            <a:ahLst/>
            <a:cxnLst>
              <a:cxn ang="0">
                <a:pos x="T0" y="T1"/>
              </a:cxn>
              <a:cxn ang="0">
                <a:pos x="T2" y="T3"/>
              </a:cxn>
              <a:cxn ang="0">
                <a:pos x="T4" y="T5"/>
              </a:cxn>
            </a:cxnLst>
            <a:rect l="0" t="0" r="r" b="b"/>
            <a:pathLst>
              <a:path w="21600" h="21722" fill="none" extrusionOk="0">
                <a:moveTo>
                  <a:pt x="0" y="0"/>
                </a:moveTo>
                <a:cubicBezTo>
                  <a:pt x="11929" y="0"/>
                  <a:pt x="21600" y="9670"/>
                  <a:pt x="21600" y="21600"/>
                </a:cubicBezTo>
                <a:cubicBezTo>
                  <a:pt x="21600" y="21640"/>
                  <a:pt x="21599" y="21681"/>
                  <a:pt x="21599" y="21721"/>
                </a:cubicBezTo>
              </a:path>
              <a:path w="21600" h="21722" stroke="0" extrusionOk="0">
                <a:moveTo>
                  <a:pt x="0" y="0"/>
                </a:moveTo>
                <a:cubicBezTo>
                  <a:pt x="11929" y="0"/>
                  <a:pt x="21600" y="9670"/>
                  <a:pt x="21600" y="21600"/>
                </a:cubicBezTo>
                <a:cubicBezTo>
                  <a:pt x="21600" y="21640"/>
                  <a:pt x="21599" y="21681"/>
                  <a:pt x="21599" y="21721"/>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1"/>
          <p:cNvSpPr>
            <a:spLocks noChangeShapeType="1"/>
          </p:cNvSpPr>
          <p:nvPr/>
        </p:nvSpPr>
        <p:spPr bwMode="auto">
          <a:xfrm flipH="1" flipV="1">
            <a:off x="2644527" y="6238701"/>
            <a:ext cx="360362" cy="714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2"/>
          <p:cNvSpPr>
            <a:spLocks noChangeShapeType="1"/>
          </p:cNvSpPr>
          <p:nvPr/>
        </p:nvSpPr>
        <p:spPr bwMode="auto">
          <a:xfrm flipH="1" flipV="1">
            <a:off x="2573089" y="6526039"/>
            <a:ext cx="360363" cy="714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3"/>
          <p:cNvSpPr>
            <a:spLocks/>
          </p:cNvSpPr>
          <p:nvPr/>
        </p:nvSpPr>
        <p:spPr bwMode="auto">
          <a:xfrm>
            <a:off x="5295652" y="5919614"/>
            <a:ext cx="87312" cy="174625"/>
          </a:xfrm>
          <a:custGeom>
            <a:avLst/>
            <a:gdLst>
              <a:gd name="T0" fmla="*/ 55 w 55"/>
              <a:gd name="T1" fmla="*/ 110 h 110"/>
              <a:gd name="T2" fmla="*/ 0 w 55"/>
              <a:gd name="T3" fmla="*/ 0 h 110"/>
            </a:gdLst>
            <a:ahLst/>
            <a:cxnLst>
              <a:cxn ang="0">
                <a:pos x="T0" y="T1"/>
              </a:cxn>
              <a:cxn ang="0">
                <a:pos x="T2" y="T3"/>
              </a:cxn>
            </a:cxnLst>
            <a:rect l="0" t="0" r="r" b="b"/>
            <a:pathLst>
              <a:path w="55" h="110">
                <a:moveTo>
                  <a:pt x="55" y="110"/>
                </a:moveTo>
                <a:lnTo>
                  <a:pt x="0"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flipV="1">
            <a:off x="5597277" y="5805314"/>
            <a:ext cx="71437" cy="2889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p:cNvSpPr>
            <a:spLocks noChangeShapeType="1"/>
          </p:cNvSpPr>
          <p:nvPr/>
        </p:nvSpPr>
        <p:spPr bwMode="auto">
          <a:xfrm flipV="1">
            <a:off x="6316414" y="5878339"/>
            <a:ext cx="288925" cy="14446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6"/>
          <p:cNvSpPr>
            <a:spLocks noChangeShapeType="1"/>
          </p:cNvSpPr>
          <p:nvPr/>
        </p:nvSpPr>
        <p:spPr bwMode="auto">
          <a:xfrm flipV="1">
            <a:off x="6532314" y="6165676"/>
            <a:ext cx="21748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7"/>
          <p:cNvSpPr>
            <a:spLocks noChangeShapeType="1"/>
          </p:cNvSpPr>
          <p:nvPr/>
        </p:nvSpPr>
        <p:spPr bwMode="auto">
          <a:xfrm flipH="1">
            <a:off x="5165477" y="4509914"/>
            <a:ext cx="142875"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p:cNvSpPr>
            <a:spLocks noChangeShapeType="1"/>
          </p:cNvSpPr>
          <p:nvPr/>
        </p:nvSpPr>
        <p:spPr bwMode="auto">
          <a:xfrm flipH="1">
            <a:off x="5452814" y="4581351"/>
            <a:ext cx="142875" cy="2873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p:cNvSpPr>
            <a:spLocks noChangeShapeType="1"/>
          </p:cNvSpPr>
          <p:nvPr/>
        </p:nvSpPr>
        <p:spPr bwMode="auto">
          <a:xfrm>
            <a:off x="6173539" y="4509914"/>
            <a:ext cx="14287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p:cNvSpPr>
            <a:spLocks noChangeShapeType="1"/>
          </p:cNvSpPr>
          <p:nvPr/>
        </p:nvSpPr>
        <p:spPr bwMode="auto">
          <a:xfrm>
            <a:off x="6460877" y="4294014"/>
            <a:ext cx="14287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Arc 31"/>
          <p:cNvSpPr>
            <a:spLocks/>
          </p:cNvSpPr>
          <p:nvPr/>
        </p:nvSpPr>
        <p:spPr bwMode="auto">
          <a:xfrm>
            <a:off x="5165477" y="4797251"/>
            <a:ext cx="142875" cy="1152525"/>
          </a:xfrm>
          <a:custGeom>
            <a:avLst/>
            <a:gdLst>
              <a:gd name="G0" fmla="+- 0 0 0"/>
              <a:gd name="G1" fmla="+- 21600 0 0"/>
              <a:gd name="G2" fmla="+- 21600 0 0"/>
              <a:gd name="T0" fmla="*/ 0 w 21598"/>
              <a:gd name="T1" fmla="*/ 0 h 21600"/>
              <a:gd name="T2" fmla="*/ 21598 w 21598"/>
              <a:gd name="T3" fmla="*/ 21299 h 21600"/>
              <a:gd name="T4" fmla="*/ 0 w 21598"/>
              <a:gd name="T5" fmla="*/ 21600 h 21600"/>
            </a:gdLst>
            <a:ahLst/>
            <a:cxnLst>
              <a:cxn ang="0">
                <a:pos x="T0" y="T1"/>
              </a:cxn>
              <a:cxn ang="0">
                <a:pos x="T2" y="T3"/>
              </a:cxn>
              <a:cxn ang="0">
                <a:pos x="T4" y="T5"/>
              </a:cxn>
            </a:cxnLst>
            <a:rect l="0" t="0" r="r" b="b"/>
            <a:pathLst>
              <a:path w="21598" h="21600" fill="none" extrusionOk="0">
                <a:moveTo>
                  <a:pt x="0" y="0"/>
                </a:moveTo>
                <a:cubicBezTo>
                  <a:pt x="11811" y="0"/>
                  <a:pt x="21433" y="9488"/>
                  <a:pt x="21597" y="21299"/>
                </a:cubicBezTo>
              </a:path>
              <a:path w="21598" h="21600" stroke="0" extrusionOk="0">
                <a:moveTo>
                  <a:pt x="0" y="0"/>
                </a:moveTo>
                <a:cubicBezTo>
                  <a:pt x="11811" y="0"/>
                  <a:pt x="21433" y="9488"/>
                  <a:pt x="21597" y="21299"/>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rc 32"/>
          <p:cNvSpPr>
            <a:spLocks/>
          </p:cNvSpPr>
          <p:nvPr/>
        </p:nvSpPr>
        <p:spPr bwMode="auto">
          <a:xfrm>
            <a:off x="5452814" y="4797251"/>
            <a:ext cx="1079500" cy="1081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rc 33"/>
          <p:cNvSpPr>
            <a:spLocks/>
          </p:cNvSpPr>
          <p:nvPr/>
        </p:nvSpPr>
        <p:spPr bwMode="auto">
          <a:xfrm>
            <a:off x="6100514" y="4430539"/>
            <a:ext cx="1368425" cy="730250"/>
          </a:xfrm>
          <a:custGeom>
            <a:avLst/>
            <a:gdLst>
              <a:gd name="G0" fmla="+- 0 0 0"/>
              <a:gd name="G1" fmla="+- 20702 0 0"/>
              <a:gd name="G2" fmla="+- 21600 0 0"/>
              <a:gd name="T0" fmla="*/ 6163 w 18123"/>
              <a:gd name="T1" fmla="*/ 0 h 20702"/>
              <a:gd name="T2" fmla="*/ 18123 w 18123"/>
              <a:gd name="T3" fmla="*/ 8949 h 20702"/>
              <a:gd name="T4" fmla="*/ 0 w 18123"/>
              <a:gd name="T5" fmla="*/ 20702 h 20702"/>
            </a:gdLst>
            <a:ahLst/>
            <a:cxnLst>
              <a:cxn ang="0">
                <a:pos x="T0" y="T1"/>
              </a:cxn>
              <a:cxn ang="0">
                <a:pos x="T2" y="T3"/>
              </a:cxn>
              <a:cxn ang="0">
                <a:pos x="T4" y="T5"/>
              </a:cxn>
            </a:cxnLst>
            <a:rect l="0" t="0" r="r" b="b"/>
            <a:pathLst>
              <a:path w="18123" h="20702" fill="none" extrusionOk="0">
                <a:moveTo>
                  <a:pt x="6163" y="-1"/>
                </a:moveTo>
                <a:cubicBezTo>
                  <a:pt x="11087" y="1465"/>
                  <a:pt x="15327" y="4638"/>
                  <a:pt x="18122" y="8949"/>
                </a:cubicBezTo>
              </a:path>
              <a:path w="18123" h="20702" stroke="0" extrusionOk="0">
                <a:moveTo>
                  <a:pt x="6163" y="-1"/>
                </a:moveTo>
                <a:cubicBezTo>
                  <a:pt x="11087" y="1465"/>
                  <a:pt x="15327" y="4638"/>
                  <a:pt x="18122" y="8949"/>
                </a:cubicBezTo>
                <a:lnTo>
                  <a:pt x="0" y="20702"/>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4"/>
          <p:cNvSpPr>
            <a:spLocks noChangeShapeType="1"/>
          </p:cNvSpPr>
          <p:nvPr/>
        </p:nvSpPr>
        <p:spPr bwMode="auto">
          <a:xfrm flipH="1" flipV="1">
            <a:off x="7468939" y="4725814"/>
            <a:ext cx="50482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5"/>
          <p:cNvSpPr>
            <a:spLocks noChangeShapeType="1"/>
          </p:cNvSpPr>
          <p:nvPr/>
        </p:nvSpPr>
        <p:spPr bwMode="auto">
          <a:xfrm flipH="1" flipV="1">
            <a:off x="7468939" y="4941714"/>
            <a:ext cx="360363" cy="14446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6"/>
          <p:cNvSpPr>
            <a:spLocks noChangeShapeType="1"/>
          </p:cNvSpPr>
          <p:nvPr/>
        </p:nvSpPr>
        <p:spPr bwMode="auto">
          <a:xfrm flipH="1">
            <a:off x="8116639" y="5589414"/>
            <a:ext cx="215900"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7"/>
          <p:cNvSpPr>
            <a:spLocks noChangeShapeType="1"/>
          </p:cNvSpPr>
          <p:nvPr/>
        </p:nvSpPr>
        <p:spPr bwMode="auto">
          <a:xfrm flipH="1">
            <a:off x="8332539" y="5517976"/>
            <a:ext cx="433388" cy="4318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Arc 38"/>
          <p:cNvSpPr>
            <a:spLocks/>
          </p:cNvSpPr>
          <p:nvPr/>
        </p:nvSpPr>
        <p:spPr bwMode="auto">
          <a:xfrm flipH="1" flipV="1">
            <a:off x="6244977" y="4670251"/>
            <a:ext cx="1833562" cy="1135063"/>
          </a:xfrm>
          <a:custGeom>
            <a:avLst/>
            <a:gdLst>
              <a:gd name="G0" fmla="+- 1303 0 0"/>
              <a:gd name="G1" fmla="+- 21600 0 0"/>
              <a:gd name="G2" fmla="+- 21600 0 0"/>
              <a:gd name="T0" fmla="*/ 0 w 22903"/>
              <a:gd name="T1" fmla="*/ 39 h 22633"/>
              <a:gd name="T2" fmla="*/ 22878 w 22903"/>
              <a:gd name="T3" fmla="*/ 22633 h 22633"/>
              <a:gd name="T4" fmla="*/ 1303 w 22903"/>
              <a:gd name="T5" fmla="*/ 21600 h 22633"/>
            </a:gdLst>
            <a:ahLst/>
            <a:cxnLst>
              <a:cxn ang="0">
                <a:pos x="T0" y="T1"/>
              </a:cxn>
              <a:cxn ang="0">
                <a:pos x="T2" y="T3"/>
              </a:cxn>
              <a:cxn ang="0">
                <a:pos x="T4" y="T5"/>
              </a:cxn>
            </a:cxnLst>
            <a:rect l="0" t="0" r="r" b="b"/>
            <a:pathLst>
              <a:path w="22903" h="22633" fill="none" extrusionOk="0">
                <a:moveTo>
                  <a:pt x="0" y="39"/>
                </a:moveTo>
                <a:cubicBezTo>
                  <a:pt x="433" y="13"/>
                  <a:pt x="868" y="-1"/>
                  <a:pt x="1303" y="0"/>
                </a:cubicBezTo>
                <a:cubicBezTo>
                  <a:pt x="13232" y="0"/>
                  <a:pt x="22903" y="9670"/>
                  <a:pt x="22903" y="21600"/>
                </a:cubicBezTo>
                <a:cubicBezTo>
                  <a:pt x="22903" y="21944"/>
                  <a:pt x="22894" y="22288"/>
                  <a:pt x="22878" y="22633"/>
                </a:cubicBezTo>
              </a:path>
              <a:path w="22903" h="22633" stroke="0" extrusionOk="0">
                <a:moveTo>
                  <a:pt x="0" y="39"/>
                </a:moveTo>
                <a:cubicBezTo>
                  <a:pt x="433" y="13"/>
                  <a:pt x="868" y="-1"/>
                  <a:pt x="1303" y="0"/>
                </a:cubicBezTo>
                <a:cubicBezTo>
                  <a:pt x="13232" y="0"/>
                  <a:pt x="22903" y="9670"/>
                  <a:pt x="22903" y="21600"/>
                </a:cubicBezTo>
                <a:cubicBezTo>
                  <a:pt x="22903" y="21944"/>
                  <a:pt x="22894" y="22288"/>
                  <a:pt x="22878" y="22633"/>
                </a:cubicBezTo>
                <a:lnTo>
                  <a:pt x="1303"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9"/>
          <p:cNvSpPr>
            <a:spLocks noChangeShapeType="1"/>
          </p:cNvSpPr>
          <p:nvPr/>
        </p:nvSpPr>
        <p:spPr bwMode="auto">
          <a:xfrm>
            <a:off x="5741739" y="3070051"/>
            <a:ext cx="142875" cy="2873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0"/>
          <p:cNvSpPr>
            <a:spLocks noChangeShapeType="1"/>
          </p:cNvSpPr>
          <p:nvPr/>
        </p:nvSpPr>
        <p:spPr bwMode="auto">
          <a:xfrm>
            <a:off x="5957639" y="2925589"/>
            <a:ext cx="142875"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1"/>
          <p:cNvSpPr>
            <a:spLocks noChangeShapeType="1"/>
          </p:cNvSpPr>
          <p:nvPr/>
        </p:nvSpPr>
        <p:spPr bwMode="auto">
          <a:xfrm flipH="1">
            <a:off x="5813177" y="3646314"/>
            <a:ext cx="144462"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2"/>
          <p:cNvSpPr>
            <a:spLocks noChangeShapeType="1"/>
          </p:cNvSpPr>
          <p:nvPr/>
        </p:nvSpPr>
        <p:spPr bwMode="auto">
          <a:xfrm>
            <a:off x="6173539" y="3646314"/>
            <a:ext cx="0"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Arc 43"/>
          <p:cNvSpPr>
            <a:spLocks/>
          </p:cNvSpPr>
          <p:nvPr/>
        </p:nvSpPr>
        <p:spPr bwMode="auto">
          <a:xfrm>
            <a:off x="6100514" y="3214514"/>
            <a:ext cx="73025" cy="465137"/>
          </a:xfrm>
          <a:custGeom>
            <a:avLst/>
            <a:gdLst>
              <a:gd name="G0" fmla="+- 0 0 0"/>
              <a:gd name="G1" fmla="+- 21600 0 0"/>
              <a:gd name="G2" fmla="+- 21600 0 0"/>
              <a:gd name="T0" fmla="*/ 0 w 21600"/>
              <a:gd name="T1" fmla="*/ 0 h 23188"/>
              <a:gd name="T2" fmla="*/ 21542 w 21600"/>
              <a:gd name="T3" fmla="*/ 23188 h 23188"/>
              <a:gd name="T4" fmla="*/ 0 w 21600"/>
              <a:gd name="T5" fmla="*/ 21600 h 23188"/>
            </a:gdLst>
            <a:ahLst/>
            <a:cxnLst>
              <a:cxn ang="0">
                <a:pos x="T0" y="T1"/>
              </a:cxn>
              <a:cxn ang="0">
                <a:pos x="T2" y="T3"/>
              </a:cxn>
              <a:cxn ang="0">
                <a:pos x="T4" y="T5"/>
              </a:cxn>
            </a:cxnLst>
            <a:rect l="0" t="0" r="r" b="b"/>
            <a:pathLst>
              <a:path w="21600" h="23188" fill="none" extrusionOk="0">
                <a:moveTo>
                  <a:pt x="0" y="0"/>
                </a:moveTo>
                <a:cubicBezTo>
                  <a:pt x="11929" y="0"/>
                  <a:pt x="21600" y="9670"/>
                  <a:pt x="21600" y="21600"/>
                </a:cubicBezTo>
                <a:cubicBezTo>
                  <a:pt x="21600" y="22129"/>
                  <a:pt x="21580" y="22659"/>
                  <a:pt x="21541" y="23187"/>
                </a:cubicBezTo>
              </a:path>
              <a:path w="21600" h="23188" stroke="0" extrusionOk="0">
                <a:moveTo>
                  <a:pt x="0" y="0"/>
                </a:moveTo>
                <a:cubicBezTo>
                  <a:pt x="11929" y="0"/>
                  <a:pt x="21600" y="9670"/>
                  <a:pt x="21600" y="21600"/>
                </a:cubicBezTo>
                <a:cubicBezTo>
                  <a:pt x="21600" y="22129"/>
                  <a:pt x="21580" y="22659"/>
                  <a:pt x="21541" y="23187"/>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rc 44"/>
          <p:cNvSpPr>
            <a:spLocks/>
          </p:cNvSpPr>
          <p:nvPr/>
        </p:nvSpPr>
        <p:spPr bwMode="auto">
          <a:xfrm>
            <a:off x="5884614" y="3285951"/>
            <a:ext cx="69850" cy="503238"/>
          </a:xfrm>
          <a:custGeom>
            <a:avLst/>
            <a:gdLst>
              <a:gd name="G0" fmla="+- 0 0 0"/>
              <a:gd name="G1" fmla="+- 21600 0 0"/>
              <a:gd name="G2" fmla="+- 21600 0 0"/>
              <a:gd name="T0" fmla="*/ 0 w 20745"/>
              <a:gd name="T1" fmla="*/ 0 h 21600"/>
              <a:gd name="T2" fmla="*/ 20745 w 20745"/>
              <a:gd name="T3" fmla="*/ 15582 h 21600"/>
              <a:gd name="T4" fmla="*/ 0 w 20745"/>
              <a:gd name="T5" fmla="*/ 21600 h 21600"/>
            </a:gdLst>
            <a:ahLst/>
            <a:cxnLst>
              <a:cxn ang="0">
                <a:pos x="T0" y="T1"/>
              </a:cxn>
              <a:cxn ang="0">
                <a:pos x="T2" y="T3"/>
              </a:cxn>
              <a:cxn ang="0">
                <a:pos x="T4" y="T5"/>
              </a:cxn>
            </a:cxnLst>
            <a:rect l="0" t="0" r="r" b="b"/>
            <a:pathLst>
              <a:path w="20745" h="21600" fill="none" extrusionOk="0">
                <a:moveTo>
                  <a:pt x="0" y="0"/>
                </a:moveTo>
                <a:cubicBezTo>
                  <a:pt x="9611" y="0"/>
                  <a:pt x="18066" y="6351"/>
                  <a:pt x="20744" y="15582"/>
                </a:cubicBezTo>
              </a:path>
              <a:path w="20745" h="21600" stroke="0" extrusionOk="0">
                <a:moveTo>
                  <a:pt x="0" y="0"/>
                </a:moveTo>
                <a:cubicBezTo>
                  <a:pt x="9611" y="0"/>
                  <a:pt x="18066" y="6351"/>
                  <a:pt x="20744" y="15582"/>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5"/>
          <p:cNvSpPr>
            <a:spLocks noChangeShapeType="1"/>
          </p:cNvSpPr>
          <p:nvPr/>
        </p:nvSpPr>
        <p:spPr bwMode="auto">
          <a:xfrm flipH="1" flipV="1">
            <a:off x="7037139" y="3357389"/>
            <a:ext cx="28733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6"/>
          <p:cNvSpPr>
            <a:spLocks noChangeShapeType="1"/>
          </p:cNvSpPr>
          <p:nvPr/>
        </p:nvSpPr>
        <p:spPr bwMode="auto">
          <a:xfrm flipH="1" flipV="1">
            <a:off x="7181602" y="3070051"/>
            <a:ext cx="287337" cy="714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Arc 47"/>
          <p:cNvSpPr>
            <a:spLocks/>
          </p:cNvSpPr>
          <p:nvPr/>
        </p:nvSpPr>
        <p:spPr bwMode="auto">
          <a:xfrm>
            <a:off x="6116389" y="2423939"/>
            <a:ext cx="920750" cy="1008062"/>
          </a:xfrm>
          <a:custGeom>
            <a:avLst/>
            <a:gdLst>
              <a:gd name="G0" fmla="+- 1446 0 0"/>
              <a:gd name="G1" fmla="+- 21600 0 0"/>
              <a:gd name="G2" fmla="+- 21600 0 0"/>
              <a:gd name="T0" fmla="*/ 0 w 23046"/>
              <a:gd name="T1" fmla="*/ 48 h 21600"/>
              <a:gd name="T2" fmla="*/ 23046 w 23046"/>
              <a:gd name="T3" fmla="*/ 21600 h 21600"/>
              <a:gd name="T4" fmla="*/ 1446 w 23046"/>
              <a:gd name="T5" fmla="*/ 21600 h 21600"/>
            </a:gdLst>
            <a:ahLst/>
            <a:cxnLst>
              <a:cxn ang="0">
                <a:pos x="T0" y="T1"/>
              </a:cxn>
              <a:cxn ang="0">
                <a:pos x="T2" y="T3"/>
              </a:cxn>
              <a:cxn ang="0">
                <a:pos x="T4" y="T5"/>
              </a:cxn>
            </a:cxnLst>
            <a:rect l="0" t="0" r="r" b="b"/>
            <a:pathLst>
              <a:path w="23046" h="21600" fill="none" extrusionOk="0">
                <a:moveTo>
                  <a:pt x="0" y="48"/>
                </a:moveTo>
                <a:cubicBezTo>
                  <a:pt x="481" y="16"/>
                  <a:pt x="963" y="-1"/>
                  <a:pt x="1446" y="0"/>
                </a:cubicBezTo>
                <a:cubicBezTo>
                  <a:pt x="13375" y="0"/>
                  <a:pt x="23046" y="9670"/>
                  <a:pt x="23046" y="21600"/>
                </a:cubicBezTo>
              </a:path>
              <a:path w="23046" h="21600" stroke="0" extrusionOk="0">
                <a:moveTo>
                  <a:pt x="0" y="48"/>
                </a:moveTo>
                <a:cubicBezTo>
                  <a:pt x="481" y="16"/>
                  <a:pt x="963" y="-1"/>
                  <a:pt x="1446" y="0"/>
                </a:cubicBezTo>
                <a:cubicBezTo>
                  <a:pt x="13375" y="0"/>
                  <a:pt x="23046" y="9670"/>
                  <a:pt x="23046" y="21600"/>
                </a:cubicBezTo>
                <a:lnTo>
                  <a:pt x="1446"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rc 48"/>
          <p:cNvSpPr>
            <a:spLocks/>
          </p:cNvSpPr>
          <p:nvPr/>
        </p:nvSpPr>
        <p:spPr bwMode="auto">
          <a:xfrm>
            <a:off x="5884614" y="2204864"/>
            <a:ext cx="1296988" cy="86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9"/>
          <p:cNvSpPr>
            <a:spLocks noChangeShapeType="1"/>
          </p:cNvSpPr>
          <p:nvPr/>
        </p:nvSpPr>
        <p:spPr bwMode="auto">
          <a:xfrm>
            <a:off x="3220789" y="2061989"/>
            <a:ext cx="287338" cy="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0"/>
          <p:cNvSpPr>
            <a:spLocks noChangeShapeType="1"/>
          </p:cNvSpPr>
          <p:nvPr/>
        </p:nvSpPr>
        <p:spPr bwMode="auto">
          <a:xfrm flipV="1">
            <a:off x="3220789" y="1773064"/>
            <a:ext cx="28733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Arc 51"/>
          <p:cNvSpPr>
            <a:spLocks/>
          </p:cNvSpPr>
          <p:nvPr/>
        </p:nvSpPr>
        <p:spPr bwMode="auto">
          <a:xfrm>
            <a:off x="3495427" y="1773064"/>
            <a:ext cx="1889125" cy="504825"/>
          </a:xfrm>
          <a:custGeom>
            <a:avLst/>
            <a:gdLst>
              <a:gd name="G0" fmla="+- 194 0 0"/>
              <a:gd name="G1" fmla="+- 21600 0 0"/>
              <a:gd name="G2" fmla="+- 21600 0 0"/>
              <a:gd name="T0" fmla="*/ 0 w 21783"/>
              <a:gd name="T1" fmla="*/ 1 h 21600"/>
              <a:gd name="T2" fmla="*/ 21783 w 21783"/>
              <a:gd name="T3" fmla="*/ 20916 h 21600"/>
              <a:gd name="T4" fmla="*/ 194 w 21783"/>
              <a:gd name="T5" fmla="*/ 21600 h 21600"/>
            </a:gdLst>
            <a:ahLst/>
            <a:cxnLst>
              <a:cxn ang="0">
                <a:pos x="T0" y="T1"/>
              </a:cxn>
              <a:cxn ang="0">
                <a:pos x="T2" y="T3"/>
              </a:cxn>
              <a:cxn ang="0">
                <a:pos x="T4" y="T5"/>
              </a:cxn>
            </a:cxnLst>
            <a:rect l="0" t="0" r="r" b="b"/>
            <a:pathLst>
              <a:path w="21783" h="21600" fill="none" extrusionOk="0">
                <a:moveTo>
                  <a:pt x="-1" y="0"/>
                </a:moveTo>
                <a:cubicBezTo>
                  <a:pt x="64" y="0"/>
                  <a:pt x="129" y="-1"/>
                  <a:pt x="194" y="0"/>
                </a:cubicBezTo>
                <a:cubicBezTo>
                  <a:pt x="11857" y="0"/>
                  <a:pt x="21413" y="9258"/>
                  <a:pt x="21783" y="20915"/>
                </a:cubicBezTo>
              </a:path>
              <a:path w="21783" h="21600" stroke="0" extrusionOk="0">
                <a:moveTo>
                  <a:pt x="-1" y="0"/>
                </a:moveTo>
                <a:cubicBezTo>
                  <a:pt x="64" y="0"/>
                  <a:pt x="129" y="-1"/>
                  <a:pt x="194" y="0"/>
                </a:cubicBezTo>
                <a:cubicBezTo>
                  <a:pt x="11857" y="0"/>
                  <a:pt x="21413" y="9258"/>
                  <a:pt x="21783" y="20915"/>
                </a:cubicBezTo>
                <a:lnTo>
                  <a:pt x="194"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Arc 52"/>
          <p:cNvSpPr>
            <a:spLocks/>
          </p:cNvSpPr>
          <p:nvPr/>
        </p:nvSpPr>
        <p:spPr bwMode="auto">
          <a:xfrm>
            <a:off x="3436689" y="2061989"/>
            <a:ext cx="1655763"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3"/>
          <p:cNvSpPr>
            <a:spLocks noChangeShapeType="1"/>
          </p:cNvSpPr>
          <p:nvPr/>
        </p:nvSpPr>
        <p:spPr bwMode="auto">
          <a:xfrm flipH="1">
            <a:off x="1707902" y="2133426"/>
            <a:ext cx="215900" cy="2889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54"/>
          <p:cNvSpPr>
            <a:spLocks noChangeShapeType="1"/>
          </p:cNvSpPr>
          <p:nvPr/>
        </p:nvSpPr>
        <p:spPr bwMode="auto">
          <a:xfrm flipH="1">
            <a:off x="1996827" y="2277889"/>
            <a:ext cx="215900"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Rectangle 55"/>
          <p:cNvSpPr>
            <a:spLocks noChangeArrowheads="1"/>
          </p:cNvSpPr>
          <p:nvPr/>
        </p:nvSpPr>
        <p:spPr bwMode="auto">
          <a:xfrm>
            <a:off x="3724027" y="4005089"/>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57" name="Rectangle 56"/>
          <p:cNvSpPr>
            <a:spLocks noChangeArrowheads="1"/>
          </p:cNvSpPr>
          <p:nvPr/>
        </p:nvSpPr>
        <p:spPr bwMode="auto">
          <a:xfrm>
            <a:off x="3868489" y="3212926"/>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58" name="Rectangle 57"/>
          <p:cNvSpPr>
            <a:spLocks noChangeArrowheads="1"/>
          </p:cNvSpPr>
          <p:nvPr/>
        </p:nvSpPr>
        <p:spPr bwMode="auto">
          <a:xfrm>
            <a:off x="3941514" y="1988964"/>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59" name="Rectangle 58"/>
          <p:cNvSpPr>
            <a:spLocks noChangeArrowheads="1"/>
          </p:cNvSpPr>
          <p:nvPr/>
        </p:nvSpPr>
        <p:spPr bwMode="auto">
          <a:xfrm>
            <a:off x="4589214" y="1557164"/>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0" name="Rectangle 59"/>
          <p:cNvSpPr>
            <a:spLocks noChangeArrowheads="1"/>
          </p:cNvSpPr>
          <p:nvPr/>
        </p:nvSpPr>
        <p:spPr bwMode="auto">
          <a:xfrm>
            <a:off x="6316414" y="1917526"/>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1" name="Rectangle 60"/>
          <p:cNvSpPr>
            <a:spLocks noChangeArrowheads="1"/>
          </p:cNvSpPr>
          <p:nvPr/>
        </p:nvSpPr>
        <p:spPr bwMode="auto">
          <a:xfrm>
            <a:off x="6244977" y="2493789"/>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2" name="Rectangle 61"/>
          <p:cNvSpPr>
            <a:spLocks noChangeArrowheads="1"/>
          </p:cNvSpPr>
          <p:nvPr/>
        </p:nvSpPr>
        <p:spPr bwMode="auto">
          <a:xfrm>
            <a:off x="6029077" y="3357389"/>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3" name="Rectangle 62"/>
          <p:cNvSpPr>
            <a:spLocks noChangeArrowheads="1"/>
          </p:cNvSpPr>
          <p:nvPr/>
        </p:nvSpPr>
        <p:spPr bwMode="auto">
          <a:xfrm>
            <a:off x="5452814" y="3357389"/>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4" name="Rectangle 63"/>
          <p:cNvSpPr>
            <a:spLocks noChangeArrowheads="1"/>
          </p:cNvSpPr>
          <p:nvPr/>
        </p:nvSpPr>
        <p:spPr bwMode="auto">
          <a:xfrm>
            <a:off x="4876552" y="5086176"/>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5" name="Rectangle 64"/>
          <p:cNvSpPr>
            <a:spLocks noChangeArrowheads="1"/>
          </p:cNvSpPr>
          <p:nvPr/>
        </p:nvSpPr>
        <p:spPr bwMode="auto">
          <a:xfrm>
            <a:off x="5741739" y="5086176"/>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6" name="Rectangle 65"/>
          <p:cNvSpPr>
            <a:spLocks noChangeArrowheads="1"/>
          </p:cNvSpPr>
          <p:nvPr/>
        </p:nvSpPr>
        <p:spPr bwMode="auto">
          <a:xfrm>
            <a:off x="6532314" y="5086176"/>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7" name="Rectangle 66"/>
          <p:cNvSpPr>
            <a:spLocks noChangeArrowheads="1"/>
          </p:cNvSpPr>
          <p:nvPr/>
        </p:nvSpPr>
        <p:spPr bwMode="auto">
          <a:xfrm>
            <a:off x="6965702" y="4365451"/>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8" name="Rectangle 67"/>
          <p:cNvSpPr>
            <a:spLocks noChangeArrowheads="1"/>
          </p:cNvSpPr>
          <p:nvPr/>
        </p:nvSpPr>
        <p:spPr bwMode="auto">
          <a:xfrm>
            <a:off x="3652589" y="5013151"/>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69" name="Rectangle 68"/>
          <p:cNvSpPr>
            <a:spLocks noChangeArrowheads="1"/>
          </p:cNvSpPr>
          <p:nvPr/>
        </p:nvSpPr>
        <p:spPr bwMode="auto">
          <a:xfrm>
            <a:off x="2715964" y="5013151"/>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op</a:t>
            </a:r>
          </a:p>
        </p:txBody>
      </p:sp>
      <p:sp>
        <p:nvSpPr>
          <p:cNvPr id="70" name="Line 69"/>
          <p:cNvSpPr>
            <a:spLocks noChangeShapeType="1"/>
          </p:cNvSpPr>
          <p:nvPr/>
        </p:nvSpPr>
        <p:spPr bwMode="auto">
          <a:xfrm flipV="1">
            <a:off x="2068264" y="2854151"/>
            <a:ext cx="2447925" cy="358775"/>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70"/>
          <p:cNvSpPr>
            <a:spLocks noChangeShapeType="1"/>
          </p:cNvSpPr>
          <p:nvPr/>
        </p:nvSpPr>
        <p:spPr bwMode="auto">
          <a:xfrm>
            <a:off x="2068264" y="3646314"/>
            <a:ext cx="360363" cy="358775"/>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Rectangle 71"/>
          <p:cNvSpPr>
            <a:spLocks noChangeArrowheads="1"/>
          </p:cNvSpPr>
          <p:nvPr/>
        </p:nvSpPr>
        <p:spPr bwMode="auto">
          <a:xfrm>
            <a:off x="915739" y="2997026"/>
            <a:ext cx="1225550" cy="7921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manager</a:t>
            </a:r>
          </a:p>
        </p:txBody>
      </p:sp>
      <p:sp>
        <p:nvSpPr>
          <p:cNvPr id="73" name="Rectangle 72"/>
          <p:cNvSpPr>
            <a:spLocks noChangeArrowheads="1"/>
          </p:cNvSpPr>
          <p:nvPr/>
        </p:nvSpPr>
        <p:spPr bwMode="auto">
          <a:xfrm>
            <a:off x="915739" y="5446539"/>
            <a:ext cx="1368425" cy="71913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Proc call</a:t>
            </a:r>
          </a:p>
        </p:txBody>
      </p:sp>
      <p:sp>
        <p:nvSpPr>
          <p:cNvPr id="74" name="Line 73"/>
          <p:cNvSpPr>
            <a:spLocks noChangeShapeType="1"/>
          </p:cNvSpPr>
          <p:nvPr/>
        </p:nvSpPr>
        <p:spPr bwMode="auto">
          <a:xfrm flipV="1">
            <a:off x="2284164" y="5373514"/>
            <a:ext cx="576263" cy="431800"/>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Rectangle 74"/>
          <p:cNvSpPr>
            <a:spLocks noChangeArrowheads="1"/>
          </p:cNvSpPr>
          <p:nvPr/>
        </p:nvSpPr>
        <p:spPr bwMode="auto">
          <a:xfrm>
            <a:off x="7613402" y="1701626"/>
            <a:ext cx="1152525" cy="6477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ADT</a:t>
            </a:r>
          </a:p>
        </p:txBody>
      </p:sp>
      <p:sp>
        <p:nvSpPr>
          <p:cNvPr id="76" name="Line 75"/>
          <p:cNvSpPr>
            <a:spLocks noChangeShapeType="1"/>
          </p:cNvSpPr>
          <p:nvPr/>
        </p:nvSpPr>
        <p:spPr bwMode="auto">
          <a:xfrm flipH="1">
            <a:off x="7829302" y="2349326"/>
            <a:ext cx="360362" cy="576263"/>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2578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体系结构模式</a:t>
            </a:r>
            <a:endParaRPr lang="zh-CN" altLang="en-US" dirty="0"/>
          </a:p>
        </p:txBody>
      </p:sp>
      <p:sp>
        <p:nvSpPr>
          <p:cNvPr id="4" name="Rectangle 3"/>
          <p:cNvSpPr txBox="1">
            <a:spLocks noChangeArrowheads="1"/>
          </p:cNvSpPr>
          <p:nvPr/>
        </p:nvSpPr>
        <p:spPr>
          <a:xfrm>
            <a:off x="920552" y="1916832"/>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altLang="zh-CN" b="1" smtClean="0">
                <a:solidFill>
                  <a:schemeClr val="tx2"/>
                </a:solidFill>
              </a:rPr>
              <a:t>Architecture  patterns (aka architecture styles, idioms)</a:t>
            </a:r>
          </a:p>
          <a:p>
            <a:endParaRPr lang="en-US" altLang="zh-CN" b="1" smtClean="0">
              <a:solidFill>
                <a:schemeClr val="tx2"/>
              </a:solidFill>
            </a:endParaRPr>
          </a:p>
          <a:p>
            <a:r>
              <a:rPr lang="zh-CN" altLang="en-US" b="1" smtClean="0">
                <a:solidFill>
                  <a:schemeClr val="tx2"/>
                </a:solidFill>
              </a:rPr>
              <a:t>描述某一特定应用领域中系统组织方式的惯用模式（</a:t>
            </a:r>
            <a:r>
              <a:rPr lang="en-US" altLang="zh-CN" b="1" smtClean="0">
                <a:solidFill>
                  <a:schemeClr val="tx2"/>
                </a:solidFill>
              </a:rPr>
              <a:t>idiomatic paradigm</a:t>
            </a:r>
            <a:r>
              <a:rPr lang="zh-CN" altLang="en-US" b="1" smtClean="0">
                <a:solidFill>
                  <a:schemeClr val="tx2"/>
                </a:solidFill>
              </a:rPr>
              <a:t>）</a:t>
            </a:r>
          </a:p>
          <a:p>
            <a:endParaRPr lang="zh-CN" altLang="en-US" b="1" smtClean="0">
              <a:solidFill>
                <a:schemeClr val="accent2"/>
              </a:solidFill>
            </a:endParaRPr>
          </a:p>
          <a:p>
            <a:endParaRPr lang="en-US" altLang="zh-CN" b="1" dirty="0">
              <a:solidFill>
                <a:schemeClr val="accent2"/>
              </a:solidFill>
            </a:endParaRPr>
          </a:p>
        </p:txBody>
      </p:sp>
    </p:spTree>
    <p:extLst>
      <p:ext uri="{BB962C8B-B14F-4D97-AF65-F5344CB8AC3E}">
        <p14:creationId xmlns:p14="http://schemas.microsoft.com/office/powerpoint/2010/main" val="411055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a:spLocks noGrp="1" noRot="1" noChangeArrowheads="1"/>
          </p:cNvSpPr>
          <p:nvPr>
            <p:ph sz="quarter" idx="1"/>
          </p:nvPr>
        </p:nvSpPr>
        <p:spPr/>
        <p:txBody>
          <a:bodyPr/>
          <a:lstStyle/>
          <a:p>
            <a:pPr>
              <a:lnSpc>
                <a:spcPct val="80000"/>
              </a:lnSpc>
            </a:pPr>
            <a:r>
              <a:rPr lang="zh-CN" altLang="en-GB" sz="2800" b="1" dirty="0">
                <a:solidFill>
                  <a:srgbClr val="003399"/>
                </a:solidFill>
              </a:rPr>
              <a:t>（</a:t>
            </a:r>
            <a:r>
              <a:rPr lang="en-GB" altLang="zh-CN" sz="2800" b="1" dirty="0">
                <a:solidFill>
                  <a:srgbClr val="003399"/>
                </a:solidFill>
              </a:rPr>
              <a:t>1</a:t>
            </a:r>
            <a:r>
              <a:rPr lang="zh-CN" altLang="en-GB" sz="2800" b="1" dirty="0">
                <a:solidFill>
                  <a:srgbClr val="003399"/>
                </a:solidFill>
              </a:rPr>
              <a:t>）对象抽象使得组件和组件之间的操作以黑箱的方式进行。</a:t>
            </a:r>
            <a:endParaRPr lang="zh-CN" altLang="en-US" sz="2800" dirty="0">
              <a:solidFill>
                <a:srgbClr val="003399"/>
              </a:solidFill>
            </a:endParaRPr>
          </a:p>
          <a:p>
            <a:pPr>
              <a:lnSpc>
                <a:spcPct val="80000"/>
              </a:lnSpc>
            </a:pPr>
            <a:r>
              <a:rPr lang="zh-CN" altLang="en-US" sz="2800" dirty="0">
                <a:solidFill>
                  <a:srgbClr val="003399"/>
                </a:solidFill>
              </a:rPr>
              <a:t/>
            </a:r>
            <a:br>
              <a:rPr lang="zh-CN" altLang="en-US" sz="2800" dirty="0">
                <a:solidFill>
                  <a:srgbClr val="003399"/>
                </a:solidFill>
              </a:rPr>
            </a:br>
            <a:r>
              <a:rPr lang="zh-CN" altLang="en-GB" sz="2800" b="1" dirty="0">
                <a:solidFill>
                  <a:srgbClr val="003399"/>
                </a:solidFill>
              </a:rPr>
              <a:t>（</a:t>
            </a:r>
            <a:r>
              <a:rPr lang="en-GB" altLang="zh-CN" sz="2800" b="1" dirty="0">
                <a:solidFill>
                  <a:srgbClr val="003399"/>
                </a:solidFill>
              </a:rPr>
              <a:t>2</a:t>
            </a:r>
            <a:r>
              <a:rPr lang="zh-CN" altLang="en-GB" sz="2800" b="1" dirty="0">
                <a:solidFill>
                  <a:srgbClr val="003399"/>
                </a:solidFill>
              </a:rPr>
              <a:t>）封装性使得细节内容对外部环境得以良好的隐藏。对象之间的访问是通过方法调用来实现的。</a:t>
            </a:r>
            <a:endParaRPr lang="zh-CN" altLang="en-US" sz="2800" dirty="0">
              <a:solidFill>
                <a:srgbClr val="003399"/>
              </a:solidFill>
            </a:endParaRPr>
          </a:p>
          <a:p>
            <a:pPr>
              <a:lnSpc>
                <a:spcPct val="80000"/>
              </a:lnSpc>
            </a:pPr>
            <a:r>
              <a:rPr lang="zh-CN" altLang="en-US" sz="2800" dirty="0">
                <a:solidFill>
                  <a:srgbClr val="003399"/>
                </a:solidFill>
              </a:rPr>
              <a:t/>
            </a:r>
            <a:br>
              <a:rPr lang="zh-CN" altLang="en-US" sz="2800" dirty="0">
                <a:solidFill>
                  <a:srgbClr val="003399"/>
                </a:solidFill>
              </a:rPr>
            </a:br>
            <a:r>
              <a:rPr lang="zh-CN" altLang="en-GB" sz="2800" b="1" dirty="0">
                <a:solidFill>
                  <a:srgbClr val="003399"/>
                </a:solidFill>
              </a:rPr>
              <a:t>（</a:t>
            </a:r>
            <a:r>
              <a:rPr lang="en-GB" altLang="zh-CN" sz="2800" b="1" dirty="0">
                <a:solidFill>
                  <a:srgbClr val="003399"/>
                </a:solidFill>
              </a:rPr>
              <a:t>3</a:t>
            </a:r>
            <a:r>
              <a:rPr lang="zh-CN" altLang="en-GB" sz="2800" b="1" dirty="0">
                <a:solidFill>
                  <a:srgbClr val="003399"/>
                </a:solidFill>
              </a:rPr>
              <a:t>）考虑操作和属性的关联性，封装完成了相关功能和属性的包装，并由对象来对它们进行管理。</a:t>
            </a:r>
            <a:endParaRPr lang="zh-CN" altLang="en-US" sz="2800" dirty="0">
              <a:solidFill>
                <a:srgbClr val="003399"/>
              </a:solidFill>
            </a:endParaRPr>
          </a:p>
          <a:p>
            <a:pPr>
              <a:lnSpc>
                <a:spcPct val="80000"/>
              </a:lnSpc>
            </a:pPr>
            <a:r>
              <a:rPr lang="zh-CN" altLang="en-US" sz="2800" dirty="0">
                <a:solidFill>
                  <a:srgbClr val="003399"/>
                </a:solidFill>
              </a:rPr>
              <a:t/>
            </a:r>
            <a:br>
              <a:rPr lang="zh-CN" altLang="en-US" sz="2800" dirty="0">
                <a:solidFill>
                  <a:srgbClr val="003399"/>
                </a:solidFill>
              </a:rPr>
            </a:br>
            <a:r>
              <a:rPr lang="zh-CN" altLang="en-GB" sz="2800" b="1" dirty="0">
                <a:solidFill>
                  <a:srgbClr val="003399"/>
                </a:solidFill>
              </a:rPr>
              <a:t>（</a:t>
            </a:r>
            <a:r>
              <a:rPr lang="en-GB" altLang="zh-CN" sz="2800" b="1" dirty="0">
                <a:solidFill>
                  <a:srgbClr val="003399"/>
                </a:solidFill>
              </a:rPr>
              <a:t>4</a:t>
            </a:r>
            <a:r>
              <a:rPr lang="zh-CN" altLang="en-GB" sz="2800" b="1" dirty="0">
                <a:solidFill>
                  <a:srgbClr val="003399"/>
                </a:solidFill>
              </a:rPr>
              <a:t>）使用某个对象提供的服务并不需要知道服务内部是如何实现的。</a:t>
            </a:r>
            <a:endParaRPr lang="zh-CN" altLang="en-US" sz="2800" b="1" dirty="0">
              <a:solidFill>
                <a:srgbClr val="003399"/>
              </a:solidFill>
            </a:endParaRPr>
          </a:p>
        </p:txBody>
      </p:sp>
    </p:spTree>
    <p:extLst>
      <p:ext uri="{BB962C8B-B14F-4D97-AF65-F5344CB8AC3E}">
        <p14:creationId xmlns:p14="http://schemas.microsoft.com/office/powerpoint/2010/main" val="3948078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66"/>
                </a:solidFill>
                <a:effectLst>
                  <a:outerShdw blurRad="38100" dist="38100" dir="2700000" algn="tl">
                    <a:srgbClr val="C0C0C0"/>
                  </a:outerShdw>
                </a:effectLst>
              </a:rPr>
              <a:t>实例：分布式软件系统</a:t>
            </a:r>
            <a:endParaRPr lang="zh-CN" altLang="en-US" dirty="0"/>
          </a:p>
        </p:txBody>
      </p:sp>
      <p:sp>
        <p:nvSpPr>
          <p:cNvPr id="4" name="Rectangle 3"/>
          <p:cNvSpPr>
            <a:spLocks noGrp="1" noRot="1" noChangeArrowheads="1"/>
          </p:cNvSpPr>
          <p:nvPr>
            <p:ph sz="quarter" idx="1"/>
          </p:nvPr>
        </p:nvSpPr>
        <p:spPr>
          <a:xfrm>
            <a:off x="663702" y="1844824"/>
            <a:ext cx="8832850" cy="4495800"/>
          </a:xfrm>
        </p:spPr>
        <p:txBody>
          <a:bodyPr/>
          <a:lstStyle/>
          <a:p>
            <a:pPr>
              <a:lnSpc>
                <a:spcPct val="80000"/>
              </a:lnSpc>
            </a:pPr>
            <a:r>
              <a:rPr lang="zh-CN" altLang="en-US" sz="2400" b="1" dirty="0">
                <a:solidFill>
                  <a:srgbClr val="003399"/>
                </a:solidFill>
              </a:rPr>
              <a:t>面向对象风格与网络应用的需求在分布性、自治性、协作性、演化性等方面具有内在的一致性。</a:t>
            </a:r>
          </a:p>
          <a:p>
            <a:pPr>
              <a:lnSpc>
                <a:spcPct val="80000"/>
              </a:lnSpc>
            </a:pPr>
            <a:endParaRPr lang="zh-CN" altLang="en-US" sz="2400" b="1" dirty="0">
              <a:solidFill>
                <a:srgbClr val="003399"/>
              </a:solidFill>
            </a:endParaRPr>
          </a:p>
          <a:p>
            <a:pPr>
              <a:lnSpc>
                <a:spcPct val="80000"/>
              </a:lnSpc>
            </a:pPr>
            <a:r>
              <a:rPr lang="en-US" altLang="zh-CN" sz="2400" b="1" dirty="0">
                <a:solidFill>
                  <a:srgbClr val="003399"/>
                </a:solidFill>
              </a:rPr>
              <a:t>OMA(Object Management Architecture)</a:t>
            </a:r>
            <a:r>
              <a:rPr lang="zh-CN" altLang="en-US" sz="2400" b="1" dirty="0">
                <a:solidFill>
                  <a:srgbClr val="003399"/>
                </a:solidFill>
              </a:rPr>
              <a:t>是</a:t>
            </a:r>
            <a:r>
              <a:rPr lang="en-US" altLang="zh-CN" sz="2400" b="1" dirty="0">
                <a:solidFill>
                  <a:srgbClr val="003399"/>
                </a:solidFill>
              </a:rPr>
              <a:t>OMG</a:t>
            </a:r>
            <a:r>
              <a:rPr lang="zh-CN" altLang="en-US" sz="2400" b="1" dirty="0">
                <a:solidFill>
                  <a:srgbClr val="003399"/>
                </a:solidFill>
              </a:rPr>
              <a:t>在</a:t>
            </a:r>
            <a:r>
              <a:rPr lang="en-US" altLang="zh-CN" sz="2400" b="1" dirty="0">
                <a:solidFill>
                  <a:srgbClr val="003399"/>
                </a:solidFill>
              </a:rPr>
              <a:t>1990</a:t>
            </a:r>
            <a:r>
              <a:rPr lang="zh-CN" altLang="en-US" sz="2400" b="1" dirty="0">
                <a:solidFill>
                  <a:srgbClr val="003399"/>
                </a:solidFill>
              </a:rPr>
              <a:t>年提出来的，它定义了分布式软件系统参考模型。</a:t>
            </a:r>
            <a:r>
              <a:rPr lang="en-US" altLang="zh-CN" sz="2400" b="1" dirty="0">
                <a:solidFill>
                  <a:srgbClr val="003399"/>
                </a:solidFill>
              </a:rPr>
              <a:t>OMA</a:t>
            </a:r>
            <a:r>
              <a:rPr lang="zh-CN" altLang="en-US" sz="2400" b="1" dirty="0">
                <a:solidFill>
                  <a:srgbClr val="003399"/>
                </a:solidFill>
              </a:rPr>
              <a:t>包括</a:t>
            </a:r>
            <a:r>
              <a:rPr lang="zh-CN" altLang="en-US" sz="2400" b="1" dirty="0">
                <a:solidFill>
                  <a:srgbClr val="FF0066"/>
                </a:solidFill>
              </a:rPr>
              <a:t>对象模型</a:t>
            </a:r>
            <a:r>
              <a:rPr lang="zh-CN" altLang="en-US" sz="2400" b="1" dirty="0">
                <a:solidFill>
                  <a:srgbClr val="003399"/>
                </a:solidFill>
              </a:rPr>
              <a:t>和</a:t>
            </a:r>
            <a:r>
              <a:rPr lang="zh-CN" altLang="en-US" sz="2400" b="1" dirty="0">
                <a:solidFill>
                  <a:srgbClr val="FF0066"/>
                </a:solidFill>
              </a:rPr>
              <a:t>参考模型</a:t>
            </a:r>
            <a:r>
              <a:rPr lang="zh-CN" altLang="en-US" sz="2400" b="1" dirty="0">
                <a:solidFill>
                  <a:srgbClr val="003399"/>
                </a:solidFill>
              </a:rPr>
              <a:t>两部分。 </a:t>
            </a:r>
            <a:r>
              <a:rPr lang="en-US" altLang="zh-CN" sz="2400" b="1" dirty="0">
                <a:solidFill>
                  <a:srgbClr val="003399"/>
                </a:solidFill>
              </a:rPr>
              <a:t>OMA</a:t>
            </a:r>
            <a:r>
              <a:rPr lang="zh-CN" altLang="en-US" sz="2400" b="1" dirty="0">
                <a:solidFill>
                  <a:srgbClr val="003399"/>
                </a:solidFill>
              </a:rPr>
              <a:t>对象模型主要定义了如何描述异质环境中的分布式对象。 </a:t>
            </a:r>
            <a:r>
              <a:rPr lang="en-US" altLang="zh-CN" sz="2400" b="1" dirty="0">
                <a:solidFill>
                  <a:srgbClr val="003399"/>
                </a:solidFill>
              </a:rPr>
              <a:t>OMA</a:t>
            </a:r>
            <a:r>
              <a:rPr lang="zh-CN" altLang="en-US" sz="2400" b="1" dirty="0">
                <a:solidFill>
                  <a:srgbClr val="003399"/>
                </a:solidFill>
              </a:rPr>
              <a:t>参考模型主要描述对象之间的交互。</a:t>
            </a:r>
          </a:p>
          <a:p>
            <a:pPr>
              <a:lnSpc>
                <a:spcPct val="80000"/>
              </a:lnSpc>
            </a:pPr>
            <a:endParaRPr lang="zh-CN" altLang="en-US" sz="2400" b="1" dirty="0">
              <a:solidFill>
                <a:srgbClr val="003399"/>
              </a:solidFill>
            </a:endParaRPr>
          </a:p>
          <a:p>
            <a:pPr>
              <a:lnSpc>
                <a:spcPct val="80000"/>
              </a:lnSpc>
            </a:pPr>
            <a:r>
              <a:rPr lang="en-US" altLang="zh-CN" sz="2400" b="1" dirty="0">
                <a:solidFill>
                  <a:srgbClr val="003399"/>
                </a:solidFill>
              </a:rPr>
              <a:t>CORBA(Common Object Request Broker Architecture)</a:t>
            </a:r>
            <a:r>
              <a:rPr lang="zh-CN" altLang="en-US" sz="2400" b="1" dirty="0">
                <a:solidFill>
                  <a:srgbClr val="003399"/>
                </a:solidFill>
              </a:rPr>
              <a:t>公共对象请求代理体系结构是</a:t>
            </a:r>
            <a:r>
              <a:rPr lang="en-US" altLang="zh-CN" sz="2400" b="1" dirty="0">
                <a:solidFill>
                  <a:srgbClr val="003399"/>
                </a:solidFill>
              </a:rPr>
              <a:t>OMG(object management group)</a:t>
            </a:r>
            <a:r>
              <a:rPr lang="zh-CN" altLang="en-US" sz="2400" b="1" dirty="0">
                <a:solidFill>
                  <a:srgbClr val="003399"/>
                </a:solidFill>
              </a:rPr>
              <a:t>所提出的一个标准。它以对象管理体系结构为基础。</a:t>
            </a:r>
          </a:p>
        </p:txBody>
      </p:sp>
    </p:spTree>
    <p:extLst>
      <p:ext uri="{BB962C8B-B14F-4D97-AF65-F5344CB8AC3E}">
        <p14:creationId xmlns:p14="http://schemas.microsoft.com/office/powerpoint/2010/main" val="24788577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CORBA</a:t>
            </a:r>
            <a:r>
              <a:rPr lang="zh-CN" altLang="en-US" dirty="0"/>
              <a:t>标准中的定义</a:t>
            </a:r>
          </a:p>
        </p:txBody>
      </p:sp>
      <p:sp>
        <p:nvSpPr>
          <p:cNvPr id="4" name="Rectangle 3"/>
          <p:cNvSpPr>
            <a:spLocks noGrp="1" noRot="1" noChangeArrowheads="1"/>
          </p:cNvSpPr>
          <p:nvPr>
            <p:ph sz="quarter" idx="1"/>
          </p:nvPr>
        </p:nvSpPr>
        <p:spPr>
          <a:xfrm>
            <a:off x="663702" y="1700808"/>
            <a:ext cx="8832850" cy="4495800"/>
          </a:xfrm>
        </p:spPr>
        <p:txBody>
          <a:bodyPr/>
          <a:lstStyle/>
          <a:p>
            <a:r>
              <a:rPr lang="zh-CN" altLang="en-US" b="1" dirty="0">
                <a:solidFill>
                  <a:srgbClr val="003399"/>
                </a:solidFill>
              </a:rPr>
              <a:t>对象：</a:t>
            </a:r>
            <a:r>
              <a:rPr lang="en-US" altLang="zh-CN" sz="2800" b="1" dirty="0">
                <a:solidFill>
                  <a:srgbClr val="009900"/>
                </a:solidFill>
              </a:rPr>
              <a:t>CORBA</a:t>
            </a:r>
            <a:r>
              <a:rPr lang="zh-CN" altLang="en-US" sz="2800" b="1" dirty="0">
                <a:solidFill>
                  <a:srgbClr val="009900"/>
                </a:solidFill>
              </a:rPr>
              <a:t>规范中的对象符合传统对象的语义，具有封装、继承、多态的特点。一个对象是一个可标识的被封装实体，它能按照客户请求提供服务。在以</a:t>
            </a:r>
            <a:r>
              <a:rPr lang="en-US" altLang="zh-CN" sz="2800" b="1" dirty="0" smtClean="0">
                <a:solidFill>
                  <a:srgbClr val="009900"/>
                </a:solidFill>
              </a:rPr>
              <a:t>ORB</a:t>
            </a:r>
            <a:r>
              <a:rPr lang="zh-CN" altLang="en-US" sz="2800" b="1" dirty="0" smtClean="0">
                <a:solidFill>
                  <a:srgbClr val="009900"/>
                </a:solidFill>
              </a:rPr>
              <a:t>（</a:t>
            </a:r>
            <a:r>
              <a:rPr lang="en-US" altLang="zh-CN" sz="2800" b="1" dirty="0" smtClean="0">
                <a:solidFill>
                  <a:srgbClr val="009900"/>
                </a:solidFill>
              </a:rPr>
              <a:t>Object </a:t>
            </a:r>
            <a:r>
              <a:rPr lang="en-US" altLang="zh-CN" sz="2800" b="1" dirty="0">
                <a:solidFill>
                  <a:srgbClr val="009900"/>
                </a:solidFill>
              </a:rPr>
              <a:t>Request </a:t>
            </a:r>
            <a:r>
              <a:rPr lang="en-US" altLang="zh-CN" sz="2800" b="1" dirty="0" smtClean="0">
                <a:solidFill>
                  <a:srgbClr val="009900"/>
                </a:solidFill>
              </a:rPr>
              <a:t>Broker</a:t>
            </a:r>
            <a:r>
              <a:rPr lang="zh-CN" altLang="en-US" sz="2800" b="1" dirty="0" smtClean="0">
                <a:solidFill>
                  <a:srgbClr val="009900"/>
                </a:solidFill>
              </a:rPr>
              <a:t>）为</a:t>
            </a:r>
            <a:r>
              <a:rPr lang="zh-CN" altLang="en-US" sz="2800" b="1" dirty="0">
                <a:solidFill>
                  <a:srgbClr val="009900"/>
                </a:solidFill>
              </a:rPr>
              <a:t>基础的分布式环境中，对象间的交互通过</a:t>
            </a:r>
            <a:r>
              <a:rPr lang="en-US" altLang="zh-CN" sz="2800" b="1" dirty="0">
                <a:solidFill>
                  <a:srgbClr val="009900"/>
                </a:solidFill>
              </a:rPr>
              <a:t>ORB</a:t>
            </a:r>
            <a:r>
              <a:rPr lang="zh-CN" altLang="en-US" sz="2800" b="1" dirty="0">
                <a:solidFill>
                  <a:srgbClr val="009900"/>
                </a:solidFill>
              </a:rPr>
              <a:t>来传递。应用程序由许多对象构成，并通过对象间的交互来实现应用的功能。</a:t>
            </a:r>
          </a:p>
          <a:p>
            <a:endParaRPr lang="zh-CN" altLang="en-US" sz="2800" b="1" dirty="0">
              <a:solidFill>
                <a:srgbClr val="009900"/>
              </a:solidFill>
            </a:endParaRPr>
          </a:p>
          <a:p>
            <a:r>
              <a:rPr lang="zh-CN" altLang="en-US" b="1" dirty="0">
                <a:solidFill>
                  <a:srgbClr val="003399"/>
                </a:solidFill>
              </a:rPr>
              <a:t>对象引用：</a:t>
            </a:r>
            <a:r>
              <a:rPr lang="zh-CN" altLang="en-US" sz="2800" b="1" dirty="0">
                <a:solidFill>
                  <a:srgbClr val="009900"/>
                </a:solidFill>
              </a:rPr>
              <a:t>用来指定对象的标识符称为对象引用，一个对象引用仅对应于一个对象。</a:t>
            </a:r>
          </a:p>
        </p:txBody>
      </p:sp>
    </p:spTree>
    <p:extLst>
      <p:ext uri="{BB962C8B-B14F-4D97-AF65-F5344CB8AC3E}">
        <p14:creationId xmlns:p14="http://schemas.microsoft.com/office/powerpoint/2010/main" val="25312443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优良特性</a:t>
            </a:r>
          </a:p>
        </p:txBody>
      </p:sp>
      <p:sp>
        <p:nvSpPr>
          <p:cNvPr id="3" name="内容占位符 2"/>
          <p:cNvSpPr>
            <a:spLocks noGrp="1"/>
          </p:cNvSpPr>
          <p:nvPr>
            <p:ph sz="quarter" idx="1"/>
          </p:nvPr>
        </p:nvSpPr>
        <p:spPr/>
        <p:txBody>
          <a:bodyPr/>
          <a:lstStyle/>
          <a:p>
            <a:pPr algn="just"/>
            <a:r>
              <a:rPr kumimoji="1" lang="zh-CN" altLang="en-US" sz="2800" b="1" dirty="0">
                <a:latin typeface="黑体" panose="02010609060101010101" pitchFamily="49" charset="-122"/>
                <a:ea typeface="黑体" panose="02010609060101010101" pitchFamily="49" charset="-122"/>
              </a:rPr>
              <a:t>因为对象对其它对象隐藏它的表示，所以可以改变一个对象的表示，而不影响其它的对象；</a:t>
            </a:r>
          </a:p>
          <a:p>
            <a:pPr algn="just"/>
            <a:endParaRPr kumimoji="1" lang="zh-CN" altLang="en-US" sz="2800" b="1" dirty="0">
              <a:latin typeface="黑体" panose="02010609060101010101" pitchFamily="49" charset="-122"/>
              <a:ea typeface="黑体" panose="02010609060101010101" pitchFamily="49" charset="-122"/>
            </a:endParaRPr>
          </a:p>
          <a:p>
            <a:pPr algn="just"/>
            <a:r>
              <a:rPr kumimoji="1" lang="zh-CN" altLang="en-US" sz="2800" b="1" dirty="0" smtClean="0">
                <a:latin typeface="黑体" panose="02010609060101010101" pitchFamily="49" charset="-122"/>
                <a:ea typeface="黑体" panose="02010609060101010101" pitchFamily="49" charset="-122"/>
              </a:rPr>
              <a:t>设计者</a:t>
            </a:r>
            <a:r>
              <a:rPr kumimoji="1" lang="zh-CN" altLang="en-US" sz="2800" b="1" dirty="0">
                <a:latin typeface="黑体" panose="02010609060101010101" pitchFamily="49" charset="-122"/>
                <a:ea typeface="黑体" panose="02010609060101010101" pitchFamily="49" charset="-122"/>
              </a:rPr>
              <a:t>可将一些数据存取操作的问题分解成一些交互的代理程序的集合。</a:t>
            </a:r>
          </a:p>
          <a:p>
            <a:endParaRPr lang="zh-CN" altLang="en-US" dirty="0"/>
          </a:p>
        </p:txBody>
      </p:sp>
    </p:spTree>
    <p:extLst>
      <p:ext uri="{BB962C8B-B14F-4D97-AF65-F5344CB8AC3E}">
        <p14:creationId xmlns:p14="http://schemas.microsoft.com/office/powerpoint/2010/main" val="39506364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不足之处</a:t>
            </a:r>
            <a:endParaRPr lang="zh-CN" altLang="en-US" dirty="0"/>
          </a:p>
        </p:txBody>
      </p:sp>
      <p:sp>
        <p:nvSpPr>
          <p:cNvPr id="3" name="内容占位符 2"/>
          <p:cNvSpPr>
            <a:spLocks noGrp="1"/>
          </p:cNvSpPr>
          <p:nvPr>
            <p:ph sz="quarter" idx="1"/>
          </p:nvPr>
        </p:nvSpPr>
        <p:spPr/>
        <p:txBody>
          <a:bodyPr/>
          <a:lstStyle/>
          <a:p>
            <a:pPr>
              <a:lnSpc>
                <a:spcPct val="90000"/>
              </a:lnSpc>
            </a:pPr>
            <a:r>
              <a:rPr lang="zh-CN" altLang="en-US" sz="3200" b="1" dirty="0" smtClean="0">
                <a:solidFill>
                  <a:srgbClr val="003399"/>
                </a:solidFill>
              </a:rPr>
              <a:t>（对象</a:t>
            </a:r>
            <a:r>
              <a:rPr lang="zh-CN" altLang="en-US" sz="3200" b="1" dirty="0">
                <a:solidFill>
                  <a:srgbClr val="003399"/>
                </a:solidFill>
              </a:rPr>
              <a:t>之间的耦合度比较紧：为了使一个对象和另一个对象通过过程调用等进行交互，必须知道对象的标识。只要一个对象的标识改变了，就必须修改所有其他明确调用它的对象</a:t>
            </a:r>
            <a:r>
              <a:rPr lang="zh-CN" altLang="en-US" sz="3200" b="1" dirty="0" smtClean="0">
                <a:solidFill>
                  <a:srgbClr val="003399"/>
                </a:solidFill>
              </a:rPr>
              <a:t>。</a:t>
            </a:r>
            <a:endParaRPr lang="en-US" altLang="zh-CN" sz="3200" b="1" dirty="0" smtClean="0">
              <a:solidFill>
                <a:srgbClr val="003399"/>
              </a:solidFill>
            </a:endParaRPr>
          </a:p>
          <a:p>
            <a:pPr>
              <a:lnSpc>
                <a:spcPct val="90000"/>
              </a:lnSpc>
            </a:pPr>
            <a:endParaRPr lang="zh-CN" altLang="en-US" sz="3200" dirty="0">
              <a:solidFill>
                <a:srgbClr val="003399"/>
              </a:solidFill>
            </a:endParaRPr>
          </a:p>
          <a:p>
            <a:pPr>
              <a:lnSpc>
                <a:spcPct val="90000"/>
              </a:lnSpc>
            </a:pPr>
            <a:r>
              <a:rPr lang="zh-CN" altLang="en-US" sz="3200" b="1" dirty="0" smtClean="0">
                <a:solidFill>
                  <a:srgbClr val="003399"/>
                </a:solidFill>
              </a:rPr>
              <a:t>必须</a:t>
            </a:r>
            <a:r>
              <a:rPr lang="zh-CN" altLang="en-US" sz="3200" b="1" dirty="0">
                <a:solidFill>
                  <a:srgbClr val="003399"/>
                </a:solidFill>
              </a:rPr>
              <a:t>修改所有显式调用它的其它对象，并消除由此带来的一些副作用。例如</a:t>
            </a:r>
            <a:r>
              <a:rPr lang="en-US" altLang="zh-CN" sz="3200" b="1" dirty="0">
                <a:solidFill>
                  <a:srgbClr val="003399"/>
                </a:solidFill>
              </a:rPr>
              <a:t>a</a:t>
            </a:r>
            <a:r>
              <a:rPr lang="zh-CN" altLang="en-US" sz="3200" b="1" dirty="0">
                <a:solidFill>
                  <a:srgbClr val="003399"/>
                </a:solidFill>
              </a:rPr>
              <a:t>使用了对象</a:t>
            </a:r>
            <a:r>
              <a:rPr lang="en-US" altLang="zh-CN" sz="3200" b="1" dirty="0">
                <a:solidFill>
                  <a:srgbClr val="003399"/>
                </a:solidFill>
              </a:rPr>
              <a:t>b</a:t>
            </a:r>
            <a:r>
              <a:rPr lang="zh-CN" altLang="en-US" sz="3200" b="1" dirty="0">
                <a:solidFill>
                  <a:srgbClr val="003399"/>
                </a:solidFill>
              </a:rPr>
              <a:t>，</a:t>
            </a:r>
            <a:r>
              <a:rPr lang="en-US" altLang="zh-CN" sz="3200" b="1" dirty="0">
                <a:solidFill>
                  <a:srgbClr val="003399"/>
                </a:solidFill>
              </a:rPr>
              <a:t>c</a:t>
            </a:r>
            <a:r>
              <a:rPr lang="zh-CN" altLang="en-US" sz="3200" b="1" dirty="0">
                <a:solidFill>
                  <a:srgbClr val="003399"/>
                </a:solidFill>
              </a:rPr>
              <a:t>也使用了对象</a:t>
            </a:r>
            <a:r>
              <a:rPr lang="en-US" altLang="zh-CN" sz="3200" b="1" dirty="0">
                <a:solidFill>
                  <a:srgbClr val="003399"/>
                </a:solidFill>
              </a:rPr>
              <a:t>b</a:t>
            </a:r>
            <a:r>
              <a:rPr lang="zh-CN" altLang="en-US" sz="3200" b="1" dirty="0">
                <a:solidFill>
                  <a:srgbClr val="003399"/>
                </a:solidFill>
              </a:rPr>
              <a:t>，那么，</a:t>
            </a:r>
            <a:r>
              <a:rPr lang="en-US" altLang="zh-CN" sz="3200" b="1" dirty="0">
                <a:solidFill>
                  <a:srgbClr val="003399"/>
                </a:solidFill>
              </a:rPr>
              <a:t>c</a:t>
            </a:r>
            <a:r>
              <a:rPr lang="zh-CN" altLang="en-US" sz="3200" b="1" dirty="0">
                <a:solidFill>
                  <a:srgbClr val="003399"/>
                </a:solidFill>
              </a:rPr>
              <a:t>对</a:t>
            </a:r>
            <a:r>
              <a:rPr lang="en-US" altLang="zh-CN" sz="3200" b="1" dirty="0">
                <a:solidFill>
                  <a:srgbClr val="003399"/>
                </a:solidFill>
              </a:rPr>
              <a:t>b</a:t>
            </a:r>
            <a:r>
              <a:rPr lang="zh-CN" altLang="en-US" sz="3200" b="1" dirty="0">
                <a:solidFill>
                  <a:srgbClr val="003399"/>
                </a:solidFill>
              </a:rPr>
              <a:t>的使用所造成的对</a:t>
            </a:r>
            <a:r>
              <a:rPr lang="en-US" altLang="zh-CN" sz="3200" b="1" dirty="0">
                <a:solidFill>
                  <a:srgbClr val="003399"/>
                </a:solidFill>
              </a:rPr>
              <a:t>a</a:t>
            </a:r>
            <a:r>
              <a:rPr lang="zh-CN" altLang="en-US" sz="3200" b="1" dirty="0">
                <a:solidFill>
                  <a:srgbClr val="003399"/>
                </a:solidFill>
              </a:rPr>
              <a:t>的影响可能是不可预测的。</a:t>
            </a:r>
            <a:endParaRPr lang="zh-CN" altLang="en-US" sz="3200" dirty="0">
              <a:solidFill>
                <a:srgbClr val="003399"/>
              </a:solidFill>
            </a:endParaRPr>
          </a:p>
          <a:p>
            <a:endParaRPr lang="zh-CN" altLang="en-US" dirty="0"/>
          </a:p>
        </p:txBody>
      </p:sp>
    </p:spTree>
    <p:extLst>
      <p:ext uri="{BB962C8B-B14F-4D97-AF65-F5344CB8AC3E}">
        <p14:creationId xmlns:p14="http://schemas.microsoft.com/office/powerpoint/2010/main" val="7950473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层次化模式</a:t>
            </a:r>
            <a:r>
              <a:rPr lang="en-US" altLang="zh-CN" dirty="0" smtClean="0"/>
              <a:t>Layered Pattern</a:t>
            </a:r>
            <a:endParaRPr lang="zh-CN" altLang="en-US" dirty="0"/>
          </a:p>
        </p:txBody>
      </p:sp>
      <p:grpSp>
        <p:nvGrpSpPr>
          <p:cNvPr id="4" name="Group 4"/>
          <p:cNvGrpSpPr>
            <a:grpSpLocks/>
          </p:cNvGrpSpPr>
          <p:nvPr/>
        </p:nvGrpSpPr>
        <p:grpSpPr bwMode="auto">
          <a:xfrm>
            <a:off x="2339975" y="1773238"/>
            <a:ext cx="4103688" cy="3887787"/>
            <a:chOff x="1474" y="1117"/>
            <a:chExt cx="2585" cy="2449"/>
          </a:xfrm>
        </p:grpSpPr>
        <p:grpSp>
          <p:nvGrpSpPr>
            <p:cNvPr id="5" name="Group 5"/>
            <p:cNvGrpSpPr>
              <a:grpSpLocks/>
            </p:cNvGrpSpPr>
            <p:nvPr/>
          </p:nvGrpSpPr>
          <p:grpSpPr bwMode="auto">
            <a:xfrm>
              <a:off x="1474" y="1117"/>
              <a:ext cx="2585" cy="2449"/>
              <a:chOff x="1474" y="1117"/>
              <a:chExt cx="2585" cy="2449"/>
            </a:xfrm>
          </p:grpSpPr>
          <p:sp>
            <p:nvSpPr>
              <p:cNvPr id="7" name="Oval 6"/>
              <p:cNvSpPr>
                <a:spLocks noChangeArrowheads="1"/>
              </p:cNvSpPr>
              <p:nvPr/>
            </p:nvSpPr>
            <p:spPr bwMode="auto">
              <a:xfrm>
                <a:off x="1474" y="1117"/>
                <a:ext cx="2585" cy="2449"/>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7"/>
              <p:cNvSpPr>
                <a:spLocks noChangeArrowheads="1"/>
              </p:cNvSpPr>
              <p:nvPr/>
            </p:nvSpPr>
            <p:spPr bwMode="auto">
              <a:xfrm>
                <a:off x="1973" y="1661"/>
                <a:ext cx="1542" cy="1406"/>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8"/>
              <p:cNvSpPr>
                <a:spLocks noChangeArrowheads="1"/>
              </p:cNvSpPr>
              <p:nvPr/>
            </p:nvSpPr>
            <p:spPr bwMode="auto">
              <a:xfrm>
                <a:off x="2381" y="2069"/>
                <a:ext cx="726" cy="68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核心层</a:t>
                </a:r>
              </a:p>
              <a:p>
                <a:pPr algn="ctr"/>
                <a:r>
                  <a:rPr lang="zh-CN" altLang="en-US" sz="1600" b="1"/>
                  <a:t>（最底层）</a:t>
                </a:r>
              </a:p>
            </p:txBody>
          </p:sp>
          <p:sp>
            <p:nvSpPr>
              <p:cNvPr id="10" name="Rectangle 9"/>
              <p:cNvSpPr>
                <a:spLocks noChangeArrowheads="1"/>
              </p:cNvSpPr>
              <p:nvPr/>
            </p:nvSpPr>
            <p:spPr bwMode="auto">
              <a:xfrm>
                <a:off x="2245" y="1752"/>
                <a:ext cx="1043"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功能层</a:t>
                </a:r>
              </a:p>
              <a:p>
                <a:pPr algn="ctr"/>
                <a:r>
                  <a:rPr lang="zh-CN" altLang="en-US" sz="1600" b="1"/>
                  <a:t>（中间层）</a:t>
                </a:r>
              </a:p>
            </p:txBody>
          </p:sp>
        </p:grpSp>
        <p:sp>
          <p:nvSpPr>
            <p:cNvPr id="6" name="Rectangle 10"/>
            <p:cNvSpPr>
              <a:spLocks noChangeArrowheads="1"/>
            </p:cNvSpPr>
            <p:nvPr/>
          </p:nvSpPr>
          <p:spPr bwMode="auto">
            <a:xfrm>
              <a:off x="2290" y="3113"/>
              <a:ext cx="953"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应用层</a:t>
              </a:r>
            </a:p>
            <a:p>
              <a:pPr algn="ctr"/>
              <a:r>
                <a:rPr lang="zh-CN" altLang="en-US" sz="1600" b="1"/>
                <a:t>（最高层）</a:t>
              </a:r>
            </a:p>
          </p:txBody>
        </p:sp>
      </p:grpSp>
      <p:sp>
        <p:nvSpPr>
          <p:cNvPr id="11" name="AutoShape 11"/>
          <p:cNvSpPr>
            <a:spLocks noChangeArrowheads="1"/>
          </p:cNvSpPr>
          <p:nvPr/>
        </p:nvSpPr>
        <p:spPr bwMode="auto">
          <a:xfrm>
            <a:off x="6516688" y="981075"/>
            <a:ext cx="2232025" cy="935038"/>
          </a:xfrm>
          <a:prstGeom prst="wedgeRoundRectCallout">
            <a:avLst>
              <a:gd name="adj1" fmla="val -131509"/>
              <a:gd name="adj2" fmla="val 258319"/>
              <a:gd name="adj3" fmla="val 16667"/>
            </a:avLst>
          </a:prstGeom>
          <a:solidFill>
            <a:srgbClr val="FF0000">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t>核心层是整个系统的基础，最底层的功能调用由它来实现。</a:t>
            </a:r>
          </a:p>
        </p:txBody>
      </p:sp>
      <p:sp>
        <p:nvSpPr>
          <p:cNvPr id="12" name="AutoShape 12"/>
          <p:cNvSpPr>
            <a:spLocks noChangeArrowheads="1"/>
          </p:cNvSpPr>
          <p:nvPr/>
        </p:nvSpPr>
        <p:spPr bwMode="auto">
          <a:xfrm>
            <a:off x="539750" y="620713"/>
            <a:ext cx="1728788" cy="2879725"/>
          </a:xfrm>
          <a:prstGeom prst="wedgeRoundRectCallout">
            <a:avLst>
              <a:gd name="adj1" fmla="val 151653"/>
              <a:gd name="adj2" fmla="val 32968"/>
              <a:gd name="adj3" fmla="val 16667"/>
            </a:avLst>
          </a:prstGeom>
          <a:solidFill>
            <a:srgbClr val="FFCC00">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t>功能层在整个模型中处于一个承上启下的位置，它既要访问核心层提供的服务，来实现自身的功能；又要为应用层提供系统可用的功能。</a:t>
            </a:r>
          </a:p>
        </p:txBody>
      </p:sp>
      <p:sp>
        <p:nvSpPr>
          <p:cNvPr id="13" name="AutoShape 13"/>
          <p:cNvSpPr>
            <a:spLocks noChangeArrowheads="1"/>
          </p:cNvSpPr>
          <p:nvPr/>
        </p:nvSpPr>
        <p:spPr bwMode="auto">
          <a:xfrm>
            <a:off x="6443663" y="4005263"/>
            <a:ext cx="2449512" cy="1800225"/>
          </a:xfrm>
          <a:prstGeom prst="wedgeRoundRectCallout">
            <a:avLst>
              <a:gd name="adj1" fmla="val -122977"/>
              <a:gd name="adj2" fmla="val 17546"/>
              <a:gd name="adj3" fmla="val 16667"/>
            </a:avLst>
          </a:prstGeom>
          <a:solidFill>
            <a:srgbClr val="99CC00">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b="1"/>
              <a:t>应用层是整个系统对外的一个接口，用户通过最高层来访问整个分层系统所能提供的功能。</a:t>
            </a:r>
          </a:p>
        </p:txBody>
      </p:sp>
      <p:sp>
        <p:nvSpPr>
          <p:cNvPr id="14" name="Rectangle 14"/>
          <p:cNvSpPr>
            <a:spLocks noChangeArrowheads="1"/>
          </p:cNvSpPr>
          <p:nvPr/>
        </p:nvSpPr>
        <p:spPr bwMode="auto">
          <a:xfrm>
            <a:off x="468313" y="5949950"/>
            <a:ext cx="7920037" cy="9080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chemeClr val="accent2"/>
                </a:solidFill>
              </a:rPr>
              <a:t>每个层次内部可以包含很多的功能组件，在实际应用中功能层都不是由一个</a:t>
            </a:r>
          </a:p>
          <a:p>
            <a:r>
              <a:rPr lang="zh-CN" altLang="en-US" b="1">
                <a:solidFill>
                  <a:schemeClr val="accent2"/>
                </a:solidFill>
              </a:rPr>
              <a:t>层次实现的。</a:t>
            </a:r>
          </a:p>
        </p:txBody>
      </p:sp>
      <p:grpSp>
        <p:nvGrpSpPr>
          <p:cNvPr id="15" name="Group 15"/>
          <p:cNvGrpSpPr>
            <a:grpSpLocks/>
          </p:cNvGrpSpPr>
          <p:nvPr/>
        </p:nvGrpSpPr>
        <p:grpSpPr bwMode="auto">
          <a:xfrm>
            <a:off x="1763713" y="3716338"/>
            <a:ext cx="1512887" cy="720725"/>
            <a:chOff x="1111" y="2341"/>
            <a:chExt cx="953" cy="454"/>
          </a:xfrm>
        </p:grpSpPr>
        <p:sp>
          <p:nvSpPr>
            <p:cNvPr id="16" name="Line 16"/>
            <p:cNvSpPr>
              <a:spLocks noChangeShapeType="1"/>
            </p:cNvSpPr>
            <p:nvPr/>
          </p:nvSpPr>
          <p:spPr bwMode="auto">
            <a:xfrm flipH="1">
              <a:off x="1111" y="2341"/>
              <a:ext cx="953" cy="409"/>
            </a:xfrm>
            <a:prstGeom prst="line">
              <a:avLst/>
            </a:prstGeom>
            <a:noFill/>
            <a:ln w="53975">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p:cNvSpPr>
              <a:spLocks noChangeShapeType="1"/>
            </p:cNvSpPr>
            <p:nvPr/>
          </p:nvSpPr>
          <p:spPr bwMode="auto">
            <a:xfrm flipH="1" flipV="1">
              <a:off x="1111" y="2750"/>
              <a:ext cx="816" cy="45"/>
            </a:xfrm>
            <a:prstGeom prst="line">
              <a:avLst/>
            </a:prstGeom>
            <a:noFill/>
            <a:ln w="53975">
              <a:solidFill>
                <a:srgbClr val="FF99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 name="Rectangle 18"/>
          <p:cNvSpPr>
            <a:spLocks noChangeArrowheads="1"/>
          </p:cNvSpPr>
          <p:nvPr/>
        </p:nvSpPr>
        <p:spPr bwMode="auto">
          <a:xfrm>
            <a:off x="539750" y="3716338"/>
            <a:ext cx="1223963" cy="180022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层与层之间</a:t>
            </a:r>
          </a:p>
          <a:p>
            <a:pPr algn="ctr"/>
            <a:r>
              <a:rPr lang="zh-CN" altLang="en-US" sz="1600" b="1"/>
              <a:t>采用系统设</a:t>
            </a:r>
          </a:p>
          <a:p>
            <a:pPr algn="ctr"/>
            <a:r>
              <a:rPr lang="zh-CN" altLang="en-US" sz="1600" b="1"/>
              <a:t>计的协议进</a:t>
            </a:r>
          </a:p>
          <a:p>
            <a:pPr algn="ctr"/>
            <a:r>
              <a:rPr lang="zh-CN" altLang="en-US" sz="1600" b="1"/>
              <a:t>行通讯，通</a:t>
            </a:r>
          </a:p>
          <a:p>
            <a:pPr algn="ctr"/>
            <a:r>
              <a:rPr lang="zh-CN" altLang="en-US" sz="1600" b="1"/>
              <a:t>讯方式往往</a:t>
            </a:r>
          </a:p>
          <a:p>
            <a:pPr algn="ctr"/>
            <a:r>
              <a:rPr lang="zh-CN" altLang="en-US" sz="1600" b="1"/>
              <a:t>采用过程调</a:t>
            </a:r>
          </a:p>
          <a:p>
            <a:pPr algn="ctr"/>
            <a:r>
              <a:rPr lang="zh-CN" altLang="en-US" sz="1600"/>
              <a:t>用</a:t>
            </a:r>
          </a:p>
        </p:txBody>
      </p:sp>
      <p:sp>
        <p:nvSpPr>
          <p:cNvPr id="19" name="矩形 18"/>
          <p:cNvSpPr/>
          <p:nvPr/>
        </p:nvSpPr>
        <p:spPr>
          <a:xfrm>
            <a:off x="6853436" y="2602489"/>
            <a:ext cx="3052564" cy="646331"/>
          </a:xfrm>
          <a:prstGeom prst="rect">
            <a:avLst/>
          </a:prstGeom>
        </p:spPr>
        <p:txBody>
          <a:bodyPr wrap="square">
            <a:spAutoFit/>
          </a:bodyPr>
          <a:lstStyle/>
          <a:p>
            <a:r>
              <a:rPr lang="en-US" altLang="zh-CN" dirty="0" smtClean="0">
                <a:solidFill>
                  <a:schemeClr val="accent3"/>
                </a:solidFill>
              </a:rPr>
              <a:t>Component: layer</a:t>
            </a:r>
            <a:endParaRPr lang="en-US" altLang="zh-CN" dirty="0">
              <a:solidFill>
                <a:schemeClr val="accent3"/>
              </a:solidFill>
            </a:endParaRPr>
          </a:p>
          <a:p>
            <a:r>
              <a:rPr lang="en-US" altLang="zh-CN" dirty="0">
                <a:solidFill>
                  <a:schemeClr val="accent3"/>
                </a:solidFill>
              </a:rPr>
              <a:t>Connector: protocol</a:t>
            </a:r>
          </a:p>
        </p:txBody>
      </p:sp>
    </p:spTree>
    <p:extLst>
      <p:ext uri="{BB962C8B-B14F-4D97-AF65-F5344CB8AC3E}">
        <p14:creationId xmlns:p14="http://schemas.microsoft.com/office/powerpoint/2010/main" val="170957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层次化模式</a:t>
            </a:r>
            <a:endParaRPr lang="zh-CN" altLang="en-US" dirty="0"/>
          </a:p>
        </p:txBody>
      </p:sp>
      <p:sp>
        <p:nvSpPr>
          <p:cNvPr id="4" name="Rectangle 3"/>
          <p:cNvSpPr txBox="1">
            <a:spLocks noRot="1" noChangeArrowheads="1"/>
          </p:cNvSpPr>
          <p:nvPr/>
        </p:nvSpPr>
        <p:spPr>
          <a:xfrm>
            <a:off x="663702" y="1916832"/>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rgbClr val="FF0066"/>
                </a:solidFill>
              </a:rPr>
              <a:t>语境：</a:t>
            </a:r>
            <a:r>
              <a:rPr lang="zh-CN" altLang="en-US" b="1" dirty="0" smtClean="0"/>
              <a:t>一个需要分解的大系统</a:t>
            </a:r>
          </a:p>
          <a:p>
            <a:r>
              <a:rPr lang="zh-CN" altLang="en-US" b="1" dirty="0" smtClean="0">
                <a:solidFill>
                  <a:srgbClr val="FF0066"/>
                </a:solidFill>
              </a:rPr>
              <a:t>问题：</a:t>
            </a:r>
            <a:r>
              <a:rPr lang="zh-CN" altLang="en-US" b="1" dirty="0" smtClean="0"/>
              <a:t>假设你正在设计一个系统，它的显著特征是混合了低层与高层问题，这里的高层操作依赖于低层操作。</a:t>
            </a:r>
          </a:p>
          <a:p>
            <a:r>
              <a:rPr lang="zh-CN" altLang="en-US" b="1" dirty="0" smtClean="0"/>
              <a:t>这样的系统往往需要一些与其垂直子划分正交的水平构建。即几个操作处在同一个抽象层但彼此之间在很大程度上是独立的。</a:t>
            </a:r>
            <a:endParaRPr lang="zh-CN" altLang="en-US" b="1" dirty="0"/>
          </a:p>
        </p:txBody>
      </p:sp>
    </p:spTree>
    <p:extLst>
      <p:ext uri="{BB962C8B-B14F-4D97-AF65-F5344CB8AC3E}">
        <p14:creationId xmlns:p14="http://schemas.microsoft.com/office/powerpoint/2010/main" val="21005729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层次化模式</a:t>
            </a:r>
          </a:p>
        </p:txBody>
      </p:sp>
      <p:sp>
        <p:nvSpPr>
          <p:cNvPr id="4" name="Rectangle 3"/>
          <p:cNvSpPr txBox="1">
            <a:spLocks noRot="1" noChangeArrowheads="1"/>
          </p:cNvSpPr>
          <p:nvPr/>
        </p:nvSpPr>
        <p:spPr>
          <a:xfrm>
            <a:off x="663702" y="1772816"/>
            <a:ext cx="8540750" cy="403244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rgbClr val="FF0066"/>
                </a:solidFill>
              </a:rPr>
              <a:t>解决方案：</a:t>
            </a:r>
            <a:r>
              <a:rPr lang="zh-CN" altLang="en-US" b="1" dirty="0" smtClean="0"/>
              <a:t>将系统分成适当的层次，按适当次序放置。从最低抽象层开始，把抽象层</a:t>
            </a:r>
            <a:r>
              <a:rPr lang="en-US" altLang="zh-CN" b="1" dirty="0" smtClean="0"/>
              <a:t>J</a:t>
            </a:r>
            <a:r>
              <a:rPr lang="zh-CN" altLang="en-US" b="1" dirty="0" smtClean="0"/>
              <a:t>放在</a:t>
            </a:r>
            <a:r>
              <a:rPr lang="en-US" altLang="zh-CN" b="1" dirty="0" smtClean="0"/>
              <a:t>J-1</a:t>
            </a:r>
            <a:r>
              <a:rPr lang="zh-CN" altLang="en-US" b="1" dirty="0" smtClean="0"/>
              <a:t>层的顶部，直到顶层功能。</a:t>
            </a:r>
          </a:p>
          <a:p>
            <a:r>
              <a:rPr lang="zh-CN" altLang="en-US" b="1" dirty="0" smtClean="0"/>
              <a:t>在某一层所用到的组件工作在同一个抽象层。</a:t>
            </a:r>
          </a:p>
          <a:p>
            <a:r>
              <a:rPr lang="zh-CN" altLang="en-US" b="1" dirty="0" smtClean="0"/>
              <a:t>第</a:t>
            </a:r>
            <a:r>
              <a:rPr lang="en-US" altLang="zh-CN" b="1" dirty="0" smtClean="0"/>
              <a:t>J</a:t>
            </a:r>
            <a:r>
              <a:rPr lang="zh-CN" altLang="en-US" b="1" dirty="0" smtClean="0"/>
              <a:t>层提供的绝大多数服务由第</a:t>
            </a:r>
            <a:r>
              <a:rPr lang="en-US" altLang="zh-CN" b="1" dirty="0" smtClean="0"/>
              <a:t>J-1</a:t>
            </a:r>
            <a:r>
              <a:rPr lang="zh-CN" altLang="en-US" b="1" dirty="0" smtClean="0"/>
              <a:t>层提供的服务组成。也就是说，实现每一层的服务的一种策略是有意义地组合低层的服务。第</a:t>
            </a:r>
            <a:r>
              <a:rPr lang="en-US" altLang="zh-CN" b="1" dirty="0" smtClean="0"/>
              <a:t>J</a:t>
            </a:r>
            <a:r>
              <a:rPr lang="zh-CN" altLang="en-US" b="1" dirty="0" smtClean="0"/>
              <a:t>层的服务可以依赖第</a:t>
            </a:r>
            <a:r>
              <a:rPr lang="en-US" altLang="zh-CN" b="1" dirty="0" smtClean="0"/>
              <a:t>J</a:t>
            </a:r>
            <a:r>
              <a:rPr lang="zh-CN" altLang="en-US" b="1" dirty="0" smtClean="0"/>
              <a:t>层的其他服务。</a:t>
            </a:r>
            <a:endParaRPr lang="zh-CN" altLang="en-US" b="1" dirty="0"/>
          </a:p>
        </p:txBody>
      </p:sp>
    </p:spTree>
    <p:extLst>
      <p:ext uri="{BB962C8B-B14F-4D97-AF65-F5344CB8AC3E}">
        <p14:creationId xmlns:p14="http://schemas.microsoft.com/office/powerpoint/2010/main" val="27339752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每一层</a:t>
            </a:r>
            <a:endParaRPr lang="zh-CN" altLang="en-US" dirty="0"/>
          </a:p>
        </p:txBody>
      </p:sp>
      <p:sp>
        <p:nvSpPr>
          <p:cNvPr id="4" name="Rectangle 4"/>
          <p:cNvSpPr>
            <a:spLocks noChangeArrowheads="1"/>
          </p:cNvSpPr>
          <p:nvPr/>
        </p:nvSpPr>
        <p:spPr bwMode="auto">
          <a:xfrm>
            <a:off x="1352600" y="1644489"/>
            <a:ext cx="3024188" cy="10080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t>类</a:t>
            </a:r>
          </a:p>
          <a:p>
            <a:r>
              <a:rPr lang="zh-CN" altLang="en-US"/>
              <a:t>层</a:t>
            </a:r>
            <a:r>
              <a:rPr lang="en-US" altLang="zh-CN"/>
              <a:t>J</a:t>
            </a:r>
          </a:p>
        </p:txBody>
      </p:sp>
      <p:sp>
        <p:nvSpPr>
          <p:cNvPr id="5" name="Rectangle 5"/>
          <p:cNvSpPr>
            <a:spLocks noChangeArrowheads="1"/>
          </p:cNvSpPr>
          <p:nvPr/>
        </p:nvSpPr>
        <p:spPr bwMode="auto">
          <a:xfrm>
            <a:off x="1352600" y="2652552"/>
            <a:ext cx="3024188" cy="20161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t>责任</a:t>
            </a:r>
          </a:p>
          <a:p>
            <a:r>
              <a:rPr lang="zh-CN" altLang="en-US"/>
              <a:t>提供了由层</a:t>
            </a:r>
            <a:r>
              <a:rPr lang="en-US" altLang="zh-CN"/>
              <a:t>J+1</a:t>
            </a:r>
            <a:r>
              <a:rPr lang="zh-CN" altLang="en-US"/>
              <a:t>使用的服务</a:t>
            </a:r>
          </a:p>
          <a:p>
            <a:r>
              <a:rPr lang="zh-CN" altLang="en-US"/>
              <a:t>委派了任务给层</a:t>
            </a:r>
            <a:r>
              <a:rPr lang="en-US" altLang="zh-CN"/>
              <a:t>J-1</a:t>
            </a:r>
          </a:p>
        </p:txBody>
      </p:sp>
      <p:sp>
        <p:nvSpPr>
          <p:cNvPr id="6" name="Rectangle 6"/>
          <p:cNvSpPr>
            <a:spLocks noChangeArrowheads="1"/>
          </p:cNvSpPr>
          <p:nvPr/>
        </p:nvSpPr>
        <p:spPr bwMode="auto">
          <a:xfrm>
            <a:off x="4376788" y="1644489"/>
            <a:ext cx="2016125" cy="30241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t>协作者</a:t>
            </a:r>
          </a:p>
          <a:p>
            <a:r>
              <a:rPr lang="zh-CN" altLang="en-US"/>
              <a:t>层</a:t>
            </a:r>
            <a:r>
              <a:rPr lang="en-US" altLang="zh-CN"/>
              <a:t>J-1</a:t>
            </a:r>
          </a:p>
        </p:txBody>
      </p:sp>
      <p:sp>
        <p:nvSpPr>
          <p:cNvPr id="7" name="矩形 6"/>
          <p:cNvSpPr/>
          <p:nvPr/>
        </p:nvSpPr>
        <p:spPr>
          <a:xfrm>
            <a:off x="1049959" y="4822229"/>
            <a:ext cx="6653658" cy="369332"/>
          </a:xfrm>
          <a:prstGeom prst="rect">
            <a:avLst/>
          </a:prstGeom>
        </p:spPr>
        <p:txBody>
          <a:bodyPr wrap="square">
            <a:spAutoFit/>
          </a:bodyPr>
          <a:lstStyle/>
          <a:p>
            <a:r>
              <a:rPr lang="zh-CN" altLang="en-US" dirty="0"/>
              <a:t>更细致的检查一个独立层，它是由不同组件构成的复杂实体。</a:t>
            </a:r>
          </a:p>
        </p:txBody>
      </p:sp>
      <p:sp>
        <p:nvSpPr>
          <p:cNvPr id="9" name="Rectangle 4"/>
          <p:cNvSpPr>
            <a:spLocks noChangeArrowheads="1"/>
          </p:cNvSpPr>
          <p:nvPr/>
        </p:nvSpPr>
        <p:spPr bwMode="auto">
          <a:xfrm>
            <a:off x="1208584" y="5345113"/>
            <a:ext cx="7345362" cy="15128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5"/>
          <p:cNvSpPr>
            <a:spLocks noChangeArrowheads="1"/>
          </p:cNvSpPr>
          <p:nvPr/>
        </p:nvSpPr>
        <p:spPr bwMode="auto">
          <a:xfrm>
            <a:off x="1640384" y="5705475"/>
            <a:ext cx="1873250" cy="863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9900"/>
                </a:solidFill>
              </a:rPr>
              <a:t>组件</a:t>
            </a:r>
            <a:r>
              <a:rPr lang="en-US" altLang="zh-CN" sz="2400" b="1">
                <a:solidFill>
                  <a:srgbClr val="009900"/>
                </a:solidFill>
              </a:rPr>
              <a:t>1</a:t>
            </a:r>
          </a:p>
        </p:txBody>
      </p:sp>
      <p:sp>
        <p:nvSpPr>
          <p:cNvPr id="11" name="Rectangle 6"/>
          <p:cNvSpPr>
            <a:spLocks noChangeArrowheads="1"/>
          </p:cNvSpPr>
          <p:nvPr/>
        </p:nvSpPr>
        <p:spPr bwMode="auto">
          <a:xfrm>
            <a:off x="3729534" y="5705475"/>
            <a:ext cx="1873250" cy="863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9900"/>
                </a:solidFill>
              </a:rPr>
              <a:t>组件</a:t>
            </a:r>
            <a:r>
              <a:rPr lang="en-US" altLang="zh-CN" sz="2400" b="1">
                <a:solidFill>
                  <a:srgbClr val="009900"/>
                </a:solidFill>
              </a:rPr>
              <a:t>2</a:t>
            </a:r>
          </a:p>
        </p:txBody>
      </p:sp>
      <p:sp>
        <p:nvSpPr>
          <p:cNvPr id="12" name="Rectangle 7"/>
          <p:cNvSpPr>
            <a:spLocks noChangeArrowheads="1"/>
          </p:cNvSpPr>
          <p:nvPr/>
        </p:nvSpPr>
        <p:spPr bwMode="auto">
          <a:xfrm>
            <a:off x="5890121" y="5705475"/>
            <a:ext cx="1873250" cy="863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009900"/>
                </a:solidFill>
              </a:rPr>
              <a:t>组件</a:t>
            </a:r>
            <a:r>
              <a:rPr lang="en-US" altLang="zh-CN" sz="2400" b="1">
                <a:solidFill>
                  <a:srgbClr val="009900"/>
                </a:solidFill>
              </a:rPr>
              <a:t>3</a:t>
            </a:r>
          </a:p>
        </p:txBody>
      </p:sp>
    </p:spTree>
    <p:extLst>
      <p:ext uri="{BB962C8B-B14F-4D97-AF65-F5344CB8AC3E}">
        <p14:creationId xmlns:p14="http://schemas.microsoft.com/office/powerpoint/2010/main" val="27714095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动态特性：场景</a:t>
            </a:r>
            <a:r>
              <a:rPr lang="en-US" altLang="zh-CN" dirty="0"/>
              <a:t>1</a:t>
            </a:r>
            <a:endParaRPr lang="zh-CN" altLang="en-US" dirty="0"/>
          </a:p>
        </p:txBody>
      </p:sp>
      <p:sp>
        <p:nvSpPr>
          <p:cNvPr id="4" name="Rectangle 3"/>
          <p:cNvSpPr txBox="1">
            <a:spLocks noRot="1" noChangeArrowheads="1"/>
          </p:cNvSpPr>
          <p:nvPr/>
        </p:nvSpPr>
        <p:spPr>
          <a:xfrm>
            <a:off x="416496" y="1988840"/>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a:lnSpc>
                <a:spcPct val="90000"/>
              </a:lnSpc>
            </a:pPr>
            <a:r>
              <a:rPr lang="zh-CN" altLang="en-US" smtClean="0"/>
              <a:t>一个客户端向层</a:t>
            </a:r>
            <a:r>
              <a:rPr lang="en-US" altLang="zh-CN" smtClean="0"/>
              <a:t>N</a:t>
            </a:r>
            <a:r>
              <a:rPr lang="zh-CN" altLang="en-US" smtClean="0"/>
              <a:t>发出一个请求；由于层</a:t>
            </a:r>
            <a:r>
              <a:rPr lang="en-US" altLang="zh-CN" smtClean="0"/>
              <a:t>N</a:t>
            </a:r>
            <a:r>
              <a:rPr lang="zh-CN" altLang="en-US" smtClean="0"/>
              <a:t>自身不能完成这个请求，它就调用层</a:t>
            </a:r>
            <a:r>
              <a:rPr lang="en-US" altLang="zh-CN" smtClean="0"/>
              <a:t>N-1</a:t>
            </a:r>
            <a:r>
              <a:rPr lang="zh-CN" altLang="en-US" smtClean="0"/>
              <a:t>相应的子任务，向层</a:t>
            </a:r>
            <a:r>
              <a:rPr lang="en-US" altLang="zh-CN" smtClean="0"/>
              <a:t>N-2</a:t>
            </a:r>
            <a:r>
              <a:rPr lang="zh-CN" altLang="en-US" smtClean="0"/>
              <a:t>、 </a:t>
            </a:r>
            <a:r>
              <a:rPr lang="en-US" altLang="zh-CN" smtClean="0"/>
              <a:t>N-3,…</a:t>
            </a:r>
            <a:r>
              <a:rPr lang="zh-CN" altLang="en-US" smtClean="0"/>
              <a:t>直到层</a:t>
            </a:r>
            <a:r>
              <a:rPr lang="en-US" altLang="zh-CN" smtClean="0"/>
              <a:t>1</a:t>
            </a:r>
            <a:r>
              <a:rPr lang="zh-CN" altLang="en-US" smtClean="0"/>
              <a:t>发送进一步请求，层</a:t>
            </a:r>
            <a:r>
              <a:rPr lang="en-US" altLang="zh-CN" smtClean="0"/>
              <a:t>N-1</a:t>
            </a:r>
            <a:r>
              <a:rPr lang="zh-CN" altLang="en-US" smtClean="0"/>
              <a:t>完成相关任务。这里，最底层的服务是最后完成的。</a:t>
            </a:r>
          </a:p>
          <a:p>
            <a:pPr>
              <a:lnSpc>
                <a:spcPct val="90000"/>
              </a:lnSpc>
            </a:pPr>
            <a:r>
              <a:rPr lang="zh-CN" altLang="en-US" smtClean="0"/>
              <a:t>这样自顶向下通信的特点是层</a:t>
            </a:r>
            <a:r>
              <a:rPr lang="en-US" altLang="zh-CN" smtClean="0"/>
              <a:t>J</a:t>
            </a:r>
            <a:r>
              <a:rPr lang="zh-CN" altLang="en-US" smtClean="0"/>
              <a:t>往往会把层</a:t>
            </a:r>
            <a:r>
              <a:rPr lang="en-US" altLang="zh-CN" smtClean="0"/>
              <a:t>J+1</a:t>
            </a:r>
            <a:r>
              <a:rPr lang="zh-CN" altLang="en-US" smtClean="0"/>
              <a:t>的一个请求转换成几个请求发送给层</a:t>
            </a:r>
            <a:r>
              <a:rPr lang="en-US" altLang="zh-CN" smtClean="0"/>
              <a:t>J-1.</a:t>
            </a:r>
          </a:p>
          <a:p>
            <a:pPr>
              <a:lnSpc>
                <a:spcPct val="90000"/>
              </a:lnSpc>
            </a:pPr>
            <a:r>
              <a:rPr lang="zh-CN" altLang="en-US" smtClean="0"/>
              <a:t>把高层服务对应到更加原始的服务。</a:t>
            </a:r>
            <a:endParaRPr lang="zh-CN" altLang="en-US" dirty="0"/>
          </a:p>
        </p:txBody>
      </p:sp>
    </p:spTree>
    <p:extLst>
      <p:ext uri="{BB962C8B-B14F-4D97-AF65-F5344CB8AC3E}">
        <p14:creationId xmlns:p14="http://schemas.microsoft.com/office/powerpoint/2010/main" val="1007706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设计模式</a:t>
            </a:r>
            <a:endParaRPr lang="zh-CN" altLang="en-US" dirty="0"/>
          </a:p>
        </p:txBody>
      </p:sp>
      <p:sp>
        <p:nvSpPr>
          <p:cNvPr id="6" name="矩形 5"/>
          <p:cNvSpPr/>
          <p:nvPr/>
        </p:nvSpPr>
        <p:spPr>
          <a:xfrm>
            <a:off x="776536" y="1988840"/>
            <a:ext cx="8280920" cy="3046988"/>
          </a:xfrm>
          <a:prstGeom prst="rect">
            <a:avLst/>
          </a:prstGeom>
        </p:spPr>
        <p:txBody>
          <a:bodyPr wrap="square">
            <a:spAutoFit/>
          </a:bodyPr>
          <a:lstStyle/>
          <a:p>
            <a:pPr marL="342900" lvl="0" indent="-342900" fontAlgn="base">
              <a:spcBef>
                <a:spcPct val="20000"/>
              </a:spcBef>
              <a:spcAft>
                <a:spcPct val="0"/>
              </a:spcAft>
              <a:buClr>
                <a:srgbClr val="3333CC"/>
              </a:buClr>
              <a:buSzPct val="60000"/>
              <a:buFont typeface="Wingdings" pitchFamily="2" charset="2"/>
              <a:buChar char="n"/>
            </a:pPr>
            <a:r>
              <a:rPr lang="zh-CN" altLang="en-US" sz="3200" b="1" kern="0" dirty="0">
                <a:solidFill>
                  <a:srgbClr val="333399"/>
                </a:solidFill>
                <a:latin typeface="Tahoma"/>
                <a:ea typeface="宋体"/>
              </a:rPr>
              <a:t>历史性著作</a:t>
            </a:r>
            <a:r>
              <a:rPr lang="en-US" altLang="zh-CN" sz="3200" b="1" kern="0" dirty="0">
                <a:solidFill>
                  <a:srgbClr val="333399"/>
                </a:solidFill>
                <a:latin typeface="Tahoma"/>
                <a:ea typeface="宋体"/>
              </a:rPr>
              <a:t>《</a:t>
            </a:r>
            <a:r>
              <a:rPr lang="zh-CN" altLang="en-US" sz="3200" b="1" kern="0" dirty="0">
                <a:solidFill>
                  <a:srgbClr val="333399"/>
                </a:solidFill>
                <a:latin typeface="Tahoma"/>
                <a:ea typeface="宋体"/>
              </a:rPr>
              <a:t>设计模式：可复用面向对象软件的基础</a:t>
            </a:r>
            <a:r>
              <a:rPr lang="en-US" altLang="zh-CN" sz="3200" b="1" kern="0" dirty="0">
                <a:solidFill>
                  <a:srgbClr val="333399"/>
                </a:solidFill>
                <a:latin typeface="Tahoma"/>
                <a:ea typeface="宋体"/>
              </a:rPr>
              <a:t>》</a:t>
            </a:r>
            <a:r>
              <a:rPr lang="zh-CN" altLang="en-US" sz="3200" b="1" kern="0" dirty="0">
                <a:solidFill>
                  <a:srgbClr val="333399"/>
                </a:solidFill>
                <a:latin typeface="Tahoma"/>
                <a:ea typeface="宋体"/>
              </a:rPr>
              <a:t>一书中描述了</a:t>
            </a:r>
            <a:r>
              <a:rPr lang="en-US" altLang="zh-CN" sz="3200" b="1" kern="0" dirty="0">
                <a:solidFill>
                  <a:srgbClr val="333399"/>
                </a:solidFill>
                <a:latin typeface="Tahoma"/>
                <a:ea typeface="宋体"/>
              </a:rPr>
              <a:t>23</a:t>
            </a:r>
            <a:r>
              <a:rPr lang="zh-CN" altLang="en-US" sz="3200" b="1" kern="0" dirty="0">
                <a:solidFill>
                  <a:srgbClr val="333399"/>
                </a:solidFill>
                <a:latin typeface="Tahoma"/>
                <a:ea typeface="宋体"/>
              </a:rPr>
              <a:t>种经典的面向对象的设计模式，创立了模式在软件设计中的地位。该书的四位作者被人们称为</a:t>
            </a:r>
            <a:r>
              <a:rPr lang="zh-CN" altLang="en-US" sz="3200" b="1" kern="0" dirty="0">
                <a:solidFill>
                  <a:srgbClr val="333399"/>
                </a:solidFill>
                <a:latin typeface="Arial"/>
                <a:ea typeface="宋体"/>
              </a:rPr>
              <a:t>“</a:t>
            </a:r>
            <a:r>
              <a:rPr lang="en-US" altLang="zh-CN" sz="3200" b="1" kern="0" dirty="0">
                <a:solidFill>
                  <a:srgbClr val="333399"/>
                </a:solidFill>
                <a:latin typeface="Tahoma"/>
                <a:ea typeface="宋体"/>
              </a:rPr>
              <a:t>Gang of Four</a:t>
            </a:r>
            <a:r>
              <a:rPr lang="en-US" altLang="zh-CN" sz="3200" b="1" kern="0" dirty="0">
                <a:solidFill>
                  <a:srgbClr val="333399"/>
                </a:solidFill>
                <a:latin typeface="Arial"/>
                <a:ea typeface="宋体"/>
              </a:rPr>
              <a:t>”</a:t>
            </a:r>
            <a:r>
              <a:rPr lang="en-US" altLang="zh-CN" sz="3200" b="1" kern="0" dirty="0">
                <a:solidFill>
                  <a:srgbClr val="333399"/>
                </a:solidFill>
                <a:latin typeface="Tahoma"/>
                <a:ea typeface="宋体"/>
              </a:rPr>
              <a:t>,</a:t>
            </a:r>
            <a:r>
              <a:rPr lang="zh-CN" altLang="en-US" sz="3200" b="1" kern="0" dirty="0">
                <a:solidFill>
                  <a:srgbClr val="333399"/>
                </a:solidFill>
                <a:latin typeface="Tahoma"/>
                <a:ea typeface="宋体"/>
              </a:rPr>
              <a:t>该书描述的</a:t>
            </a:r>
            <a:r>
              <a:rPr lang="en-US" altLang="zh-CN" sz="3200" b="1" kern="0" dirty="0">
                <a:solidFill>
                  <a:srgbClr val="333399"/>
                </a:solidFill>
                <a:latin typeface="Tahoma"/>
                <a:ea typeface="宋体"/>
              </a:rPr>
              <a:t>23</a:t>
            </a:r>
            <a:r>
              <a:rPr lang="zh-CN" altLang="en-US" sz="3200" b="1" kern="0" dirty="0">
                <a:solidFill>
                  <a:srgbClr val="333399"/>
                </a:solidFill>
                <a:latin typeface="Tahoma"/>
                <a:ea typeface="宋体"/>
              </a:rPr>
              <a:t>种经典设计模式被人们称为</a:t>
            </a:r>
            <a:r>
              <a:rPr lang="en-US" altLang="zh-CN" sz="3200" b="1" kern="0" dirty="0" err="1" smtClean="0">
                <a:solidFill>
                  <a:schemeClr val="accent3">
                    <a:lumMod val="75000"/>
                  </a:schemeClr>
                </a:solidFill>
                <a:latin typeface="Tahoma"/>
                <a:ea typeface="宋体"/>
              </a:rPr>
              <a:t>GoF</a:t>
            </a:r>
            <a:r>
              <a:rPr lang="en-US" altLang="zh-CN" sz="3200" b="1" kern="0" dirty="0" smtClean="0">
                <a:solidFill>
                  <a:schemeClr val="accent3">
                    <a:lumMod val="75000"/>
                  </a:schemeClr>
                </a:solidFill>
                <a:latin typeface="Tahoma"/>
                <a:ea typeface="宋体"/>
              </a:rPr>
              <a:t> 23</a:t>
            </a:r>
            <a:r>
              <a:rPr lang="zh-CN" altLang="en-US" sz="3200" b="1" kern="0" dirty="0">
                <a:solidFill>
                  <a:srgbClr val="333399"/>
                </a:solidFill>
                <a:latin typeface="Tahoma"/>
                <a:ea typeface="宋体"/>
              </a:rPr>
              <a:t>种设计模式。</a:t>
            </a:r>
          </a:p>
        </p:txBody>
      </p:sp>
    </p:spTree>
    <p:extLst>
      <p:ext uri="{BB962C8B-B14F-4D97-AF65-F5344CB8AC3E}">
        <p14:creationId xmlns:p14="http://schemas.microsoft.com/office/powerpoint/2010/main" val="1168054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动态特性：</a:t>
            </a:r>
            <a:r>
              <a:rPr lang="zh-CN" altLang="en-US" dirty="0" smtClean="0"/>
              <a:t>场景</a:t>
            </a:r>
            <a:r>
              <a:rPr lang="en-US" altLang="zh-CN" dirty="0" smtClean="0"/>
              <a:t>2</a:t>
            </a:r>
            <a:endParaRPr lang="zh-CN" altLang="en-US" dirty="0"/>
          </a:p>
        </p:txBody>
      </p:sp>
      <p:sp>
        <p:nvSpPr>
          <p:cNvPr id="4" name="Rectangle 3"/>
          <p:cNvSpPr>
            <a:spLocks noGrp="1" noRot="1" noChangeArrowheads="1"/>
          </p:cNvSpPr>
          <p:nvPr>
            <p:ph sz="quarter" idx="1"/>
          </p:nvPr>
        </p:nvSpPr>
        <p:spPr>
          <a:xfrm>
            <a:off x="663702" y="1844824"/>
            <a:ext cx="8832850" cy="4495800"/>
          </a:xfrm>
        </p:spPr>
        <p:txBody>
          <a:bodyPr/>
          <a:lstStyle/>
          <a:p>
            <a:r>
              <a:rPr lang="zh-CN" altLang="en-US" b="1" dirty="0"/>
              <a:t>描述了自底向上通信</a:t>
            </a:r>
            <a:r>
              <a:rPr lang="en-US" altLang="zh-CN" b="1" dirty="0"/>
              <a:t>---</a:t>
            </a:r>
            <a:r>
              <a:rPr lang="zh-CN" altLang="en-US" b="1" dirty="0"/>
              <a:t>一个从层</a:t>
            </a:r>
            <a:r>
              <a:rPr lang="en-US" altLang="zh-CN" b="1" dirty="0"/>
              <a:t>1</a:t>
            </a:r>
            <a:r>
              <a:rPr lang="zh-CN" altLang="en-US" b="1" dirty="0"/>
              <a:t>开始的动作链。例如在一个设备驱动程序探测输入的时候，驱动程序把输入转换成内部格式并报告给层</a:t>
            </a:r>
            <a:r>
              <a:rPr lang="en-US" altLang="zh-CN" b="1" dirty="0"/>
              <a:t>2</a:t>
            </a:r>
            <a:r>
              <a:rPr lang="zh-CN" altLang="en-US" b="1" dirty="0"/>
              <a:t>，层</a:t>
            </a:r>
            <a:r>
              <a:rPr lang="en-US" altLang="zh-CN" b="1" dirty="0"/>
              <a:t>2</a:t>
            </a:r>
            <a:r>
              <a:rPr lang="zh-CN" altLang="en-US" b="1" dirty="0"/>
              <a:t>开始解释，等等。这种方式下数据向上移动直到到达顶层。自顶向下消息和控制流常常描述为“请求”，而自底向上的调用可称为“通知”。</a:t>
            </a:r>
          </a:p>
          <a:p>
            <a:r>
              <a:rPr lang="zh-CN" altLang="en-US" b="1" dirty="0"/>
              <a:t>自底向上的通知可压缩成一个结构上更高的通知，或保持</a:t>
            </a:r>
            <a:r>
              <a:rPr lang="en-US" altLang="zh-CN" b="1" dirty="0"/>
              <a:t>1</a:t>
            </a:r>
            <a:r>
              <a:rPr lang="zh-CN" altLang="en-US" b="1" dirty="0"/>
              <a:t>：</a:t>
            </a:r>
            <a:r>
              <a:rPr lang="en-US" altLang="zh-CN" b="1" dirty="0"/>
              <a:t>1</a:t>
            </a:r>
            <a:r>
              <a:rPr lang="zh-CN" altLang="en-US" b="1" dirty="0"/>
              <a:t>的关系。</a:t>
            </a:r>
          </a:p>
        </p:txBody>
      </p:sp>
    </p:spTree>
    <p:extLst>
      <p:ext uri="{BB962C8B-B14F-4D97-AF65-F5344CB8AC3E}">
        <p14:creationId xmlns:p14="http://schemas.microsoft.com/office/powerpoint/2010/main" val="15455539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动态特性：</a:t>
            </a:r>
            <a:r>
              <a:rPr lang="zh-CN" altLang="en-US" dirty="0" smtClean="0"/>
              <a:t>场景</a:t>
            </a:r>
            <a:r>
              <a:rPr lang="en-US" altLang="zh-CN" dirty="0" smtClean="0"/>
              <a:t>3</a:t>
            </a:r>
            <a:endParaRPr lang="zh-CN" altLang="en-US" dirty="0"/>
          </a:p>
        </p:txBody>
      </p:sp>
      <p:sp>
        <p:nvSpPr>
          <p:cNvPr id="4" name="Rectangle 3"/>
          <p:cNvSpPr txBox="1">
            <a:spLocks noRot="1" noChangeArrowheads="1"/>
          </p:cNvSpPr>
          <p:nvPr/>
        </p:nvSpPr>
        <p:spPr>
          <a:xfrm>
            <a:off x="304800" y="1981200"/>
            <a:ext cx="854075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smtClean="0"/>
              <a:t>请求只需经历层的一个子集。如果层</a:t>
            </a:r>
            <a:r>
              <a:rPr lang="en-US" altLang="zh-CN" smtClean="0"/>
              <a:t>N-1</a:t>
            </a:r>
            <a:r>
              <a:rPr lang="zh-CN" altLang="en-US" smtClean="0"/>
              <a:t>可以满足请求的话，一个顶层请求只需到达层</a:t>
            </a:r>
            <a:r>
              <a:rPr lang="en-US" altLang="zh-CN" smtClean="0"/>
              <a:t>N-1</a:t>
            </a:r>
            <a:r>
              <a:rPr lang="zh-CN" altLang="en-US" smtClean="0"/>
              <a:t>就可以了。</a:t>
            </a:r>
          </a:p>
          <a:p>
            <a:endParaRPr lang="zh-CN" altLang="en-US" smtClean="0"/>
          </a:p>
          <a:p>
            <a:r>
              <a:rPr lang="zh-CN" altLang="en-US" smtClean="0"/>
              <a:t>例如：层</a:t>
            </a:r>
            <a:r>
              <a:rPr lang="en-US" altLang="zh-CN" smtClean="0"/>
              <a:t>N-1</a:t>
            </a:r>
            <a:r>
              <a:rPr lang="zh-CN" altLang="en-US" smtClean="0"/>
              <a:t>作为高速缓存，一个来自层</a:t>
            </a:r>
            <a:r>
              <a:rPr lang="en-US" altLang="zh-CN" smtClean="0"/>
              <a:t>N</a:t>
            </a:r>
            <a:r>
              <a:rPr lang="zh-CN" altLang="en-US" smtClean="0"/>
              <a:t>的请求可以满足。</a:t>
            </a:r>
            <a:endParaRPr lang="zh-CN" altLang="en-US" dirty="0"/>
          </a:p>
        </p:txBody>
      </p:sp>
    </p:spTree>
    <p:extLst>
      <p:ext uri="{BB962C8B-B14F-4D97-AF65-F5344CB8AC3E}">
        <p14:creationId xmlns:p14="http://schemas.microsoft.com/office/powerpoint/2010/main" val="40975715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动态特性：</a:t>
            </a:r>
            <a:r>
              <a:rPr lang="zh-CN" altLang="en-US" dirty="0" smtClean="0"/>
              <a:t>场景</a:t>
            </a:r>
            <a:r>
              <a:rPr lang="en-US" altLang="zh-CN" dirty="0" smtClean="0"/>
              <a:t>4</a:t>
            </a:r>
            <a:endParaRPr lang="zh-CN" altLang="en-US" dirty="0"/>
          </a:p>
        </p:txBody>
      </p:sp>
      <p:sp>
        <p:nvSpPr>
          <p:cNvPr id="4" name="Rectangle 3"/>
          <p:cNvSpPr>
            <a:spLocks noGrp="1" noRot="1" noChangeArrowheads="1"/>
          </p:cNvSpPr>
          <p:nvPr>
            <p:ph sz="quarter" idx="1"/>
          </p:nvPr>
        </p:nvSpPr>
        <p:spPr/>
        <p:txBody>
          <a:bodyPr/>
          <a:lstStyle/>
          <a:p>
            <a:r>
              <a:rPr lang="zh-CN" altLang="en-US" sz="2800" dirty="0"/>
              <a:t>和场景</a:t>
            </a:r>
            <a:r>
              <a:rPr lang="en-US" altLang="zh-CN" sz="2800" dirty="0"/>
              <a:t>III</a:t>
            </a:r>
            <a:r>
              <a:rPr lang="zh-CN" altLang="en-US" sz="2800" dirty="0"/>
              <a:t>类似：一个事件在层</a:t>
            </a:r>
            <a:r>
              <a:rPr lang="en-US" altLang="zh-CN" sz="2800" dirty="0"/>
              <a:t>1</a:t>
            </a:r>
            <a:r>
              <a:rPr lang="zh-CN" altLang="en-US" sz="2800" dirty="0"/>
              <a:t>被探测到，但到层</a:t>
            </a:r>
            <a:r>
              <a:rPr lang="en-US" altLang="zh-CN" sz="2800" dirty="0"/>
              <a:t>3</a:t>
            </a:r>
            <a:r>
              <a:rPr lang="zh-CN" altLang="en-US" sz="2800" dirty="0"/>
              <a:t>停住不再向层</a:t>
            </a:r>
            <a:r>
              <a:rPr lang="en-US" altLang="zh-CN" sz="2800" dirty="0"/>
              <a:t>N</a:t>
            </a:r>
            <a:r>
              <a:rPr lang="zh-CN" altLang="en-US" sz="2800" dirty="0"/>
              <a:t>传送。</a:t>
            </a:r>
          </a:p>
          <a:p>
            <a:endParaRPr lang="zh-CN" altLang="en-US" sz="2800" dirty="0"/>
          </a:p>
          <a:p>
            <a:r>
              <a:rPr lang="zh-CN" altLang="en-US" sz="2800" dirty="0"/>
              <a:t>例如：一个通信协议中，一个重发的请求可能来自一个不够耐心的客户，它在这之前已请求过数据。在此期间服务器已发出了应答，且应答和重发请求交叉。这种情况下，服务器端的层</a:t>
            </a:r>
            <a:r>
              <a:rPr lang="en-US" altLang="zh-CN" sz="2800" dirty="0"/>
              <a:t>3</a:t>
            </a:r>
            <a:r>
              <a:rPr lang="zh-CN" altLang="en-US" sz="2800" dirty="0"/>
              <a:t>应该注意到这一点并截取重发请求而不采取进一步措施。</a:t>
            </a:r>
          </a:p>
        </p:txBody>
      </p:sp>
    </p:spTree>
    <p:extLst>
      <p:ext uri="{BB962C8B-B14F-4D97-AF65-F5344CB8AC3E}">
        <p14:creationId xmlns:p14="http://schemas.microsoft.com/office/powerpoint/2010/main" val="35834618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场景</a:t>
            </a:r>
            <a:r>
              <a:rPr lang="en-US" altLang="zh-CN" dirty="0"/>
              <a:t>V</a:t>
            </a:r>
            <a:endParaRPr lang="zh-CN" altLang="en-US" dirty="0"/>
          </a:p>
        </p:txBody>
      </p:sp>
      <p:sp>
        <p:nvSpPr>
          <p:cNvPr id="4" name="Rectangle 3"/>
          <p:cNvSpPr>
            <a:spLocks noGrp="1" noRot="1" noChangeArrowheads="1"/>
          </p:cNvSpPr>
          <p:nvPr>
            <p:ph sz="quarter" idx="1"/>
          </p:nvPr>
        </p:nvSpPr>
        <p:spPr/>
        <p:txBody>
          <a:bodyPr/>
          <a:lstStyle/>
          <a:p>
            <a:r>
              <a:rPr lang="zh-CN" altLang="en-US"/>
              <a:t>包括彼此能互相通信的两个层</a:t>
            </a:r>
            <a:r>
              <a:rPr lang="en-US" altLang="zh-CN"/>
              <a:t>N</a:t>
            </a:r>
            <a:r>
              <a:rPr lang="zh-CN" altLang="en-US"/>
              <a:t>的堆栈。这个场景在通信协议中称为“协议堆栈”。左边堆栈的层</a:t>
            </a:r>
            <a:r>
              <a:rPr lang="en-US" altLang="zh-CN"/>
              <a:t>N</a:t>
            </a:r>
            <a:r>
              <a:rPr lang="zh-CN" altLang="en-US"/>
              <a:t>发出一个请求，请求通过层向下移直到到达第一层，再发送给右边堆栈中的层</a:t>
            </a:r>
            <a:r>
              <a:rPr lang="en-US" altLang="zh-CN"/>
              <a:t>1</a:t>
            </a:r>
            <a:r>
              <a:rPr lang="zh-CN" altLang="en-US"/>
              <a:t>，然后右边堆栈中通过层向上移动，对请求的响应沿反向路径直到它到达右边堆栈的层</a:t>
            </a:r>
            <a:r>
              <a:rPr lang="en-US" altLang="zh-CN"/>
              <a:t>N.</a:t>
            </a:r>
          </a:p>
        </p:txBody>
      </p:sp>
    </p:spTree>
    <p:extLst>
      <p:ext uri="{BB962C8B-B14F-4D97-AF65-F5344CB8AC3E}">
        <p14:creationId xmlns:p14="http://schemas.microsoft.com/office/powerpoint/2010/main" val="28697834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p>
        </p:txBody>
      </p:sp>
      <p:pic>
        <p:nvPicPr>
          <p:cNvPr id="4" name="Picture 3"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67024" b="27745"/>
          <a:stretch>
            <a:fillRect/>
          </a:stretch>
        </p:blipFill>
        <p:spPr>
          <a:xfrm>
            <a:off x="813445" y="1992709"/>
            <a:ext cx="3924300" cy="4543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a:spLocks noChangeArrowheads="1"/>
          </p:cNvSpPr>
          <p:nvPr/>
        </p:nvSpPr>
        <p:spPr bwMode="auto">
          <a:xfrm>
            <a:off x="4232920" y="2276872"/>
            <a:ext cx="54737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t>协议由一套描述计算机程序之间如何跨越机器边界进行通信的规则和约定组成。</a:t>
            </a:r>
          </a:p>
          <a:p>
            <a:r>
              <a:rPr lang="zh-CN" altLang="en-US" sz="2400" dirty="0"/>
              <a:t>物理层：传输位流：速度，位码，连接等</a:t>
            </a:r>
          </a:p>
          <a:p>
            <a:r>
              <a:rPr lang="zh-CN" altLang="en-US" sz="2400" dirty="0"/>
              <a:t>链路层：在位流序列中检测和纠正错误</a:t>
            </a:r>
          </a:p>
          <a:p>
            <a:r>
              <a:rPr lang="zh-CN" altLang="en-US" sz="2400" dirty="0"/>
              <a:t>网络层：选择一条从发送方到接受方的路由</a:t>
            </a:r>
          </a:p>
          <a:p>
            <a:r>
              <a:rPr lang="zh-CN" altLang="en-US" sz="2400" dirty="0"/>
              <a:t>运输层：将信息分拆成包，并保证可靠的运输</a:t>
            </a:r>
          </a:p>
          <a:p>
            <a:r>
              <a:rPr lang="zh-CN" altLang="en-US" sz="2400" dirty="0"/>
              <a:t>应用层：为公共活动提供杂项协议</a:t>
            </a:r>
          </a:p>
        </p:txBody>
      </p:sp>
    </p:spTree>
    <p:extLst>
      <p:ext uri="{BB962C8B-B14F-4D97-AF65-F5344CB8AC3E}">
        <p14:creationId xmlns:p14="http://schemas.microsoft.com/office/powerpoint/2010/main" val="15100904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优点</a:t>
            </a:r>
            <a:endParaRPr lang="zh-CN" altLang="en-US" dirty="0"/>
          </a:p>
        </p:txBody>
      </p:sp>
      <p:sp>
        <p:nvSpPr>
          <p:cNvPr id="3" name="内容占位符 2"/>
          <p:cNvSpPr>
            <a:spLocks noGrp="1"/>
          </p:cNvSpPr>
          <p:nvPr>
            <p:ph sz="quarter" idx="1"/>
          </p:nvPr>
        </p:nvSpPr>
        <p:spPr/>
        <p:txBody>
          <a:bodyPr/>
          <a:lstStyle/>
          <a:p>
            <a:pPr algn="just"/>
            <a:r>
              <a:rPr kumimoji="1" lang="zh-CN" altLang="en-US" sz="2800" b="1" dirty="0">
                <a:latin typeface="黑体" panose="02010609060101010101" pitchFamily="49" charset="-122"/>
                <a:ea typeface="黑体" panose="02010609060101010101" pitchFamily="49" charset="-122"/>
              </a:rPr>
              <a:t>支持基于抽象程度递增的系统设计，使设计者可以把一个复杂系统按递增的步骤进行分解；</a:t>
            </a:r>
          </a:p>
          <a:p>
            <a:pPr algn="just"/>
            <a:endParaRPr kumimoji="1" lang="zh-CN" altLang="en-US" sz="2800" b="1" dirty="0">
              <a:latin typeface="黑体" panose="02010609060101010101" pitchFamily="49" charset="-122"/>
              <a:ea typeface="黑体" panose="02010609060101010101" pitchFamily="49" charset="-122"/>
            </a:endParaRPr>
          </a:p>
          <a:p>
            <a:pPr algn="just"/>
            <a:r>
              <a:rPr kumimoji="1" lang="zh-CN" altLang="en-US" sz="2800" b="1" dirty="0" smtClean="0">
                <a:latin typeface="黑体" panose="02010609060101010101" pitchFamily="49" charset="-122"/>
                <a:ea typeface="黑体" panose="02010609060101010101" pitchFamily="49" charset="-122"/>
              </a:rPr>
              <a:t>支持</a:t>
            </a:r>
            <a:r>
              <a:rPr kumimoji="1" lang="zh-CN" altLang="en-US" sz="2800" b="1" dirty="0">
                <a:latin typeface="黑体" panose="02010609060101010101" pitchFamily="49" charset="-122"/>
                <a:ea typeface="黑体" panose="02010609060101010101" pitchFamily="49" charset="-122"/>
              </a:rPr>
              <a:t>功能增强，因为每一层至多和相邻的上下层交互，因此功能的改变最多影响相邻的上下层；</a:t>
            </a:r>
          </a:p>
          <a:p>
            <a:pPr algn="just"/>
            <a:endParaRPr kumimoji="1" lang="zh-CN" altLang="en-US" sz="2800" b="1" dirty="0">
              <a:latin typeface="黑体" panose="02010609060101010101" pitchFamily="49" charset="-122"/>
              <a:ea typeface="黑体" panose="02010609060101010101" pitchFamily="49" charset="-122"/>
            </a:endParaRPr>
          </a:p>
          <a:p>
            <a:pPr algn="just"/>
            <a:r>
              <a:rPr kumimoji="1" lang="zh-CN" altLang="en-US" sz="2800" b="1" dirty="0" smtClean="0">
                <a:latin typeface="黑体" panose="02010609060101010101" pitchFamily="49" charset="-122"/>
                <a:ea typeface="黑体" panose="02010609060101010101" pitchFamily="49" charset="-122"/>
              </a:rPr>
              <a:t>支持</a:t>
            </a:r>
            <a:r>
              <a:rPr kumimoji="1" lang="zh-CN" altLang="en-US" sz="2800" b="1" dirty="0">
                <a:latin typeface="黑体" panose="02010609060101010101" pitchFamily="49" charset="-122"/>
                <a:ea typeface="黑体" panose="02010609060101010101" pitchFamily="49" charset="-122"/>
              </a:rPr>
              <a:t>重用。只要提供的服务接口定义不变，同一层的不同实现可以交换使用。这样，就可以定义一组标准的接口，而允许各种不同的实现方法。</a:t>
            </a:r>
          </a:p>
          <a:p>
            <a:endParaRPr lang="zh-CN" altLang="en-US" dirty="0"/>
          </a:p>
        </p:txBody>
      </p:sp>
    </p:spTree>
    <p:extLst>
      <p:ext uri="{BB962C8B-B14F-4D97-AF65-F5344CB8AC3E}">
        <p14:creationId xmlns:p14="http://schemas.microsoft.com/office/powerpoint/2010/main" val="17041821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不足之处</a:t>
            </a:r>
            <a:endParaRPr lang="zh-CN" altLang="en-US" dirty="0"/>
          </a:p>
        </p:txBody>
      </p:sp>
      <p:sp>
        <p:nvSpPr>
          <p:cNvPr id="3" name="内容占位符 2"/>
          <p:cNvSpPr>
            <a:spLocks noGrp="1"/>
          </p:cNvSpPr>
          <p:nvPr>
            <p:ph sz="quarter" idx="1"/>
          </p:nvPr>
        </p:nvSpPr>
        <p:spPr/>
        <p:txBody>
          <a:bodyPr/>
          <a:lstStyle/>
          <a:p>
            <a:pPr algn="just"/>
            <a:r>
              <a:rPr kumimoji="1" lang="zh-CN" altLang="en-US" sz="2800" b="1" dirty="0">
                <a:latin typeface="黑体" panose="02010609060101010101" pitchFamily="49" charset="-122"/>
                <a:ea typeface="黑体" panose="02010609060101010101" pitchFamily="49" charset="-122"/>
              </a:rPr>
              <a:t>并不是每个系统都可以很容易地划分为分层的模式，甚至即使一个系统的逻辑结构是层次化的，出于对系统性能的考虑，系统设计师不得不把一些低级或高级的功能综合起来；</a:t>
            </a:r>
          </a:p>
          <a:p>
            <a:pPr algn="just"/>
            <a:endParaRPr kumimoji="1" lang="zh-CN" altLang="en-US" sz="2800" b="1" dirty="0">
              <a:latin typeface="黑体" panose="02010609060101010101" pitchFamily="49" charset="-122"/>
              <a:ea typeface="黑体" panose="02010609060101010101" pitchFamily="49" charset="-122"/>
            </a:endParaRPr>
          </a:p>
          <a:p>
            <a:pPr algn="just"/>
            <a:r>
              <a:rPr kumimoji="1" lang="zh-CN" altLang="en-US" sz="2800" b="1" dirty="0" smtClean="0">
                <a:latin typeface="黑体" panose="02010609060101010101" pitchFamily="49" charset="-122"/>
                <a:ea typeface="黑体" panose="02010609060101010101" pitchFamily="49" charset="-122"/>
              </a:rPr>
              <a:t>很难</a:t>
            </a:r>
            <a:r>
              <a:rPr kumimoji="1" lang="zh-CN" altLang="en-US" sz="2800" b="1" dirty="0">
                <a:latin typeface="黑体" panose="02010609060101010101" pitchFamily="49" charset="-122"/>
                <a:ea typeface="黑体" panose="02010609060101010101" pitchFamily="49" charset="-122"/>
              </a:rPr>
              <a:t>找到一个合适的、正确的层次抽象方法。</a:t>
            </a:r>
          </a:p>
          <a:p>
            <a:endParaRPr lang="zh-CN" altLang="en-US" dirty="0"/>
          </a:p>
        </p:txBody>
      </p:sp>
    </p:spTree>
    <p:extLst>
      <p:ext uri="{BB962C8B-B14F-4D97-AF65-F5344CB8AC3E}">
        <p14:creationId xmlns:p14="http://schemas.microsoft.com/office/powerpoint/2010/main" val="12793985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独立组件风格</a:t>
            </a:r>
            <a:endParaRPr lang="zh-CN" altLang="en-US" dirty="0"/>
          </a:p>
        </p:txBody>
      </p:sp>
      <p:sp>
        <p:nvSpPr>
          <p:cNvPr id="4" name="Cloud"/>
          <p:cNvSpPr>
            <a:spLocks noChangeAspect="1" noEditPoints="1" noChangeArrowheads="1"/>
          </p:cNvSpPr>
          <p:nvPr/>
        </p:nvSpPr>
        <p:spPr bwMode="auto">
          <a:xfrm>
            <a:off x="1187450" y="1341438"/>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5" name="Cloud"/>
          <p:cNvSpPr>
            <a:spLocks noChangeAspect="1" noEditPoints="1" noChangeArrowheads="1"/>
          </p:cNvSpPr>
          <p:nvPr/>
        </p:nvSpPr>
        <p:spPr bwMode="auto">
          <a:xfrm>
            <a:off x="3995738" y="2205038"/>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6" name="Cloud"/>
          <p:cNvSpPr>
            <a:spLocks noChangeAspect="1" noEditPoints="1" noChangeArrowheads="1"/>
          </p:cNvSpPr>
          <p:nvPr/>
        </p:nvSpPr>
        <p:spPr bwMode="auto">
          <a:xfrm>
            <a:off x="4427538" y="3644900"/>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7" name="Cloud"/>
          <p:cNvSpPr>
            <a:spLocks noChangeAspect="1" noEditPoints="1" noChangeArrowheads="1"/>
          </p:cNvSpPr>
          <p:nvPr/>
        </p:nvSpPr>
        <p:spPr bwMode="auto">
          <a:xfrm>
            <a:off x="6659563" y="2708275"/>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8" name="Cloud"/>
          <p:cNvSpPr>
            <a:spLocks noChangeAspect="1" noEditPoints="1" noChangeArrowheads="1"/>
          </p:cNvSpPr>
          <p:nvPr/>
        </p:nvSpPr>
        <p:spPr bwMode="auto">
          <a:xfrm>
            <a:off x="1619250" y="3716338"/>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9" name="Cloud"/>
          <p:cNvSpPr>
            <a:spLocks noChangeAspect="1" noEditPoints="1" noChangeArrowheads="1"/>
          </p:cNvSpPr>
          <p:nvPr/>
        </p:nvSpPr>
        <p:spPr bwMode="auto">
          <a:xfrm>
            <a:off x="7092950" y="4581525"/>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10" name="Cloud"/>
          <p:cNvSpPr>
            <a:spLocks noChangeAspect="1" noEditPoints="1" noChangeArrowheads="1"/>
          </p:cNvSpPr>
          <p:nvPr/>
        </p:nvSpPr>
        <p:spPr bwMode="auto">
          <a:xfrm>
            <a:off x="4500563" y="5734050"/>
            <a:ext cx="1371600" cy="7191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11" name="Cloud"/>
          <p:cNvSpPr>
            <a:spLocks noChangeAspect="1" noEditPoints="1" noChangeArrowheads="1"/>
          </p:cNvSpPr>
          <p:nvPr/>
        </p:nvSpPr>
        <p:spPr bwMode="auto">
          <a:xfrm>
            <a:off x="2195513" y="5805488"/>
            <a:ext cx="1371600" cy="7191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CC"/>
          </a:solidFill>
          <a:ln w="9525">
            <a:solidFill>
              <a:srgbClr val="000000"/>
            </a:solidFill>
            <a:miter lim="800000"/>
            <a:headEnd/>
            <a:tailEnd/>
          </a:ln>
          <a:effectLst>
            <a:outerShdw dist="107763" dir="2700000" algn="ctr" rotWithShape="0">
              <a:srgbClr val="808080"/>
            </a:outerShdw>
          </a:effectLst>
        </p:spPr>
        <p:txBody>
          <a:bodyPr/>
          <a:lstStyle/>
          <a:p>
            <a:r>
              <a:rPr lang="en-US" altLang="zh-CN"/>
              <a:t> </a:t>
            </a:r>
            <a:r>
              <a:rPr lang="en-US" altLang="zh-CN" b="1">
                <a:solidFill>
                  <a:schemeClr val="accent2"/>
                </a:solidFill>
              </a:rPr>
              <a:t>proc</a:t>
            </a:r>
          </a:p>
        </p:txBody>
      </p:sp>
      <p:sp>
        <p:nvSpPr>
          <p:cNvPr id="12" name="Line 12"/>
          <p:cNvSpPr>
            <a:spLocks noChangeShapeType="1"/>
          </p:cNvSpPr>
          <p:nvPr/>
        </p:nvSpPr>
        <p:spPr bwMode="auto">
          <a:xfrm flipV="1">
            <a:off x="2124075" y="3429000"/>
            <a:ext cx="71438" cy="360363"/>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Arc 13"/>
          <p:cNvSpPr>
            <a:spLocks/>
          </p:cNvSpPr>
          <p:nvPr/>
        </p:nvSpPr>
        <p:spPr bwMode="auto">
          <a:xfrm flipV="1">
            <a:off x="2195513" y="2708275"/>
            <a:ext cx="2089150" cy="722313"/>
          </a:xfrm>
          <a:custGeom>
            <a:avLst/>
            <a:gdLst>
              <a:gd name="G0" fmla="+- 0 0 0"/>
              <a:gd name="G1" fmla="+- 21600 0 0"/>
              <a:gd name="G2" fmla="+- 21600 0 0"/>
              <a:gd name="T0" fmla="*/ 0 w 21600"/>
              <a:gd name="T1" fmla="*/ 0 h 27046"/>
              <a:gd name="T2" fmla="*/ 20902 w 21600"/>
              <a:gd name="T3" fmla="*/ 27046 h 27046"/>
              <a:gd name="T4" fmla="*/ 0 w 21600"/>
              <a:gd name="T5" fmla="*/ 21600 h 27046"/>
            </a:gdLst>
            <a:ahLst/>
            <a:cxnLst>
              <a:cxn ang="0">
                <a:pos x="T0" y="T1"/>
              </a:cxn>
              <a:cxn ang="0">
                <a:pos x="T2" y="T3"/>
              </a:cxn>
              <a:cxn ang="0">
                <a:pos x="T4" y="T5"/>
              </a:cxn>
            </a:cxnLst>
            <a:rect l="0" t="0" r="r" b="b"/>
            <a:pathLst>
              <a:path w="21600" h="27046" fill="none" extrusionOk="0">
                <a:moveTo>
                  <a:pt x="0" y="0"/>
                </a:moveTo>
                <a:cubicBezTo>
                  <a:pt x="11929" y="0"/>
                  <a:pt x="21600" y="9670"/>
                  <a:pt x="21600" y="21600"/>
                </a:cubicBezTo>
                <a:cubicBezTo>
                  <a:pt x="21600" y="23437"/>
                  <a:pt x="21365" y="25267"/>
                  <a:pt x="20902" y="27046"/>
                </a:cubicBezTo>
              </a:path>
              <a:path w="21600" h="27046" stroke="0" extrusionOk="0">
                <a:moveTo>
                  <a:pt x="0" y="0"/>
                </a:moveTo>
                <a:cubicBezTo>
                  <a:pt x="11929" y="0"/>
                  <a:pt x="21600" y="9670"/>
                  <a:pt x="21600" y="21600"/>
                </a:cubicBezTo>
                <a:cubicBezTo>
                  <a:pt x="21600" y="23437"/>
                  <a:pt x="21365" y="25267"/>
                  <a:pt x="20902" y="27046"/>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14"/>
          <p:cNvSpPr>
            <a:spLocks/>
          </p:cNvSpPr>
          <p:nvPr/>
        </p:nvSpPr>
        <p:spPr bwMode="auto">
          <a:xfrm flipV="1">
            <a:off x="2843213" y="2781300"/>
            <a:ext cx="1873250" cy="11525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5"/>
          <p:cNvSpPr>
            <a:spLocks/>
          </p:cNvSpPr>
          <p:nvPr/>
        </p:nvSpPr>
        <p:spPr bwMode="auto">
          <a:xfrm>
            <a:off x="4356100" y="1930400"/>
            <a:ext cx="55563" cy="346075"/>
          </a:xfrm>
          <a:custGeom>
            <a:avLst/>
            <a:gdLst>
              <a:gd name="T0" fmla="*/ 0 w 35"/>
              <a:gd name="T1" fmla="*/ 218 h 218"/>
              <a:gd name="T2" fmla="*/ 35 w 35"/>
              <a:gd name="T3" fmla="*/ 0 h 218"/>
            </a:gdLst>
            <a:ahLst/>
            <a:cxnLst>
              <a:cxn ang="0">
                <a:pos x="T0" y="T1"/>
              </a:cxn>
              <a:cxn ang="0">
                <a:pos x="T2" y="T3"/>
              </a:cxn>
            </a:cxnLst>
            <a:rect l="0" t="0" r="r" b="b"/>
            <a:pathLst>
              <a:path w="35" h="218">
                <a:moveTo>
                  <a:pt x="0" y="218"/>
                </a:moveTo>
                <a:lnTo>
                  <a:pt x="35"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a:spLocks/>
          </p:cNvSpPr>
          <p:nvPr/>
        </p:nvSpPr>
        <p:spPr bwMode="auto">
          <a:xfrm>
            <a:off x="4643438" y="1916113"/>
            <a:ext cx="58737" cy="360362"/>
          </a:xfrm>
          <a:custGeom>
            <a:avLst/>
            <a:gdLst>
              <a:gd name="T0" fmla="*/ 0 w 37"/>
              <a:gd name="T1" fmla="*/ 227 h 227"/>
              <a:gd name="T2" fmla="*/ 37 w 37"/>
              <a:gd name="T3" fmla="*/ 0 h 227"/>
            </a:gdLst>
            <a:ahLst/>
            <a:cxnLst>
              <a:cxn ang="0">
                <a:pos x="T0" y="T1"/>
              </a:cxn>
              <a:cxn ang="0">
                <a:pos x="T2" y="T3"/>
              </a:cxn>
            </a:cxnLst>
            <a:rect l="0" t="0" r="r" b="b"/>
            <a:pathLst>
              <a:path w="37" h="227">
                <a:moveTo>
                  <a:pt x="0" y="227"/>
                </a:moveTo>
                <a:lnTo>
                  <a:pt x="37"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a:spLocks/>
          </p:cNvSpPr>
          <p:nvPr/>
        </p:nvSpPr>
        <p:spPr bwMode="auto">
          <a:xfrm>
            <a:off x="5076825" y="1916113"/>
            <a:ext cx="142875" cy="288925"/>
          </a:xfrm>
          <a:custGeom>
            <a:avLst/>
            <a:gdLst>
              <a:gd name="T0" fmla="*/ 0 w 121"/>
              <a:gd name="T1" fmla="*/ 127 h 127"/>
              <a:gd name="T2" fmla="*/ 121 w 121"/>
              <a:gd name="T3" fmla="*/ 0 h 127"/>
            </a:gdLst>
            <a:ahLst/>
            <a:cxnLst>
              <a:cxn ang="0">
                <a:pos x="T0" y="T1"/>
              </a:cxn>
              <a:cxn ang="0">
                <a:pos x="T2" y="T3"/>
              </a:cxn>
            </a:cxnLst>
            <a:rect l="0" t="0" r="r" b="b"/>
            <a:pathLst>
              <a:path w="121" h="127">
                <a:moveTo>
                  <a:pt x="0" y="127"/>
                </a:moveTo>
                <a:lnTo>
                  <a:pt x="121"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a:spLocks/>
          </p:cNvSpPr>
          <p:nvPr/>
        </p:nvSpPr>
        <p:spPr bwMode="auto">
          <a:xfrm>
            <a:off x="5292725" y="2147888"/>
            <a:ext cx="179388" cy="201612"/>
          </a:xfrm>
          <a:custGeom>
            <a:avLst/>
            <a:gdLst>
              <a:gd name="T0" fmla="*/ 0 w 113"/>
              <a:gd name="T1" fmla="*/ 127 h 127"/>
              <a:gd name="T2" fmla="*/ 113 w 113"/>
              <a:gd name="T3" fmla="*/ 0 h 127"/>
            </a:gdLst>
            <a:ahLst/>
            <a:cxnLst>
              <a:cxn ang="0">
                <a:pos x="T0" y="T1"/>
              </a:cxn>
              <a:cxn ang="0">
                <a:pos x="T2" y="T3"/>
              </a:cxn>
            </a:cxnLst>
            <a:rect l="0" t="0" r="r" b="b"/>
            <a:pathLst>
              <a:path w="113" h="127">
                <a:moveTo>
                  <a:pt x="0" y="127"/>
                </a:moveTo>
                <a:lnTo>
                  <a:pt x="113"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Arc 19"/>
          <p:cNvSpPr>
            <a:spLocks/>
          </p:cNvSpPr>
          <p:nvPr/>
        </p:nvSpPr>
        <p:spPr bwMode="auto">
          <a:xfrm>
            <a:off x="2051050" y="4294188"/>
            <a:ext cx="434975" cy="1590675"/>
          </a:xfrm>
          <a:custGeom>
            <a:avLst/>
            <a:gdLst>
              <a:gd name="G0" fmla="+- 0 0 0"/>
              <a:gd name="G1" fmla="+- 21600 0 0"/>
              <a:gd name="G2" fmla="+- 21600 0 0"/>
              <a:gd name="T0" fmla="*/ 0 w 21600"/>
              <a:gd name="T1" fmla="*/ 0 h 21693"/>
              <a:gd name="T2" fmla="*/ 21600 w 21600"/>
              <a:gd name="T3" fmla="*/ 21693 h 21693"/>
              <a:gd name="T4" fmla="*/ 0 w 21600"/>
              <a:gd name="T5" fmla="*/ 21600 h 21693"/>
            </a:gdLst>
            <a:ahLst/>
            <a:cxnLst>
              <a:cxn ang="0">
                <a:pos x="T0" y="T1"/>
              </a:cxn>
              <a:cxn ang="0">
                <a:pos x="T2" y="T3"/>
              </a:cxn>
              <a:cxn ang="0">
                <a:pos x="T4" y="T5"/>
              </a:cxn>
            </a:cxnLst>
            <a:rect l="0" t="0" r="r" b="b"/>
            <a:pathLst>
              <a:path w="21600" h="21693" fill="none" extrusionOk="0">
                <a:moveTo>
                  <a:pt x="0" y="0"/>
                </a:moveTo>
                <a:cubicBezTo>
                  <a:pt x="11929" y="0"/>
                  <a:pt x="21600" y="9670"/>
                  <a:pt x="21600" y="21600"/>
                </a:cubicBezTo>
                <a:cubicBezTo>
                  <a:pt x="21600" y="21630"/>
                  <a:pt x="21599" y="21661"/>
                  <a:pt x="21599" y="21692"/>
                </a:cubicBezTo>
              </a:path>
              <a:path w="21600" h="21693" stroke="0" extrusionOk="0">
                <a:moveTo>
                  <a:pt x="0" y="0"/>
                </a:moveTo>
                <a:cubicBezTo>
                  <a:pt x="11929" y="0"/>
                  <a:pt x="21600" y="9670"/>
                  <a:pt x="21600" y="21600"/>
                </a:cubicBezTo>
                <a:cubicBezTo>
                  <a:pt x="21600" y="21630"/>
                  <a:pt x="21599" y="21661"/>
                  <a:pt x="21599" y="21692"/>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rc 20"/>
          <p:cNvSpPr>
            <a:spLocks/>
          </p:cNvSpPr>
          <p:nvPr/>
        </p:nvSpPr>
        <p:spPr bwMode="auto">
          <a:xfrm>
            <a:off x="2700338" y="4294188"/>
            <a:ext cx="434975" cy="1520825"/>
          </a:xfrm>
          <a:custGeom>
            <a:avLst/>
            <a:gdLst>
              <a:gd name="G0" fmla="+- 0 0 0"/>
              <a:gd name="G1" fmla="+- 21600 0 0"/>
              <a:gd name="G2" fmla="+- 21600 0 0"/>
              <a:gd name="T0" fmla="*/ 0 w 21600"/>
              <a:gd name="T1" fmla="*/ 0 h 21722"/>
              <a:gd name="T2" fmla="*/ 21600 w 21600"/>
              <a:gd name="T3" fmla="*/ 21722 h 21722"/>
              <a:gd name="T4" fmla="*/ 0 w 21600"/>
              <a:gd name="T5" fmla="*/ 21600 h 21722"/>
            </a:gdLst>
            <a:ahLst/>
            <a:cxnLst>
              <a:cxn ang="0">
                <a:pos x="T0" y="T1"/>
              </a:cxn>
              <a:cxn ang="0">
                <a:pos x="T2" y="T3"/>
              </a:cxn>
              <a:cxn ang="0">
                <a:pos x="T4" y="T5"/>
              </a:cxn>
            </a:cxnLst>
            <a:rect l="0" t="0" r="r" b="b"/>
            <a:pathLst>
              <a:path w="21600" h="21722" fill="none" extrusionOk="0">
                <a:moveTo>
                  <a:pt x="0" y="0"/>
                </a:moveTo>
                <a:cubicBezTo>
                  <a:pt x="11929" y="0"/>
                  <a:pt x="21600" y="9670"/>
                  <a:pt x="21600" y="21600"/>
                </a:cubicBezTo>
                <a:cubicBezTo>
                  <a:pt x="21600" y="21640"/>
                  <a:pt x="21599" y="21681"/>
                  <a:pt x="21599" y="21721"/>
                </a:cubicBezTo>
              </a:path>
              <a:path w="21600" h="21722" stroke="0" extrusionOk="0">
                <a:moveTo>
                  <a:pt x="0" y="0"/>
                </a:moveTo>
                <a:cubicBezTo>
                  <a:pt x="11929" y="0"/>
                  <a:pt x="21600" y="9670"/>
                  <a:pt x="21600" y="21600"/>
                </a:cubicBezTo>
                <a:cubicBezTo>
                  <a:pt x="21600" y="21640"/>
                  <a:pt x="21599" y="21681"/>
                  <a:pt x="21599" y="21721"/>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1"/>
          <p:cNvSpPr>
            <a:spLocks noChangeShapeType="1"/>
          </p:cNvSpPr>
          <p:nvPr/>
        </p:nvSpPr>
        <p:spPr bwMode="auto">
          <a:xfrm flipH="1" flipV="1">
            <a:off x="1979613" y="5949950"/>
            <a:ext cx="360362" cy="714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flipH="1" flipV="1">
            <a:off x="1908175" y="6237288"/>
            <a:ext cx="360363" cy="714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a:spLocks/>
          </p:cNvSpPr>
          <p:nvPr/>
        </p:nvSpPr>
        <p:spPr bwMode="auto">
          <a:xfrm>
            <a:off x="4630738" y="5630863"/>
            <a:ext cx="87312" cy="174625"/>
          </a:xfrm>
          <a:custGeom>
            <a:avLst/>
            <a:gdLst>
              <a:gd name="T0" fmla="*/ 55 w 55"/>
              <a:gd name="T1" fmla="*/ 110 h 110"/>
              <a:gd name="T2" fmla="*/ 0 w 55"/>
              <a:gd name="T3" fmla="*/ 0 h 110"/>
            </a:gdLst>
            <a:ahLst/>
            <a:cxnLst>
              <a:cxn ang="0">
                <a:pos x="T0" y="T1"/>
              </a:cxn>
              <a:cxn ang="0">
                <a:pos x="T2" y="T3"/>
              </a:cxn>
            </a:cxnLst>
            <a:rect l="0" t="0" r="r" b="b"/>
            <a:pathLst>
              <a:path w="55" h="110">
                <a:moveTo>
                  <a:pt x="55" y="110"/>
                </a:moveTo>
                <a:lnTo>
                  <a:pt x="0" y="0"/>
                </a:lnTo>
              </a:path>
            </a:pathLst>
          </a:custGeom>
          <a:noFill/>
          <a:ln w="34925">
            <a:solidFill>
              <a:srgbClr val="3399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4"/>
          <p:cNvSpPr>
            <a:spLocks noChangeShapeType="1"/>
          </p:cNvSpPr>
          <p:nvPr/>
        </p:nvSpPr>
        <p:spPr bwMode="auto">
          <a:xfrm flipV="1">
            <a:off x="4932363" y="5516563"/>
            <a:ext cx="71437" cy="2889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5"/>
          <p:cNvSpPr>
            <a:spLocks noChangeShapeType="1"/>
          </p:cNvSpPr>
          <p:nvPr/>
        </p:nvSpPr>
        <p:spPr bwMode="auto">
          <a:xfrm flipV="1">
            <a:off x="5651500" y="5589588"/>
            <a:ext cx="288925" cy="14446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6"/>
          <p:cNvSpPr>
            <a:spLocks noChangeShapeType="1"/>
          </p:cNvSpPr>
          <p:nvPr/>
        </p:nvSpPr>
        <p:spPr bwMode="auto">
          <a:xfrm flipV="1">
            <a:off x="5867400" y="5876925"/>
            <a:ext cx="21748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7"/>
          <p:cNvSpPr>
            <a:spLocks noChangeShapeType="1"/>
          </p:cNvSpPr>
          <p:nvPr/>
        </p:nvSpPr>
        <p:spPr bwMode="auto">
          <a:xfrm flipH="1">
            <a:off x="4500563" y="4221163"/>
            <a:ext cx="142875"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8"/>
          <p:cNvSpPr>
            <a:spLocks noChangeShapeType="1"/>
          </p:cNvSpPr>
          <p:nvPr/>
        </p:nvSpPr>
        <p:spPr bwMode="auto">
          <a:xfrm flipH="1">
            <a:off x="4787900" y="4292600"/>
            <a:ext cx="142875" cy="2873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9"/>
          <p:cNvSpPr>
            <a:spLocks noChangeShapeType="1"/>
          </p:cNvSpPr>
          <p:nvPr/>
        </p:nvSpPr>
        <p:spPr bwMode="auto">
          <a:xfrm>
            <a:off x="5508625" y="4221163"/>
            <a:ext cx="14287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0"/>
          <p:cNvSpPr>
            <a:spLocks noChangeShapeType="1"/>
          </p:cNvSpPr>
          <p:nvPr/>
        </p:nvSpPr>
        <p:spPr bwMode="auto">
          <a:xfrm>
            <a:off x="5795963" y="4005263"/>
            <a:ext cx="14287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Arc 31"/>
          <p:cNvSpPr>
            <a:spLocks/>
          </p:cNvSpPr>
          <p:nvPr/>
        </p:nvSpPr>
        <p:spPr bwMode="auto">
          <a:xfrm>
            <a:off x="4500563" y="4508500"/>
            <a:ext cx="142875" cy="1152525"/>
          </a:xfrm>
          <a:custGeom>
            <a:avLst/>
            <a:gdLst>
              <a:gd name="G0" fmla="+- 0 0 0"/>
              <a:gd name="G1" fmla="+- 21600 0 0"/>
              <a:gd name="G2" fmla="+- 21600 0 0"/>
              <a:gd name="T0" fmla="*/ 0 w 21598"/>
              <a:gd name="T1" fmla="*/ 0 h 21600"/>
              <a:gd name="T2" fmla="*/ 21598 w 21598"/>
              <a:gd name="T3" fmla="*/ 21299 h 21600"/>
              <a:gd name="T4" fmla="*/ 0 w 21598"/>
              <a:gd name="T5" fmla="*/ 21600 h 21600"/>
            </a:gdLst>
            <a:ahLst/>
            <a:cxnLst>
              <a:cxn ang="0">
                <a:pos x="T0" y="T1"/>
              </a:cxn>
              <a:cxn ang="0">
                <a:pos x="T2" y="T3"/>
              </a:cxn>
              <a:cxn ang="0">
                <a:pos x="T4" y="T5"/>
              </a:cxn>
            </a:cxnLst>
            <a:rect l="0" t="0" r="r" b="b"/>
            <a:pathLst>
              <a:path w="21598" h="21600" fill="none" extrusionOk="0">
                <a:moveTo>
                  <a:pt x="0" y="0"/>
                </a:moveTo>
                <a:cubicBezTo>
                  <a:pt x="11811" y="0"/>
                  <a:pt x="21433" y="9488"/>
                  <a:pt x="21597" y="21299"/>
                </a:cubicBezTo>
              </a:path>
              <a:path w="21598" h="21600" stroke="0" extrusionOk="0">
                <a:moveTo>
                  <a:pt x="0" y="0"/>
                </a:moveTo>
                <a:cubicBezTo>
                  <a:pt x="11811" y="0"/>
                  <a:pt x="21433" y="9488"/>
                  <a:pt x="21597" y="21299"/>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32"/>
          <p:cNvSpPr>
            <a:spLocks/>
          </p:cNvSpPr>
          <p:nvPr/>
        </p:nvSpPr>
        <p:spPr bwMode="auto">
          <a:xfrm>
            <a:off x="4787900" y="4508500"/>
            <a:ext cx="1079500" cy="10810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rc 33"/>
          <p:cNvSpPr>
            <a:spLocks/>
          </p:cNvSpPr>
          <p:nvPr/>
        </p:nvSpPr>
        <p:spPr bwMode="auto">
          <a:xfrm>
            <a:off x="5435600" y="4141788"/>
            <a:ext cx="1368425" cy="730250"/>
          </a:xfrm>
          <a:custGeom>
            <a:avLst/>
            <a:gdLst>
              <a:gd name="G0" fmla="+- 0 0 0"/>
              <a:gd name="G1" fmla="+- 20702 0 0"/>
              <a:gd name="G2" fmla="+- 21600 0 0"/>
              <a:gd name="T0" fmla="*/ 6163 w 18123"/>
              <a:gd name="T1" fmla="*/ 0 h 20702"/>
              <a:gd name="T2" fmla="*/ 18123 w 18123"/>
              <a:gd name="T3" fmla="*/ 8949 h 20702"/>
              <a:gd name="T4" fmla="*/ 0 w 18123"/>
              <a:gd name="T5" fmla="*/ 20702 h 20702"/>
            </a:gdLst>
            <a:ahLst/>
            <a:cxnLst>
              <a:cxn ang="0">
                <a:pos x="T0" y="T1"/>
              </a:cxn>
              <a:cxn ang="0">
                <a:pos x="T2" y="T3"/>
              </a:cxn>
              <a:cxn ang="0">
                <a:pos x="T4" y="T5"/>
              </a:cxn>
            </a:cxnLst>
            <a:rect l="0" t="0" r="r" b="b"/>
            <a:pathLst>
              <a:path w="18123" h="20702" fill="none" extrusionOk="0">
                <a:moveTo>
                  <a:pt x="6163" y="-1"/>
                </a:moveTo>
                <a:cubicBezTo>
                  <a:pt x="11087" y="1465"/>
                  <a:pt x="15327" y="4638"/>
                  <a:pt x="18122" y="8949"/>
                </a:cubicBezTo>
              </a:path>
              <a:path w="18123" h="20702" stroke="0" extrusionOk="0">
                <a:moveTo>
                  <a:pt x="6163" y="-1"/>
                </a:moveTo>
                <a:cubicBezTo>
                  <a:pt x="11087" y="1465"/>
                  <a:pt x="15327" y="4638"/>
                  <a:pt x="18122" y="8949"/>
                </a:cubicBezTo>
                <a:lnTo>
                  <a:pt x="0" y="20702"/>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4"/>
          <p:cNvSpPr>
            <a:spLocks noChangeShapeType="1"/>
          </p:cNvSpPr>
          <p:nvPr/>
        </p:nvSpPr>
        <p:spPr bwMode="auto">
          <a:xfrm flipH="1" flipV="1">
            <a:off x="6804025" y="4437063"/>
            <a:ext cx="504825"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5"/>
          <p:cNvSpPr>
            <a:spLocks noChangeShapeType="1"/>
          </p:cNvSpPr>
          <p:nvPr/>
        </p:nvSpPr>
        <p:spPr bwMode="auto">
          <a:xfrm flipH="1" flipV="1">
            <a:off x="6804025" y="4652963"/>
            <a:ext cx="360363" cy="144462"/>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6"/>
          <p:cNvSpPr>
            <a:spLocks noChangeShapeType="1"/>
          </p:cNvSpPr>
          <p:nvPr/>
        </p:nvSpPr>
        <p:spPr bwMode="auto">
          <a:xfrm flipH="1">
            <a:off x="7451725" y="5300663"/>
            <a:ext cx="215900" cy="2159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flipH="1">
            <a:off x="7667625" y="5229225"/>
            <a:ext cx="433388" cy="43180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Arc 38"/>
          <p:cNvSpPr>
            <a:spLocks/>
          </p:cNvSpPr>
          <p:nvPr/>
        </p:nvSpPr>
        <p:spPr bwMode="auto">
          <a:xfrm flipH="1" flipV="1">
            <a:off x="5580063" y="4381500"/>
            <a:ext cx="1833562" cy="1135063"/>
          </a:xfrm>
          <a:custGeom>
            <a:avLst/>
            <a:gdLst>
              <a:gd name="G0" fmla="+- 1303 0 0"/>
              <a:gd name="G1" fmla="+- 21600 0 0"/>
              <a:gd name="G2" fmla="+- 21600 0 0"/>
              <a:gd name="T0" fmla="*/ 0 w 22903"/>
              <a:gd name="T1" fmla="*/ 39 h 22633"/>
              <a:gd name="T2" fmla="*/ 22878 w 22903"/>
              <a:gd name="T3" fmla="*/ 22633 h 22633"/>
              <a:gd name="T4" fmla="*/ 1303 w 22903"/>
              <a:gd name="T5" fmla="*/ 21600 h 22633"/>
            </a:gdLst>
            <a:ahLst/>
            <a:cxnLst>
              <a:cxn ang="0">
                <a:pos x="T0" y="T1"/>
              </a:cxn>
              <a:cxn ang="0">
                <a:pos x="T2" y="T3"/>
              </a:cxn>
              <a:cxn ang="0">
                <a:pos x="T4" y="T5"/>
              </a:cxn>
            </a:cxnLst>
            <a:rect l="0" t="0" r="r" b="b"/>
            <a:pathLst>
              <a:path w="22903" h="22633" fill="none" extrusionOk="0">
                <a:moveTo>
                  <a:pt x="0" y="39"/>
                </a:moveTo>
                <a:cubicBezTo>
                  <a:pt x="433" y="13"/>
                  <a:pt x="868" y="-1"/>
                  <a:pt x="1303" y="0"/>
                </a:cubicBezTo>
                <a:cubicBezTo>
                  <a:pt x="13232" y="0"/>
                  <a:pt x="22903" y="9670"/>
                  <a:pt x="22903" y="21600"/>
                </a:cubicBezTo>
                <a:cubicBezTo>
                  <a:pt x="22903" y="21944"/>
                  <a:pt x="22894" y="22288"/>
                  <a:pt x="22878" y="22633"/>
                </a:cubicBezTo>
              </a:path>
              <a:path w="22903" h="22633" stroke="0" extrusionOk="0">
                <a:moveTo>
                  <a:pt x="0" y="39"/>
                </a:moveTo>
                <a:cubicBezTo>
                  <a:pt x="433" y="13"/>
                  <a:pt x="868" y="-1"/>
                  <a:pt x="1303" y="0"/>
                </a:cubicBezTo>
                <a:cubicBezTo>
                  <a:pt x="13232" y="0"/>
                  <a:pt x="22903" y="9670"/>
                  <a:pt x="22903" y="21600"/>
                </a:cubicBezTo>
                <a:cubicBezTo>
                  <a:pt x="22903" y="21944"/>
                  <a:pt x="22894" y="22288"/>
                  <a:pt x="22878" y="22633"/>
                </a:cubicBezTo>
                <a:lnTo>
                  <a:pt x="1303"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9"/>
          <p:cNvSpPr>
            <a:spLocks noChangeShapeType="1"/>
          </p:cNvSpPr>
          <p:nvPr/>
        </p:nvSpPr>
        <p:spPr bwMode="auto">
          <a:xfrm>
            <a:off x="5076825" y="2781300"/>
            <a:ext cx="142875" cy="2873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0"/>
          <p:cNvSpPr>
            <a:spLocks noChangeShapeType="1"/>
          </p:cNvSpPr>
          <p:nvPr/>
        </p:nvSpPr>
        <p:spPr bwMode="auto">
          <a:xfrm>
            <a:off x="5292725" y="2636838"/>
            <a:ext cx="142875"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1"/>
          <p:cNvSpPr>
            <a:spLocks noChangeShapeType="1"/>
          </p:cNvSpPr>
          <p:nvPr/>
        </p:nvSpPr>
        <p:spPr bwMode="auto">
          <a:xfrm flipH="1">
            <a:off x="5148263" y="3357563"/>
            <a:ext cx="144462"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2"/>
          <p:cNvSpPr>
            <a:spLocks noChangeShapeType="1"/>
          </p:cNvSpPr>
          <p:nvPr/>
        </p:nvSpPr>
        <p:spPr bwMode="auto">
          <a:xfrm>
            <a:off x="5508625" y="3357563"/>
            <a:ext cx="0"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Arc 43"/>
          <p:cNvSpPr>
            <a:spLocks/>
          </p:cNvSpPr>
          <p:nvPr/>
        </p:nvSpPr>
        <p:spPr bwMode="auto">
          <a:xfrm>
            <a:off x="5435600" y="2925763"/>
            <a:ext cx="73025" cy="465137"/>
          </a:xfrm>
          <a:custGeom>
            <a:avLst/>
            <a:gdLst>
              <a:gd name="G0" fmla="+- 0 0 0"/>
              <a:gd name="G1" fmla="+- 21600 0 0"/>
              <a:gd name="G2" fmla="+- 21600 0 0"/>
              <a:gd name="T0" fmla="*/ 0 w 21600"/>
              <a:gd name="T1" fmla="*/ 0 h 23188"/>
              <a:gd name="T2" fmla="*/ 21542 w 21600"/>
              <a:gd name="T3" fmla="*/ 23188 h 23188"/>
              <a:gd name="T4" fmla="*/ 0 w 21600"/>
              <a:gd name="T5" fmla="*/ 21600 h 23188"/>
            </a:gdLst>
            <a:ahLst/>
            <a:cxnLst>
              <a:cxn ang="0">
                <a:pos x="T0" y="T1"/>
              </a:cxn>
              <a:cxn ang="0">
                <a:pos x="T2" y="T3"/>
              </a:cxn>
              <a:cxn ang="0">
                <a:pos x="T4" y="T5"/>
              </a:cxn>
            </a:cxnLst>
            <a:rect l="0" t="0" r="r" b="b"/>
            <a:pathLst>
              <a:path w="21600" h="23188" fill="none" extrusionOk="0">
                <a:moveTo>
                  <a:pt x="0" y="0"/>
                </a:moveTo>
                <a:cubicBezTo>
                  <a:pt x="11929" y="0"/>
                  <a:pt x="21600" y="9670"/>
                  <a:pt x="21600" y="21600"/>
                </a:cubicBezTo>
                <a:cubicBezTo>
                  <a:pt x="21600" y="22129"/>
                  <a:pt x="21580" y="22659"/>
                  <a:pt x="21541" y="23187"/>
                </a:cubicBezTo>
              </a:path>
              <a:path w="21600" h="23188" stroke="0" extrusionOk="0">
                <a:moveTo>
                  <a:pt x="0" y="0"/>
                </a:moveTo>
                <a:cubicBezTo>
                  <a:pt x="11929" y="0"/>
                  <a:pt x="21600" y="9670"/>
                  <a:pt x="21600" y="21600"/>
                </a:cubicBezTo>
                <a:cubicBezTo>
                  <a:pt x="21600" y="22129"/>
                  <a:pt x="21580" y="22659"/>
                  <a:pt x="21541" y="23187"/>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rc 44"/>
          <p:cNvSpPr>
            <a:spLocks/>
          </p:cNvSpPr>
          <p:nvPr/>
        </p:nvSpPr>
        <p:spPr bwMode="auto">
          <a:xfrm>
            <a:off x="5219700" y="2997200"/>
            <a:ext cx="69850" cy="503238"/>
          </a:xfrm>
          <a:custGeom>
            <a:avLst/>
            <a:gdLst>
              <a:gd name="G0" fmla="+- 0 0 0"/>
              <a:gd name="G1" fmla="+- 21600 0 0"/>
              <a:gd name="G2" fmla="+- 21600 0 0"/>
              <a:gd name="T0" fmla="*/ 0 w 20745"/>
              <a:gd name="T1" fmla="*/ 0 h 21600"/>
              <a:gd name="T2" fmla="*/ 20745 w 20745"/>
              <a:gd name="T3" fmla="*/ 15582 h 21600"/>
              <a:gd name="T4" fmla="*/ 0 w 20745"/>
              <a:gd name="T5" fmla="*/ 21600 h 21600"/>
            </a:gdLst>
            <a:ahLst/>
            <a:cxnLst>
              <a:cxn ang="0">
                <a:pos x="T0" y="T1"/>
              </a:cxn>
              <a:cxn ang="0">
                <a:pos x="T2" y="T3"/>
              </a:cxn>
              <a:cxn ang="0">
                <a:pos x="T4" y="T5"/>
              </a:cxn>
            </a:cxnLst>
            <a:rect l="0" t="0" r="r" b="b"/>
            <a:pathLst>
              <a:path w="20745" h="21600" fill="none" extrusionOk="0">
                <a:moveTo>
                  <a:pt x="0" y="0"/>
                </a:moveTo>
                <a:cubicBezTo>
                  <a:pt x="9611" y="0"/>
                  <a:pt x="18066" y="6351"/>
                  <a:pt x="20744" y="15582"/>
                </a:cubicBezTo>
              </a:path>
              <a:path w="20745" h="21600" stroke="0" extrusionOk="0">
                <a:moveTo>
                  <a:pt x="0" y="0"/>
                </a:moveTo>
                <a:cubicBezTo>
                  <a:pt x="9611" y="0"/>
                  <a:pt x="18066" y="6351"/>
                  <a:pt x="20744" y="15582"/>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5"/>
          <p:cNvSpPr>
            <a:spLocks noChangeShapeType="1"/>
          </p:cNvSpPr>
          <p:nvPr/>
        </p:nvSpPr>
        <p:spPr bwMode="auto">
          <a:xfrm flipH="1" flipV="1">
            <a:off x="6372225" y="3068638"/>
            <a:ext cx="28733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6"/>
          <p:cNvSpPr>
            <a:spLocks noChangeShapeType="1"/>
          </p:cNvSpPr>
          <p:nvPr/>
        </p:nvSpPr>
        <p:spPr bwMode="auto">
          <a:xfrm flipH="1" flipV="1">
            <a:off x="6516688" y="2781300"/>
            <a:ext cx="287337" cy="71438"/>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Arc 47"/>
          <p:cNvSpPr>
            <a:spLocks/>
          </p:cNvSpPr>
          <p:nvPr/>
        </p:nvSpPr>
        <p:spPr bwMode="auto">
          <a:xfrm>
            <a:off x="5451475" y="2135188"/>
            <a:ext cx="920750" cy="1008062"/>
          </a:xfrm>
          <a:custGeom>
            <a:avLst/>
            <a:gdLst>
              <a:gd name="G0" fmla="+- 1446 0 0"/>
              <a:gd name="G1" fmla="+- 21600 0 0"/>
              <a:gd name="G2" fmla="+- 21600 0 0"/>
              <a:gd name="T0" fmla="*/ 0 w 23046"/>
              <a:gd name="T1" fmla="*/ 48 h 21600"/>
              <a:gd name="T2" fmla="*/ 23046 w 23046"/>
              <a:gd name="T3" fmla="*/ 21600 h 21600"/>
              <a:gd name="T4" fmla="*/ 1446 w 23046"/>
              <a:gd name="T5" fmla="*/ 21600 h 21600"/>
            </a:gdLst>
            <a:ahLst/>
            <a:cxnLst>
              <a:cxn ang="0">
                <a:pos x="T0" y="T1"/>
              </a:cxn>
              <a:cxn ang="0">
                <a:pos x="T2" y="T3"/>
              </a:cxn>
              <a:cxn ang="0">
                <a:pos x="T4" y="T5"/>
              </a:cxn>
            </a:cxnLst>
            <a:rect l="0" t="0" r="r" b="b"/>
            <a:pathLst>
              <a:path w="23046" h="21600" fill="none" extrusionOk="0">
                <a:moveTo>
                  <a:pt x="0" y="48"/>
                </a:moveTo>
                <a:cubicBezTo>
                  <a:pt x="481" y="16"/>
                  <a:pt x="963" y="-1"/>
                  <a:pt x="1446" y="0"/>
                </a:cubicBezTo>
                <a:cubicBezTo>
                  <a:pt x="13375" y="0"/>
                  <a:pt x="23046" y="9670"/>
                  <a:pt x="23046" y="21600"/>
                </a:cubicBezTo>
              </a:path>
              <a:path w="23046" h="21600" stroke="0" extrusionOk="0">
                <a:moveTo>
                  <a:pt x="0" y="48"/>
                </a:moveTo>
                <a:cubicBezTo>
                  <a:pt x="481" y="16"/>
                  <a:pt x="963" y="-1"/>
                  <a:pt x="1446" y="0"/>
                </a:cubicBezTo>
                <a:cubicBezTo>
                  <a:pt x="13375" y="0"/>
                  <a:pt x="23046" y="9670"/>
                  <a:pt x="23046" y="21600"/>
                </a:cubicBezTo>
                <a:lnTo>
                  <a:pt x="1446"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rc 48"/>
          <p:cNvSpPr>
            <a:spLocks/>
          </p:cNvSpPr>
          <p:nvPr/>
        </p:nvSpPr>
        <p:spPr bwMode="auto">
          <a:xfrm>
            <a:off x="5219700" y="1916113"/>
            <a:ext cx="1296988" cy="86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9"/>
          <p:cNvSpPr>
            <a:spLocks noChangeShapeType="1"/>
          </p:cNvSpPr>
          <p:nvPr/>
        </p:nvSpPr>
        <p:spPr bwMode="auto">
          <a:xfrm>
            <a:off x="2555875" y="1773238"/>
            <a:ext cx="287338" cy="0"/>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0"/>
          <p:cNvSpPr>
            <a:spLocks noChangeShapeType="1"/>
          </p:cNvSpPr>
          <p:nvPr/>
        </p:nvSpPr>
        <p:spPr bwMode="auto">
          <a:xfrm flipV="1">
            <a:off x="2555875" y="1484313"/>
            <a:ext cx="287338" cy="730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Arc 51"/>
          <p:cNvSpPr>
            <a:spLocks/>
          </p:cNvSpPr>
          <p:nvPr/>
        </p:nvSpPr>
        <p:spPr bwMode="auto">
          <a:xfrm>
            <a:off x="2830513" y="1484313"/>
            <a:ext cx="1889125" cy="504825"/>
          </a:xfrm>
          <a:custGeom>
            <a:avLst/>
            <a:gdLst>
              <a:gd name="G0" fmla="+- 194 0 0"/>
              <a:gd name="G1" fmla="+- 21600 0 0"/>
              <a:gd name="G2" fmla="+- 21600 0 0"/>
              <a:gd name="T0" fmla="*/ 0 w 21783"/>
              <a:gd name="T1" fmla="*/ 1 h 21600"/>
              <a:gd name="T2" fmla="*/ 21783 w 21783"/>
              <a:gd name="T3" fmla="*/ 20916 h 21600"/>
              <a:gd name="T4" fmla="*/ 194 w 21783"/>
              <a:gd name="T5" fmla="*/ 21600 h 21600"/>
            </a:gdLst>
            <a:ahLst/>
            <a:cxnLst>
              <a:cxn ang="0">
                <a:pos x="T0" y="T1"/>
              </a:cxn>
              <a:cxn ang="0">
                <a:pos x="T2" y="T3"/>
              </a:cxn>
              <a:cxn ang="0">
                <a:pos x="T4" y="T5"/>
              </a:cxn>
            </a:cxnLst>
            <a:rect l="0" t="0" r="r" b="b"/>
            <a:pathLst>
              <a:path w="21783" h="21600" fill="none" extrusionOk="0">
                <a:moveTo>
                  <a:pt x="-1" y="0"/>
                </a:moveTo>
                <a:cubicBezTo>
                  <a:pt x="64" y="0"/>
                  <a:pt x="129" y="-1"/>
                  <a:pt x="194" y="0"/>
                </a:cubicBezTo>
                <a:cubicBezTo>
                  <a:pt x="11857" y="0"/>
                  <a:pt x="21413" y="9258"/>
                  <a:pt x="21783" y="20915"/>
                </a:cubicBezTo>
              </a:path>
              <a:path w="21783" h="21600" stroke="0" extrusionOk="0">
                <a:moveTo>
                  <a:pt x="-1" y="0"/>
                </a:moveTo>
                <a:cubicBezTo>
                  <a:pt x="64" y="0"/>
                  <a:pt x="129" y="-1"/>
                  <a:pt x="194" y="0"/>
                </a:cubicBezTo>
                <a:cubicBezTo>
                  <a:pt x="11857" y="0"/>
                  <a:pt x="21413" y="9258"/>
                  <a:pt x="21783" y="20915"/>
                </a:cubicBezTo>
                <a:lnTo>
                  <a:pt x="194"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rc 52"/>
          <p:cNvSpPr>
            <a:spLocks/>
          </p:cNvSpPr>
          <p:nvPr/>
        </p:nvSpPr>
        <p:spPr bwMode="auto">
          <a:xfrm>
            <a:off x="2771775" y="1773238"/>
            <a:ext cx="1655763"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492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3"/>
          <p:cNvSpPr>
            <a:spLocks noChangeShapeType="1"/>
          </p:cNvSpPr>
          <p:nvPr/>
        </p:nvSpPr>
        <p:spPr bwMode="auto">
          <a:xfrm flipH="1">
            <a:off x="1042988" y="1844675"/>
            <a:ext cx="215900" cy="288925"/>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54"/>
          <p:cNvSpPr>
            <a:spLocks noChangeShapeType="1"/>
          </p:cNvSpPr>
          <p:nvPr/>
        </p:nvSpPr>
        <p:spPr bwMode="auto">
          <a:xfrm flipH="1">
            <a:off x="1331913" y="1989138"/>
            <a:ext cx="215900" cy="287337"/>
          </a:xfrm>
          <a:prstGeom prst="line">
            <a:avLst/>
          </a:prstGeom>
          <a:noFill/>
          <a:ln w="3492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Rectangle 55"/>
          <p:cNvSpPr>
            <a:spLocks noChangeArrowheads="1"/>
          </p:cNvSpPr>
          <p:nvPr/>
        </p:nvSpPr>
        <p:spPr bwMode="auto">
          <a:xfrm>
            <a:off x="3059113" y="3716338"/>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56" name="Rectangle 56"/>
          <p:cNvSpPr>
            <a:spLocks noChangeArrowheads="1"/>
          </p:cNvSpPr>
          <p:nvPr/>
        </p:nvSpPr>
        <p:spPr bwMode="auto">
          <a:xfrm>
            <a:off x="3203575" y="2924175"/>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57" name="Rectangle 57"/>
          <p:cNvSpPr>
            <a:spLocks noChangeArrowheads="1"/>
          </p:cNvSpPr>
          <p:nvPr/>
        </p:nvSpPr>
        <p:spPr bwMode="auto">
          <a:xfrm>
            <a:off x="3276600" y="1700213"/>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58" name="Rectangle 58"/>
          <p:cNvSpPr>
            <a:spLocks noChangeArrowheads="1"/>
          </p:cNvSpPr>
          <p:nvPr/>
        </p:nvSpPr>
        <p:spPr bwMode="auto">
          <a:xfrm>
            <a:off x="3924300" y="1268413"/>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59" name="Rectangle 59"/>
          <p:cNvSpPr>
            <a:spLocks noChangeArrowheads="1"/>
          </p:cNvSpPr>
          <p:nvPr/>
        </p:nvSpPr>
        <p:spPr bwMode="auto">
          <a:xfrm>
            <a:off x="5651500" y="1628775"/>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0" name="Rectangle 60"/>
          <p:cNvSpPr>
            <a:spLocks noChangeArrowheads="1"/>
          </p:cNvSpPr>
          <p:nvPr/>
        </p:nvSpPr>
        <p:spPr bwMode="auto">
          <a:xfrm>
            <a:off x="5580063" y="2205038"/>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1" name="Rectangle 61"/>
          <p:cNvSpPr>
            <a:spLocks noChangeArrowheads="1"/>
          </p:cNvSpPr>
          <p:nvPr/>
        </p:nvSpPr>
        <p:spPr bwMode="auto">
          <a:xfrm>
            <a:off x="5364163" y="3068638"/>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2" name="Rectangle 62"/>
          <p:cNvSpPr>
            <a:spLocks noChangeArrowheads="1"/>
          </p:cNvSpPr>
          <p:nvPr/>
        </p:nvSpPr>
        <p:spPr bwMode="auto">
          <a:xfrm>
            <a:off x="4787900" y="3068638"/>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3" name="Rectangle 63"/>
          <p:cNvSpPr>
            <a:spLocks noChangeArrowheads="1"/>
          </p:cNvSpPr>
          <p:nvPr/>
        </p:nvSpPr>
        <p:spPr bwMode="auto">
          <a:xfrm>
            <a:off x="4211638" y="4797425"/>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4" name="Rectangle 64"/>
          <p:cNvSpPr>
            <a:spLocks noChangeArrowheads="1"/>
          </p:cNvSpPr>
          <p:nvPr/>
        </p:nvSpPr>
        <p:spPr bwMode="auto">
          <a:xfrm>
            <a:off x="5076825" y="4797425"/>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5" name="Rectangle 65"/>
          <p:cNvSpPr>
            <a:spLocks noChangeArrowheads="1"/>
          </p:cNvSpPr>
          <p:nvPr/>
        </p:nvSpPr>
        <p:spPr bwMode="auto">
          <a:xfrm>
            <a:off x="5867400" y="4797425"/>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6" name="Rectangle 66"/>
          <p:cNvSpPr>
            <a:spLocks noChangeArrowheads="1"/>
          </p:cNvSpPr>
          <p:nvPr/>
        </p:nvSpPr>
        <p:spPr bwMode="auto">
          <a:xfrm>
            <a:off x="6300788" y="4076700"/>
            <a:ext cx="576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7" name="Rectangle 67"/>
          <p:cNvSpPr>
            <a:spLocks noChangeArrowheads="1"/>
          </p:cNvSpPr>
          <p:nvPr/>
        </p:nvSpPr>
        <p:spPr bwMode="auto">
          <a:xfrm>
            <a:off x="2987675" y="4724400"/>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8" name="Rectangle 68"/>
          <p:cNvSpPr>
            <a:spLocks noChangeArrowheads="1"/>
          </p:cNvSpPr>
          <p:nvPr/>
        </p:nvSpPr>
        <p:spPr bwMode="auto">
          <a:xfrm>
            <a:off x="2051050" y="4724400"/>
            <a:ext cx="57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66"/>
                </a:solidFill>
              </a:rPr>
              <a:t>msg</a:t>
            </a:r>
          </a:p>
        </p:txBody>
      </p:sp>
      <p:sp>
        <p:nvSpPr>
          <p:cNvPr id="69" name="Line 69"/>
          <p:cNvSpPr>
            <a:spLocks noChangeShapeType="1"/>
          </p:cNvSpPr>
          <p:nvPr/>
        </p:nvSpPr>
        <p:spPr bwMode="auto">
          <a:xfrm flipV="1">
            <a:off x="1403350" y="2565400"/>
            <a:ext cx="2447925" cy="358775"/>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70"/>
          <p:cNvSpPr>
            <a:spLocks noChangeShapeType="1"/>
          </p:cNvSpPr>
          <p:nvPr/>
        </p:nvSpPr>
        <p:spPr bwMode="auto">
          <a:xfrm>
            <a:off x="1403350" y="3357563"/>
            <a:ext cx="360363" cy="358775"/>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Rectangle 71"/>
          <p:cNvSpPr>
            <a:spLocks noChangeArrowheads="1"/>
          </p:cNvSpPr>
          <p:nvPr/>
        </p:nvSpPr>
        <p:spPr bwMode="auto">
          <a:xfrm>
            <a:off x="250825" y="2708275"/>
            <a:ext cx="1225550" cy="7921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Composite</a:t>
            </a:r>
          </a:p>
        </p:txBody>
      </p:sp>
      <p:sp>
        <p:nvSpPr>
          <p:cNvPr id="72" name="Rectangle 72"/>
          <p:cNvSpPr>
            <a:spLocks noChangeArrowheads="1"/>
          </p:cNvSpPr>
          <p:nvPr/>
        </p:nvSpPr>
        <p:spPr bwMode="auto">
          <a:xfrm>
            <a:off x="0" y="5157788"/>
            <a:ext cx="1619250" cy="71913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3300"/>
                </a:solidFill>
              </a:rPr>
              <a:t>Link</a:t>
            </a:r>
          </a:p>
        </p:txBody>
      </p:sp>
      <p:sp>
        <p:nvSpPr>
          <p:cNvPr id="73" name="Line 73"/>
          <p:cNvSpPr>
            <a:spLocks noChangeShapeType="1"/>
          </p:cNvSpPr>
          <p:nvPr/>
        </p:nvSpPr>
        <p:spPr bwMode="auto">
          <a:xfrm flipV="1">
            <a:off x="1619250" y="5084763"/>
            <a:ext cx="576263" cy="431800"/>
          </a:xfrm>
          <a:prstGeom prst="line">
            <a:avLst/>
          </a:prstGeom>
          <a:noFill/>
          <a:ln w="3492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Rectangle 74"/>
          <p:cNvSpPr>
            <a:spLocks noChangeArrowheads="1"/>
          </p:cNvSpPr>
          <p:nvPr/>
        </p:nvSpPr>
        <p:spPr bwMode="auto">
          <a:xfrm>
            <a:off x="0" y="5911850"/>
            <a:ext cx="914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a:t>独立组件风格的体系结构由很多独立的通过消息交互的</a:t>
            </a:r>
          </a:p>
          <a:p>
            <a:r>
              <a:rPr lang="zh-CN" altLang="en-US" sz="2800"/>
              <a:t>过程或者对象组成。 </a:t>
            </a:r>
          </a:p>
        </p:txBody>
      </p:sp>
    </p:spTree>
    <p:extLst>
      <p:ext uri="{BB962C8B-B14F-4D97-AF65-F5344CB8AC3E}">
        <p14:creationId xmlns:p14="http://schemas.microsoft.com/office/powerpoint/2010/main" val="5937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linds(horizontal)">
                                      <p:cBhvr>
                                        <p:cTn id="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独立组件风格</a:t>
            </a:r>
          </a:p>
        </p:txBody>
      </p:sp>
      <p:sp>
        <p:nvSpPr>
          <p:cNvPr id="4" name="Rectangle 3"/>
          <p:cNvSpPr>
            <a:spLocks noGrp="1" noRot="1" noChangeArrowheads="1"/>
          </p:cNvSpPr>
          <p:nvPr>
            <p:ph sz="quarter" idx="1"/>
          </p:nvPr>
        </p:nvSpPr>
        <p:spPr>
          <a:xfrm>
            <a:off x="663702" y="1600200"/>
            <a:ext cx="8832850" cy="2836912"/>
          </a:xfrm>
        </p:spPr>
        <p:txBody>
          <a:bodyPr/>
          <a:lstStyle/>
          <a:p>
            <a:r>
              <a:rPr lang="zh-CN" altLang="en-GB" dirty="0"/>
              <a:t>这种软件体系结构通过对各自部分计算的解耦操作来达到易更改的目的。它们之间相互的传输数据，但是不直接控制双方。消息可能传递给：</a:t>
            </a:r>
            <a:endParaRPr lang="zh-CN" altLang="en-US" dirty="0"/>
          </a:p>
          <a:p>
            <a:r>
              <a:rPr lang="zh-CN" altLang="en-GB" b="1" i="1" dirty="0"/>
              <a:t>指定的参与项 </a:t>
            </a:r>
            <a:r>
              <a:rPr lang="en-GB" altLang="zh-CN" dirty="0"/>
              <a:t>(</a:t>
            </a:r>
            <a:r>
              <a:rPr lang="zh-CN" altLang="en-GB" dirty="0"/>
              <a:t>交互过程风格</a:t>
            </a:r>
            <a:r>
              <a:rPr lang="en-GB" altLang="zh-CN" dirty="0"/>
              <a:t>)</a:t>
            </a:r>
            <a:r>
              <a:rPr lang="zh-CN" altLang="en-GB" dirty="0"/>
              <a:t>； </a:t>
            </a:r>
            <a:endParaRPr lang="zh-CN" altLang="en-US" dirty="0"/>
          </a:p>
          <a:p>
            <a:r>
              <a:rPr lang="zh-CN" altLang="en-GB" b="1" i="1" dirty="0"/>
              <a:t>未指定的参与项</a:t>
            </a:r>
            <a:r>
              <a:rPr lang="zh-CN" altLang="en-GB" dirty="0"/>
              <a:t> 使用发布</a:t>
            </a:r>
            <a:r>
              <a:rPr lang="en-GB" altLang="zh-CN" dirty="0"/>
              <a:t>/</a:t>
            </a:r>
            <a:r>
              <a:rPr lang="zh-CN" altLang="en-GB" dirty="0"/>
              <a:t>登陆范型</a:t>
            </a:r>
            <a:r>
              <a:rPr lang="en-GB" altLang="zh-CN" dirty="0"/>
              <a:t>(</a:t>
            </a:r>
            <a:r>
              <a:rPr lang="zh-CN" altLang="en-GB" dirty="0"/>
              <a:t>事件风格</a:t>
            </a:r>
            <a:r>
              <a:rPr lang="en-GB" altLang="zh-CN" dirty="0"/>
              <a:t>) </a:t>
            </a:r>
            <a:r>
              <a:rPr lang="zh-CN" altLang="en-GB" dirty="0"/>
              <a:t>。</a:t>
            </a:r>
            <a:endParaRPr lang="zh-CN" altLang="en-US" dirty="0"/>
          </a:p>
        </p:txBody>
      </p:sp>
      <p:sp>
        <p:nvSpPr>
          <p:cNvPr id="5" name="矩形 4"/>
          <p:cNvSpPr/>
          <p:nvPr/>
        </p:nvSpPr>
        <p:spPr>
          <a:xfrm>
            <a:off x="848544" y="5229200"/>
            <a:ext cx="4953000" cy="923330"/>
          </a:xfrm>
          <a:prstGeom prst="rect">
            <a:avLst/>
          </a:prstGeom>
        </p:spPr>
        <p:txBody>
          <a:bodyPr>
            <a:spAutoFit/>
          </a:bodyPr>
          <a:lstStyle/>
          <a:p>
            <a:r>
              <a:rPr lang="en-US" altLang="zh-CN" b="1" dirty="0">
                <a:solidFill>
                  <a:srgbClr val="FF0066"/>
                </a:solidFill>
              </a:rPr>
              <a:t>Components: independent process</a:t>
            </a:r>
          </a:p>
          <a:p>
            <a:pPr>
              <a:buFont typeface="Wingdings" panose="05000000000000000000" pitchFamily="2" charset="2"/>
              <a:buNone/>
            </a:pPr>
            <a:endParaRPr lang="en-US" altLang="zh-CN" b="1" dirty="0">
              <a:solidFill>
                <a:schemeClr val="hlink"/>
              </a:solidFill>
            </a:endParaRPr>
          </a:p>
          <a:p>
            <a:r>
              <a:rPr lang="en-US" altLang="zh-CN" b="1" dirty="0" err="1">
                <a:solidFill>
                  <a:srgbClr val="FF0066"/>
                </a:solidFill>
              </a:rPr>
              <a:t>Connectors:message</a:t>
            </a:r>
            <a:r>
              <a:rPr lang="en-US" altLang="zh-CN" b="1" dirty="0">
                <a:solidFill>
                  <a:srgbClr val="FF0066"/>
                </a:solidFill>
              </a:rPr>
              <a:t> passing</a:t>
            </a:r>
          </a:p>
        </p:txBody>
      </p:sp>
    </p:spTree>
    <p:extLst>
      <p:ext uri="{BB962C8B-B14F-4D97-AF65-F5344CB8AC3E}">
        <p14:creationId xmlns:p14="http://schemas.microsoft.com/office/powerpoint/2010/main" val="16477186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a:t>
            </a:r>
            <a:r>
              <a:rPr lang="zh-CN" altLang="en-US" dirty="0" smtClean="0"/>
              <a:t>组件的</a:t>
            </a:r>
            <a:r>
              <a:rPr lang="zh-CN" altLang="en-US" dirty="0"/>
              <a:t>特点</a:t>
            </a:r>
          </a:p>
        </p:txBody>
      </p:sp>
      <p:sp>
        <p:nvSpPr>
          <p:cNvPr id="4" name="Rectangle 3"/>
          <p:cNvSpPr>
            <a:spLocks noGrp="1" noRot="1" noChangeArrowheads="1"/>
          </p:cNvSpPr>
          <p:nvPr>
            <p:ph sz="quarter" idx="1"/>
          </p:nvPr>
        </p:nvSpPr>
        <p:spPr>
          <a:xfrm>
            <a:off x="344488" y="1844824"/>
            <a:ext cx="8832850" cy="4495800"/>
          </a:xfrm>
        </p:spPr>
        <p:txBody>
          <a:bodyPr/>
          <a:lstStyle/>
          <a:p>
            <a:pPr>
              <a:lnSpc>
                <a:spcPct val="90000"/>
              </a:lnSpc>
            </a:pPr>
            <a:r>
              <a:rPr lang="zh-CN" altLang="en-US" dirty="0"/>
              <a:t>独立组件架构的特点是：</a:t>
            </a:r>
          </a:p>
          <a:p>
            <a:pPr lvl="1">
              <a:lnSpc>
                <a:spcPct val="90000"/>
              </a:lnSpc>
            </a:pPr>
            <a:r>
              <a:rPr lang="zh-CN" altLang="en-US" dirty="0"/>
              <a:t>系统由松耦合的一些独立运行的计算单元构成，这些单元之间通过消息传递信息。一般情况下，这些独立的计算单元能够自主地完成一些计算任务。</a:t>
            </a:r>
          </a:p>
          <a:p>
            <a:pPr lvl="1">
              <a:lnSpc>
                <a:spcPct val="90000"/>
              </a:lnSpc>
            </a:pPr>
            <a:r>
              <a:rPr lang="zh-CN" altLang="en-US" dirty="0"/>
              <a:t>消息的发出者通常并不知道谁会接收并处理这些消息，更不了解这些消息是如何被处理的。</a:t>
            </a:r>
          </a:p>
          <a:p>
            <a:pPr lvl="1">
              <a:lnSpc>
                <a:spcPct val="90000"/>
              </a:lnSpc>
            </a:pPr>
            <a:r>
              <a:rPr lang="zh-CN" altLang="en-US" dirty="0"/>
              <a:t>由于系统基于消息，因此有较好的并发性能，容错性和可伸缩性。</a:t>
            </a:r>
          </a:p>
          <a:p>
            <a:pPr lvl="1">
              <a:lnSpc>
                <a:spcPct val="90000"/>
              </a:lnSpc>
            </a:pPr>
            <a:r>
              <a:rPr lang="zh-CN" altLang="en-US" dirty="0"/>
              <a:t>独立组件系统中通常不存在比较明显的主</a:t>
            </a:r>
            <a:r>
              <a:rPr lang="en-US" altLang="zh-CN" dirty="0"/>
              <a:t>-</a:t>
            </a:r>
            <a:r>
              <a:rPr lang="zh-CN" altLang="en-US" dirty="0"/>
              <a:t>从结构。通常只有一个比较弱的服务器，甚至没有服务器。</a:t>
            </a:r>
          </a:p>
        </p:txBody>
      </p:sp>
    </p:spTree>
    <p:extLst>
      <p:ext uri="{BB962C8B-B14F-4D97-AF65-F5344CB8AC3E}">
        <p14:creationId xmlns:p14="http://schemas.microsoft.com/office/powerpoint/2010/main" val="179991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编码模式</a:t>
            </a:r>
            <a:endParaRPr lang="zh-CN" altLang="en-US" dirty="0"/>
          </a:p>
        </p:txBody>
      </p:sp>
      <p:sp>
        <p:nvSpPr>
          <p:cNvPr id="4" name="Rectangle 3"/>
          <p:cNvSpPr txBox="1">
            <a:spLocks noChangeArrowheads="1"/>
          </p:cNvSpPr>
          <p:nvPr/>
        </p:nvSpPr>
        <p:spPr bwMode="auto">
          <a:xfrm>
            <a:off x="1187450" y="1556792"/>
            <a:ext cx="7272338" cy="504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800" b="1" i="0" u="none" strike="noStrike" kern="0" cap="none" spc="0" normalizeH="0" baseline="0" noProof="0" dirty="0" smtClean="0">
                <a:ln>
                  <a:noFill/>
                </a:ln>
                <a:solidFill>
                  <a:srgbClr val="000000"/>
                </a:solidFill>
                <a:effectLst/>
                <a:uLnTx/>
                <a:uFillTx/>
                <a:latin typeface="Tahoma"/>
                <a:ea typeface="宋体"/>
                <a:cs typeface="+mn-cs"/>
              </a:rPr>
              <a:t>The easy way using a switch or</a:t>
            </a:r>
            <a:r>
              <a:rPr kumimoji="0" lang="en-GB" altLang="zh-CN" sz="1800" b="1" i="0" u="none" strike="noStrike" kern="0" cap="none" spc="0" normalizeH="0" baseline="0" noProof="0" dirty="0" smtClean="0">
                <a:ln>
                  <a:noFill/>
                </a:ln>
                <a:solidFill>
                  <a:srgbClr val="000000"/>
                </a:solidFill>
                <a:effectLst/>
                <a:uLnTx/>
                <a:uFillTx/>
                <a:latin typeface="Arial"/>
                <a:ea typeface="宋体"/>
                <a:cs typeface="+mn-cs"/>
              </a:rPr>
              <a:t>…</a:t>
            </a:r>
            <a:endParaRPr kumimoji="0" lang="en-GB" altLang="zh-CN" sz="1800" b="1" i="0" u="none" strike="noStrike" kern="0" cap="none" spc="0" normalizeH="0" baseline="0" noProof="0" dirty="0" smtClean="0">
              <a:ln>
                <a:noFill/>
              </a:ln>
              <a:solidFill>
                <a:srgbClr val="000000"/>
              </a:solidFill>
              <a:effectLst/>
              <a:uLnTx/>
              <a:uFillTx/>
              <a:latin typeface="Tahoma"/>
              <a:ea typeface="宋体"/>
              <a:cs typeface="+mn-cs"/>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endParaRPr kumimoji="0" lang="en-GB" altLang="zh-CN" sz="800" b="0" i="0" u="none" strike="noStrike" kern="0" cap="none" spc="0" normalizeH="0" baseline="0" noProof="0" dirty="0" smtClean="0">
              <a:ln>
                <a:noFill/>
              </a:ln>
              <a:solidFill>
                <a:srgbClr val="000000"/>
              </a:solidFill>
              <a:effectLst/>
              <a:uLnTx/>
              <a:uFillTx/>
              <a:latin typeface="Tahoma"/>
              <a:ea typeface="宋体"/>
              <a:cs typeface="+mn-cs"/>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endParaRPr kumimoji="0" lang="en-GB" altLang="zh-CN" sz="800" b="0" i="0" u="none" strike="noStrike" kern="0" cap="none" spc="0" normalizeH="0" baseline="0" noProof="0" dirty="0" smtClean="0">
              <a:ln>
                <a:noFill/>
              </a:ln>
              <a:solidFill>
                <a:srgbClr val="000000"/>
              </a:solidFill>
              <a:effectLst/>
              <a:uLnTx/>
              <a:uFillTx/>
              <a:latin typeface="Tahoma"/>
              <a:ea typeface="宋体"/>
              <a:cs typeface="+mn-cs"/>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calc.compareTo</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calc.compareTo</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calc.compareTo</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calc.compareTo</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if(0==</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displayTF.setText</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("y cannot equal 0!!!");</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else{ </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z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x.floatValue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 </a:t>
            </a:r>
            <a:r>
              <a:rPr kumimoji="0" lang="en-GB" altLang="zh-CN" sz="1400" b="1" i="0" u="none" strike="noStrike" kern="0" cap="none" spc="0" normalizeH="0" baseline="0" noProof="0" dirty="0" err="1" smtClean="0">
                <a:ln>
                  <a:noFill/>
                </a:ln>
                <a:solidFill>
                  <a:srgbClr val="333399"/>
                </a:solidFill>
                <a:effectLst/>
                <a:uLnTx/>
                <a:uFillTx/>
                <a:latin typeface="Tahoma"/>
                <a:ea typeface="宋体"/>
                <a:cs typeface="+mn-cs"/>
              </a:rPr>
              <a:t>y.floatValue</a:t>
            </a: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	result = new Float(z);</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endPar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GB" altLang="zh-CN" sz="1400" b="1" i="0" u="none" strike="noStrike" kern="0" cap="none" spc="0" normalizeH="0" baseline="0" noProof="0" dirty="0" smtClean="0">
                <a:ln>
                  <a:noFill/>
                </a:ln>
                <a:solidFill>
                  <a:srgbClr val="333399"/>
                </a:solidFill>
                <a:effectLst/>
                <a:uLnTx/>
                <a:uFillTx/>
                <a:latin typeface="Tahoma"/>
                <a:ea typeface="宋体"/>
                <a:cs typeface="+mn-cs"/>
              </a:rPr>
              <a:t>Is this a good structure?</a:t>
            </a:r>
            <a:endParaRPr kumimoji="0" lang="en-US" altLang="zh-CN" sz="1400" b="1" i="0" u="none" strike="noStrike" kern="0" cap="none" spc="0" normalizeH="0" baseline="0" noProof="0" dirty="0" smtClean="0">
              <a:ln>
                <a:noFill/>
              </a:ln>
              <a:solidFill>
                <a:srgbClr val="333399"/>
              </a:solidFill>
              <a:effectLst/>
              <a:uLnTx/>
              <a:uFillTx/>
              <a:latin typeface="Tahoma"/>
              <a:ea typeface="宋体"/>
              <a:cs typeface="+mn-cs"/>
            </a:endParaRPr>
          </a:p>
        </p:txBody>
      </p:sp>
    </p:spTree>
    <p:extLst>
      <p:ext uri="{BB962C8B-B14F-4D97-AF65-F5344CB8AC3E}">
        <p14:creationId xmlns:p14="http://schemas.microsoft.com/office/powerpoint/2010/main" val="2271450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软件体系结构风格</a:t>
            </a:r>
            <a:endParaRPr lang="zh-CN" altLang="en-US" dirty="0"/>
          </a:p>
        </p:txBody>
      </p:sp>
      <p:sp>
        <p:nvSpPr>
          <p:cNvPr id="4" name="Rectangle 3"/>
          <p:cNvSpPr txBox="1">
            <a:spLocks noChangeArrowheads="1"/>
          </p:cNvSpPr>
          <p:nvPr/>
        </p:nvSpPr>
        <p:spPr>
          <a:xfrm>
            <a:off x="992560" y="1916832"/>
            <a:ext cx="7772400" cy="4114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zh-CN" altLang="en-US" b="1" dirty="0" smtClean="0">
                <a:solidFill>
                  <a:schemeClr val="accent2"/>
                </a:solidFill>
              </a:rPr>
              <a:t>体系结构风格定义了一个系统家族，即一个体系结构定义一个</a:t>
            </a:r>
            <a:r>
              <a:rPr lang="zh-CN" altLang="en-US" b="1" dirty="0" smtClean="0">
                <a:solidFill>
                  <a:srgbClr val="669900"/>
                </a:solidFill>
              </a:rPr>
              <a:t>词汇表</a:t>
            </a:r>
            <a:r>
              <a:rPr lang="zh-CN" altLang="en-US" b="1" dirty="0" smtClean="0">
                <a:solidFill>
                  <a:schemeClr val="accent2"/>
                </a:solidFill>
              </a:rPr>
              <a:t>和一组</a:t>
            </a:r>
            <a:r>
              <a:rPr lang="zh-CN" altLang="en-US" b="1" dirty="0" smtClean="0">
                <a:solidFill>
                  <a:srgbClr val="669900"/>
                </a:solidFill>
              </a:rPr>
              <a:t>约束</a:t>
            </a:r>
            <a:r>
              <a:rPr lang="zh-CN" altLang="en-US" b="1" dirty="0" smtClean="0">
                <a:solidFill>
                  <a:schemeClr val="accent2"/>
                </a:solidFill>
              </a:rPr>
              <a:t>。</a:t>
            </a:r>
          </a:p>
          <a:p>
            <a:endParaRPr lang="zh-CN" altLang="en-US" b="1" dirty="0" smtClean="0">
              <a:solidFill>
                <a:schemeClr val="accent2"/>
              </a:solidFill>
            </a:endParaRPr>
          </a:p>
          <a:p>
            <a:r>
              <a:rPr lang="zh-CN" altLang="en-US" b="1" dirty="0" smtClean="0">
                <a:solidFill>
                  <a:srgbClr val="669900"/>
                </a:solidFill>
              </a:rPr>
              <a:t>词汇表</a:t>
            </a:r>
            <a:r>
              <a:rPr lang="zh-CN" altLang="en-US" b="1" dirty="0" smtClean="0">
                <a:solidFill>
                  <a:schemeClr val="accent2"/>
                </a:solidFill>
              </a:rPr>
              <a:t>中包含一些构件和连接件类型，而这组</a:t>
            </a:r>
            <a:r>
              <a:rPr lang="zh-CN" altLang="en-US" b="1" dirty="0" smtClean="0">
                <a:solidFill>
                  <a:srgbClr val="669900"/>
                </a:solidFill>
              </a:rPr>
              <a:t>约束</a:t>
            </a:r>
            <a:r>
              <a:rPr lang="zh-CN" altLang="en-US" b="1" dirty="0" smtClean="0">
                <a:solidFill>
                  <a:schemeClr val="accent2"/>
                </a:solidFill>
              </a:rPr>
              <a:t>指出系统是如何将这些构件和连接件组合起来的。</a:t>
            </a:r>
            <a:endParaRPr lang="zh-CN" altLang="en-US" b="1" dirty="0">
              <a:solidFill>
                <a:schemeClr val="accent2"/>
              </a:solidFill>
            </a:endParaRPr>
          </a:p>
        </p:txBody>
      </p:sp>
    </p:spTree>
    <p:extLst>
      <p:ext uri="{BB962C8B-B14F-4D97-AF65-F5344CB8AC3E}">
        <p14:creationId xmlns:p14="http://schemas.microsoft.com/office/powerpoint/2010/main" val="270808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70B6C7-96FA-4D84-90CD-07101C1F8B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4029</Words>
  <Application>Microsoft Office PowerPoint</Application>
  <PresentationFormat>A4 纸张(210x297 毫米)</PresentationFormat>
  <Paragraphs>506</Paragraphs>
  <Slides>79</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81" baseType="lpstr">
      <vt:lpstr>AcademicPresentation1_TP10352479</vt:lpstr>
      <vt:lpstr>位图图像</vt:lpstr>
      <vt:lpstr>软件建模训练(4) 软件设计与软件体系结构</vt:lpstr>
      <vt:lpstr>什么是模式</vt:lpstr>
      <vt:lpstr>什么是模式</vt:lpstr>
      <vt:lpstr>什么是模式</vt:lpstr>
      <vt:lpstr>模式与软件开发</vt:lpstr>
      <vt:lpstr>体系结构模式</vt:lpstr>
      <vt:lpstr>设计模式</vt:lpstr>
      <vt:lpstr>编码模式</vt:lpstr>
      <vt:lpstr>软件体系结构风格</vt:lpstr>
      <vt:lpstr>讨论体系结构风格时要回答</vt:lpstr>
      <vt:lpstr>PowerPoint 演示文稿</vt:lpstr>
      <vt:lpstr>体系结构风格</vt:lpstr>
      <vt:lpstr>数据流风格</vt:lpstr>
      <vt:lpstr>数据流的种类</vt:lpstr>
      <vt:lpstr>Pipes/Filters Style</vt:lpstr>
      <vt:lpstr>Pipes/Filters Style</vt:lpstr>
      <vt:lpstr>过滤器组件</vt:lpstr>
      <vt:lpstr>管道和过滤器</vt:lpstr>
      <vt:lpstr>Issue:data pulling and data pushing</vt:lpstr>
      <vt:lpstr>过滤组件的类型</vt:lpstr>
      <vt:lpstr>动态特性1</vt:lpstr>
      <vt:lpstr>动态特性2</vt:lpstr>
      <vt:lpstr>动态特性3</vt:lpstr>
      <vt:lpstr>过滤器的状态</vt:lpstr>
      <vt:lpstr>例子：Unix Shell</vt:lpstr>
      <vt:lpstr>例子：Unix Shell</vt:lpstr>
      <vt:lpstr>Example Shell</vt:lpstr>
      <vt:lpstr>特点</vt:lpstr>
      <vt:lpstr>管道-过滤器的优缺点</vt:lpstr>
      <vt:lpstr>实例</vt:lpstr>
      <vt:lpstr>PowerPoint 演示文稿</vt:lpstr>
      <vt:lpstr>PowerPoint 演示文稿</vt:lpstr>
      <vt:lpstr>Batch Sequential system</vt:lpstr>
      <vt:lpstr>批处理</vt:lpstr>
      <vt:lpstr>Batch Sequential vs Pipe &amp; Filter</vt:lpstr>
      <vt:lpstr>Process Control Style</vt:lpstr>
      <vt:lpstr>PowerPoint 演示文稿</vt:lpstr>
      <vt:lpstr>Open Loop Control(开环控制)</vt:lpstr>
      <vt:lpstr>开环控制</vt:lpstr>
      <vt:lpstr>Closed Loop Control(闭环控制)</vt:lpstr>
      <vt:lpstr>闭环控制</vt:lpstr>
      <vt:lpstr>Closed Loop Process Control Architecture—FeedBack </vt:lpstr>
      <vt:lpstr>Closed Loop Process Control Architecture—FeedForword</vt:lpstr>
      <vt:lpstr>过程控制体系结构</vt:lpstr>
      <vt:lpstr>控制流vs.数据流</vt:lpstr>
      <vt:lpstr>控制流vs.数据流</vt:lpstr>
      <vt:lpstr>调用返回信息隐藏</vt:lpstr>
      <vt:lpstr>调用/返回风格</vt:lpstr>
      <vt:lpstr>主程序-子程序</vt:lpstr>
      <vt:lpstr>PowerPoint 演示文稿</vt:lpstr>
      <vt:lpstr>实例RPC</vt:lpstr>
      <vt:lpstr>面向对象风格</vt:lpstr>
      <vt:lpstr>Object-Orientation</vt:lpstr>
      <vt:lpstr>面向对象思想</vt:lpstr>
      <vt:lpstr>面向对象思想</vt:lpstr>
      <vt:lpstr>需求改变了</vt:lpstr>
      <vt:lpstr>对象</vt:lpstr>
      <vt:lpstr>对象体系结构</vt:lpstr>
      <vt:lpstr>数据抽象或者面向对象</vt:lpstr>
      <vt:lpstr>PowerPoint 演示文稿</vt:lpstr>
      <vt:lpstr>实例：分布式软件系统</vt:lpstr>
      <vt:lpstr>CORBA标准中的定义</vt:lpstr>
      <vt:lpstr>优良特性</vt:lpstr>
      <vt:lpstr>不足之处</vt:lpstr>
      <vt:lpstr>层次化模式Layered Pattern</vt:lpstr>
      <vt:lpstr>层次化模式</vt:lpstr>
      <vt:lpstr>层次化模式</vt:lpstr>
      <vt:lpstr>每一层</vt:lpstr>
      <vt:lpstr>动态特性：场景1</vt:lpstr>
      <vt:lpstr>动态特性：场景2</vt:lpstr>
      <vt:lpstr>动态特性：场景3</vt:lpstr>
      <vt:lpstr>动态特性：场景4</vt:lpstr>
      <vt:lpstr>场景V</vt:lpstr>
      <vt:lpstr>实例</vt:lpstr>
      <vt:lpstr>优点</vt:lpstr>
      <vt:lpstr>不足之处</vt:lpstr>
      <vt:lpstr>独立组件风格</vt:lpstr>
      <vt:lpstr>独立组件风格</vt:lpstr>
      <vt:lpstr>独立组件的特点</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2016-05-03T02:11:08Z</dcterms:created>
  <dcterms:modified xsi:type="dcterms:W3CDTF">2016-05-18T12:58:21Z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