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29"/>
  </p:notesMasterIdLst>
  <p:sldIdLst>
    <p:sldId id="256" r:id="rId3"/>
    <p:sldId id="345" r:id="rId4"/>
    <p:sldId id="333"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400" r:id="rId58"/>
    <p:sldId id="401" r:id="rId59"/>
    <p:sldId id="402" r:id="rId60"/>
    <p:sldId id="403" r:id="rId61"/>
    <p:sldId id="404" r:id="rId62"/>
    <p:sldId id="405" r:id="rId63"/>
    <p:sldId id="406" r:id="rId64"/>
    <p:sldId id="407" r:id="rId65"/>
    <p:sldId id="408" r:id="rId66"/>
    <p:sldId id="409" r:id="rId67"/>
    <p:sldId id="410" r:id="rId68"/>
    <p:sldId id="411" r:id="rId69"/>
    <p:sldId id="412" r:id="rId70"/>
    <p:sldId id="413" r:id="rId71"/>
    <p:sldId id="414" r:id="rId72"/>
    <p:sldId id="415" r:id="rId73"/>
    <p:sldId id="416" r:id="rId74"/>
    <p:sldId id="399" r:id="rId75"/>
    <p:sldId id="398" r:id="rId76"/>
    <p:sldId id="417" r:id="rId77"/>
    <p:sldId id="418" r:id="rId78"/>
    <p:sldId id="419" r:id="rId79"/>
    <p:sldId id="420" r:id="rId80"/>
    <p:sldId id="421" r:id="rId81"/>
    <p:sldId id="422" r:id="rId82"/>
    <p:sldId id="423" r:id="rId83"/>
    <p:sldId id="424" r:id="rId84"/>
    <p:sldId id="425" r:id="rId85"/>
    <p:sldId id="426" r:id="rId86"/>
    <p:sldId id="427" r:id="rId87"/>
    <p:sldId id="428" r:id="rId88"/>
    <p:sldId id="429" r:id="rId89"/>
    <p:sldId id="430" r:id="rId90"/>
    <p:sldId id="431" r:id="rId91"/>
    <p:sldId id="432" r:id="rId92"/>
    <p:sldId id="433" r:id="rId93"/>
    <p:sldId id="434" r:id="rId94"/>
    <p:sldId id="435" r:id="rId95"/>
    <p:sldId id="436" r:id="rId96"/>
    <p:sldId id="437" r:id="rId97"/>
    <p:sldId id="438" r:id="rId98"/>
    <p:sldId id="439" r:id="rId99"/>
    <p:sldId id="440" r:id="rId100"/>
    <p:sldId id="441" r:id="rId101"/>
    <p:sldId id="442" r:id="rId102"/>
    <p:sldId id="443" r:id="rId103"/>
    <p:sldId id="444" r:id="rId104"/>
    <p:sldId id="445" r:id="rId105"/>
    <p:sldId id="446" r:id="rId106"/>
    <p:sldId id="447" r:id="rId107"/>
    <p:sldId id="448" r:id="rId108"/>
    <p:sldId id="449" r:id="rId109"/>
    <p:sldId id="450" r:id="rId110"/>
    <p:sldId id="451" r:id="rId111"/>
    <p:sldId id="452" r:id="rId112"/>
    <p:sldId id="453" r:id="rId113"/>
    <p:sldId id="454" r:id="rId114"/>
    <p:sldId id="455" r:id="rId115"/>
    <p:sldId id="456" r:id="rId116"/>
    <p:sldId id="457" r:id="rId117"/>
    <p:sldId id="458" r:id="rId118"/>
    <p:sldId id="459" r:id="rId119"/>
    <p:sldId id="460" r:id="rId120"/>
    <p:sldId id="461" r:id="rId121"/>
    <p:sldId id="462" r:id="rId122"/>
    <p:sldId id="463" r:id="rId123"/>
    <p:sldId id="464" r:id="rId124"/>
    <p:sldId id="465" r:id="rId125"/>
    <p:sldId id="466" r:id="rId126"/>
    <p:sldId id="467" r:id="rId127"/>
    <p:sldId id="468" r:id="rId128"/>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0" autoAdjust="0"/>
  </p:normalViewPr>
  <p:slideViewPr>
    <p:cSldViewPr>
      <p:cViewPr varScale="1">
        <p:scale>
          <a:sx n="87" d="100"/>
          <a:sy n="87" d="100"/>
        </p:scale>
        <p:origin x="-1147" y="-82"/>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6/1/2016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6/1/2016 8:28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6/1/2016 8:28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6/1/2016 8:28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6/1/2016 8:28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6/1/2016 8:28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6/1/2016 8:28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6/1/2016 8:28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6/1/2016 8:28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6/1/2016 8:28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6/1/2016 8:28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6/1/2016 8:28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6/1/2016 8:28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a:t>
            </a:r>
            <a:r>
              <a:rPr lang="en-US" altLang="zh-CN" dirty="0">
                <a:solidFill>
                  <a:srgbClr val="3891A7">
                    <a:lumMod val="75000"/>
                  </a:srgbClr>
                </a:solidFill>
                <a:latin typeface="Tw Cen MT"/>
                <a:ea typeface="宋体" pitchFamily="2" charset="-122"/>
              </a:rPr>
              <a:t>7</a:t>
            </a:r>
            <a:r>
              <a:rPr lang="en-US" altLang="zh-CN" dirty="0" smtClean="0">
                <a:solidFill>
                  <a:srgbClr val="3891A7">
                    <a:lumMod val="75000"/>
                  </a:srgbClr>
                </a:solidFill>
                <a:latin typeface="Tw Cen MT"/>
                <a:ea typeface="宋体" pitchFamily="2" charset="-122"/>
              </a:rPr>
              <a:t>)</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设计模式</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类适配器</a:t>
            </a:r>
          </a:p>
          <a:p>
            <a:endParaRPr lang="en-US" altLang="zh-CN" smtClean="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2852936"/>
            <a:ext cx="728186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9273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典型的具体观察者代码如下所示：</a:t>
            </a:r>
            <a:endParaRPr lang="zh-CN" altLang="en-US" sz="2000" smtClean="0"/>
          </a:p>
        </p:txBody>
      </p:sp>
      <p:graphicFrame>
        <p:nvGraphicFramePr>
          <p:cNvPr id="5" name="Group 12"/>
          <p:cNvGraphicFramePr>
            <a:graphicFrameLocks noGrp="1"/>
          </p:cNvGraphicFramePr>
          <p:nvPr>
            <p:ph sz="half" idx="4294967295"/>
          </p:nvPr>
        </p:nvGraphicFramePr>
        <p:xfrm>
          <a:off x="609600" y="2947988"/>
          <a:ext cx="8077200" cy="2432294"/>
        </p:xfrm>
        <a:graphic>
          <a:graphicData uri="http://schemas.openxmlformats.org/drawingml/2006/table">
            <a:tbl>
              <a:tblPr/>
              <a:tblGrid>
                <a:gridCol w="8077200"/>
              </a:tblGrid>
              <a:tr h="24320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public class ConcreteObserver implements Observer</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public void update()</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r>
                        <a:rPr kumimoji="0" lang="zh-CN" altLang="en-US" sz="1600" b="0" i="0" u="none" strike="noStrike" cap="none" normalizeH="0" baseline="0" smtClean="0">
                          <a:ln>
                            <a:noFill/>
                          </a:ln>
                          <a:solidFill>
                            <a:srgbClr val="080808"/>
                          </a:solidFill>
                          <a:effectLst/>
                          <a:latin typeface="Times New Roman" pitchFamily="18" charset="0"/>
                          <a:ea typeface="隶书" pitchFamily="49" charset="-122"/>
                        </a:rPr>
                        <a:t>具体更新代码</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16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3210618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客户端代码片段如下所示：</a:t>
            </a:r>
            <a:endParaRPr lang="zh-CN" altLang="en-US" sz="2000" smtClean="0"/>
          </a:p>
        </p:txBody>
      </p:sp>
      <p:graphicFrame>
        <p:nvGraphicFramePr>
          <p:cNvPr id="5" name="Group 11"/>
          <p:cNvGraphicFramePr>
            <a:graphicFrameLocks noGrp="1"/>
          </p:cNvGraphicFramePr>
          <p:nvPr>
            <p:ph sz="half" idx="4294967295"/>
          </p:nvPr>
        </p:nvGraphicFramePr>
        <p:xfrm>
          <a:off x="609600" y="2947988"/>
          <a:ext cx="8077200" cy="2233612"/>
        </p:xfrm>
        <a:graphic>
          <a:graphicData uri="http://schemas.openxmlformats.org/drawingml/2006/table">
            <a:tbl>
              <a:tblPr/>
              <a:tblGrid>
                <a:gridCol w="8077200"/>
              </a:tblGrid>
              <a:tr h="2233612">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Subject </a:t>
                      </a:r>
                      <a:r>
                        <a:rPr kumimoji="0" lang="en-US" altLang="zh-CN" sz="2400" b="0" i="0" u="none" strike="noStrike" cap="none" normalizeH="0" baseline="0" dirty="0" err="1" smtClean="0">
                          <a:ln>
                            <a:noFill/>
                          </a:ln>
                          <a:solidFill>
                            <a:srgbClr val="080808"/>
                          </a:solidFill>
                          <a:effectLst/>
                          <a:latin typeface="Times New Roman" pitchFamily="18" charset="0"/>
                          <a:ea typeface="隶书" pitchFamily="49" charset="-122"/>
                        </a:rPr>
                        <a:t>subject</a:t>
                      </a: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 = new </a:t>
                      </a:r>
                      <a:r>
                        <a:rPr kumimoji="0" lang="en-US" altLang="zh-CN" sz="2400" b="0" i="0" u="none" strike="noStrike" cap="none" normalizeH="0" baseline="0" dirty="0" err="1" smtClean="0">
                          <a:ln>
                            <a:noFill/>
                          </a:ln>
                          <a:solidFill>
                            <a:srgbClr val="080808"/>
                          </a:solidFill>
                          <a:effectLst/>
                          <a:latin typeface="Times New Roman" pitchFamily="18" charset="0"/>
                          <a:ea typeface="隶书" pitchFamily="49" charset="-122"/>
                        </a:rPr>
                        <a:t>ConcreteSubject</a:t>
                      </a: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Observer </a:t>
                      </a:r>
                      <a:r>
                        <a:rPr kumimoji="0" lang="en-US" altLang="zh-CN" sz="2400" b="0" i="0" u="none" strike="noStrike" cap="none" normalizeH="0" baseline="0" dirty="0" err="1" smtClean="0">
                          <a:ln>
                            <a:noFill/>
                          </a:ln>
                          <a:solidFill>
                            <a:srgbClr val="080808"/>
                          </a:solidFill>
                          <a:effectLst/>
                          <a:latin typeface="Times New Roman" pitchFamily="18" charset="0"/>
                          <a:ea typeface="隶书" pitchFamily="49" charset="-122"/>
                        </a:rPr>
                        <a:t>observer</a:t>
                      </a: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 = new </a:t>
                      </a:r>
                      <a:r>
                        <a:rPr kumimoji="0" lang="en-US" altLang="zh-CN" sz="2400" b="0" i="0" u="none" strike="noStrike" cap="none" normalizeH="0" baseline="0" dirty="0" err="1" smtClean="0">
                          <a:ln>
                            <a:noFill/>
                          </a:ln>
                          <a:solidFill>
                            <a:srgbClr val="080808"/>
                          </a:solidFill>
                          <a:effectLst/>
                          <a:latin typeface="Times New Roman" pitchFamily="18" charset="0"/>
                          <a:ea typeface="隶书" pitchFamily="49" charset="-122"/>
                        </a:rPr>
                        <a:t>ConcreteObserver</a:t>
                      </a: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400" b="0" i="0" u="none" strike="noStrike" cap="none" normalizeH="0" baseline="0" dirty="0" err="1" smtClean="0">
                          <a:ln>
                            <a:noFill/>
                          </a:ln>
                          <a:solidFill>
                            <a:srgbClr val="080808"/>
                          </a:solidFill>
                          <a:effectLst/>
                          <a:latin typeface="Times New Roman" pitchFamily="18" charset="0"/>
                          <a:ea typeface="隶书" pitchFamily="49" charset="-122"/>
                        </a:rPr>
                        <a:t>subject.attach</a:t>
                      </a: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(observer);</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400" b="0" i="0" u="none" strike="noStrike" cap="none" normalizeH="0" baseline="0" dirty="0" err="1" smtClean="0">
                          <a:ln>
                            <a:noFill/>
                          </a:ln>
                          <a:solidFill>
                            <a:srgbClr val="080808"/>
                          </a:solidFill>
                          <a:effectLst/>
                          <a:latin typeface="Times New Roman" pitchFamily="18" charset="0"/>
                          <a:ea typeface="隶书" pitchFamily="49" charset="-122"/>
                        </a:rPr>
                        <a:t>subject.notify</a:t>
                      </a:r>
                      <a:r>
                        <a:rPr kumimoji="0" lang="en-US" altLang="zh-CN" sz="2400" b="0" i="0" u="none" strike="noStrike" cap="none" normalizeH="0" baseline="0" dirty="0" smtClean="0">
                          <a:ln>
                            <a:noFill/>
                          </a:ln>
                          <a:solidFill>
                            <a:srgbClr val="080808"/>
                          </a:solidFill>
                          <a:effectLst/>
                          <a:latin typeface="Times New Roman" pitchFamily="18" charset="0"/>
                          <a:ea typeface="隶书" pitchFamily="49"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86086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2296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观察者模式顺序图如下所示：</a:t>
            </a:r>
            <a:endParaRPr lang="zh-CN" altLang="en-US" sz="2000" smtClean="0"/>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2819400"/>
            <a:ext cx="537845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1596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458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观察者模式实例与解析</a:t>
            </a:r>
          </a:p>
          <a:p>
            <a:pPr lvl="1"/>
            <a:r>
              <a:rPr lang="zh-CN" altLang="en-US" smtClean="0"/>
              <a:t>实例一：猫、狗与老鼠 </a:t>
            </a:r>
          </a:p>
          <a:p>
            <a:pPr lvl="2">
              <a:buFont typeface="Arial" charset="0"/>
              <a:buChar char="•"/>
            </a:pPr>
            <a:r>
              <a:rPr lang="zh-CN" altLang="en-US" sz="2400" smtClean="0"/>
              <a:t>假设猫是老鼠和狗的观察目标，老鼠和狗是观察者，猫叫老鼠跑，狗也跟着叫，使用观察者模式描述该过程。</a:t>
            </a:r>
            <a:endParaRPr lang="zh-CN" altLang="en-US" sz="2400" smtClean="0"/>
          </a:p>
        </p:txBody>
      </p:sp>
      <p:sp>
        <p:nvSpPr>
          <p:cNvPr id="5" name="Rectangle 12"/>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11025810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观察者模式实例与解析</a:t>
            </a:r>
          </a:p>
          <a:p>
            <a:pPr lvl="1"/>
            <a:r>
              <a:rPr lang="zh-CN" altLang="en-US" smtClean="0"/>
              <a:t>实例一：猫、狗与老鼠 </a:t>
            </a:r>
          </a:p>
          <a:p>
            <a:pPr lvl="1"/>
            <a:endParaRPr lang="zh-CN" altLang="en-US" smtClean="0"/>
          </a:p>
          <a:p>
            <a:pPr lvl="1"/>
            <a:endParaRPr lang="zh-CN" altLang="en-US" smtClean="0"/>
          </a:p>
          <a:p>
            <a:pPr lvl="1"/>
            <a:endParaRPr lang="en-US" altLang="zh-CN" smtClean="0"/>
          </a:p>
        </p:txBody>
      </p:sp>
      <p:pic>
        <p:nvPicPr>
          <p:cNvPr id="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8915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1608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82000" cy="43434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模式优缺点</a:t>
            </a:r>
          </a:p>
          <a:p>
            <a:pPr lvl="1">
              <a:lnSpc>
                <a:spcPct val="110000"/>
              </a:lnSpc>
            </a:pPr>
            <a:r>
              <a:rPr lang="zh-CN" altLang="en-US" sz="2800" smtClean="0"/>
              <a:t>观察者模式的优点</a:t>
            </a:r>
          </a:p>
          <a:p>
            <a:pPr lvl="2">
              <a:lnSpc>
                <a:spcPct val="110000"/>
              </a:lnSpc>
              <a:buFont typeface="Arial" charset="0"/>
              <a:buChar char="•"/>
            </a:pPr>
            <a:r>
              <a:rPr lang="zh-CN" altLang="en-US" sz="2200" smtClean="0"/>
              <a:t>观察者模式可以</a:t>
            </a:r>
            <a:r>
              <a:rPr lang="zh-CN" altLang="en-US" sz="2200" smtClean="0">
                <a:solidFill>
                  <a:srgbClr val="FF3300"/>
                </a:solidFill>
              </a:rPr>
              <a:t>实现表示层和数据逻辑层的分离</a:t>
            </a:r>
            <a:r>
              <a:rPr lang="zh-CN" altLang="en-US" sz="2200" smtClean="0"/>
              <a:t>，并定义了稳定的消息更新传递机制，抽象了更新接口，使得可以有各种各样不同的表示层作为具体观察者角色。</a:t>
            </a:r>
          </a:p>
          <a:p>
            <a:pPr lvl="2">
              <a:lnSpc>
                <a:spcPct val="110000"/>
              </a:lnSpc>
              <a:buFont typeface="Arial" charset="0"/>
              <a:buChar char="•"/>
            </a:pPr>
            <a:r>
              <a:rPr lang="zh-CN" altLang="en-US" sz="2200" smtClean="0"/>
              <a:t>观察者模式在观察目标和观察者之间</a:t>
            </a:r>
            <a:r>
              <a:rPr lang="zh-CN" altLang="en-US" sz="2200" smtClean="0">
                <a:solidFill>
                  <a:srgbClr val="FF3300"/>
                </a:solidFill>
              </a:rPr>
              <a:t>建立一个抽象的耦合</a:t>
            </a:r>
            <a:r>
              <a:rPr lang="zh-CN" altLang="en-US" sz="2200" smtClean="0"/>
              <a:t>。 </a:t>
            </a:r>
          </a:p>
          <a:p>
            <a:pPr lvl="2">
              <a:lnSpc>
                <a:spcPct val="110000"/>
              </a:lnSpc>
              <a:buFont typeface="Arial" charset="0"/>
              <a:buChar char="•"/>
            </a:pPr>
            <a:r>
              <a:rPr lang="zh-CN" altLang="en-US" sz="2200" smtClean="0"/>
              <a:t>观察者模式</a:t>
            </a:r>
            <a:r>
              <a:rPr lang="zh-CN" altLang="en-US" sz="2200" smtClean="0">
                <a:solidFill>
                  <a:srgbClr val="FF3300"/>
                </a:solidFill>
              </a:rPr>
              <a:t>支持广播通信</a:t>
            </a:r>
            <a:r>
              <a:rPr lang="zh-CN" altLang="en-US" sz="2200" smtClean="0"/>
              <a:t>。</a:t>
            </a:r>
          </a:p>
          <a:p>
            <a:pPr lvl="2">
              <a:lnSpc>
                <a:spcPct val="110000"/>
              </a:lnSpc>
              <a:buFont typeface="Arial" charset="0"/>
              <a:buChar char="•"/>
            </a:pPr>
            <a:r>
              <a:rPr lang="zh-CN" altLang="en-US" sz="2200" smtClean="0"/>
              <a:t>观察者模式</a:t>
            </a:r>
            <a:r>
              <a:rPr lang="zh-CN" altLang="en-US" sz="2200" smtClean="0">
                <a:solidFill>
                  <a:srgbClr val="FF3300"/>
                </a:solidFill>
              </a:rPr>
              <a:t>符合“开闭原则”</a:t>
            </a:r>
            <a:r>
              <a:rPr lang="zh-CN" altLang="en-US" sz="2200" smtClean="0"/>
              <a:t>的要求</a:t>
            </a:r>
            <a:r>
              <a:rPr lang="zh-CN" altLang="en-US" smtClean="0"/>
              <a:t>。</a:t>
            </a:r>
            <a:endParaRPr lang="zh-CN" altLang="en-US" smtClean="0"/>
          </a:p>
        </p:txBody>
      </p:sp>
    </p:spTree>
    <p:extLst>
      <p:ext uri="{BB962C8B-B14F-4D97-AF65-F5344CB8AC3E}">
        <p14:creationId xmlns:p14="http://schemas.microsoft.com/office/powerpoint/2010/main" val="29547712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5" name="Rectangle 3"/>
          <p:cNvSpPr txBox="1">
            <a:spLocks noChangeArrowheads="1"/>
          </p:cNvSpPr>
          <p:nvPr/>
        </p:nvSpPr>
        <p:spPr>
          <a:xfrm>
            <a:off x="381000" y="1752600"/>
            <a:ext cx="8382000" cy="44196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z="2800" smtClean="0"/>
              <a:t>观察者模式的缺点</a:t>
            </a:r>
          </a:p>
          <a:p>
            <a:pPr lvl="2">
              <a:buFont typeface="Arial" charset="0"/>
              <a:buChar char="•"/>
            </a:pPr>
            <a:r>
              <a:rPr lang="zh-CN" altLang="en-US" sz="2200" smtClean="0"/>
              <a:t>如果一个观察目标对象有很多直接和间接的观察者的话，</a:t>
            </a:r>
            <a:r>
              <a:rPr lang="zh-CN" altLang="en-US" sz="2200" smtClean="0">
                <a:solidFill>
                  <a:srgbClr val="FF3300"/>
                </a:solidFill>
              </a:rPr>
              <a:t>将所有的观察者都通知到会花费很多时间</a:t>
            </a:r>
            <a:r>
              <a:rPr lang="zh-CN" altLang="en-US" sz="2200" smtClean="0"/>
              <a:t>。</a:t>
            </a:r>
          </a:p>
          <a:p>
            <a:pPr lvl="2">
              <a:buFont typeface="Arial" charset="0"/>
              <a:buChar char="•"/>
            </a:pPr>
            <a:r>
              <a:rPr lang="zh-CN" altLang="en-US" sz="2200" smtClean="0"/>
              <a:t>如果在观察者和观察目标之间有</a:t>
            </a:r>
            <a:r>
              <a:rPr lang="zh-CN" altLang="en-US" sz="2200" smtClean="0">
                <a:solidFill>
                  <a:srgbClr val="FF3300"/>
                </a:solidFill>
              </a:rPr>
              <a:t>循环依赖的话</a:t>
            </a:r>
            <a:r>
              <a:rPr lang="zh-CN" altLang="en-US" sz="2200" smtClean="0"/>
              <a:t>，观察目标会触发它们之间进行循环调用，</a:t>
            </a:r>
            <a:r>
              <a:rPr lang="zh-CN" altLang="en-US" sz="2200" smtClean="0">
                <a:solidFill>
                  <a:srgbClr val="FF3300"/>
                </a:solidFill>
              </a:rPr>
              <a:t>可能导致系统崩溃</a:t>
            </a:r>
            <a:r>
              <a:rPr lang="zh-CN" altLang="en-US" sz="2200" smtClean="0"/>
              <a:t>。</a:t>
            </a:r>
          </a:p>
          <a:p>
            <a:pPr lvl="2">
              <a:buFont typeface="Arial" charset="0"/>
              <a:buChar char="•"/>
            </a:pPr>
            <a:r>
              <a:rPr lang="zh-CN" altLang="en-US" sz="2200" smtClean="0"/>
              <a:t>观察者模式</a:t>
            </a:r>
            <a:r>
              <a:rPr lang="zh-CN" altLang="en-US" sz="2200" smtClean="0">
                <a:solidFill>
                  <a:srgbClr val="FF3300"/>
                </a:solidFill>
              </a:rPr>
              <a:t>没有相应的机制让观察者知道所观察的目标对象是怎么发生变化的</a:t>
            </a:r>
            <a:r>
              <a:rPr lang="zh-CN" altLang="en-US" sz="2200" smtClean="0"/>
              <a:t>，而仅仅只是知道观察目标发生了变化</a:t>
            </a:r>
            <a:r>
              <a:rPr lang="zh-CN" altLang="en-US" smtClean="0"/>
              <a:t>。</a:t>
            </a:r>
            <a:endParaRPr lang="zh-CN" altLang="en-US" dirty="0" smtClean="0"/>
          </a:p>
        </p:txBody>
      </p:sp>
    </p:spTree>
    <p:extLst>
      <p:ext uri="{BB962C8B-B14F-4D97-AF65-F5344CB8AC3E}">
        <p14:creationId xmlns:p14="http://schemas.microsoft.com/office/powerpoint/2010/main" val="37340917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800" smtClean="0"/>
              <a:t>模式适用环境</a:t>
            </a:r>
            <a:endParaRPr lang="zh-CN" altLang="en-US" sz="3600" smtClean="0"/>
          </a:p>
          <a:p>
            <a:pPr lvl="1">
              <a:lnSpc>
                <a:spcPct val="110000"/>
              </a:lnSpc>
            </a:pPr>
            <a:r>
              <a:rPr lang="zh-CN" altLang="en-US" sz="2000" smtClean="0"/>
              <a:t>在以下情况下可以使用观察者模式：</a:t>
            </a:r>
          </a:p>
          <a:p>
            <a:pPr lvl="2">
              <a:buFont typeface="Arial" charset="0"/>
              <a:buChar char="•"/>
            </a:pPr>
            <a:r>
              <a:rPr lang="zh-CN" altLang="en-US" sz="2200" smtClean="0"/>
              <a:t>一个抽象模型有两个方面，其中</a:t>
            </a:r>
            <a:r>
              <a:rPr lang="zh-CN" altLang="en-US" sz="2200" smtClean="0">
                <a:solidFill>
                  <a:srgbClr val="FF3300"/>
                </a:solidFill>
              </a:rPr>
              <a:t>一个方面依赖于另一个方面</a:t>
            </a:r>
            <a:r>
              <a:rPr lang="zh-CN" altLang="en-US" sz="2200" smtClean="0"/>
              <a:t>。将这些方面</a:t>
            </a:r>
            <a:r>
              <a:rPr lang="zh-CN" altLang="en-US" sz="2200" smtClean="0">
                <a:solidFill>
                  <a:srgbClr val="FF3300"/>
                </a:solidFill>
              </a:rPr>
              <a:t>封装在独立的对象中使它们可以各自独立地改变和复用</a:t>
            </a:r>
            <a:r>
              <a:rPr lang="zh-CN" altLang="en-US" sz="2200" smtClean="0"/>
              <a:t>。</a:t>
            </a:r>
          </a:p>
          <a:p>
            <a:pPr lvl="2">
              <a:buFont typeface="Arial" charset="0"/>
              <a:buChar char="•"/>
            </a:pPr>
            <a:r>
              <a:rPr lang="zh-CN" altLang="en-US" sz="2200" smtClean="0">
                <a:solidFill>
                  <a:srgbClr val="FF3300"/>
                </a:solidFill>
              </a:rPr>
              <a:t>一个对象的改变将导致其他一个或多个对象也发生改变</a:t>
            </a:r>
            <a:r>
              <a:rPr lang="zh-CN" altLang="en-US" sz="2200" smtClean="0"/>
              <a:t>，而</a:t>
            </a:r>
            <a:r>
              <a:rPr lang="zh-CN" altLang="en-US" sz="2200" smtClean="0">
                <a:solidFill>
                  <a:srgbClr val="FF3300"/>
                </a:solidFill>
              </a:rPr>
              <a:t>不知道具体有多少对象将发生改变，</a:t>
            </a:r>
            <a:r>
              <a:rPr lang="zh-CN" altLang="en-US" sz="2200" smtClean="0"/>
              <a:t>可以降低对象之间的耦合度。</a:t>
            </a:r>
          </a:p>
          <a:p>
            <a:pPr lvl="2">
              <a:buFont typeface="Arial" charset="0"/>
              <a:buChar char="•"/>
            </a:pPr>
            <a:r>
              <a:rPr lang="zh-CN" altLang="en-US" sz="2200" smtClean="0">
                <a:solidFill>
                  <a:srgbClr val="FF3300"/>
                </a:solidFill>
              </a:rPr>
              <a:t>一个对象必须通知其他对象，而并不知道这些对象是谁</a:t>
            </a:r>
            <a:r>
              <a:rPr lang="zh-CN" altLang="en-US" sz="2200" smtClean="0"/>
              <a:t>。</a:t>
            </a:r>
          </a:p>
          <a:p>
            <a:pPr lvl="2">
              <a:buFont typeface="Arial" charset="0"/>
              <a:buChar char="•"/>
            </a:pPr>
            <a:r>
              <a:rPr lang="zh-CN" altLang="en-US" sz="2200" smtClean="0">
                <a:solidFill>
                  <a:srgbClr val="FF3300"/>
                </a:solidFill>
              </a:rPr>
              <a:t>需要在系统中创建一个触发链</a:t>
            </a:r>
            <a:r>
              <a:rPr lang="zh-CN" altLang="en-US" sz="2200" smtClean="0"/>
              <a:t>，</a:t>
            </a:r>
            <a:r>
              <a:rPr lang="en-US" altLang="zh-CN" sz="2200" smtClean="0"/>
              <a:t>A</a:t>
            </a:r>
            <a:r>
              <a:rPr lang="zh-CN" altLang="en-US" sz="2200" smtClean="0"/>
              <a:t>对象的行为将影响</a:t>
            </a:r>
            <a:r>
              <a:rPr lang="en-US" altLang="zh-CN" sz="2200" smtClean="0"/>
              <a:t>B</a:t>
            </a:r>
            <a:r>
              <a:rPr lang="zh-CN" altLang="en-US" sz="2200" smtClean="0"/>
              <a:t>对象，</a:t>
            </a:r>
            <a:r>
              <a:rPr lang="en-US" altLang="zh-CN" sz="2200" smtClean="0"/>
              <a:t>B</a:t>
            </a:r>
            <a:r>
              <a:rPr lang="zh-CN" altLang="en-US" sz="2200" smtClean="0"/>
              <a:t>对象的行为将影响</a:t>
            </a:r>
            <a:r>
              <a:rPr lang="en-US" altLang="zh-CN" sz="2200" smtClean="0"/>
              <a:t>C</a:t>
            </a:r>
            <a:r>
              <a:rPr lang="zh-CN" altLang="en-US" sz="2200" smtClean="0"/>
              <a:t>对象</a:t>
            </a:r>
            <a:r>
              <a:rPr lang="en-US" altLang="zh-CN" sz="2200" smtClean="0"/>
              <a:t>……</a:t>
            </a:r>
            <a:r>
              <a:rPr lang="zh-CN" altLang="en-US" sz="2200" smtClean="0"/>
              <a:t>，可以使用观察者模式创建一种</a:t>
            </a:r>
            <a:r>
              <a:rPr lang="zh-CN" altLang="en-US" sz="2200" smtClean="0">
                <a:solidFill>
                  <a:srgbClr val="FF3300"/>
                </a:solidFill>
              </a:rPr>
              <a:t>链式触发机制</a:t>
            </a:r>
            <a:r>
              <a:rPr lang="zh-CN" altLang="en-US" sz="2200" smtClean="0"/>
              <a:t>。</a:t>
            </a:r>
            <a:endParaRPr lang="zh-CN" altLang="en-US" sz="2200" dirty="0" smtClean="0"/>
          </a:p>
        </p:txBody>
      </p:sp>
    </p:spTree>
    <p:extLst>
      <p:ext uri="{BB962C8B-B14F-4D97-AF65-F5344CB8AC3E}">
        <p14:creationId xmlns:p14="http://schemas.microsoft.com/office/powerpoint/2010/main" val="19431538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dirty="0" smtClean="0"/>
              <a:t>模式应用</a:t>
            </a:r>
          </a:p>
          <a:p>
            <a:pPr lvl="1"/>
            <a:r>
              <a:rPr lang="en-US" altLang="zh-CN" sz="2000" dirty="0" smtClean="0"/>
              <a:t>JDK1.1</a:t>
            </a:r>
            <a:r>
              <a:rPr lang="zh-CN" altLang="en-US" sz="2000" dirty="0" smtClean="0"/>
              <a:t>版本及以后的各个版本中，事件处理模型采用基于观察者模式的</a:t>
            </a:r>
            <a:r>
              <a:rPr lang="zh-CN" altLang="en-US" sz="2000" dirty="0" smtClean="0">
                <a:solidFill>
                  <a:srgbClr val="FF3300"/>
                </a:solidFill>
              </a:rPr>
              <a:t>委派事件模型</a:t>
            </a:r>
            <a:r>
              <a:rPr lang="en-US" altLang="zh-CN" sz="2000" dirty="0" smtClean="0">
                <a:solidFill>
                  <a:srgbClr val="FF3300"/>
                </a:solidFill>
              </a:rPr>
              <a:t>(Delegation Event Model, DEM)</a:t>
            </a:r>
            <a:r>
              <a:rPr lang="zh-CN" altLang="en-US" sz="2000" dirty="0" smtClean="0"/>
              <a:t>。</a:t>
            </a:r>
          </a:p>
          <a:p>
            <a:pPr lvl="1"/>
            <a:r>
              <a:rPr lang="zh-CN" altLang="en-US" sz="2000" dirty="0" smtClean="0"/>
              <a:t>在</a:t>
            </a:r>
            <a:r>
              <a:rPr lang="en-US" altLang="zh-CN" sz="2000" dirty="0" smtClean="0"/>
              <a:t>DEM</a:t>
            </a:r>
            <a:r>
              <a:rPr lang="zh-CN" altLang="en-US" sz="2000" dirty="0" smtClean="0"/>
              <a:t>中，事件的发布者称为</a:t>
            </a:r>
            <a:r>
              <a:rPr lang="zh-CN" altLang="en-US" sz="2000" dirty="0" smtClean="0">
                <a:solidFill>
                  <a:srgbClr val="FF3300"/>
                </a:solidFill>
              </a:rPr>
              <a:t>事件源</a:t>
            </a:r>
            <a:r>
              <a:rPr lang="en-US" altLang="zh-CN" sz="2000" dirty="0" smtClean="0">
                <a:solidFill>
                  <a:srgbClr val="FF3300"/>
                </a:solidFill>
              </a:rPr>
              <a:t>(Event Source)</a:t>
            </a:r>
            <a:r>
              <a:rPr lang="zh-CN" altLang="en-US" sz="2000" dirty="0" smtClean="0"/>
              <a:t>，而订阅者叫做</a:t>
            </a:r>
            <a:r>
              <a:rPr lang="zh-CN" altLang="en-US" sz="2000" dirty="0" smtClean="0">
                <a:solidFill>
                  <a:srgbClr val="FF3300"/>
                </a:solidFill>
              </a:rPr>
              <a:t>事件监听器</a:t>
            </a:r>
            <a:r>
              <a:rPr lang="en-US" altLang="zh-CN" sz="2000" dirty="0" smtClean="0">
                <a:solidFill>
                  <a:srgbClr val="FF3300"/>
                </a:solidFill>
              </a:rPr>
              <a:t>(Event Listener)</a:t>
            </a:r>
            <a:r>
              <a:rPr lang="zh-CN" altLang="en-US" sz="2000" dirty="0" smtClean="0"/>
              <a:t>，在这个过程中还可以通过</a:t>
            </a:r>
            <a:r>
              <a:rPr lang="zh-CN" altLang="en-US" sz="2000" dirty="0" smtClean="0">
                <a:solidFill>
                  <a:srgbClr val="FF3300"/>
                </a:solidFill>
              </a:rPr>
              <a:t>事件对象</a:t>
            </a:r>
            <a:r>
              <a:rPr lang="en-US" altLang="zh-CN" sz="2000" dirty="0" smtClean="0">
                <a:solidFill>
                  <a:srgbClr val="FF3300"/>
                </a:solidFill>
              </a:rPr>
              <a:t>(Event Object)</a:t>
            </a:r>
            <a:r>
              <a:rPr lang="zh-CN" altLang="en-US" sz="2000" dirty="0" smtClean="0"/>
              <a:t>来传递与事件相关的信息，可以在事件监听者的实现类中实现事件处理，因此事件监听对象又可以称为事件处理对象。</a:t>
            </a:r>
          </a:p>
          <a:p>
            <a:pPr lvl="1"/>
            <a:r>
              <a:rPr lang="zh-CN" altLang="en-US" sz="2000" dirty="0" smtClean="0">
                <a:solidFill>
                  <a:srgbClr val="FF3300"/>
                </a:solidFill>
              </a:rPr>
              <a:t>事件源对象</a:t>
            </a:r>
            <a:r>
              <a:rPr lang="zh-CN" altLang="en-US" sz="2000" dirty="0" smtClean="0"/>
              <a:t>、</a:t>
            </a:r>
            <a:r>
              <a:rPr lang="zh-CN" altLang="en-US" sz="2000" dirty="0" smtClean="0">
                <a:solidFill>
                  <a:srgbClr val="FF3300"/>
                </a:solidFill>
              </a:rPr>
              <a:t>事件监听对象（事件处理对象）</a:t>
            </a:r>
            <a:r>
              <a:rPr lang="zh-CN" altLang="en-US" sz="2000" dirty="0" smtClean="0"/>
              <a:t>和</a:t>
            </a:r>
            <a:r>
              <a:rPr lang="zh-CN" altLang="en-US" sz="2000" dirty="0" smtClean="0">
                <a:solidFill>
                  <a:srgbClr val="FF3300"/>
                </a:solidFill>
              </a:rPr>
              <a:t>事件对象</a:t>
            </a:r>
            <a:r>
              <a:rPr lang="zh-CN" altLang="en-US" sz="2000" dirty="0" smtClean="0"/>
              <a:t>构成了</a:t>
            </a:r>
            <a:r>
              <a:rPr lang="en-US" altLang="zh-CN" sz="2000" dirty="0" smtClean="0"/>
              <a:t>Java</a:t>
            </a:r>
            <a:r>
              <a:rPr lang="zh-CN" altLang="en-US" sz="2000" dirty="0" smtClean="0"/>
              <a:t>事件处理模型的三要素。</a:t>
            </a:r>
            <a:endParaRPr lang="zh-CN" altLang="en-US" sz="2000" dirty="0" smtClean="0"/>
          </a:p>
        </p:txBody>
      </p:sp>
    </p:spTree>
    <p:extLst>
      <p:ext uri="{BB962C8B-B14F-4D97-AF65-F5344CB8AC3E}">
        <p14:creationId xmlns:p14="http://schemas.microsoft.com/office/powerpoint/2010/main" val="36781087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820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模式扩展</a:t>
            </a:r>
          </a:p>
          <a:p>
            <a:pPr lvl="1"/>
            <a:r>
              <a:rPr lang="en-US" altLang="zh-CN" smtClean="0"/>
              <a:t>Java</a:t>
            </a:r>
            <a:r>
              <a:rPr lang="zh-CN" altLang="en-US" smtClean="0"/>
              <a:t>语言提供的对观察者模式的支持 </a:t>
            </a:r>
          </a:p>
          <a:p>
            <a:pPr lvl="2">
              <a:buFont typeface="Arial" charset="0"/>
              <a:buChar char="•"/>
            </a:pPr>
            <a:r>
              <a:rPr lang="zh-CN" altLang="en-US" smtClean="0"/>
              <a:t>在</a:t>
            </a:r>
            <a:r>
              <a:rPr lang="en-US" altLang="zh-CN" smtClean="0"/>
              <a:t>JDK</a:t>
            </a:r>
            <a:r>
              <a:rPr lang="zh-CN" altLang="en-US" smtClean="0"/>
              <a:t>的</a:t>
            </a:r>
            <a:r>
              <a:rPr lang="en-US" altLang="zh-CN" smtClean="0"/>
              <a:t>java.util</a:t>
            </a:r>
            <a:r>
              <a:rPr lang="zh-CN" altLang="en-US" smtClean="0"/>
              <a:t>包中，提供了</a:t>
            </a:r>
            <a:r>
              <a:rPr lang="en-US" altLang="zh-CN" smtClean="0">
                <a:solidFill>
                  <a:srgbClr val="FF3300"/>
                </a:solidFill>
              </a:rPr>
              <a:t>Observable</a:t>
            </a:r>
            <a:r>
              <a:rPr lang="zh-CN" altLang="en-US" smtClean="0">
                <a:solidFill>
                  <a:srgbClr val="FF3300"/>
                </a:solidFill>
              </a:rPr>
              <a:t>类</a:t>
            </a:r>
            <a:r>
              <a:rPr lang="zh-CN" altLang="en-US" smtClean="0"/>
              <a:t>以及</a:t>
            </a:r>
            <a:r>
              <a:rPr lang="en-US" altLang="zh-CN" smtClean="0">
                <a:solidFill>
                  <a:srgbClr val="FF3300"/>
                </a:solidFill>
              </a:rPr>
              <a:t>Observer</a:t>
            </a:r>
            <a:r>
              <a:rPr lang="zh-CN" altLang="en-US" smtClean="0">
                <a:solidFill>
                  <a:srgbClr val="FF3300"/>
                </a:solidFill>
              </a:rPr>
              <a:t>接口</a:t>
            </a:r>
            <a:r>
              <a:rPr lang="zh-CN" altLang="en-US" smtClean="0"/>
              <a:t>，它们构成了</a:t>
            </a:r>
            <a:r>
              <a:rPr lang="en-US" altLang="zh-CN" smtClean="0"/>
              <a:t>Java</a:t>
            </a:r>
            <a:r>
              <a:rPr lang="zh-CN" altLang="en-US" smtClean="0"/>
              <a:t>语言对观察者模式的支持。 </a:t>
            </a:r>
            <a:endParaRPr lang="zh-CN" altLang="en-US" smtClean="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828800"/>
            <a:ext cx="8605837"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49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56051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模式结构</a:t>
            </a:r>
          </a:p>
          <a:p>
            <a:pPr lvl="1"/>
            <a:r>
              <a:rPr lang="zh-CN" altLang="en-US" dirty="0" smtClean="0"/>
              <a:t>适配器模式包含如下角色：</a:t>
            </a:r>
            <a:endParaRPr lang="zh-CN" altLang="en-US" sz="3200" dirty="0" smtClean="0"/>
          </a:p>
          <a:p>
            <a:pPr lvl="2">
              <a:buFont typeface="Arial" panose="020B0604020202020204" pitchFamily="34" charset="0"/>
              <a:buChar char="•"/>
            </a:pPr>
            <a:r>
              <a:rPr lang="en-US" altLang="zh-CN" sz="2400" dirty="0" smtClean="0">
                <a:ea typeface="黑体" panose="02010609060101010101" pitchFamily="49" charset="-122"/>
              </a:rPr>
              <a:t>Target</a:t>
            </a:r>
            <a:r>
              <a:rPr lang="zh-CN" altLang="en-US" sz="2400" dirty="0" smtClean="0">
                <a:ea typeface="黑体" panose="02010609060101010101" pitchFamily="49" charset="-122"/>
              </a:rPr>
              <a:t>：目标抽象类</a:t>
            </a:r>
          </a:p>
          <a:p>
            <a:pPr lvl="2">
              <a:buFont typeface="Arial" panose="020B0604020202020204" pitchFamily="34" charset="0"/>
              <a:buChar char="•"/>
            </a:pPr>
            <a:r>
              <a:rPr lang="en-US" altLang="zh-CN" sz="2400" dirty="0" smtClean="0">
                <a:ea typeface="黑体" panose="02010609060101010101" pitchFamily="49" charset="-122"/>
              </a:rPr>
              <a:t>Adapter</a:t>
            </a:r>
            <a:r>
              <a:rPr lang="zh-CN" altLang="en-US" sz="2400" dirty="0" smtClean="0">
                <a:ea typeface="黑体" panose="02010609060101010101" pitchFamily="49" charset="-122"/>
              </a:rPr>
              <a:t>：适配器类</a:t>
            </a:r>
          </a:p>
          <a:p>
            <a:pPr lvl="2">
              <a:buFont typeface="Arial" panose="020B0604020202020204" pitchFamily="34" charset="0"/>
              <a:buChar char="•"/>
            </a:pPr>
            <a:r>
              <a:rPr lang="en-US" altLang="zh-CN" sz="2400" dirty="0" err="1" smtClean="0">
                <a:ea typeface="黑体" panose="02010609060101010101" pitchFamily="49" charset="-122"/>
              </a:rPr>
              <a:t>Adaptee</a:t>
            </a:r>
            <a:r>
              <a:rPr lang="zh-CN" altLang="en-US" sz="2400" dirty="0" smtClean="0">
                <a:ea typeface="黑体" panose="02010609060101010101" pitchFamily="49" charset="-122"/>
              </a:rPr>
              <a:t>：适配者类</a:t>
            </a:r>
          </a:p>
          <a:p>
            <a:pPr lvl="2">
              <a:buFont typeface="Arial" panose="020B0604020202020204" pitchFamily="34" charset="0"/>
              <a:buChar char="•"/>
            </a:pPr>
            <a:r>
              <a:rPr lang="en-US" altLang="zh-CN" sz="2400" dirty="0" smtClean="0">
                <a:ea typeface="黑体" panose="02010609060101010101" pitchFamily="49" charset="-122"/>
              </a:rPr>
              <a:t>Client</a:t>
            </a:r>
            <a:r>
              <a:rPr lang="zh-CN" altLang="en-US" sz="2400" dirty="0" smtClean="0">
                <a:ea typeface="黑体" panose="02010609060101010101" pitchFamily="49" charset="-122"/>
              </a:rPr>
              <a:t>：客户类</a:t>
            </a:r>
          </a:p>
        </p:txBody>
      </p:sp>
    </p:spTree>
    <p:extLst>
      <p:ext uri="{BB962C8B-B14F-4D97-AF65-F5344CB8AC3E}">
        <p14:creationId xmlns:p14="http://schemas.microsoft.com/office/powerpoint/2010/main" val="13128746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a:t>
            </a:r>
            <a:endParaRPr lang="zh-CN" altLang="en-US" dirty="0"/>
          </a:p>
        </p:txBody>
      </p:sp>
      <p:sp>
        <p:nvSpPr>
          <p:cNvPr id="4" name="Rectangle 3"/>
          <p:cNvSpPr txBox="1">
            <a:spLocks noChangeArrowheads="1"/>
          </p:cNvSpPr>
          <p:nvPr/>
        </p:nvSpPr>
        <p:spPr>
          <a:xfrm>
            <a:off x="381000" y="1752600"/>
            <a:ext cx="8382000" cy="44196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lgn="just"/>
            <a:r>
              <a:rPr lang="zh-CN" altLang="en-US" smtClean="0"/>
              <a:t>完成一项任务，往往可以有多种不同的方式，</a:t>
            </a:r>
            <a:r>
              <a:rPr lang="zh-CN" altLang="en-US" smtClean="0">
                <a:solidFill>
                  <a:srgbClr val="FF3300"/>
                </a:solidFill>
              </a:rPr>
              <a:t>每一种方式称为一个策略</a:t>
            </a:r>
            <a:r>
              <a:rPr lang="zh-CN" altLang="en-US" smtClean="0"/>
              <a:t>，我们</a:t>
            </a:r>
            <a:r>
              <a:rPr lang="zh-CN" altLang="en-US" smtClean="0">
                <a:solidFill>
                  <a:srgbClr val="FF3300"/>
                </a:solidFill>
              </a:rPr>
              <a:t>可以根据环境或者条件的不同选择不同的策略来完成该项任务</a:t>
            </a:r>
            <a:r>
              <a:rPr lang="zh-CN" altLang="en-US" smtClean="0"/>
              <a:t>。</a:t>
            </a:r>
          </a:p>
          <a:p>
            <a:pPr lvl="1" algn="just"/>
            <a:r>
              <a:rPr lang="zh-CN" altLang="en-US" smtClean="0"/>
              <a:t>在软件开发中也常常遇到类似的情况，实现某一个功能有多个途径，此时可以使用一种设计模式来使得系统可以灵活地选择解决途径，也能够方便地增加新的解决途径。 </a:t>
            </a:r>
            <a:endParaRPr lang="zh-CN" altLang="en-US" smtClean="0"/>
          </a:p>
        </p:txBody>
      </p:sp>
    </p:spTree>
    <p:extLst>
      <p:ext uri="{BB962C8B-B14F-4D97-AF65-F5344CB8AC3E}">
        <p14:creationId xmlns:p14="http://schemas.microsoft.com/office/powerpoint/2010/main" val="31458871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endParaRPr lang="zh-CN" altLang="en-US" sz="2000" smtClean="0"/>
          </a:p>
          <a:p>
            <a:pPr lvl="1">
              <a:buFont typeface="Wingdings" pitchFamily="2" charset="2"/>
              <a:buNone/>
            </a:pPr>
            <a:endParaRPr lang="en-US" altLang="zh-CN" sz="2000" smtClean="0"/>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61976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3882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495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lgn="just"/>
            <a:r>
              <a:rPr lang="zh-CN" altLang="en-US" sz="2000" smtClean="0"/>
              <a:t>在软件系统中，有许多算法可以实现某一功能，如查找、排序等，一种常用的方法是</a:t>
            </a:r>
            <a:r>
              <a:rPr lang="zh-CN" altLang="en-US" sz="2000" smtClean="0">
                <a:solidFill>
                  <a:srgbClr val="FF3300"/>
                </a:solidFill>
              </a:rPr>
              <a:t>硬编码</a:t>
            </a:r>
            <a:r>
              <a:rPr lang="en-US" altLang="zh-CN" sz="2000" smtClean="0">
                <a:solidFill>
                  <a:srgbClr val="FF3300"/>
                </a:solidFill>
              </a:rPr>
              <a:t>(Hard Coding)</a:t>
            </a:r>
            <a:r>
              <a:rPr lang="zh-CN" altLang="en-US" sz="2000" smtClean="0"/>
              <a:t>在一个类中，如需要提供多种查找算法，可以</a:t>
            </a:r>
            <a:r>
              <a:rPr lang="zh-CN" altLang="en-US" sz="2000" smtClean="0">
                <a:solidFill>
                  <a:srgbClr val="FF3300"/>
                </a:solidFill>
              </a:rPr>
              <a:t>将这些算法写到一个类中</a:t>
            </a:r>
            <a:r>
              <a:rPr lang="zh-CN" altLang="en-US" sz="2000" smtClean="0"/>
              <a:t>，在该类中提供多个方法，</a:t>
            </a:r>
            <a:r>
              <a:rPr lang="zh-CN" altLang="en-US" sz="2000" smtClean="0">
                <a:solidFill>
                  <a:srgbClr val="FF3300"/>
                </a:solidFill>
              </a:rPr>
              <a:t>每一个方法对应一个具体的查找算法；当然也可以将这些查找算法封装在一个统一的方法中，通过</a:t>
            </a:r>
            <a:r>
              <a:rPr lang="en-US" altLang="zh-CN" sz="2000" smtClean="0">
                <a:solidFill>
                  <a:srgbClr val="FF3300"/>
                </a:solidFill>
              </a:rPr>
              <a:t>if…else…</a:t>
            </a:r>
            <a:r>
              <a:rPr lang="zh-CN" altLang="en-US" sz="2000" smtClean="0">
                <a:solidFill>
                  <a:srgbClr val="FF3300"/>
                </a:solidFill>
              </a:rPr>
              <a:t>等条件判断语句来进行选择。</a:t>
            </a:r>
            <a:r>
              <a:rPr lang="zh-CN" altLang="en-US" sz="2000" smtClean="0"/>
              <a:t>这两种实现方法我们都可以称之为硬编码，</a:t>
            </a:r>
            <a:r>
              <a:rPr lang="zh-CN" altLang="en-US" sz="2000" smtClean="0">
                <a:solidFill>
                  <a:srgbClr val="FF3300"/>
                </a:solidFill>
              </a:rPr>
              <a:t>如果需要增加一种新的查找算法，需要修改封装算法类的源代码</a:t>
            </a:r>
            <a:r>
              <a:rPr lang="zh-CN" altLang="en-US" sz="2000" smtClean="0"/>
              <a:t>；更换查找算法，也需要修改客户端调用代码。</a:t>
            </a:r>
            <a:r>
              <a:rPr lang="zh-CN" altLang="en-US" sz="2000" smtClean="0">
                <a:solidFill>
                  <a:srgbClr val="FF3300"/>
                </a:solidFill>
              </a:rPr>
              <a:t>在这个算法类中封装了大量查找算法，该类代码将较复杂，维护较为困难。</a:t>
            </a:r>
            <a:endParaRPr lang="zh-CN" altLang="en-US" sz="2000" smtClean="0">
              <a:solidFill>
                <a:srgbClr val="FF3300"/>
              </a:solidFill>
            </a:endParaRPr>
          </a:p>
        </p:txBody>
      </p:sp>
    </p:spTree>
    <p:extLst>
      <p:ext uri="{BB962C8B-B14F-4D97-AF65-F5344CB8AC3E}">
        <p14:creationId xmlns:p14="http://schemas.microsoft.com/office/powerpoint/2010/main" val="2419566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495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z="2000" smtClean="0"/>
              <a:t>除了提供专门的查找算法类之外，还可以在客户端程序中直接包含算法代码，这种做法更不可取，将导致客户端程序庞大而且难以维护，如果存在大量可供选择的算法时问题将变得更加严重。</a:t>
            </a:r>
          </a:p>
          <a:p>
            <a:pPr lvl="1"/>
            <a:r>
              <a:rPr lang="zh-CN" altLang="en-US" sz="2000" smtClean="0"/>
              <a:t>为了解决这些问题，</a:t>
            </a:r>
            <a:r>
              <a:rPr lang="zh-CN" altLang="en-US" sz="2000" smtClean="0">
                <a:solidFill>
                  <a:srgbClr val="FF3300"/>
                </a:solidFill>
              </a:rPr>
              <a:t>可以定义一些独立的类来封装不同的算法，每一个类封装一个具体的算法</a:t>
            </a:r>
            <a:r>
              <a:rPr lang="zh-CN" altLang="en-US" sz="2000" smtClean="0"/>
              <a:t>，在这里，</a:t>
            </a:r>
            <a:r>
              <a:rPr lang="zh-CN" altLang="en-US" sz="2000" smtClean="0">
                <a:solidFill>
                  <a:srgbClr val="FF3300"/>
                </a:solidFill>
              </a:rPr>
              <a:t>每一个封装算法的类我们都可以称之为策略</a:t>
            </a:r>
            <a:r>
              <a:rPr lang="en-US" altLang="zh-CN" sz="2000" smtClean="0">
                <a:solidFill>
                  <a:srgbClr val="FF3300"/>
                </a:solidFill>
              </a:rPr>
              <a:t>(Strategy)</a:t>
            </a:r>
            <a:r>
              <a:rPr lang="zh-CN" altLang="en-US" sz="2000" smtClean="0"/>
              <a:t>，为了保证这些策略的一致性，一般会用一个</a:t>
            </a:r>
            <a:r>
              <a:rPr lang="zh-CN" altLang="en-US" sz="2000" smtClean="0">
                <a:solidFill>
                  <a:srgbClr val="FF3300"/>
                </a:solidFill>
              </a:rPr>
              <a:t>抽象的策略类来做算法的定义</a:t>
            </a:r>
            <a:r>
              <a:rPr lang="zh-CN" altLang="en-US" sz="2000" smtClean="0"/>
              <a:t>，</a:t>
            </a:r>
            <a:r>
              <a:rPr lang="zh-CN" altLang="en-US" sz="2000" smtClean="0">
                <a:solidFill>
                  <a:srgbClr val="FF3300"/>
                </a:solidFill>
              </a:rPr>
              <a:t>而具体每种算法则对应于一个具体策略类</a:t>
            </a:r>
            <a:r>
              <a:rPr lang="zh-CN" altLang="en-US" sz="2000" smtClean="0"/>
              <a:t>。</a:t>
            </a:r>
            <a:endParaRPr lang="zh-CN" altLang="en-US" sz="2000" dirty="0" smtClean="0"/>
          </a:p>
        </p:txBody>
      </p:sp>
    </p:spTree>
    <p:extLst>
      <p:ext uri="{BB962C8B-B14F-4D97-AF65-F5344CB8AC3E}">
        <p14:creationId xmlns:p14="http://schemas.microsoft.com/office/powerpoint/2010/main" val="36256350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策略模式</a:t>
            </a:r>
            <a:r>
              <a:rPr lang="en-US" altLang="zh-CN" smtClean="0"/>
              <a:t>(Strategy Pattern)</a:t>
            </a:r>
            <a:r>
              <a:rPr lang="zh-CN" altLang="en-US" smtClean="0"/>
              <a:t>：定义</a:t>
            </a:r>
            <a:r>
              <a:rPr lang="zh-CN" altLang="en-US" smtClean="0">
                <a:solidFill>
                  <a:srgbClr val="FF3300"/>
                </a:solidFill>
              </a:rPr>
              <a:t>一系列算法</a:t>
            </a:r>
            <a:r>
              <a:rPr lang="zh-CN" altLang="en-US" smtClean="0"/>
              <a:t>，将</a:t>
            </a:r>
            <a:r>
              <a:rPr lang="zh-CN" altLang="en-US" smtClean="0">
                <a:solidFill>
                  <a:srgbClr val="FF3300"/>
                </a:solidFill>
              </a:rPr>
              <a:t>每一个算法封装起来</a:t>
            </a:r>
            <a:r>
              <a:rPr lang="zh-CN" altLang="en-US" smtClean="0"/>
              <a:t>，并让它们可以</a:t>
            </a:r>
            <a:r>
              <a:rPr lang="zh-CN" altLang="en-US" smtClean="0">
                <a:solidFill>
                  <a:srgbClr val="FF3300"/>
                </a:solidFill>
              </a:rPr>
              <a:t>相互替换</a:t>
            </a:r>
            <a:r>
              <a:rPr lang="zh-CN" altLang="en-US" smtClean="0"/>
              <a:t>。策略模式</a:t>
            </a:r>
            <a:r>
              <a:rPr lang="zh-CN" altLang="en-US" smtClean="0">
                <a:solidFill>
                  <a:srgbClr val="FF3300"/>
                </a:solidFill>
              </a:rPr>
              <a:t>让算法独立于使用它的客户而变化</a:t>
            </a:r>
            <a:r>
              <a:rPr lang="zh-CN" altLang="en-US" smtClean="0"/>
              <a:t>，也称为</a:t>
            </a:r>
            <a:r>
              <a:rPr lang="zh-CN" altLang="en-US" smtClean="0">
                <a:solidFill>
                  <a:srgbClr val="FF3300"/>
                </a:solidFill>
              </a:rPr>
              <a:t>政策模式</a:t>
            </a:r>
            <a:r>
              <a:rPr lang="en-US" altLang="zh-CN" smtClean="0"/>
              <a:t>(Policy)</a:t>
            </a:r>
            <a:r>
              <a:rPr lang="zh-CN" altLang="en-US" smtClean="0"/>
              <a:t>。策略模式是一种</a:t>
            </a:r>
            <a:r>
              <a:rPr lang="zh-CN" altLang="en-US" smtClean="0">
                <a:solidFill>
                  <a:srgbClr val="FF3300"/>
                </a:solidFill>
              </a:rPr>
              <a:t>对象行为型</a:t>
            </a:r>
            <a:r>
              <a:rPr lang="zh-CN" altLang="en-US" smtClean="0"/>
              <a:t>模式。</a:t>
            </a:r>
            <a:endParaRPr lang="en-US" altLang="en-US" smtClean="0"/>
          </a:p>
        </p:txBody>
      </p:sp>
    </p:spTree>
    <p:extLst>
      <p:ext uri="{BB962C8B-B14F-4D97-AF65-F5344CB8AC3E}">
        <p14:creationId xmlns:p14="http://schemas.microsoft.com/office/powerpoint/2010/main" val="6373921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smtClean="0"/>
          </a:p>
        </p:txBody>
      </p:sp>
      <p:sp>
        <p:nvSpPr>
          <p:cNvPr id="5" name="Rectangle 11"/>
          <p:cNvSpPr>
            <a:spLocks noChangeArrowheads="1"/>
          </p:cNvSpPr>
          <p:nvPr/>
        </p:nvSpPr>
        <p:spPr bwMode="auto">
          <a:xfrm>
            <a:off x="0"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05808"/>
            <a:ext cx="9021762"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2406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策略模式包含如下角色：</a:t>
            </a:r>
            <a:endParaRPr lang="zh-CN" altLang="en-US" sz="3200" smtClean="0"/>
          </a:p>
          <a:p>
            <a:pPr lvl="2">
              <a:buFont typeface="Arial" charset="0"/>
              <a:buChar char="•"/>
            </a:pPr>
            <a:r>
              <a:rPr lang="en-US" altLang="zh-CN" sz="2400" smtClean="0"/>
              <a:t>Context: </a:t>
            </a:r>
            <a:r>
              <a:rPr lang="zh-CN" altLang="en-US" sz="2400" smtClean="0"/>
              <a:t>环境类</a:t>
            </a:r>
          </a:p>
          <a:p>
            <a:pPr lvl="2">
              <a:buFont typeface="Arial" charset="0"/>
              <a:buChar char="•"/>
            </a:pPr>
            <a:r>
              <a:rPr lang="en-US" altLang="en-US" sz="2400" smtClean="0"/>
              <a:t>Strategy</a:t>
            </a:r>
            <a:r>
              <a:rPr lang="en-US" altLang="zh-CN" sz="2400" smtClean="0"/>
              <a:t>: </a:t>
            </a:r>
            <a:r>
              <a:rPr lang="zh-CN" altLang="en-US" sz="2400" smtClean="0"/>
              <a:t>抽象策略类</a:t>
            </a:r>
          </a:p>
          <a:p>
            <a:pPr lvl="2">
              <a:buFont typeface="Arial" charset="0"/>
              <a:buChar char="•"/>
            </a:pPr>
            <a:r>
              <a:rPr lang="en-US" altLang="en-US" sz="2400" smtClean="0"/>
              <a:t>ConcreteStrategy</a:t>
            </a:r>
            <a:r>
              <a:rPr lang="en-US" altLang="zh-CN" sz="2400" smtClean="0"/>
              <a:t>: </a:t>
            </a:r>
            <a:r>
              <a:rPr lang="zh-CN" altLang="en-US" sz="2400" smtClean="0"/>
              <a:t>具体策略类</a:t>
            </a:r>
          </a:p>
          <a:p>
            <a:pPr lvl="2"/>
            <a:endParaRPr lang="en-US" altLang="zh-CN" sz="2400" dirty="0" smtClean="0"/>
          </a:p>
        </p:txBody>
      </p:sp>
    </p:spTree>
    <p:extLst>
      <p:ext uri="{BB962C8B-B14F-4D97-AF65-F5344CB8AC3E}">
        <p14:creationId xmlns:p14="http://schemas.microsoft.com/office/powerpoint/2010/main" val="34261450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920552" y="1799492"/>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模式分析</a:t>
            </a:r>
          </a:p>
          <a:p>
            <a:pPr lvl="1"/>
            <a:r>
              <a:rPr lang="zh-CN" altLang="en-US" smtClean="0"/>
              <a:t>策略模式是一个比较容易理解和使用的设计模式，</a:t>
            </a:r>
            <a:r>
              <a:rPr lang="zh-CN" altLang="en-US" smtClean="0">
                <a:solidFill>
                  <a:srgbClr val="FF3300"/>
                </a:solidFill>
              </a:rPr>
              <a:t>策略模式是对算法的封装</a:t>
            </a:r>
            <a:r>
              <a:rPr lang="zh-CN" altLang="en-US" smtClean="0"/>
              <a:t>，</a:t>
            </a:r>
            <a:r>
              <a:rPr lang="zh-CN" altLang="en-US" smtClean="0">
                <a:solidFill>
                  <a:srgbClr val="FF3300"/>
                </a:solidFill>
              </a:rPr>
              <a:t>它把算法的责任和算法本身分割开</a:t>
            </a:r>
            <a:r>
              <a:rPr lang="zh-CN" altLang="en-US" smtClean="0"/>
              <a:t>，</a:t>
            </a:r>
            <a:r>
              <a:rPr lang="zh-CN" altLang="en-US" smtClean="0">
                <a:solidFill>
                  <a:srgbClr val="FF3300"/>
                </a:solidFill>
              </a:rPr>
              <a:t>委派给不同的对象管理</a:t>
            </a:r>
            <a:r>
              <a:rPr lang="zh-CN" altLang="en-US" smtClean="0"/>
              <a:t>。策略模式通常</a:t>
            </a:r>
            <a:r>
              <a:rPr lang="zh-CN" altLang="en-US" smtClean="0">
                <a:solidFill>
                  <a:srgbClr val="FF3300"/>
                </a:solidFill>
              </a:rPr>
              <a:t>把一个系列的算法封装到一系列的策略类里面</a:t>
            </a:r>
            <a:r>
              <a:rPr lang="zh-CN" altLang="en-US" smtClean="0"/>
              <a:t>，作为一个抽象策略类的子类。用一句话来说，就是“准备一组算法，并将每一个算法封装起来，使得它们可以互换”。</a:t>
            </a:r>
            <a:endParaRPr lang="zh-CN" altLang="en-US" smtClean="0"/>
          </a:p>
        </p:txBody>
      </p:sp>
    </p:spTree>
    <p:extLst>
      <p:ext uri="{BB962C8B-B14F-4D97-AF65-F5344CB8AC3E}">
        <p14:creationId xmlns:p14="http://schemas.microsoft.com/office/powerpoint/2010/main" val="19836442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6288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不使用策略模式的代码：</a:t>
            </a:r>
            <a:endParaRPr lang="zh-CN" altLang="en-US" sz="2000" smtClean="0"/>
          </a:p>
        </p:txBody>
      </p:sp>
      <p:graphicFrame>
        <p:nvGraphicFramePr>
          <p:cNvPr id="5" name="Group 21"/>
          <p:cNvGraphicFramePr>
            <a:graphicFrameLocks noGrp="1"/>
          </p:cNvGraphicFramePr>
          <p:nvPr>
            <p:ph sz="half" idx="4294967295"/>
            <p:extLst>
              <p:ext uri="{D42A27DB-BD31-4B8C-83A1-F6EECF244321}">
                <p14:modId xmlns:p14="http://schemas.microsoft.com/office/powerpoint/2010/main" val="2228133325"/>
              </p:ext>
            </p:extLst>
          </p:nvPr>
        </p:nvGraphicFramePr>
        <p:xfrm>
          <a:off x="609600" y="2695600"/>
          <a:ext cx="8077200" cy="4078288"/>
        </p:xfrm>
        <a:graphic>
          <a:graphicData uri="http://schemas.openxmlformats.org/drawingml/2006/table">
            <a:tbl>
              <a:tblPr/>
              <a:tblGrid>
                <a:gridCol w="8077200"/>
              </a:tblGrid>
              <a:tr h="4078288">
                <a:tc>
                  <a:txBody>
                    <a:bodyPr/>
                    <a:lstStyle/>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public class Context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public void algorithm(String type)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if(type ==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strategyA</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200" b="0" i="0" u="none" strike="noStrike" cap="none" normalizeH="0" baseline="0" dirty="0" smtClean="0">
                          <a:ln>
                            <a:noFill/>
                          </a:ln>
                          <a:solidFill>
                            <a:srgbClr val="080808"/>
                          </a:solidFill>
                          <a:effectLst/>
                          <a:latin typeface="Times New Roman" pitchFamily="18" charset="0"/>
                          <a:ea typeface="隶书" pitchFamily="49" charset="-122"/>
                        </a:rPr>
                        <a:t>算法</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else if(type ==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strategyB</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200" b="0" i="0" u="none" strike="noStrike" cap="none" normalizeH="0" baseline="0" dirty="0" smtClean="0">
                          <a:ln>
                            <a:noFill/>
                          </a:ln>
                          <a:solidFill>
                            <a:srgbClr val="080808"/>
                          </a:solidFill>
                          <a:effectLst/>
                          <a:latin typeface="Times New Roman" pitchFamily="18" charset="0"/>
                          <a:ea typeface="隶书" pitchFamily="49" charset="-122"/>
                        </a:rPr>
                        <a:t>算法</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B</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else if(type ==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strategyC</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200" b="0" i="0" u="none" strike="noStrike" cap="none" normalizeH="0" baseline="0" dirty="0" smtClean="0">
                          <a:ln>
                            <a:noFill/>
                          </a:ln>
                          <a:solidFill>
                            <a:srgbClr val="080808"/>
                          </a:solidFill>
                          <a:effectLst/>
                          <a:latin typeface="Times New Roman" pitchFamily="18" charset="0"/>
                          <a:ea typeface="隶书" pitchFamily="49" charset="-122"/>
                        </a:rPr>
                        <a:t>算法</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C</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638127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重构之后的抽象策略类：</a:t>
            </a:r>
            <a:endParaRPr lang="zh-CN" altLang="en-US" sz="2000" smtClean="0"/>
          </a:p>
        </p:txBody>
      </p:sp>
      <p:graphicFrame>
        <p:nvGraphicFramePr>
          <p:cNvPr id="5" name="Group 17"/>
          <p:cNvGraphicFramePr>
            <a:graphicFrameLocks noGrp="1"/>
          </p:cNvGraphicFramePr>
          <p:nvPr>
            <p:ph sz="half" idx="4294967295"/>
          </p:nvPr>
        </p:nvGraphicFramePr>
        <p:xfrm>
          <a:off x="609600" y="2947988"/>
          <a:ext cx="8077200" cy="1737326"/>
        </p:xfrm>
        <a:graphic>
          <a:graphicData uri="http://schemas.openxmlformats.org/drawingml/2006/table">
            <a:tbl>
              <a:tblPr/>
              <a:tblGrid>
                <a:gridCol w="8077200"/>
              </a:tblGrid>
              <a:tr h="1736725">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public abstract class AbstractStrategy</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    public abstract void algorithm();  </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 </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42723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典型的类适配器代码：</a:t>
            </a:r>
          </a:p>
          <a:p>
            <a:pPr lvl="1" algn="just">
              <a:buFont typeface="Wingdings" panose="05000000000000000000" pitchFamily="2" charset="2"/>
              <a:buNone/>
            </a:pPr>
            <a:endParaRPr lang="en-US" altLang="zh-CN" smtClean="0"/>
          </a:p>
        </p:txBody>
      </p:sp>
      <p:graphicFrame>
        <p:nvGraphicFramePr>
          <p:cNvPr id="5" name="Group 14"/>
          <p:cNvGraphicFramePr>
            <a:graphicFrameLocks noGrp="1"/>
          </p:cNvGraphicFramePr>
          <p:nvPr>
            <p:ph sz="half" idx="4294967295"/>
          </p:nvPr>
        </p:nvGraphicFramePr>
        <p:xfrm>
          <a:off x="914400" y="3124200"/>
          <a:ext cx="7391400" cy="2057400"/>
        </p:xfrm>
        <a:graphic>
          <a:graphicData uri="http://schemas.openxmlformats.org/drawingml/2006/table">
            <a:tbl>
              <a:tblPr/>
              <a:tblGrid>
                <a:gridCol w="7391400"/>
              </a:tblGrid>
              <a:tr h="2057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extends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implements Target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specificRequest</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853856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客户端代码片段：</a:t>
            </a:r>
            <a:endParaRPr lang="zh-CN" altLang="en-US" sz="2000" smtClean="0"/>
          </a:p>
        </p:txBody>
      </p:sp>
      <p:graphicFrame>
        <p:nvGraphicFramePr>
          <p:cNvPr id="5" name="Group 14"/>
          <p:cNvGraphicFramePr>
            <a:graphicFrameLocks noGrp="1"/>
          </p:cNvGraphicFramePr>
          <p:nvPr>
            <p:ph sz="half" idx="4294967295"/>
          </p:nvPr>
        </p:nvGraphicFramePr>
        <p:xfrm>
          <a:off x="609600" y="2947988"/>
          <a:ext cx="8077200" cy="2724886"/>
        </p:xfrm>
        <a:graphic>
          <a:graphicData uri="http://schemas.openxmlformats.org/drawingml/2006/table">
            <a:tbl>
              <a:tblPr/>
              <a:tblGrid>
                <a:gridCol w="8077200"/>
              </a:tblGrid>
              <a:tr h="2724150">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Context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context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 new Context();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AbstractStrategy</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strategy;</a:t>
                      </a:r>
                      <a:endParaRPr kumimoji="0" lang="en-US" altLang="zh-CN" sz="1800" b="1" i="0" u="none" strike="noStrike" cap="none" normalizeH="0" baseline="0" dirty="0" smtClean="0">
                        <a:ln>
                          <a:noFill/>
                        </a:ln>
                        <a:solidFill>
                          <a:srgbClr val="080808"/>
                        </a:solidFill>
                        <a:effectLst/>
                        <a:latin typeface="Times New Roman" pitchFamily="18" charset="0"/>
                        <a:ea typeface="隶书" pitchFamily="49" charset="-122"/>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dirty="0" smtClean="0">
                          <a:ln>
                            <a:noFill/>
                          </a:ln>
                          <a:solidFill>
                            <a:srgbClr val="FF3300"/>
                          </a:solidFill>
                          <a:effectLst/>
                          <a:latin typeface="Times New Roman" pitchFamily="18" charset="0"/>
                          <a:ea typeface="隶书" pitchFamily="49" charset="-122"/>
                        </a:rPr>
                        <a:t>strategy = new </a:t>
                      </a:r>
                      <a:r>
                        <a:rPr kumimoji="0" lang="en-US" altLang="zh-CN" sz="1800" b="1" i="0" u="none" strike="noStrike" cap="none" normalizeH="0" baseline="0" dirty="0" err="1" smtClean="0">
                          <a:ln>
                            <a:noFill/>
                          </a:ln>
                          <a:solidFill>
                            <a:srgbClr val="FF3300"/>
                          </a:solidFill>
                          <a:effectLst/>
                          <a:latin typeface="Times New Roman" pitchFamily="18" charset="0"/>
                          <a:ea typeface="隶书" pitchFamily="49" charset="-122"/>
                        </a:rPr>
                        <a:t>ConcreteStrategyA</a:t>
                      </a:r>
                      <a:r>
                        <a:rPr kumimoji="0" lang="en-US" altLang="zh-CN" sz="1800" b="1" i="0" u="none" strike="noStrike" cap="none" normalizeH="0" baseline="0" dirty="0" smtClean="0">
                          <a:ln>
                            <a:noFill/>
                          </a:ln>
                          <a:solidFill>
                            <a:srgbClr val="FF3300"/>
                          </a:solidFill>
                          <a:effectLst/>
                          <a:latin typeface="Times New Roman" pitchFamily="18" charset="0"/>
                          <a:ea typeface="隶书" pitchFamily="49" charset="-122"/>
                        </a:rPr>
                        <a:t>();</a:t>
                      </a:r>
                      <a:endPar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endParaRP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dirty="0" err="1" smtClean="0">
                          <a:ln>
                            <a:noFill/>
                          </a:ln>
                          <a:solidFill>
                            <a:srgbClr val="FF3300"/>
                          </a:solidFill>
                          <a:effectLst/>
                          <a:latin typeface="Times New Roman" pitchFamily="18" charset="0"/>
                          <a:ea typeface="隶书" pitchFamily="49" charset="-122"/>
                        </a:rPr>
                        <a:t>context.setStrategy</a:t>
                      </a:r>
                      <a:r>
                        <a:rPr kumimoji="0" lang="en-US" altLang="zh-CN" sz="1800" b="1" i="0" u="none" strike="noStrike" cap="none" normalizeH="0" baseline="0" dirty="0" smtClean="0">
                          <a:ln>
                            <a:noFill/>
                          </a:ln>
                          <a:solidFill>
                            <a:srgbClr val="FF3300"/>
                          </a:solidFill>
                          <a:effectLst/>
                          <a:latin typeface="Times New Roman" pitchFamily="18" charset="0"/>
                          <a:ea typeface="隶书" pitchFamily="49" charset="-122"/>
                        </a:rPr>
                        <a:t>(strategy);</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dirty="0" err="1" smtClean="0">
                          <a:ln>
                            <a:noFill/>
                          </a:ln>
                          <a:solidFill>
                            <a:srgbClr val="FF3300"/>
                          </a:solidFill>
                          <a:effectLst/>
                          <a:latin typeface="Times New Roman" pitchFamily="18" charset="0"/>
                          <a:ea typeface="隶书" pitchFamily="49" charset="-122"/>
                        </a:rPr>
                        <a:t>context.algorithm</a:t>
                      </a:r>
                      <a:r>
                        <a:rPr kumimoji="0" lang="en-US" altLang="zh-CN" sz="1800" b="1" i="0" u="none" strike="noStrike" cap="none" normalizeH="0" baseline="0" dirty="0" smtClean="0">
                          <a:ln>
                            <a:noFill/>
                          </a:ln>
                          <a:solidFill>
                            <a:srgbClr val="FF3300"/>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800" b="0" i="0" u="none" strike="noStrike" cap="none" normalizeH="0" baseline="0" dirty="0" smtClean="0">
                          <a:ln>
                            <a:noFill/>
                          </a:ln>
                          <a:solidFill>
                            <a:srgbClr val="080808"/>
                          </a:solidFill>
                          <a:effectLst/>
                          <a:latin typeface="Tahoma" pitchFamily="34" charset="0"/>
                          <a:ea typeface="隶书"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1768033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在策略模式中，应当</a:t>
            </a:r>
            <a:r>
              <a:rPr lang="zh-CN" altLang="en-US" sz="2000" smtClean="0">
                <a:solidFill>
                  <a:srgbClr val="FF3300"/>
                </a:solidFill>
              </a:rPr>
              <a:t>由客户端自己决定</a:t>
            </a:r>
            <a:r>
              <a:rPr lang="zh-CN" altLang="en-US" sz="2000" smtClean="0"/>
              <a:t>在什么情况下使用什么具体策略角色。</a:t>
            </a:r>
          </a:p>
          <a:p>
            <a:pPr lvl="1"/>
            <a:r>
              <a:rPr lang="zh-CN" altLang="en-US" sz="2000" smtClean="0">
                <a:solidFill>
                  <a:srgbClr val="FF3300"/>
                </a:solidFill>
              </a:rPr>
              <a:t>策略模式仅仅封装算法，提供新算法插入到已有系统中</a:t>
            </a:r>
            <a:r>
              <a:rPr lang="zh-CN" altLang="en-US" sz="2000" smtClean="0"/>
              <a:t>，</a:t>
            </a:r>
            <a:r>
              <a:rPr lang="zh-CN" altLang="en-US" sz="2000" smtClean="0">
                <a:solidFill>
                  <a:srgbClr val="FF3300"/>
                </a:solidFill>
              </a:rPr>
              <a:t>以及老算法从系统中“退休”的方便</a:t>
            </a:r>
            <a:r>
              <a:rPr lang="zh-CN" altLang="en-US" sz="2000" smtClean="0"/>
              <a:t>，策略模式并不决定在何时使用何种算法，算法的选择由客户端来决定。这在一定程度上提高了系统的灵活性，但是客户端需要理解所有具体策略类之间的区别，以便选择合适的算法，这也是策略模式的缺点之一，在一定程度上增加了客户端的使用难度。</a:t>
            </a:r>
            <a:endParaRPr lang="zh-CN" altLang="en-US" sz="2000" smtClean="0"/>
          </a:p>
        </p:txBody>
      </p:sp>
    </p:spTree>
    <p:extLst>
      <p:ext uri="{BB962C8B-B14F-4D97-AF65-F5344CB8AC3E}">
        <p14:creationId xmlns:p14="http://schemas.microsoft.com/office/powerpoint/2010/main" val="20541160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458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策略模式实例与解析</a:t>
            </a:r>
          </a:p>
          <a:p>
            <a:pPr lvl="1"/>
            <a:r>
              <a:rPr lang="zh-CN" altLang="en-US" smtClean="0"/>
              <a:t>实例一：排序策略</a:t>
            </a:r>
          </a:p>
          <a:p>
            <a:pPr lvl="2">
              <a:buFont typeface="Arial" charset="0"/>
              <a:buChar char="•"/>
            </a:pPr>
            <a:r>
              <a:rPr lang="zh-CN" altLang="en-US" sz="2400" smtClean="0"/>
              <a:t>某系统提供了一个用于对数组数据进行操作的类，该类封装了对数组的常见操作，如查找数组元素、对数组元素进行排序等。现以排序操作为例，使用策略模式设计该数组操作类，使得客户端可以动态地更换排序算法，可以根据需要选择冒泡排序或选择排序或插入排序，也能够灵活地增加新的排序算法。</a:t>
            </a:r>
            <a:endParaRPr lang="zh-CN" altLang="en-US" sz="2400" smtClean="0"/>
          </a:p>
        </p:txBody>
      </p:sp>
      <p:sp>
        <p:nvSpPr>
          <p:cNvPr id="5" name="Rectangle 12"/>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12556472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策略模式实例与解析</a:t>
            </a:r>
          </a:p>
          <a:p>
            <a:pPr lvl="1"/>
            <a:r>
              <a:rPr lang="zh-CN" altLang="en-US" smtClean="0"/>
              <a:t>实例一：排序策略</a:t>
            </a:r>
          </a:p>
          <a:p>
            <a:pPr lvl="1"/>
            <a:endParaRPr lang="zh-CN" altLang="en-US" smtClean="0"/>
          </a:p>
          <a:p>
            <a:pPr lvl="1"/>
            <a:endParaRPr lang="zh-CN" altLang="en-US" smtClean="0"/>
          </a:p>
          <a:p>
            <a:pPr lvl="1"/>
            <a:endParaRPr lang="en-US" altLang="zh-CN" smtClean="0"/>
          </a:p>
        </p:txBody>
      </p:sp>
      <p:pic>
        <p:nvPicPr>
          <p:cNvPr id="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71800"/>
            <a:ext cx="85471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8582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a:spLocks noGrp="1" noChangeArrowheads="1"/>
          </p:cNvSpPr>
          <p:nvPr>
            <p:ph sz="quarter" idx="1"/>
          </p:nvPr>
        </p:nvSpPr>
        <p:spPr>
          <a:noFill/>
        </p:spPr>
        <p:txBody>
          <a:bodyPr/>
          <a:lstStyle/>
          <a:p>
            <a:pPr eaLnBrk="1" hangingPunct="1"/>
            <a:r>
              <a:rPr lang="zh-CN" altLang="en-US" smtClean="0"/>
              <a:t>模式优缺点</a:t>
            </a:r>
          </a:p>
          <a:p>
            <a:pPr lvl="1" eaLnBrk="1" hangingPunct="1"/>
            <a:r>
              <a:rPr lang="zh-CN" altLang="en-US" smtClean="0"/>
              <a:t>策略模式的优点</a:t>
            </a:r>
          </a:p>
          <a:p>
            <a:pPr lvl="2" eaLnBrk="1" hangingPunct="1">
              <a:buFont typeface="Arial" charset="0"/>
              <a:buChar char="•"/>
            </a:pPr>
            <a:r>
              <a:rPr lang="zh-CN" altLang="en-US" smtClean="0"/>
              <a:t>策略模式提供了</a:t>
            </a:r>
            <a:r>
              <a:rPr lang="zh-CN" altLang="en-US" smtClean="0">
                <a:solidFill>
                  <a:srgbClr val="FF3300"/>
                </a:solidFill>
              </a:rPr>
              <a:t>对“开闭原则”的完美支持</a:t>
            </a:r>
            <a:r>
              <a:rPr lang="zh-CN" altLang="en-US" smtClean="0"/>
              <a:t>，用户可以在不修改原有系统的基础上选择算法或行为，也可以灵活地增加新的算法或行为。</a:t>
            </a:r>
          </a:p>
          <a:p>
            <a:pPr lvl="2" eaLnBrk="1" hangingPunct="1">
              <a:buFont typeface="Arial" charset="0"/>
              <a:buChar char="•"/>
            </a:pPr>
            <a:r>
              <a:rPr lang="zh-CN" altLang="en-US" smtClean="0"/>
              <a:t>策略模式</a:t>
            </a:r>
            <a:r>
              <a:rPr lang="zh-CN" altLang="en-US" smtClean="0">
                <a:solidFill>
                  <a:srgbClr val="FF3300"/>
                </a:solidFill>
              </a:rPr>
              <a:t>提供了管理相关的算法族的办法</a:t>
            </a:r>
            <a:r>
              <a:rPr lang="zh-CN" altLang="en-US" smtClean="0"/>
              <a:t>。</a:t>
            </a:r>
          </a:p>
          <a:p>
            <a:pPr lvl="2" eaLnBrk="1" hangingPunct="1">
              <a:buFont typeface="Arial" charset="0"/>
              <a:buChar char="•"/>
            </a:pPr>
            <a:r>
              <a:rPr lang="zh-CN" altLang="en-US" smtClean="0"/>
              <a:t>策略模式</a:t>
            </a:r>
            <a:r>
              <a:rPr lang="zh-CN" altLang="en-US" smtClean="0">
                <a:solidFill>
                  <a:srgbClr val="FF3300"/>
                </a:solidFill>
              </a:rPr>
              <a:t>提供了可以替换继承关系的办法</a:t>
            </a:r>
            <a:r>
              <a:rPr lang="zh-CN" altLang="en-US" smtClean="0"/>
              <a:t>。</a:t>
            </a:r>
          </a:p>
          <a:p>
            <a:pPr lvl="2" eaLnBrk="1" hangingPunct="1">
              <a:buFont typeface="Arial" charset="0"/>
              <a:buChar char="•"/>
            </a:pPr>
            <a:r>
              <a:rPr lang="zh-CN" altLang="en-US" smtClean="0"/>
              <a:t>使用策略模式可以</a:t>
            </a:r>
            <a:r>
              <a:rPr lang="zh-CN" altLang="en-US" smtClean="0">
                <a:solidFill>
                  <a:srgbClr val="FF3300"/>
                </a:solidFill>
              </a:rPr>
              <a:t>避免使用多重条件转移语句</a:t>
            </a:r>
            <a:r>
              <a:rPr lang="zh-CN" altLang="en-US" smtClean="0"/>
              <a:t>。</a:t>
            </a:r>
          </a:p>
        </p:txBody>
      </p:sp>
    </p:spTree>
    <p:extLst>
      <p:ext uri="{BB962C8B-B14F-4D97-AF65-F5344CB8AC3E}">
        <p14:creationId xmlns:p14="http://schemas.microsoft.com/office/powerpoint/2010/main" val="41115937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策略模式的缺点</a:t>
            </a:r>
          </a:p>
          <a:p>
            <a:pPr lvl="2">
              <a:buFont typeface="Arial" charset="0"/>
              <a:buChar char="•"/>
            </a:pPr>
            <a:r>
              <a:rPr lang="zh-CN" altLang="en-US" sz="2400" smtClean="0"/>
              <a:t>客户端</a:t>
            </a:r>
            <a:r>
              <a:rPr lang="zh-CN" altLang="en-US" sz="2400" smtClean="0">
                <a:solidFill>
                  <a:srgbClr val="FF3300"/>
                </a:solidFill>
              </a:rPr>
              <a:t>必须知道所有的策略类</a:t>
            </a:r>
            <a:r>
              <a:rPr lang="zh-CN" altLang="en-US" sz="2400" smtClean="0"/>
              <a:t>，并自行决定使用哪一个策略类。 </a:t>
            </a:r>
          </a:p>
          <a:p>
            <a:pPr lvl="2">
              <a:buFont typeface="Arial" charset="0"/>
              <a:buChar char="•"/>
            </a:pPr>
            <a:r>
              <a:rPr lang="zh-CN" altLang="en-US" sz="2400" smtClean="0"/>
              <a:t>策略模式</a:t>
            </a:r>
            <a:r>
              <a:rPr lang="zh-CN" altLang="en-US" sz="2400" smtClean="0">
                <a:solidFill>
                  <a:srgbClr val="FF3300"/>
                </a:solidFill>
              </a:rPr>
              <a:t>将造成产生很多策略类</a:t>
            </a:r>
            <a:r>
              <a:rPr lang="zh-CN" altLang="en-US" sz="2400" smtClean="0"/>
              <a:t>，可以通过使用享元模式在一定程度上减少对象的数量。</a:t>
            </a:r>
            <a:endParaRPr lang="zh-CN" altLang="en-US" sz="2400" dirty="0" smtClean="0"/>
          </a:p>
        </p:txBody>
      </p:sp>
    </p:spTree>
    <p:extLst>
      <p:ext uri="{BB962C8B-B14F-4D97-AF65-F5344CB8AC3E}">
        <p14:creationId xmlns:p14="http://schemas.microsoft.com/office/powerpoint/2010/main" val="23087687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策略模式</a:t>
            </a:r>
          </a:p>
        </p:txBody>
      </p:sp>
      <p:sp>
        <p:nvSpPr>
          <p:cNvPr id="4" name="Rectangle 3"/>
          <p:cNvSpPr txBox="1">
            <a:spLocks noChangeArrowheads="1"/>
          </p:cNvSpPr>
          <p:nvPr/>
        </p:nvSpPr>
        <p:spPr>
          <a:xfrm>
            <a:off x="704528"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a:t>
            </a:r>
            <a:endParaRPr lang="zh-CN" altLang="en-US" sz="4000" smtClean="0"/>
          </a:p>
          <a:p>
            <a:pPr lvl="1">
              <a:lnSpc>
                <a:spcPct val="110000"/>
              </a:lnSpc>
            </a:pPr>
            <a:r>
              <a:rPr lang="zh-CN" altLang="en-US" smtClean="0"/>
              <a:t>在以下情况下可以使用策略模式：</a:t>
            </a:r>
          </a:p>
          <a:p>
            <a:pPr lvl="2">
              <a:buFont typeface="Arial" charset="0"/>
              <a:buChar char="•"/>
            </a:pPr>
            <a:r>
              <a:rPr lang="zh-CN" altLang="en-US" smtClean="0"/>
              <a:t>如果在一个系统里面有许多类，</a:t>
            </a:r>
            <a:r>
              <a:rPr lang="zh-CN" altLang="en-US" smtClean="0">
                <a:solidFill>
                  <a:srgbClr val="FF3300"/>
                </a:solidFill>
              </a:rPr>
              <a:t>它们之间的区别仅在于它们的行为</a:t>
            </a:r>
            <a:r>
              <a:rPr lang="zh-CN" altLang="en-US" smtClean="0"/>
              <a:t>，那么使用策略模式可以动态地让一个对象在许多行为中选择一种行为。</a:t>
            </a:r>
          </a:p>
          <a:p>
            <a:pPr lvl="2">
              <a:buFont typeface="Arial" charset="0"/>
              <a:buChar char="•"/>
            </a:pPr>
            <a:r>
              <a:rPr lang="zh-CN" altLang="en-US" smtClean="0"/>
              <a:t>一个系统</a:t>
            </a:r>
            <a:r>
              <a:rPr lang="zh-CN" altLang="en-US" smtClean="0">
                <a:solidFill>
                  <a:srgbClr val="FF3300"/>
                </a:solidFill>
              </a:rPr>
              <a:t>需要动态地在几种算法中选择一种</a:t>
            </a:r>
            <a:r>
              <a:rPr lang="zh-CN" altLang="en-US" smtClean="0"/>
              <a:t>。</a:t>
            </a:r>
          </a:p>
          <a:p>
            <a:pPr lvl="2">
              <a:buFont typeface="Arial" charset="0"/>
              <a:buChar char="•"/>
            </a:pPr>
            <a:r>
              <a:rPr lang="zh-CN" altLang="en-US" smtClean="0"/>
              <a:t>如果</a:t>
            </a:r>
            <a:r>
              <a:rPr lang="zh-CN" altLang="en-US" smtClean="0">
                <a:solidFill>
                  <a:srgbClr val="FF3300"/>
                </a:solidFill>
              </a:rPr>
              <a:t>一个对象有很多的行为</a:t>
            </a:r>
            <a:r>
              <a:rPr lang="zh-CN" altLang="en-US" smtClean="0"/>
              <a:t>，如果不用恰当的模式，这些行为就只好使用</a:t>
            </a:r>
            <a:r>
              <a:rPr lang="zh-CN" altLang="en-US" smtClean="0">
                <a:solidFill>
                  <a:srgbClr val="FF3300"/>
                </a:solidFill>
              </a:rPr>
              <a:t>多重的条件选择语句</a:t>
            </a:r>
            <a:r>
              <a:rPr lang="zh-CN" altLang="en-US" smtClean="0"/>
              <a:t>来实现。</a:t>
            </a:r>
          </a:p>
          <a:p>
            <a:pPr lvl="2">
              <a:buFont typeface="Arial" charset="0"/>
              <a:buChar char="•"/>
            </a:pPr>
            <a:r>
              <a:rPr lang="zh-CN" altLang="en-US" smtClean="0"/>
              <a:t>不希望客户端知道复杂的、与算法相关的数据结构，</a:t>
            </a:r>
            <a:r>
              <a:rPr lang="zh-CN" altLang="en-US" smtClean="0">
                <a:solidFill>
                  <a:srgbClr val="FF3300"/>
                </a:solidFill>
              </a:rPr>
              <a:t>在具体策略类中封装算法和相关的数据结构</a:t>
            </a:r>
            <a:r>
              <a:rPr lang="zh-CN" altLang="en-US" smtClean="0"/>
              <a:t>，提高算法的保密性与安全性。</a:t>
            </a:r>
            <a:endParaRPr lang="zh-CN" altLang="en-US" dirty="0" smtClean="0"/>
          </a:p>
        </p:txBody>
      </p:sp>
    </p:spTree>
    <p:extLst>
      <p:ext uri="{BB962C8B-B14F-4D97-AF65-F5344CB8AC3E}">
        <p14:creationId xmlns:p14="http://schemas.microsoft.com/office/powerpoint/2010/main" val="1538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典型的对象适配器代码：</a:t>
            </a:r>
          </a:p>
          <a:p>
            <a:pPr lvl="1" algn="just">
              <a:buFont typeface="Wingdings" panose="05000000000000000000" pitchFamily="2" charset="2"/>
              <a:buNone/>
            </a:pPr>
            <a:endParaRPr lang="en-US" altLang="zh-CN" smtClean="0"/>
          </a:p>
        </p:txBody>
      </p:sp>
      <p:graphicFrame>
        <p:nvGraphicFramePr>
          <p:cNvPr id="5" name="Group 13"/>
          <p:cNvGraphicFramePr>
            <a:graphicFrameLocks noGrp="1"/>
          </p:cNvGraphicFramePr>
          <p:nvPr>
            <p:ph sz="half" idx="4294967295"/>
          </p:nvPr>
        </p:nvGraphicFramePr>
        <p:xfrm>
          <a:off x="990600" y="3089275"/>
          <a:ext cx="7391400" cy="3456420"/>
        </p:xfrm>
        <a:graphic>
          <a:graphicData uri="http://schemas.openxmlformats.org/drawingml/2006/table">
            <a:tbl>
              <a:tblPr/>
              <a:tblGrid>
                <a:gridCol w="7391400"/>
              </a:tblGrid>
              <a:tr h="345598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 extends Target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Adapter(</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this.adaptee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adaptee.specificRequest</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7155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适配器模式实例与解析</a:t>
            </a:r>
          </a:p>
          <a:p>
            <a:pPr lvl="1">
              <a:lnSpc>
                <a:spcPct val="110000"/>
              </a:lnSpc>
            </a:pPr>
            <a:r>
              <a:rPr lang="zh-CN" altLang="en-US" dirty="0" smtClean="0"/>
              <a:t>实例：加密适配器</a:t>
            </a:r>
          </a:p>
          <a:p>
            <a:pPr lvl="2">
              <a:lnSpc>
                <a:spcPct val="110000"/>
              </a:lnSpc>
              <a:buFont typeface="Arial" panose="020B0604020202020204" pitchFamily="34" charset="0"/>
              <a:buChar char="•"/>
            </a:pPr>
            <a:r>
              <a:rPr lang="zh-CN" altLang="en-US" sz="2400" dirty="0" smtClean="0">
                <a:ea typeface="黑体" panose="02010609060101010101" pitchFamily="49" charset="-122"/>
              </a:rPr>
              <a:t>某系统需要提供一个加密模块，将用户信息（如密码等机密信息）加密之后再存储在数据库中，系统已经定义好了数据库操作类。为了提高开发效率，现需要重用已有的加密算法，这些算法封装在一些由第三方提供的类中，有些甚至没有源代码。使用适配器模式设计该加密模块，实现在不修改现有类的基础上重用第三方加密方法。</a:t>
            </a:r>
          </a:p>
          <a:p>
            <a:pPr lvl="1">
              <a:lnSpc>
                <a:spcPct val="110000"/>
              </a:lnSpc>
            </a:pPr>
            <a:endParaRPr lang="en-US" altLang="zh-CN" dirty="0" smtClean="0"/>
          </a:p>
        </p:txBody>
      </p:sp>
    </p:spTree>
    <p:extLst>
      <p:ext uri="{BB962C8B-B14F-4D97-AF65-F5344CB8AC3E}">
        <p14:creationId xmlns:p14="http://schemas.microsoft.com/office/powerpoint/2010/main" val="113065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1628800"/>
            <a:ext cx="8058150" cy="512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3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560512" y="198884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适配器模式的优点</a:t>
            </a:r>
          </a:p>
          <a:p>
            <a:pPr lvl="2">
              <a:buFont typeface="Arial" panose="020B0604020202020204" pitchFamily="34" charset="0"/>
              <a:buChar char="•"/>
            </a:pPr>
            <a:r>
              <a:rPr lang="zh-CN" altLang="en-US" smtClean="0">
                <a:solidFill>
                  <a:srgbClr val="FF3300"/>
                </a:solidFill>
                <a:ea typeface="黑体" panose="02010609060101010101" pitchFamily="49" charset="-122"/>
              </a:rPr>
              <a:t>将目标类和适配者类解耦</a:t>
            </a:r>
            <a:r>
              <a:rPr lang="zh-CN" altLang="en-US" smtClean="0">
                <a:ea typeface="黑体" panose="02010609060101010101" pitchFamily="49" charset="-122"/>
              </a:rPr>
              <a:t>，通过引入一个适配器类来重用现有的适配者类，而无须修改原有代码。</a:t>
            </a:r>
          </a:p>
          <a:p>
            <a:pPr lvl="2">
              <a:buFont typeface="Arial" panose="020B0604020202020204" pitchFamily="34" charset="0"/>
              <a:buChar char="•"/>
            </a:pPr>
            <a:r>
              <a:rPr lang="zh-CN" altLang="en-US" smtClean="0">
                <a:solidFill>
                  <a:srgbClr val="FF3300"/>
                </a:solidFill>
                <a:ea typeface="黑体" panose="02010609060101010101" pitchFamily="49" charset="-122"/>
              </a:rPr>
              <a:t>增加了类的透明性和复用性</a:t>
            </a:r>
            <a:r>
              <a:rPr lang="zh-CN" altLang="en-US" smtClean="0">
                <a:ea typeface="黑体" panose="02010609060101010101" pitchFamily="49" charset="-122"/>
              </a:rPr>
              <a:t>，将具体的实现封装在适配者类中，对于客户端类来说是透明的，而且提高了适配者的复用性。</a:t>
            </a:r>
          </a:p>
          <a:p>
            <a:pPr lvl="2">
              <a:buFont typeface="Arial" panose="020B0604020202020204" pitchFamily="34" charset="0"/>
              <a:buChar char="•"/>
            </a:pPr>
            <a:r>
              <a:rPr lang="zh-CN" altLang="en-US" smtClean="0">
                <a:solidFill>
                  <a:srgbClr val="FF3300"/>
                </a:solidFill>
                <a:ea typeface="黑体" panose="02010609060101010101" pitchFamily="49" charset="-122"/>
              </a:rPr>
              <a:t>灵活性和扩展性都非常好</a:t>
            </a:r>
            <a:r>
              <a:rPr lang="zh-CN" altLang="en-US" smtClean="0">
                <a:ea typeface="黑体" panose="02010609060101010101" pitchFamily="49" charset="-122"/>
              </a:rPr>
              <a:t>，通过使用配置文件，可以很方便地更换适配器，也可以在不修改原有代码的基础上增加新的适配器类，完全符合“开闭原则”。</a:t>
            </a:r>
          </a:p>
        </p:txBody>
      </p:sp>
    </p:spTree>
    <p:extLst>
      <p:ext uri="{BB962C8B-B14F-4D97-AF65-F5344CB8AC3E}">
        <p14:creationId xmlns:p14="http://schemas.microsoft.com/office/powerpoint/2010/main" val="138751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560512" y="1844824"/>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类适配器模式还具有如下优点：</a:t>
            </a:r>
          </a:p>
          <a:p>
            <a:pPr lvl="2">
              <a:buFont typeface="Arial" panose="020B0604020202020204" pitchFamily="34" charset="0"/>
              <a:buChar char="•"/>
            </a:pPr>
            <a:r>
              <a:rPr lang="zh-CN" altLang="en-US" smtClean="0">
                <a:ea typeface="黑体" panose="02010609060101010101" pitchFamily="49" charset="-122"/>
              </a:rPr>
              <a:t>由于适配器类是适配者类的子类，因此</a:t>
            </a:r>
            <a:r>
              <a:rPr lang="zh-CN" altLang="en-US" smtClean="0">
                <a:solidFill>
                  <a:srgbClr val="FF3300"/>
                </a:solidFill>
                <a:ea typeface="黑体" panose="02010609060101010101" pitchFamily="49" charset="-122"/>
              </a:rPr>
              <a:t>可以在适配器类中置换一些适配者的方法，使得适配器的灵活性更强</a:t>
            </a:r>
            <a:r>
              <a:rPr lang="zh-CN" altLang="en-US" smtClean="0">
                <a:ea typeface="黑体" panose="02010609060101010101" pitchFamily="49" charset="-122"/>
              </a:rPr>
              <a:t>。</a:t>
            </a:r>
          </a:p>
          <a:p>
            <a:pPr lvl="1"/>
            <a:r>
              <a:rPr lang="zh-CN" altLang="en-US" smtClean="0"/>
              <a:t>类适配器模式的缺点如下：</a:t>
            </a:r>
          </a:p>
          <a:p>
            <a:pPr lvl="2">
              <a:buFont typeface="Arial" panose="020B0604020202020204" pitchFamily="34" charset="0"/>
              <a:buChar char="•"/>
            </a:pPr>
            <a:r>
              <a:rPr lang="zh-CN" altLang="en-US" smtClean="0">
                <a:ea typeface="黑体" panose="02010609060101010101" pitchFamily="49" charset="-122"/>
              </a:rPr>
              <a:t>对于</a:t>
            </a:r>
            <a:r>
              <a:rPr lang="en-US" altLang="zh-CN" smtClean="0">
                <a:ea typeface="黑体" panose="02010609060101010101" pitchFamily="49" charset="-122"/>
              </a:rPr>
              <a:t>Java</a:t>
            </a:r>
            <a:r>
              <a:rPr lang="zh-CN" altLang="en-US" smtClean="0">
                <a:ea typeface="黑体" panose="02010609060101010101" pitchFamily="49" charset="-122"/>
              </a:rPr>
              <a:t>、</a:t>
            </a:r>
            <a:r>
              <a:rPr lang="en-US" altLang="zh-CN" smtClean="0">
                <a:ea typeface="黑体" panose="02010609060101010101" pitchFamily="49" charset="-122"/>
              </a:rPr>
              <a:t>C#</a:t>
            </a:r>
            <a:r>
              <a:rPr lang="zh-CN" altLang="en-US" smtClean="0">
                <a:ea typeface="黑体" panose="02010609060101010101" pitchFamily="49" charset="-122"/>
              </a:rPr>
              <a:t>等不支持多重继承的语言，一次最多只能适配一个适配者类，而且目标抽象类只能为抽象类，不能为具体类，</a:t>
            </a:r>
            <a:r>
              <a:rPr lang="zh-CN" altLang="en-US" smtClean="0">
                <a:solidFill>
                  <a:srgbClr val="FF3300"/>
                </a:solidFill>
                <a:ea typeface="黑体" panose="02010609060101010101" pitchFamily="49" charset="-122"/>
              </a:rPr>
              <a:t>其使用有一定的局限性</a:t>
            </a:r>
            <a:r>
              <a:rPr lang="zh-CN" altLang="en-US" smtClean="0">
                <a:ea typeface="黑体" panose="02010609060101010101" pitchFamily="49" charset="-122"/>
              </a:rPr>
              <a:t>，不能将一个适配者类和它的子类都适配到目标接口。</a:t>
            </a:r>
          </a:p>
        </p:txBody>
      </p:sp>
    </p:spTree>
    <p:extLst>
      <p:ext uri="{BB962C8B-B14F-4D97-AF65-F5344CB8AC3E}">
        <p14:creationId xmlns:p14="http://schemas.microsoft.com/office/powerpoint/2010/main" val="197774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4196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mtClean="0"/>
              <a:t>对象适配器模式还具有如下优点：</a:t>
            </a:r>
          </a:p>
          <a:p>
            <a:pPr lvl="2">
              <a:buFont typeface="Arial" panose="020B0604020202020204" pitchFamily="34" charset="0"/>
              <a:buChar char="•"/>
            </a:pPr>
            <a:r>
              <a:rPr lang="zh-CN" altLang="en-US" smtClean="0">
                <a:ea typeface="黑体" panose="02010609060101010101" pitchFamily="49" charset="-122"/>
              </a:rPr>
              <a:t>一个对象适配器可以把多个不同的适配者适配到同一个目标，也就是说，</a:t>
            </a:r>
            <a:r>
              <a:rPr lang="zh-CN" altLang="en-US" smtClean="0">
                <a:solidFill>
                  <a:srgbClr val="FF3300"/>
                </a:solidFill>
                <a:ea typeface="黑体" panose="02010609060101010101" pitchFamily="49" charset="-122"/>
              </a:rPr>
              <a:t>同一个适配器可以把适配者类和它的子类都适配到目标接口</a:t>
            </a:r>
            <a:r>
              <a:rPr lang="zh-CN" altLang="en-US" smtClean="0">
                <a:ea typeface="黑体" panose="02010609060101010101" pitchFamily="49" charset="-122"/>
              </a:rPr>
              <a:t>。</a:t>
            </a:r>
          </a:p>
          <a:p>
            <a:pPr lvl="1"/>
            <a:r>
              <a:rPr lang="zh-CN" altLang="en-US" smtClean="0"/>
              <a:t>对象适配器模式的缺点如下：</a:t>
            </a:r>
          </a:p>
          <a:p>
            <a:pPr lvl="2">
              <a:buFont typeface="Arial" panose="020B0604020202020204" pitchFamily="34" charset="0"/>
              <a:buChar char="•"/>
            </a:pPr>
            <a:r>
              <a:rPr lang="zh-CN" altLang="en-US" smtClean="0">
                <a:ea typeface="黑体" panose="02010609060101010101" pitchFamily="49" charset="-122"/>
              </a:rPr>
              <a:t>与类适配器模式相比，</a:t>
            </a:r>
            <a:r>
              <a:rPr lang="zh-CN" altLang="en-US" smtClean="0">
                <a:solidFill>
                  <a:srgbClr val="FF3300"/>
                </a:solidFill>
                <a:ea typeface="黑体" panose="02010609060101010101" pitchFamily="49" charset="-122"/>
              </a:rPr>
              <a:t>要想置换适配者类的方法就不容易</a:t>
            </a:r>
            <a:r>
              <a:rPr lang="zh-CN" altLang="en-US" smtClean="0">
                <a:ea typeface="黑体" panose="02010609060101010101" pitchFamily="49" charset="-122"/>
              </a:rPr>
              <a:t>。如果一定要置换掉适配者类的一个或多个方法，就只好先做一个适配者类的子类，将适配者类的方法置换掉，然后再把适配者类的子类当做真正的适配者进行适配，实现过程较为复杂。</a:t>
            </a:r>
          </a:p>
        </p:txBody>
      </p:sp>
    </p:spTree>
    <p:extLst>
      <p:ext uri="{BB962C8B-B14F-4D97-AF65-F5344CB8AC3E}">
        <p14:creationId xmlns:p14="http://schemas.microsoft.com/office/powerpoint/2010/main" val="390269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模式适用环境</a:t>
            </a:r>
            <a:endParaRPr lang="zh-CN" altLang="en-US" sz="4000" smtClean="0"/>
          </a:p>
          <a:p>
            <a:pPr lvl="1"/>
            <a:r>
              <a:rPr lang="zh-CN" altLang="en-US" smtClean="0"/>
              <a:t>在以下情况下可以使用适配器模式：</a:t>
            </a:r>
          </a:p>
          <a:p>
            <a:pPr lvl="2">
              <a:buFont typeface="Arial" panose="020B0604020202020204" pitchFamily="34" charset="0"/>
              <a:buChar char="•"/>
            </a:pPr>
            <a:r>
              <a:rPr lang="zh-CN" altLang="en-US" sz="2400" smtClean="0">
                <a:ea typeface="黑体" panose="02010609060101010101" pitchFamily="49" charset="-122"/>
              </a:rPr>
              <a:t>系统</a:t>
            </a:r>
            <a:r>
              <a:rPr lang="zh-CN" altLang="en-US" sz="2400" smtClean="0">
                <a:solidFill>
                  <a:srgbClr val="FF3300"/>
                </a:solidFill>
                <a:ea typeface="黑体" panose="02010609060101010101" pitchFamily="49" charset="-122"/>
              </a:rPr>
              <a:t>需要使用现有的类</a:t>
            </a:r>
            <a:r>
              <a:rPr lang="zh-CN" altLang="en-US" sz="2400" smtClean="0">
                <a:ea typeface="黑体" panose="02010609060101010101" pitchFamily="49" charset="-122"/>
              </a:rPr>
              <a:t>，而</a:t>
            </a:r>
            <a:r>
              <a:rPr lang="zh-CN" altLang="en-US" sz="2400" smtClean="0">
                <a:solidFill>
                  <a:srgbClr val="FF3300"/>
                </a:solidFill>
                <a:ea typeface="黑体" panose="02010609060101010101" pitchFamily="49" charset="-122"/>
              </a:rPr>
              <a:t>这些类的接口不符合系统的需要</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solidFill>
                  <a:srgbClr val="FF3300"/>
                </a:solidFill>
                <a:ea typeface="黑体" panose="02010609060101010101" pitchFamily="49" charset="-122"/>
              </a:rPr>
              <a:t>想要建立一个可以重复使用的类，用于与一些彼此之间没有太大关联的一些类</a:t>
            </a:r>
            <a:r>
              <a:rPr lang="zh-CN" altLang="en-US" sz="2400" smtClean="0">
                <a:ea typeface="黑体" panose="02010609060101010101" pitchFamily="49" charset="-122"/>
              </a:rPr>
              <a:t>，包括一些可能在将来引进的类</a:t>
            </a:r>
            <a:r>
              <a:rPr lang="zh-CN" altLang="en-US" sz="2400" smtClean="0">
                <a:solidFill>
                  <a:srgbClr val="FF3300"/>
                </a:solidFill>
                <a:ea typeface="黑体" panose="02010609060101010101" pitchFamily="49" charset="-122"/>
              </a:rPr>
              <a:t>一起工作</a:t>
            </a:r>
            <a:r>
              <a:rPr lang="zh-CN" altLang="en-US" sz="2400" smtClean="0">
                <a:ea typeface="黑体" panose="02010609060101010101" pitchFamily="49" charset="-122"/>
              </a:rPr>
              <a:t>。</a:t>
            </a:r>
          </a:p>
        </p:txBody>
      </p:sp>
    </p:spTree>
    <p:extLst>
      <p:ext uri="{BB962C8B-B14F-4D97-AF65-F5344CB8AC3E}">
        <p14:creationId xmlns:p14="http://schemas.microsoft.com/office/powerpoint/2010/main" val="125980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GoF</a:t>
            </a:r>
            <a:r>
              <a:rPr lang="zh-CN" altLang="en-US" dirty="0"/>
              <a:t>设计模式</a:t>
            </a:r>
            <a:r>
              <a:rPr lang="zh-CN" altLang="en-US" dirty="0" smtClean="0"/>
              <a:t>简介</a:t>
            </a:r>
            <a:endParaRPr lang="zh-CN" altLang="en-US" dirty="0"/>
          </a:p>
        </p:txBody>
      </p:sp>
      <p:graphicFrame>
        <p:nvGraphicFramePr>
          <p:cNvPr id="4" name="Group 83"/>
          <p:cNvGraphicFramePr>
            <a:graphicFrameLocks noGrp="1"/>
          </p:cNvGraphicFramePr>
          <p:nvPr>
            <p:ph idx="1"/>
            <p:extLst>
              <p:ext uri="{D42A27DB-BD31-4B8C-83A1-F6EECF244321}">
                <p14:modId xmlns:p14="http://schemas.microsoft.com/office/powerpoint/2010/main" val="326531607"/>
              </p:ext>
            </p:extLst>
          </p:nvPr>
        </p:nvGraphicFramePr>
        <p:xfrm>
          <a:off x="914400" y="2093913"/>
          <a:ext cx="7999040" cy="4287414"/>
        </p:xfrm>
        <a:graphic>
          <a:graphicData uri="http://schemas.openxmlformats.org/drawingml/2006/table">
            <a:tbl>
              <a:tblPr/>
              <a:tblGrid>
                <a:gridCol w="1954151"/>
                <a:gridCol w="1834868"/>
                <a:gridCol w="2280428"/>
                <a:gridCol w="1929593"/>
              </a:tblGrid>
              <a:tr h="57870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范围</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创建型模式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结构型模式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行为型模式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9401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工厂方法模式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（类）适配器模式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解释器模式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模板方法模式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85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抽象工厂模式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建造者模式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原型模式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单例模式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（对象）适配器模式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桥接模式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组合模式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装饰模式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外观模式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享元模式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代理模式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职责链模式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命令模式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迭代器模式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中介者模式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备忘录模式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观察者模式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策略模式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访问者模式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03858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495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dirty="0" smtClean="0"/>
              <a:t>模式应用</a:t>
            </a:r>
          </a:p>
          <a:p>
            <a:pPr lvl="1">
              <a:lnSpc>
                <a:spcPct val="110000"/>
              </a:lnSpc>
            </a:pPr>
            <a:r>
              <a:rPr lang="en-US" altLang="zh-CN" dirty="0" smtClean="0"/>
              <a:t>Sun</a:t>
            </a:r>
            <a:r>
              <a:rPr lang="zh-CN" altLang="en-US" dirty="0" smtClean="0"/>
              <a:t>公司在</a:t>
            </a:r>
            <a:r>
              <a:rPr lang="en-US" altLang="zh-CN" dirty="0" smtClean="0"/>
              <a:t>1996</a:t>
            </a:r>
            <a:r>
              <a:rPr lang="zh-CN" altLang="en-US" dirty="0" smtClean="0"/>
              <a:t>年公开了</a:t>
            </a:r>
            <a:r>
              <a:rPr lang="en-US" altLang="zh-CN" dirty="0" smtClean="0"/>
              <a:t>Java</a:t>
            </a:r>
            <a:r>
              <a:rPr lang="zh-CN" altLang="en-US" dirty="0" smtClean="0"/>
              <a:t>语言的数据库连接工具</a:t>
            </a:r>
            <a:r>
              <a:rPr lang="en-US" altLang="zh-CN" dirty="0" smtClean="0"/>
              <a:t>JDBC</a:t>
            </a:r>
            <a:r>
              <a:rPr lang="zh-CN" altLang="en-US" dirty="0" smtClean="0"/>
              <a:t>，</a:t>
            </a:r>
            <a:r>
              <a:rPr lang="en-US" altLang="zh-CN" dirty="0" smtClean="0"/>
              <a:t>JDBC</a:t>
            </a:r>
            <a:r>
              <a:rPr lang="zh-CN" altLang="en-US" dirty="0" smtClean="0"/>
              <a:t>使得</a:t>
            </a:r>
            <a:r>
              <a:rPr lang="en-US" altLang="zh-CN" dirty="0" smtClean="0"/>
              <a:t>Java</a:t>
            </a:r>
            <a:r>
              <a:rPr lang="zh-CN" altLang="en-US" dirty="0" smtClean="0"/>
              <a:t>语言程序能够与数据库连接，并使用</a:t>
            </a:r>
            <a:r>
              <a:rPr lang="en-US" altLang="zh-CN" dirty="0" smtClean="0"/>
              <a:t>SQL</a:t>
            </a:r>
            <a:r>
              <a:rPr lang="zh-CN" altLang="en-US" dirty="0" smtClean="0"/>
              <a:t>语言来查询和操作数据。</a:t>
            </a:r>
            <a:r>
              <a:rPr lang="en-US" altLang="zh-CN" dirty="0" smtClean="0">
                <a:solidFill>
                  <a:srgbClr val="FF3300"/>
                </a:solidFill>
              </a:rPr>
              <a:t>JDBC</a:t>
            </a:r>
            <a:r>
              <a:rPr lang="zh-CN" altLang="en-US" dirty="0" smtClean="0">
                <a:solidFill>
                  <a:srgbClr val="FF3300"/>
                </a:solidFill>
              </a:rPr>
              <a:t>给出一个客户端通用的抽象接口，每一个具体数据库引擎</a:t>
            </a:r>
            <a:r>
              <a:rPr lang="zh-CN" altLang="en-US" dirty="0" smtClean="0"/>
              <a:t>（如</a:t>
            </a:r>
            <a:r>
              <a:rPr lang="en-US" altLang="zh-CN" dirty="0" smtClean="0"/>
              <a:t>SQL Server</a:t>
            </a:r>
            <a:r>
              <a:rPr lang="zh-CN" altLang="en-US" dirty="0" smtClean="0"/>
              <a:t>、</a:t>
            </a:r>
            <a:r>
              <a:rPr lang="en-US" altLang="zh-CN" dirty="0" smtClean="0"/>
              <a:t>Oracle</a:t>
            </a:r>
            <a:r>
              <a:rPr lang="zh-CN" altLang="en-US" dirty="0" smtClean="0"/>
              <a:t>、</a:t>
            </a:r>
            <a:r>
              <a:rPr lang="en-US" altLang="zh-CN" dirty="0" smtClean="0"/>
              <a:t>MySQL</a:t>
            </a:r>
            <a:r>
              <a:rPr lang="zh-CN" altLang="en-US" dirty="0" smtClean="0"/>
              <a:t>等）</a:t>
            </a:r>
            <a:r>
              <a:rPr lang="zh-CN" altLang="en-US" dirty="0" smtClean="0">
                <a:solidFill>
                  <a:srgbClr val="FF3300"/>
                </a:solidFill>
              </a:rPr>
              <a:t>的</a:t>
            </a:r>
            <a:r>
              <a:rPr lang="en-US" altLang="zh-CN" dirty="0" smtClean="0">
                <a:solidFill>
                  <a:srgbClr val="FF3300"/>
                </a:solidFill>
              </a:rPr>
              <a:t>JDBC</a:t>
            </a:r>
            <a:r>
              <a:rPr lang="zh-CN" altLang="en-US" dirty="0" smtClean="0">
                <a:solidFill>
                  <a:srgbClr val="FF3300"/>
                </a:solidFill>
              </a:rPr>
              <a:t>驱动软件都是一个介于</a:t>
            </a:r>
            <a:r>
              <a:rPr lang="en-US" altLang="zh-CN" dirty="0" smtClean="0">
                <a:solidFill>
                  <a:srgbClr val="FF3300"/>
                </a:solidFill>
              </a:rPr>
              <a:t>JDBC</a:t>
            </a:r>
            <a:r>
              <a:rPr lang="zh-CN" altLang="en-US" dirty="0" smtClean="0">
                <a:solidFill>
                  <a:srgbClr val="FF3300"/>
                </a:solidFill>
              </a:rPr>
              <a:t>接口和数据库引擎接口之间的适配器软件。</a:t>
            </a:r>
            <a:r>
              <a:rPr lang="zh-CN" altLang="en-US" dirty="0" smtClean="0"/>
              <a:t>抽象的</a:t>
            </a:r>
            <a:r>
              <a:rPr lang="en-US" altLang="zh-CN" dirty="0" smtClean="0"/>
              <a:t>JDBC</a:t>
            </a:r>
            <a:r>
              <a:rPr lang="zh-CN" altLang="en-US" dirty="0" smtClean="0"/>
              <a:t>接口和各个数据库引擎</a:t>
            </a:r>
            <a:r>
              <a:rPr lang="en-US" altLang="zh-CN" dirty="0" smtClean="0"/>
              <a:t>API</a:t>
            </a:r>
            <a:r>
              <a:rPr lang="zh-CN" altLang="en-US" dirty="0" smtClean="0"/>
              <a:t>之间都需要相应的适配器软件，这就是为各个不同数据库引擎准备的</a:t>
            </a:r>
            <a:r>
              <a:rPr lang="zh-CN" altLang="en-US" dirty="0" smtClean="0">
                <a:solidFill>
                  <a:srgbClr val="FF3300"/>
                </a:solidFill>
              </a:rPr>
              <a:t>驱动程序</a:t>
            </a:r>
            <a:r>
              <a:rPr lang="zh-CN" altLang="en-US" dirty="0" smtClean="0"/>
              <a:t>。</a:t>
            </a:r>
          </a:p>
        </p:txBody>
      </p:sp>
    </p:spTree>
    <p:extLst>
      <p:ext uri="{BB962C8B-B14F-4D97-AF65-F5344CB8AC3E}">
        <p14:creationId xmlns:p14="http://schemas.microsoft.com/office/powerpoint/2010/main" val="58351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663702"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双向适配器 </a:t>
            </a:r>
          </a:p>
          <a:p>
            <a:pPr lvl="2">
              <a:buFont typeface="Arial" panose="020B0604020202020204" pitchFamily="34" charset="0"/>
              <a:buChar char="•"/>
            </a:pPr>
            <a:r>
              <a:rPr lang="zh-CN" altLang="en-US" sz="2200" smtClean="0">
                <a:ea typeface="黑体" panose="02010609060101010101" pitchFamily="49" charset="-122"/>
              </a:rPr>
              <a:t>在对象适配器的使用过程中，如果</a:t>
            </a:r>
            <a:r>
              <a:rPr lang="zh-CN" altLang="en-US" sz="2200" smtClean="0">
                <a:solidFill>
                  <a:srgbClr val="FF3300"/>
                </a:solidFill>
                <a:ea typeface="黑体" panose="02010609060101010101" pitchFamily="49" charset="-122"/>
              </a:rPr>
              <a:t>在适配器中同时包含对目标类和适配者类的引用</a:t>
            </a:r>
            <a:r>
              <a:rPr lang="zh-CN" altLang="en-US" sz="2200" smtClean="0">
                <a:ea typeface="黑体" panose="02010609060101010101" pitchFamily="49" charset="-122"/>
              </a:rPr>
              <a:t>，</a:t>
            </a:r>
            <a:r>
              <a:rPr lang="zh-CN" altLang="en-US" sz="2200" smtClean="0">
                <a:solidFill>
                  <a:srgbClr val="FF3300"/>
                </a:solidFill>
                <a:ea typeface="黑体" panose="02010609060101010101" pitchFamily="49" charset="-122"/>
              </a:rPr>
              <a:t>适配者可以通过它调用目标类中的方法，目标类也可以通过它调用适配者类中的方法</a:t>
            </a:r>
            <a:r>
              <a:rPr lang="zh-CN" altLang="en-US" sz="2200" smtClean="0">
                <a:ea typeface="黑体" panose="02010609060101010101" pitchFamily="49" charset="-122"/>
              </a:rPr>
              <a:t>，那么该适配器就是一个</a:t>
            </a:r>
            <a:r>
              <a:rPr lang="zh-CN" altLang="en-US" sz="2200" smtClean="0">
                <a:solidFill>
                  <a:srgbClr val="FF3300"/>
                </a:solidFill>
                <a:ea typeface="黑体" panose="02010609060101010101" pitchFamily="49" charset="-122"/>
              </a:rPr>
              <a:t>双向适配器</a:t>
            </a:r>
            <a:r>
              <a:rPr lang="zh-CN" altLang="en-US" sz="2200" smtClean="0">
                <a:ea typeface="黑体" panose="02010609060101010101" pitchFamily="49" charset="-122"/>
              </a:rPr>
              <a:t>。</a:t>
            </a:r>
            <a:endParaRPr lang="en-US" altLang="en-US" sz="2200" smtClean="0">
              <a:ea typeface="黑体" panose="02010609060101010101" pitchFamily="49" charset="-122"/>
            </a:endParaRPr>
          </a:p>
        </p:txBody>
      </p:sp>
    </p:spTree>
    <p:extLst>
      <p:ext uri="{BB962C8B-B14F-4D97-AF65-F5344CB8AC3E}">
        <p14:creationId xmlns:p14="http://schemas.microsoft.com/office/powerpoint/2010/main" val="335947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95" y="2060848"/>
            <a:ext cx="8323263"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02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buFont typeface="Wingdings" panose="05000000000000000000" pitchFamily="2" charset="2"/>
              <a:buNone/>
            </a:pPr>
            <a:endParaRPr lang="en-US" altLang="zh-CN" smtClean="0"/>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514600"/>
            <a:ext cx="2344737"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513" y="3408363"/>
            <a:ext cx="415448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54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663702" y="1772816"/>
            <a:ext cx="8465762" cy="45720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3600" smtClean="0"/>
              <a:t>模式动机</a:t>
            </a:r>
          </a:p>
          <a:p>
            <a:pPr lvl="1">
              <a:lnSpc>
                <a:spcPct val="110000"/>
              </a:lnSpc>
            </a:pPr>
            <a:r>
              <a:rPr lang="zh-CN" altLang="en-US" smtClean="0"/>
              <a:t>对于</a:t>
            </a:r>
            <a:r>
              <a:rPr lang="zh-CN" altLang="en-US" smtClean="0">
                <a:solidFill>
                  <a:srgbClr val="FF3300"/>
                </a:solidFill>
              </a:rPr>
              <a:t>树形结构</a:t>
            </a:r>
            <a:r>
              <a:rPr lang="zh-CN" altLang="en-US" smtClean="0"/>
              <a:t>，当容器对象（如文件夹）的某一个方法被调用时，将遍历整个树形结构，寻找也包含这个方法的成员对象（可以是容器对象，也可以是叶子对象，如子文件夹和文件）并调用执行。</a:t>
            </a:r>
            <a:r>
              <a:rPr lang="zh-CN" altLang="en-US" smtClean="0">
                <a:solidFill>
                  <a:srgbClr val="FF3300"/>
                </a:solidFill>
              </a:rPr>
              <a:t>（递归调用）</a:t>
            </a:r>
          </a:p>
          <a:p>
            <a:pPr lvl="1">
              <a:lnSpc>
                <a:spcPct val="110000"/>
              </a:lnSpc>
            </a:pPr>
            <a:r>
              <a:rPr lang="zh-CN" altLang="en-US" smtClean="0"/>
              <a:t>由于容器对象和叶子对象在功能上的区别，在使用这些对象的客户端代码中必须</a:t>
            </a:r>
            <a:r>
              <a:rPr lang="zh-CN" altLang="en-US" smtClean="0">
                <a:solidFill>
                  <a:srgbClr val="FF3300"/>
                </a:solidFill>
              </a:rPr>
              <a:t>有区别地对待容器对象和叶子对象</a:t>
            </a:r>
            <a:r>
              <a:rPr lang="zh-CN" altLang="en-US" smtClean="0"/>
              <a:t>，而实际上</a:t>
            </a:r>
            <a:r>
              <a:rPr lang="zh-CN" altLang="en-US" smtClean="0">
                <a:solidFill>
                  <a:srgbClr val="FF3300"/>
                </a:solidFill>
              </a:rPr>
              <a:t>大多数情况下客户端希望一致地处理它们</a:t>
            </a:r>
            <a:r>
              <a:rPr lang="zh-CN" altLang="en-US" smtClean="0"/>
              <a:t>，</a:t>
            </a:r>
            <a:r>
              <a:rPr lang="zh-CN" altLang="en-US" smtClean="0">
                <a:solidFill>
                  <a:srgbClr val="FF3300"/>
                </a:solidFill>
              </a:rPr>
              <a:t>因为对于这些对象的区别对待将会使得程序非常复杂</a:t>
            </a:r>
            <a:r>
              <a:rPr lang="zh-CN" altLang="en-US" smtClean="0"/>
              <a:t>。</a:t>
            </a:r>
            <a:endParaRPr lang="zh-CN" altLang="en-US" sz="2000" smtClean="0"/>
          </a:p>
        </p:txBody>
      </p:sp>
    </p:spTree>
    <p:extLst>
      <p:ext uri="{BB962C8B-B14F-4D97-AF65-F5344CB8AC3E}">
        <p14:creationId xmlns:p14="http://schemas.microsoft.com/office/powerpoint/2010/main" val="205950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mtClean="0"/>
              <a:t>组合模式描述了</a:t>
            </a:r>
            <a:r>
              <a:rPr lang="zh-CN" altLang="en-US" smtClean="0">
                <a:solidFill>
                  <a:srgbClr val="FF3300"/>
                </a:solidFill>
              </a:rPr>
              <a:t>如何将容器对象和叶子对象进行递归组合</a:t>
            </a:r>
            <a:r>
              <a:rPr lang="zh-CN" altLang="en-US" smtClean="0"/>
              <a:t>，使得</a:t>
            </a:r>
            <a:r>
              <a:rPr lang="zh-CN" altLang="en-US" smtClean="0">
                <a:solidFill>
                  <a:srgbClr val="FF3300"/>
                </a:solidFill>
              </a:rPr>
              <a:t>用户在使用时无须对它们进行区分</a:t>
            </a:r>
            <a:r>
              <a:rPr lang="zh-CN" altLang="en-US" smtClean="0"/>
              <a:t>，可以</a:t>
            </a:r>
            <a:r>
              <a:rPr lang="zh-CN" altLang="en-US" smtClean="0">
                <a:solidFill>
                  <a:srgbClr val="FF3300"/>
                </a:solidFill>
              </a:rPr>
              <a:t>一致地对待容器对象和叶子对象</a:t>
            </a:r>
            <a:r>
              <a:rPr lang="zh-CN" altLang="en-US" smtClean="0"/>
              <a:t>，这就是组合模式的模式动机。</a:t>
            </a:r>
            <a:endParaRPr lang="zh-CN" altLang="en-US" sz="2000" smtClean="0"/>
          </a:p>
          <a:p>
            <a:pPr lvl="1"/>
            <a:endParaRPr lang="en-US" altLang="zh-CN" sz="2000" smtClean="0"/>
          </a:p>
        </p:txBody>
      </p:sp>
    </p:spTree>
    <p:extLst>
      <p:ext uri="{BB962C8B-B14F-4D97-AF65-F5344CB8AC3E}">
        <p14:creationId xmlns:p14="http://schemas.microsoft.com/office/powerpoint/2010/main" val="3978849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组合模式</a:t>
            </a:r>
            <a:r>
              <a:rPr lang="en-US" altLang="zh-CN" smtClean="0"/>
              <a:t>(Composite Pattern)</a:t>
            </a:r>
            <a:r>
              <a:rPr lang="zh-CN" altLang="en-US" smtClean="0"/>
              <a:t>：组合多个对象形成</a:t>
            </a:r>
            <a:r>
              <a:rPr lang="zh-CN" altLang="en-US" smtClean="0">
                <a:solidFill>
                  <a:srgbClr val="FF3300"/>
                </a:solidFill>
              </a:rPr>
              <a:t>树形结构</a:t>
            </a:r>
            <a:r>
              <a:rPr lang="zh-CN" altLang="en-US" smtClean="0"/>
              <a:t>以</a:t>
            </a:r>
            <a:r>
              <a:rPr lang="zh-CN" altLang="en-US" smtClean="0">
                <a:solidFill>
                  <a:srgbClr val="FF3300"/>
                </a:solidFill>
              </a:rPr>
              <a:t>表示“整体</a:t>
            </a:r>
            <a:r>
              <a:rPr lang="en-US" altLang="zh-CN" smtClean="0">
                <a:solidFill>
                  <a:srgbClr val="FF3300"/>
                </a:solidFill>
              </a:rPr>
              <a:t>-</a:t>
            </a:r>
            <a:r>
              <a:rPr lang="zh-CN" altLang="en-US" smtClean="0">
                <a:solidFill>
                  <a:srgbClr val="FF3300"/>
                </a:solidFill>
              </a:rPr>
              <a:t>部分”的结构层次</a:t>
            </a:r>
            <a:r>
              <a:rPr lang="zh-CN" altLang="en-US" smtClean="0"/>
              <a:t>。组合模式对</a:t>
            </a:r>
            <a:r>
              <a:rPr lang="zh-CN" altLang="en-US" smtClean="0">
                <a:solidFill>
                  <a:srgbClr val="FF3300"/>
                </a:solidFill>
              </a:rPr>
              <a:t>单个对象（即叶子对象）</a:t>
            </a:r>
            <a:r>
              <a:rPr lang="zh-CN" altLang="en-US" smtClean="0"/>
              <a:t>和</a:t>
            </a:r>
            <a:r>
              <a:rPr lang="zh-CN" altLang="en-US" smtClean="0">
                <a:solidFill>
                  <a:srgbClr val="FF3300"/>
                </a:solidFill>
              </a:rPr>
              <a:t>组合对象（即容器对象）</a:t>
            </a:r>
            <a:r>
              <a:rPr lang="zh-CN" altLang="en-US" smtClean="0"/>
              <a:t>的</a:t>
            </a:r>
            <a:r>
              <a:rPr lang="zh-CN" altLang="en-US" smtClean="0">
                <a:solidFill>
                  <a:srgbClr val="FF3300"/>
                </a:solidFill>
              </a:rPr>
              <a:t>使用具有一致性</a:t>
            </a:r>
            <a:r>
              <a:rPr lang="zh-CN" altLang="en-US" smtClean="0"/>
              <a:t>。</a:t>
            </a:r>
          </a:p>
          <a:p>
            <a:pPr lvl="1"/>
            <a:r>
              <a:rPr lang="zh-CN" altLang="en-US" smtClean="0"/>
              <a:t>组合模式又可以称为</a:t>
            </a:r>
            <a:r>
              <a:rPr lang="zh-CN" altLang="en-US" smtClean="0">
                <a:solidFill>
                  <a:srgbClr val="FF3300"/>
                </a:solidFill>
              </a:rPr>
              <a:t>“整体</a:t>
            </a:r>
            <a:r>
              <a:rPr lang="en-US" altLang="zh-CN" smtClean="0">
                <a:solidFill>
                  <a:srgbClr val="FF3300"/>
                </a:solidFill>
              </a:rPr>
              <a:t>-</a:t>
            </a:r>
            <a:r>
              <a:rPr lang="zh-CN" altLang="en-US" smtClean="0">
                <a:solidFill>
                  <a:srgbClr val="FF3300"/>
                </a:solidFill>
              </a:rPr>
              <a:t>部分”</a:t>
            </a:r>
            <a:r>
              <a:rPr lang="en-US" altLang="zh-CN" smtClean="0">
                <a:solidFill>
                  <a:srgbClr val="FF3300"/>
                </a:solidFill>
              </a:rPr>
              <a:t>(Part-Whole)</a:t>
            </a:r>
            <a:r>
              <a:rPr lang="zh-CN" altLang="en-US" smtClean="0">
                <a:solidFill>
                  <a:srgbClr val="FF3300"/>
                </a:solidFill>
              </a:rPr>
              <a:t>模式</a:t>
            </a:r>
            <a:r>
              <a:rPr lang="zh-CN" altLang="en-US" smtClean="0"/>
              <a:t>，属于对象的结构模式，它</a:t>
            </a:r>
            <a:r>
              <a:rPr lang="zh-CN" altLang="en-US" smtClean="0">
                <a:solidFill>
                  <a:srgbClr val="FF3300"/>
                </a:solidFill>
              </a:rPr>
              <a:t>将对象组织到树结构中，可以用来描述整体与部分的关系</a:t>
            </a:r>
            <a:r>
              <a:rPr lang="zh-CN" altLang="en-US" smtClean="0"/>
              <a:t>。</a:t>
            </a:r>
            <a:endParaRPr lang="en-US" altLang="en-US" smtClean="0"/>
          </a:p>
        </p:txBody>
      </p:sp>
    </p:spTree>
    <p:extLst>
      <p:ext uri="{BB962C8B-B14F-4D97-AF65-F5344CB8AC3E}">
        <p14:creationId xmlns:p14="http://schemas.microsoft.com/office/powerpoint/2010/main" val="357529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smtClean="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2209800"/>
            <a:ext cx="68992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273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组合模式包含如下角色：</a:t>
            </a:r>
            <a:endParaRPr lang="zh-CN" altLang="en-US" sz="3200" smtClean="0"/>
          </a:p>
          <a:p>
            <a:pPr lvl="2">
              <a:buFont typeface="Arial" panose="020B0604020202020204" pitchFamily="34" charset="0"/>
              <a:buChar char="•"/>
            </a:pPr>
            <a:r>
              <a:rPr lang="en-US" altLang="en-US" sz="2400" smtClean="0">
                <a:ea typeface="黑体" panose="02010609060101010101" pitchFamily="49" charset="-122"/>
              </a:rPr>
              <a:t>Component</a:t>
            </a:r>
            <a:r>
              <a:rPr lang="en-US" altLang="zh-CN" sz="2400" smtClean="0">
                <a:ea typeface="黑体" panose="02010609060101010101" pitchFamily="49" charset="-122"/>
              </a:rPr>
              <a:t>: </a:t>
            </a:r>
            <a:r>
              <a:rPr lang="en-US" altLang="en-US" sz="2400" smtClean="0">
                <a:ea typeface="黑体" panose="02010609060101010101" pitchFamily="49" charset="-122"/>
              </a:rPr>
              <a:t>抽象构件</a:t>
            </a:r>
          </a:p>
          <a:p>
            <a:pPr lvl="2">
              <a:buFont typeface="Arial" panose="020B0604020202020204" pitchFamily="34" charset="0"/>
              <a:buChar char="•"/>
            </a:pPr>
            <a:r>
              <a:rPr lang="en-US" altLang="en-US" sz="2400" smtClean="0">
                <a:ea typeface="黑体" panose="02010609060101010101" pitchFamily="49" charset="-122"/>
              </a:rPr>
              <a:t>Leaf</a:t>
            </a:r>
            <a:r>
              <a:rPr lang="en-US" altLang="zh-CN" sz="2400" smtClean="0">
                <a:ea typeface="黑体" panose="02010609060101010101" pitchFamily="49" charset="-122"/>
              </a:rPr>
              <a:t>: </a:t>
            </a:r>
            <a:r>
              <a:rPr lang="en-US" altLang="en-US" sz="2400" smtClean="0">
                <a:ea typeface="黑体" panose="02010609060101010101" pitchFamily="49" charset="-122"/>
              </a:rPr>
              <a:t>叶子构件</a:t>
            </a:r>
          </a:p>
          <a:p>
            <a:pPr lvl="2">
              <a:buFont typeface="Arial" panose="020B0604020202020204" pitchFamily="34" charset="0"/>
              <a:buChar char="•"/>
            </a:pPr>
            <a:r>
              <a:rPr lang="en-US" altLang="en-US" sz="2400" smtClean="0">
                <a:ea typeface="黑体" panose="02010609060101010101" pitchFamily="49" charset="-122"/>
              </a:rPr>
              <a:t>Composite</a:t>
            </a:r>
            <a:r>
              <a:rPr lang="en-US" altLang="zh-CN" sz="2400" smtClean="0">
                <a:ea typeface="黑体" panose="02010609060101010101" pitchFamily="49" charset="-122"/>
              </a:rPr>
              <a:t>: </a:t>
            </a:r>
            <a:r>
              <a:rPr lang="en-US" altLang="en-US" sz="2400" smtClean="0">
                <a:ea typeface="黑体" panose="02010609060101010101" pitchFamily="49" charset="-122"/>
              </a:rPr>
              <a:t>容器构件</a:t>
            </a:r>
          </a:p>
          <a:p>
            <a:pPr lvl="2">
              <a:buFont typeface="Arial" panose="020B0604020202020204" pitchFamily="34" charset="0"/>
              <a:buChar char="•"/>
            </a:pPr>
            <a:r>
              <a:rPr lang="en-US" altLang="en-US" sz="2400" smtClean="0">
                <a:ea typeface="黑体" panose="02010609060101010101" pitchFamily="49" charset="-122"/>
              </a:rPr>
              <a:t>Client</a:t>
            </a:r>
            <a:r>
              <a:rPr lang="en-US" altLang="zh-CN" sz="2400" smtClean="0">
                <a:ea typeface="黑体" panose="02010609060101010101" pitchFamily="49" charset="-122"/>
              </a:rPr>
              <a:t>: </a:t>
            </a:r>
            <a:r>
              <a:rPr lang="en-US" altLang="en-US" sz="2400" smtClean="0">
                <a:ea typeface="黑体" panose="02010609060101010101" pitchFamily="49" charset="-122"/>
              </a:rPr>
              <a:t>客户类</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350582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677525" y="1772816"/>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模式分析</a:t>
            </a:r>
          </a:p>
          <a:p>
            <a:pPr lvl="1" algn="just"/>
            <a:r>
              <a:rPr lang="zh-CN" altLang="en-US" dirty="0" smtClean="0"/>
              <a:t>组合模式的关键是</a:t>
            </a:r>
            <a:r>
              <a:rPr lang="zh-CN" altLang="en-US" dirty="0" smtClean="0">
                <a:solidFill>
                  <a:srgbClr val="FF3300"/>
                </a:solidFill>
              </a:rPr>
              <a:t>定义了一个抽象构件类</a:t>
            </a:r>
            <a:r>
              <a:rPr lang="zh-CN" altLang="en-US" dirty="0" smtClean="0"/>
              <a:t>，它既可以代表叶子，又可以代表容器，而</a:t>
            </a:r>
            <a:r>
              <a:rPr lang="zh-CN" altLang="en-US" dirty="0" smtClean="0">
                <a:solidFill>
                  <a:srgbClr val="FF3300"/>
                </a:solidFill>
              </a:rPr>
              <a:t>客户端针对该抽象构件类进行编程</a:t>
            </a:r>
            <a:r>
              <a:rPr lang="zh-CN" altLang="en-US" dirty="0" smtClean="0"/>
              <a:t>，无须知道它到底表示的是叶子还是容器，可以对其进行统一处理。</a:t>
            </a:r>
          </a:p>
          <a:p>
            <a:pPr lvl="1" algn="just"/>
            <a:r>
              <a:rPr lang="zh-CN" altLang="en-US" dirty="0" smtClean="0"/>
              <a:t>同时</a:t>
            </a:r>
            <a:r>
              <a:rPr lang="zh-CN" altLang="en-US" dirty="0" smtClean="0">
                <a:solidFill>
                  <a:srgbClr val="FF3300"/>
                </a:solidFill>
              </a:rPr>
              <a:t>容器对象与抽象构件类之间还建立一个聚合关联关系</a:t>
            </a:r>
            <a:r>
              <a:rPr lang="zh-CN" altLang="en-US" dirty="0" smtClean="0"/>
              <a:t>，在容器对象中既可以包含叶子，也可以包含容器，以此</a:t>
            </a:r>
            <a:r>
              <a:rPr lang="zh-CN" altLang="en-US" dirty="0" smtClean="0">
                <a:solidFill>
                  <a:srgbClr val="FF3300"/>
                </a:solidFill>
              </a:rPr>
              <a:t>实现递归组合，形成一个树形结构</a:t>
            </a:r>
            <a:r>
              <a:rPr lang="zh-CN" altLang="en-US" dirty="0" smtClean="0"/>
              <a:t>。</a:t>
            </a:r>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44782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485900" y="2743200"/>
            <a:ext cx="7716706" cy="2413992"/>
          </a:xfrm>
        </p:spPr>
        <p:txBody>
          <a:bodyPr>
            <a:normAutofit/>
          </a:bodyPr>
          <a:lstStyle/>
          <a:p>
            <a:r>
              <a:rPr lang="zh-CN" altLang="en-US" dirty="0" smtClean="0"/>
              <a:t>结构型模式</a:t>
            </a:r>
            <a:endParaRPr lang="en-US" altLang="zh-CN" dirty="0" smtClean="0"/>
          </a:p>
          <a:p>
            <a:r>
              <a:rPr lang="zh-CN" altLang="en-US" dirty="0" smtClean="0"/>
              <a:t>适配器模式</a:t>
            </a:r>
            <a:endParaRPr lang="en-US" altLang="zh-CN" dirty="0" smtClean="0"/>
          </a:p>
          <a:p>
            <a:r>
              <a:rPr lang="zh-CN" altLang="en-US" dirty="0" smtClean="0"/>
              <a:t>装饰模式</a:t>
            </a:r>
            <a:endParaRPr lang="en-US" altLang="zh-CN" dirty="0" smtClean="0"/>
          </a:p>
          <a:p>
            <a:r>
              <a:rPr lang="zh-CN" altLang="en-US" dirty="0" smtClean="0"/>
              <a:t>外观模式 </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结构型模式</a:t>
            </a:r>
            <a:endParaRPr lang="zh-CN" altLang="en-US" dirty="0"/>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文件系统组合模式结构图：</a:t>
            </a:r>
            <a:endParaRPr lang="zh-CN" altLang="en-US" smtClean="0"/>
          </a:p>
          <a:p>
            <a:pPr lvl="1" algn="just">
              <a:buFont typeface="Wingdings" panose="05000000000000000000" pitchFamily="2" charset="2"/>
              <a:buNone/>
            </a:pPr>
            <a:endParaRPr lang="en-US" altLang="zh-CN"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71628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304" y="1556792"/>
            <a:ext cx="2073275"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944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典型的抽象构件角色代码：</a:t>
            </a:r>
          </a:p>
          <a:p>
            <a:pPr lvl="1" algn="just">
              <a:buFont typeface="Wingdings" panose="05000000000000000000" pitchFamily="2" charset="2"/>
              <a:buNone/>
            </a:pPr>
            <a:endParaRPr lang="en-US" altLang="zh-CN" smtClean="0"/>
          </a:p>
        </p:txBody>
      </p:sp>
      <p:graphicFrame>
        <p:nvGraphicFramePr>
          <p:cNvPr id="5" name="Group 14"/>
          <p:cNvGraphicFramePr>
            <a:graphicFrameLocks noGrp="1"/>
          </p:cNvGraphicFramePr>
          <p:nvPr>
            <p:ph sz="half" idx="4294967295"/>
          </p:nvPr>
        </p:nvGraphicFramePr>
        <p:xfrm>
          <a:off x="990600" y="3048000"/>
          <a:ext cx="7391400" cy="2724886"/>
        </p:xfrm>
        <a:graphic>
          <a:graphicData uri="http://schemas.openxmlformats.org/drawingml/2006/table">
            <a:tbl>
              <a:tblPr/>
              <a:tblGrid>
                <a:gridCol w="7391400"/>
              </a:tblGrid>
              <a:tr h="2724150">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public abstract class 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add(Component c);</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remove(Component c);</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Component getChild(int i);</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public abstract void operation();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Times New Roman" pitchFamily="18" charset="0"/>
                          <a:ea typeface="隶书" pitchFamily="49" charset="-122"/>
                        </a:rPr>
                        <a:t>}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02424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典型的叶子构件角色代码：</a:t>
            </a:r>
          </a:p>
          <a:p>
            <a:pPr lvl="1" algn="just">
              <a:buFont typeface="Wingdings" panose="05000000000000000000" pitchFamily="2" charset="2"/>
              <a:buNone/>
            </a:pPr>
            <a:endParaRPr lang="en-US" altLang="zh-CN" smtClean="0"/>
          </a:p>
        </p:txBody>
      </p:sp>
      <p:graphicFrame>
        <p:nvGraphicFramePr>
          <p:cNvPr id="5" name="Group 13"/>
          <p:cNvGraphicFramePr>
            <a:graphicFrameLocks noGrp="1"/>
          </p:cNvGraphicFramePr>
          <p:nvPr>
            <p:ph sz="half" idx="4294967295"/>
            <p:extLst>
              <p:ext uri="{D42A27DB-BD31-4B8C-83A1-F6EECF244321}">
                <p14:modId xmlns:p14="http://schemas.microsoft.com/office/powerpoint/2010/main" val="3934148515"/>
              </p:ext>
            </p:extLst>
          </p:nvPr>
        </p:nvGraphicFramePr>
        <p:xfrm>
          <a:off x="1088571" y="3200400"/>
          <a:ext cx="7391400" cy="3462522"/>
        </p:xfrm>
        <a:graphic>
          <a:graphicData uri="http://schemas.openxmlformats.org/drawingml/2006/table">
            <a:tbl>
              <a:tblPr/>
              <a:tblGrid>
                <a:gridCol w="7391400"/>
              </a:tblGrid>
              <a:tr h="346233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Leaf extends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add(Component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remove(Component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Component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getChild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异常处理或错误提示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实现代码</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690241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5"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典型的容器构件角色代码：</a:t>
            </a:r>
          </a:p>
          <a:p>
            <a:pPr lvl="1" algn="just">
              <a:buFont typeface="Wingdings" panose="05000000000000000000" pitchFamily="2" charset="2"/>
              <a:buNone/>
            </a:pPr>
            <a:endParaRPr lang="en-US" altLang="zh-CN" smtClean="0"/>
          </a:p>
        </p:txBody>
      </p:sp>
      <p:graphicFrame>
        <p:nvGraphicFramePr>
          <p:cNvPr id="6" name="Group 12"/>
          <p:cNvGraphicFramePr>
            <a:graphicFrameLocks noGrp="1"/>
          </p:cNvGraphicFramePr>
          <p:nvPr>
            <p:ph sz="half" idx="4294967295"/>
            <p:extLst>
              <p:ext uri="{D42A27DB-BD31-4B8C-83A1-F6EECF244321}">
                <p14:modId xmlns:p14="http://schemas.microsoft.com/office/powerpoint/2010/main" val="960721554"/>
              </p:ext>
            </p:extLst>
          </p:nvPr>
        </p:nvGraphicFramePr>
        <p:xfrm>
          <a:off x="1219200" y="762000"/>
          <a:ext cx="7391400" cy="5810250"/>
        </p:xfrm>
        <a:graphic>
          <a:graphicData uri="http://schemas.openxmlformats.org/drawingml/2006/table">
            <a:tbl>
              <a:tblPr/>
              <a:tblGrid>
                <a:gridCol w="7391400"/>
              </a:tblGrid>
              <a:tr h="5810250">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Composite extends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list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add(Component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list.add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remove(Component 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list.remove</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Component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getChild</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(Component)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list.get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i</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endParaRPr kumimoji="0" lang="en-US" altLang="zh-CN" sz="1400" b="1" i="0" u="none" strike="noStrike" cap="none" normalizeH="0" baseline="0" dirty="0" smtClean="0">
                        <a:ln>
                          <a:noFill/>
                        </a:ln>
                        <a:solidFill>
                          <a:srgbClr val="080808"/>
                        </a:solidFill>
                        <a:effectLst/>
                        <a:latin typeface="Times New Roman" pitchFamily="18" charset="0"/>
                        <a:ea typeface="隶书" pitchFamily="49" charset="-122"/>
                      </a:endParaRP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for(Object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obj:list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((Component)</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obj</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endParaRPr kumimoji="0" lang="en-US" altLang="zh-CN" sz="1400" b="0" i="0" u="none" strike="noStrike" cap="none" normalizeH="0" baseline="0" dirty="0" smtClean="0">
                        <a:ln>
                          <a:noFill/>
                        </a:ln>
                        <a:solidFill>
                          <a:srgbClr val="FF3300"/>
                        </a:solidFill>
                        <a:effectLst/>
                        <a:latin typeface="Times New Roman" pitchFamily="18" charset="0"/>
                        <a:ea typeface="隶书" pitchFamily="49" charset="-122"/>
                      </a:endParaRP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2549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组合模式实例与解析</a:t>
            </a:r>
          </a:p>
          <a:p>
            <a:pPr lvl="1"/>
            <a:r>
              <a:rPr lang="zh-CN" altLang="en-US" dirty="0" smtClean="0"/>
              <a:t>实例：文件浏览</a:t>
            </a:r>
          </a:p>
          <a:p>
            <a:pPr lvl="2">
              <a:buFont typeface="Arial" panose="020B0604020202020204" pitchFamily="34" charset="0"/>
              <a:buChar char="•"/>
            </a:pPr>
            <a:r>
              <a:rPr lang="zh-CN" altLang="en-US" sz="2400" dirty="0" smtClean="0">
                <a:ea typeface="黑体" panose="02010609060101010101" pitchFamily="49" charset="-122"/>
              </a:rPr>
              <a:t>文件有不同类型，不同类型的文件其浏览方式有所区别，如文本文件和图片文件的浏览方式就不相同。对文件夹的浏览实际上就是对其中所包含文件的浏览，而客户端可以一致地对文件和文件夹进行操作，无须关心它们的区别。使用组合模式来模拟文件的浏览操作。</a:t>
            </a:r>
          </a:p>
        </p:txBody>
      </p:sp>
    </p:spTree>
    <p:extLst>
      <p:ext uri="{BB962C8B-B14F-4D97-AF65-F5344CB8AC3E}">
        <p14:creationId xmlns:p14="http://schemas.microsoft.com/office/powerpoint/2010/main" val="4223019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70" y="1844824"/>
            <a:ext cx="9066213"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067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488504"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endParaRPr lang="zh-CN" altLang="en-US" sz="3600" smtClean="0"/>
          </a:p>
          <a:p>
            <a:pPr lvl="1"/>
            <a:r>
              <a:rPr lang="zh-CN" altLang="en-US" sz="2000" smtClean="0"/>
              <a:t>组合模式的优点</a:t>
            </a:r>
          </a:p>
          <a:p>
            <a:pPr lvl="2">
              <a:buFont typeface="Arial" panose="020B0604020202020204" pitchFamily="34" charset="0"/>
              <a:buChar char="•"/>
            </a:pPr>
            <a:r>
              <a:rPr lang="zh-CN" altLang="en-US" sz="1800" smtClean="0">
                <a:ea typeface="黑体" panose="02010609060101010101" pitchFamily="49" charset="-122"/>
              </a:rPr>
              <a:t>可以清楚地定义</a:t>
            </a:r>
            <a:r>
              <a:rPr lang="zh-CN" altLang="en-US" sz="1800" smtClean="0">
                <a:solidFill>
                  <a:srgbClr val="FF3300"/>
                </a:solidFill>
                <a:ea typeface="黑体" panose="02010609060101010101" pitchFamily="49" charset="-122"/>
              </a:rPr>
              <a:t>分层次的复杂对象</a:t>
            </a:r>
            <a:r>
              <a:rPr lang="zh-CN" altLang="en-US" sz="1800" smtClean="0">
                <a:ea typeface="黑体" panose="02010609060101010101" pitchFamily="49" charset="-122"/>
              </a:rPr>
              <a:t>，表示对象的全部或部分层次，使得增加新构件也更容易。</a:t>
            </a:r>
          </a:p>
          <a:p>
            <a:pPr lvl="2">
              <a:buFont typeface="Arial" panose="020B0604020202020204" pitchFamily="34" charset="0"/>
              <a:buChar char="•"/>
            </a:pPr>
            <a:r>
              <a:rPr lang="zh-CN" altLang="en-US" sz="1800" smtClean="0">
                <a:ea typeface="黑体" panose="02010609060101010101" pitchFamily="49" charset="-122"/>
              </a:rPr>
              <a:t>客户端调用简单，</a:t>
            </a:r>
            <a:r>
              <a:rPr lang="zh-CN" altLang="en-US" sz="1800" smtClean="0">
                <a:solidFill>
                  <a:srgbClr val="FF3300"/>
                </a:solidFill>
                <a:ea typeface="黑体" panose="02010609060101010101" pitchFamily="49" charset="-122"/>
              </a:rPr>
              <a:t>客户端可以一致的使用组合结构或其中单个对象</a:t>
            </a:r>
            <a:r>
              <a:rPr lang="zh-CN" altLang="en-US" sz="1800" smtClean="0">
                <a:ea typeface="黑体" panose="02010609060101010101" pitchFamily="49" charset="-122"/>
              </a:rPr>
              <a:t>。</a:t>
            </a:r>
          </a:p>
          <a:p>
            <a:pPr lvl="2">
              <a:buFont typeface="Arial" panose="020B0604020202020204" pitchFamily="34" charset="0"/>
              <a:buChar char="•"/>
            </a:pPr>
            <a:r>
              <a:rPr lang="zh-CN" altLang="en-US" sz="1800" smtClean="0">
                <a:ea typeface="黑体" panose="02010609060101010101" pitchFamily="49" charset="-122"/>
              </a:rPr>
              <a:t>定义了包含叶子对象和容器对象的</a:t>
            </a:r>
            <a:r>
              <a:rPr lang="zh-CN" altLang="en-US" sz="1800" smtClean="0">
                <a:solidFill>
                  <a:srgbClr val="FF3300"/>
                </a:solidFill>
                <a:ea typeface="黑体" panose="02010609060101010101" pitchFamily="49" charset="-122"/>
              </a:rPr>
              <a:t>类层次结构</a:t>
            </a:r>
            <a:r>
              <a:rPr lang="zh-CN" altLang="en-US" sz="1800" smtClean="0">
                <a:ea typeface="黑体" panose="02010609060101010101" pitchFamily="49" charset="-122"/>
              </a:rPr>
              <a:t>，叶子对象可以被组合成更复杂的容器对象，而这个容器对象又可以被组合，这样不断递归下去，</a:t>
            </a:r>
            <a:r>
              <a:rPr lang="zh-CN" altLang="en-US" sz="1800" smtClean="0">
                <a:solidFill>
                  <a:srgbClr val="FF3300"/>
                </a:solidFill>
                <a:ea typeface="黑体" panose="02010609060101010101" pitchFamily="49" charset="-122"/>
              </a:rPr>
              <a:t>可以形成复杂的树形结构</a:t>
            </a:r>
            <a:r>
              <a:rPr lang="zh-CN" altLang="en-US" sz="1800" smtClean="0">
                <a:ea typeface="黑体" panose="02010609060101010101" pitchFamily="49" charset="-122"/>
              </a:rPr>
              <a:t>。</a:t>
            </a:r>
          </a:p>
          <a:p>
            <a:pPr lvl="2">
              <a:buFont typeface="Arial" panose="020B0604020202020204" pitchFamily="34" charset="0"/>
              <a:buChar char="•"/>
            </a:pPr>
            <a:r>
              <a:rPr lang="zh-CN" altLang="en-US" sz="1800" smtClean="0">
                <a:solidFill>
                  <a:srgbClr val="FF3300"/>
                </a:solidFill>
                <a:ea typeface="黑体" panose="02010609060101010101" pitchFamily="49" charset="-122"/>
              </a:rPr>
              <a:t>更容易在组合体内加入对象构件</a:t>
            </a:r>
            <a:r>
              <a:rPr lang="zh-CN" altLang="en-US" sz="1800" smtClean="0">
                <a:ea typeface="黑体" panose="02010609060101010101" pitchFamily="49" charset="-122"/>
              </a:rPr>
              <a:t>，客户端不必因为加入了新的对象构件而更改原有代码。</a:t>
            </a:r>
          </a:p>
          <a:p>
            <a:pPr lvl="2"/>
            <a:endParaRPr lang="en-US" altLang="zh-CN" sz="1800" dirty="0" smtClean="0">
              <a:ea typeface="黑体" panose="02010609060101010101" pitchFamily="49" charset="-122"/>
            </a:endParaRPr>
          </a:p>
        </p:txBody>
      </p:sp>
    </p:spTree>
    <p:extLst>
      <p:ext uri="{BB962C8B-B14F-4D97-AF65-F5344CB8AC3E}">
        <p14:creationId xmlns:p14="http://schemas.microsoft.com/office/powerpoint/2010/main" val="1647724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组合模式的缺点</a:t>
            </a:r>
          </a:p>
          <a:p>
            <a:pPr lvl="2">
              <a:buFont typeface="Arial" panose="020B0604020202020204" pitchFamily="34" charset="0"/>
              <a:buChar char="•"/>
            </a:pPr>
            <a:r>
              <a:rPr lang="zh-CN" altLang="en-US" sz="2400" smtClean="0">
                <a:ea typeface="黑体" panose="02010609060101010101" pitchFamily="49" charset="-122"/>
              </a:rPr>
              <a:t>使</a:t>
            </a:r>
            <a:r>
              <a:rPr lang="zh-CN" altLang="en-US" sz="2400" smtClean="0">
                <a:solidFill>
                  <a:srgbClr val="FF3300"/>
                </a:solidFill>
                <a:ea typeface="黑体" panose="02010609060101010101" pitchFamily="49" charset="-122"/>
              </a:rPr>
              <a:t>设计变得更加抽象</a:t>
            </a:r>
            <a:r>
              <a:rPr lang="zh-CN" altLang="en-US" sz="2400" smtClean="0">
                <a:ea typeface="黑体" panose="02010609060101010101" pitchFamily="49" charset="-122"/>
              </a:rPr>
              <a:t>，对象的业务规则如果很复杂，则实现组合模式具有很大挑战性，而且不是所有的方法都与叶子对象子类都有关联。</a:t>
            </a:r>
          </a:p>
          <a:p>
            <a:pPr lvl="2">
              <a:buFont typeface="Arial" panose="020B0604020202020204" pitchFamily="34" charset="0"/>
              <a:buChar char="•"/>
            </a:pPr>
            <a:r>
              <a:rPr lang="zh-CN" altLang="en-US" sz="2400" smtClean="0">
                <a:ea typeface="黑体" panose="02010609060101010101" pitchFamily="49" charset="-122"/>
              </a:rPr>
              <a:t>增加新构件时可能会产生一些问题，</a:t>
            </a:r>
            <a:r>
              <a:rPr lang="zh-CN" altLang="en-US" sz="2400" smtClean="0">
                <a:solidFill>
                  <a:srgbClr val="FF3300"/>
                </a:solidFill>
                <a:ea typeface="黑体" panose="02010609060101010101" pitchFamily="49" charset="-122"/>
              </a:rPr>
              <a:t>很难对容器中的构件类型进行限制</a:t>
            </a:r>
            <a:r>
              <a:rPr lang="zh-CN" altLang="en-US" sz="2400" smtClean="0">
                <a:ea typeface="黑体" panose="02010609060101010101" pitchFamily="49" charset="-122"/>
              </a:rPr>
              <a:t>。</a:t>
            </a:r>
          </a:p>
        </p:txBody>
      </p:sp>
    </p:spTree>
    <p:extLst>
      <p:ext uri="{BB962C8B-B14F-4D97-AF65-F5344CB8AC3E}">
        <p14:creationId xmlns:p14="http://schemas.microsoft.com/office/powerpoint/2010/main" val="272835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组合模式</a:t>
            </a:r>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模式适用环境</a:t>
            </a:r>
            <a:endParaRPr lang="zh-CN" altLang="en-US" sz="4000" smtClean="0"/>
          </a:p>
          <a:p>
            <a:pPr lvl="1"/>
            <a:r>
              <a:rPr lang="zh-CN" altLang="en-US" smtClean="0"/>
              <a:t>在以下情况下可以使用组合模式：</a:t>
            </a:r>
          </a:p>
          <a:p>
            <a:pPr lvl="2">
              <a:buFont typeface="Arial" panose="020B0604020202020204" pitchFamily="34" charset="0"/>
              <a:buChar char="•"/>
            </a:pPr>
            <a:r>
              <a:rPr lang="zh-CN" altLang="en-US" sz="2400" smtClean="0">
                <a:ea typeface="黑体" panose="02010609060101010101" pitchFamily="49" charset="-122"/>
              </a:rPr>
              <a:t>需要表示一个</a:t>
            </a:r>
            <a:r>
              <a:rPr lang="zh-CN" altLang="en-US" sz="2400" smtClean="0">
                <a:solidFill>
                  <a:srgbClr val="FF3300"/>
                </a:solidFill>
                <a:ea typeface="黑体" panose="02010609060101010101" pitchFamily="49" charset="-122"/>
              </a:rPr>
              <a:t>对象整体或部分层次</a:t>
            </a:r>
            <a:r>
              <a:rPr lang="zh-CN" altLang="en-US" sz="2400" smtClean="0">
                <a:ea typeface="黑体" panose="02010609060101010101" pitchFamily="49" charset="-122"/>
              </a:rPr>
              <a:t>，在具有整体和部分的层次结构中，希望通过一种方式忽略整体与部分的差异，可以一致地对待它们。</a:t>
            </a:r>
          </a:p>
          <a:p>
            <a:pPr lvl="2">
              <a:buFont typeface="Arial" panose="020B0604020202020204" pitchFamily="34" charset="0"/>
              <a:buChar char="•"/>
            </a:pPr>
            <a:r>
              <a:rPr lang="zh-CN" altLang="en-US" sz="2400" smtClean="0">
                <a:ea typeface="黑体" panose="02010609060101010101" pitchFamily="49" charset="-122"/>
              </a:rPr>
              <a:t>让客户能够忽略不同对象层次的变化，</a:t>
            </a:r>
            <a:r>
              <a:rPr lang="zh-CN" altLang="en-US" sz="2400" smtClean="0">
                <a:solidFill>
                  <a:srgbClr val="FF3300"/>
                </a:solidFill>
                <a:ea typeface="黑体" panose="02010609060101010101" pitchFamily="49" charset="-122"/>
              </a:rPr>
              <a:t>客户端可以针对抽象构件编程，无须关心对象层次结构的细节</a:t>
            </a:r>
            <a:r>
              <a:rPr lang="zh-CN" altLang="en-US" sz="2400" smtClean="0">
                <a:ea typeface="黑体" panose="02010609060101010101" pitchFamily="49" charset="-122"/>
              </a:rPr>
              <a:t>。</a:t>
            </a:r>
          </a:p>
          <a:p>
            <a:pPr lvl="2">
              <a:buFont typeface="Arial" panose="020B0604020202020204" pitchFamily="34" charset="0"/>
              <a:buChar char="•"/>
            </a:pPr>
            <a:r>
              <a:rPr lang="zh-CN" altLang="en-US" sz="2400" smtClean="0">
                <a:solidFill>
                  <a:srgbClr val="FF3300"/>
                </a:solidFill>
                <a:ea typeface="黑体" panose="02010609060101010101" pitchFamily="49" charset="-122"/>
              </a:rPr>
              <a:t>对象的结构是动态的并且复杂程度不一样，但客户需要一致地处理它们</a:t>
            </a:r>
            <a:r>
              <a:rPr lang="zh-CN" altLang="en-US" sz="2400" smtClean="0">
                <a:ea typeface="黑体" panose="02010609060101010101" pitchFamily="49" charset="-122"/>
              </a:rPr>
              <a:t>。</a:t>
            </a:r>
            <a:endParaRPr lang="zh-CN" altLang="en-US" sz="2400" dirty="0" smtClean="0">
              <a:ea typeface="黑体" panose="02010609060101010101" pitchFamily="49" charset="-122"/>
            </a:endParaRPr>
          </a:p>
        </p:txBody>
      </p:sp>
    </p:spTree>
    <p:extLst>
      <p:ext uri="{BB962C8B-B14F-4D97-AF65-F5344CB8AC3E}">
        <p14:creationId xmlns:p14="http://schemas.microsoft.com/office/powerpoint/2010/main" val="414004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组合模式</a:t>
            </a:r>
            <a:endParaRPr lang="zh-CN" altLang="en-US" dirty="0"/>
          </a:p>
        </p:txBody>
      </p:sp>
      <p:sp>
        <p:nvSpPr>
          <p:cNvPr id="4" name="Rectangle 3"/>
          <p:cNvSpPr txBox="1">
            <a:spLocks noChangeArrowheads="1"/>
          </p:cNvSpPr>
          <p:nvPr/>
        </p:nvSpPr>
        <p:spPr>
          <a:xfrm>
            <a:off x="381000" y="1752600"/>
            <a:ext cx="4114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模式应用</a:t>
            </a:r>
          </a:p>
          <a:p>
            <a:pPr lvl="1"/>
            <a:r>
              <a:rPr lang="en-US" altLang="zh-CN" sz="2000" smtClean="0"/>
              <a:t>(1) XML</a:t>
            </a:r>
            <a:r>
              <a:rPr lang="zh-CN" altLang="en-US" sz="2000" smtClean="0"/>
              <a:t>文档解析</a:t>
            </a:r>
          </a:p>
        </p:txBody>
      </p:sp>
      <p:graphicFrame>
        <p:nvGraphicFramePr>
          <p:cNvPr id="5" name="Group 21"/>
          <p:cNvGraphicFramePr>
            <a:graphicFrameLocks noGrp="1"/>
          </p:cNvGraphicFramePr>
          <p:nvPr>
            <p:ph sz="half" idx="4294967295"/>
          </p:nvPr>
        </p:nvGraphicFramePr>
        <p:xfrm>
          <a:off x="457200" y="2895600"/>
          <a:ext cx="7924800" cy="3633788"/>
        </p:xfrm>
        <a:graphic>
          <a:graphicData uri="http://schemas.openxmlformats.org/drawingml/2006/table">
            <a:tbl>
              <a:tblPr/>
              <a:tblGrid>
                <a:gridCol w="7924800"/>
              </a:tblGrid>
              <a:tr h="3633788">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&lt;?xml version="1.0"?&gt;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&lt;books&gt;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&lt;author&gt;Carson&lt;/author&gt;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&lt;price format="dollar"&gt;31.95&lt;/price&gt;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&lt;pubdate&gt;05/01/2001&lt;/pubdate&gt;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&lt;pubinfo&gt;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&lt;publisher&gt;MSPress&lt;/publisher&gt;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&lt;state&gt;WA&lt;/state&gt;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&lt;/pubinfo&gt;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&lt;/books&gt;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2" descr="IC120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181" y="2915994"/>
            <a:ext cx="5434013"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8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结构型模式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结构型模式概述 </a:t>
            </a:r>
            <a:endParaRPr lang="zh-CN" altLang="en-US" sz="3600" smtClean="0"/>
          </a:p>
          <a:p>
            <a:pPr lvl="1"/>
            <a:r>
              <a:rPr lang="zh-CN" altLang="en-US" smtClean="0">
                <a:solidFill>
                  <a:srgbClr val="0000FF"/>
                </a:solidFill>
              </a:rPr>
              <a:t>结构型模式</a:t>
            </a:r>
            <a:r>
              <a:rPr lang="en-US" altLang="zh-CN" smtClean="0">
                <a:solidFill>
                  <a:srgbClr val="0000FF"/>
                </a:solidFill>
              </a:rPr>
              <a:t>(Structural Pattern)</a:t>
            </a:r>
            <a:r>
              <a:rPr lang="zh-CN" altLang="en-US" smtClean="0"/>
              <a:t>描述</a:t>
            </a:r>
            <a:r>
              <a:rPr lang="zh-CN" altLang="en-US" smtClean="0">
                <a:solidFill>
                  <a:srgbClr val="FF3300"/>
                </a:solidFill>
              </a:rPr>
              <a:t>如何将类或者对象结合在一起形成更大的结构</a:t>
            </a:r>
            <a:r>
              <a:rPr lang="zh-CN" altLang="en-US" smtClean="0"/>
              <a:t>，就像搭积木，可以通过简单积木的组合形成复杂的、功能更为强大的结构。 </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07866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578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组合模式</a:t>
            </a:r>
            <a:endParaRPr lang="zh-CN" altLang="en-US"/>
          </a:p>
        </p:txBody>
      </p:sp>
      <p:sp>
        <p:nvSpPr>
          <p:cNvPr id="4" name="Rectangle 3"/>
          <p:cNvSpPr txBox="1">
            <a:spLocks noChangeArrowheads="1"/>
          </p:cNvSpPr>
          <p:nvPr/>
        </p:nvSpPr>
        <p:spPr>
          <a:xfrm>
            <a:off x="381000" y="1752600"/>
            <a:ext cx="8001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模式应用</a:t>
            </a:r>
            <a:endParaRPr lang="en-US" altLang="en-US" dirty="0" smtClean="0"/>
          </a:p>
          <a:p>
            <a:pPr lvl="1"/>
            <a:r>
              <a:rPr lang="en-US" altLang="zh-CN" sz="2000" dirty="0" smtClean="0"/>
              <a:t>JDK</a:t>
            </a:r>
            <a:r>
              <a:rPr lang="zh-CN" altLang="en-US" sz="2000" dirty="0" smtClean="0"/>
              <a:t>的</a:t>
            </a:r>
            <a:r>
              <a:rPr lang="en-US" altLang="zh-CN" sz="2000" dirty="0" smtClean="0">
                <a:solidFill>
                  <a:srgbClr val="FF3300"/>
                </a:solidFill>
              </a:rPr>
              <a:t>AWT/Swing</a:t>
            </a:r>
            <a:r>
              <a:rPr lang="zh-CN" altLang="en-US" sz="2000" dirty="0" smtClean="0"/>
              <a:t>是组合模式在</a:t>
            </a:r>
            <a:r>
              <a:rPr lang="en-US" altLang="zh-CN" sz="2000" dirty="0" smtClean="0"/>
              <a:t>Java</a:t>
            </a:r>
            <a:r>
              <a:rPr lang="zh-CN" altLang="en-US" sz="2000" dirty="0" smtClean="0"/>
              <a:t>类库中的一个典型实际应用。 </a:t>
            </a:r>
          </a:p>
        </p:txBody>
      </p:sp>
      <p:pic>
        <p:nvPicPr>
          <p:cNvPr id="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720725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564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buFont typeface="Wingdings" panose="05000000000000000000" pitchFamily="2" charset="2"/>
              <a:buNone/>
            </a:pPr>
            <a:endParaRPr lang="en-US" altLang="zh-CN" smtClean="0"/>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2348880"/>
            <a:ext cx="6019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511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3820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mtClean="0"/>
              <a:t> 一般有两种方式可以实现给一个类或对象增加行为：</a:t>
            </a:r>
          </a:p>
          <a:p>
            <a:pPr lvl="2">
              <a:buFont typeface="Arial" panose="020B0604020202020204" pitchFamily="34" charset="0"/>
              <a:buChar char="•"/>
            </a:pPr>
            <a:r>
              <a:rPr lang="zh-CN" altLang="en-US" smtClean="0">
                <a:solidFill>
                  <a:srgbClr val="FF3300"/>
                </a:solidFill>
                <a:ea typeface="黑体" panose="02010609060101010101" pitchFamily="49" charset="-122"/>
              </a:rPr>
              <a:t>继承机制</a:t>
            </a:r>
            <a:r>
              <a:rPr lang="zh-CN" altLang="en-US" smtClean="0">
                <a:ea typeface="黑体" panose="02010609060101010101" pitchFamily="49" charset="-122"/>
              </a:rPr>
              <a:t>，使用继承机制是给现有类添加功能的一种有效途径，通过继承一个现有类可以使得子类在拥有自身方法的同时还拥有父类的方法。但是这种方法是静态的，用户不能控制增加行为的方式和时机。</a:t>
            </a:r>
          </a:p>
          <a:p>
            <a:pPr lvl="2">
              <a:buFont typeface="Arial" panose="020B0604020202020204" pitchFamily="34" charset="0"/>
              <a:buChar char="•"/>
            </a:pPr>
            <a:r>
              <a:rPr lang="zh-CN" altLang="en-US" smtClean="0">
                <a:solidFill>
                  <a:srgbClr val="FF3300"/>
                </a:solidFill>
                <a:ea typeface="黑体" panose="02010609060101010101" pitchFamily="49" charset="-122"/>
              </a:rPr>
              <a:t>关联机制</a:t>
            </a:r>
            <a:r>
              <a:rPr lang="zh-CN" altLang="en-US" smtClean="0">
                <a:ea typeface="黑体" panose="02010609060101010101" pitchFamily="49" charset="-122"/>
              </a:rPr>
              <a:t>，即将一个类的对象嵌入另一个对象中，由另一个对象来决定是否调用嵌入对象的行为以便扩展自己的行为，我们称这个嵌入的对象为装饰器</a:t>
            </a:r>
            <a:r>
              <a:rPr lang="en-US" altLang="zh-CN" smtClean="0">
                <a:ea typeface="黑体" panose="02010609060101010101" pitchFamily="49" charset="-122"/>
              </a:rPr>
              <a:t>(Decorator)</a:t>
            </a:r>
            <a:r>
              <a:rPr lang="zh-CN" altLang="en-US" smtClean="0">
                <a:ea typeface="黑体" panose="02010609060101010101" pitchFamily="49" charset="-122"/>
              </a:rPr>
              <a:t>。 </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4124363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696897" y="1772816"/>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dirty="0" smtClean="0"/>
              <a:t>模式动机</a:t>
            </a:r>
          </a:p>
          <a:p>
            <a:pPr lvl="1" algn="just"/>
            <a:r>
              <a:rPr lang="zh-CN" altLang="en-US" dirty="0" smtClean="0"/>
              <a:t>装饰模式以</a:t>
            </a:r>
            <a:r>
              <a:rPr lang="zh-CN" altLang="en-US" dirty="0" smtClean="0">
                <a:solidFill>
                  <a:srgbClr val="FF3300"/>
                </a:solidFill>
              </a:rPr>
              <a:t>对客户透明的方式动态地给一个对象附加上更多的责任</a:t>
            </a:r>
            <a:r>
              <a:rPr lang="zh-CN" altLang="en-US" dirty="0" smtClean="0"/>
              <a:t>，换言之，客户端并不会觉得对象在装饰前和装饰后有什么不同。装饰模式可以</a:t>
            </a:r>
            <a:r>
              <a:rPr lang="zh-CN" altLang="en-US" dirty="0" smtClean="0">
                <a:solidFill>
                  <a:srgbClr val="FF3300"/>
                </a:solidFill>
              </a:rPr>
              <a:t>在不需要创造更多子类的情况下，将对象的功能加以扩展</a:t>
            </a:r>
            <a:r>
              <a:rPr lang="zh-CN" altLang="en-US" dirty="0" smtClean="0"/>
              <a:t>。这就是装饰模式的模式动机。</a:t>
            </a:r>
          </a:p>
        </p:txBody>
      </p:sp>
    </p:spTree>
    <p:extLst>
      <p:ext uri="{BB962C8B-B14F-4D97-AF65-F5344CB8AC3E}">
        <p14:creationId xmlns:p14="http://schemas.microsoft.com/office/powerpoint/2010/main" val="4232629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964488" cy="455672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装饰模式</a:t>
            </a:r>
            <a:r>
              <a:rPr lang="en-US" altLang="zh-CN" smtClean="0"/>
              <a:t>(Decorator Pattern) </a:t>
            </a:r>
            <a:r>
              <a:rPr lang="zh-CN" altLang="en-US" smtClean="0"/>
              <a:t>：</a:t>
            </a:r>
            <a:r>
              <a:rPr lang="zh-CN" altLang="en-US" smtClean="0">
                <a:solidFill>
                  <a:srgbClr val="FF3300"/>
                </a:solidFill>
              </a:rPr>
              <a:t>动态地给一个对象增加一些额外的职责</a:t>
            </a:r>
            <a:r>
              <a:rPr lang="en-US" altLang="zh-CN" smtClean="0"/>
              <a:t>(Responsibility)</a:t>
            </a:r>
            <a:r>
              <a:rPr lang="zh-CN" altLang="en-US" smtClean="0"/>
              <a:t>，就增加对象功能来说，装饰模式比生成子类实现更为灵活。其别名也可以称为</a:t>
            </a:r>
            <a:r>
              <a:rPr lang="zh-CN" altLang="en-US" smtClean="0">
                <a:solidFill>
                  <a:srgbClr val="FF3300"/>
                </a:solidFill>
              </a:rPr>
              <a:t>包装器</a:t>
            </a:r>
            <a:r>
              <a:rPr lang="en-US" altLang="zh-CN" smtClean="0">
                <a:solidFill>
                  <a:srgbClr val="FF3300"/>
                </a:solidFill>
              </a:rPr>
              <a:t>(Wrapper)</a:t>
            </a:r>
            <a:r>
              <a:rPr lang="zh-CN" altLang="en-US" smtClean="0"/>
              <a:t>，与适配器模式的别名相同，但它们适用于不同的场合。根据翻译的不同，装饰模式也有人称之为“油漆工模式”，它是一种</a:t>
            </a:r>
            <a:r>
              <a:rPr lang="zh-CN" altLang="en-US" smtClean="0">
                <a:solidFill>
                  <a:srgbClr val="FF3300"/>
                </a:solidFill>
              </a:rPr>
              <a:t>对象结构型模式</a:t>
            </a:r>
            <a:r>
              <a:rPr lang="zh-CN" altLang="en-US" smtClean="0"/>
              <a:t>。</a:t>
            </a:r>
            <a:endParaRPr lang="en-US" altLang="en-US" dirty="0" smtClean="0"/>
          </a:p>
        </p:txBody>
      </p:sp>
    </p:spTree>
    <p:extLst>
      <p:ext uri="{BB962C8B-B14F-4D97-AF65-F5344CB8AC3E}">
        <p14:creationId xmlns:p14="http://schemas.microsoft.com/office/powerpoint/2010/main" val="1928523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3" name="内容占位符 2"/>
          <p:cNvSpPr>
            <a:spLocks noGrp="1"/>
          </p:cNvSpPr>
          <p:nvPr>
            <p:ph sz="quarter" idx="1"/>
          </p:nvPr>
        </p:nvSpPr>
        <p:spPr/>
        <p:txBody>
          <a:bodyPr/>
          <a:lstStyle/>
          <a:p>
            <a:r>
              <a:rPr lang="zh-CN" altLang="en-US" dirty="0" smtClean="0"/>
              <a:t>模式结构</a:t>
            </a:r>
            <a:endParaRPr lang="zh-CN" alt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0363"/>
            <a:ext cx="6535738" cy="64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071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装饰模式包含如下角色：</a:t>
            </a:r>
            <a:endParaRPr lang="zh-CN" altLang="en-US" sz="3200" smtClean="0"/>
          </a:p>
          <a:p>
            <a:pPr lvl="2">
              <a:buFont typeface="Arial" panose="020B0604020202020204" pitchFamily="34" charset="0"/>
              <a:buChar char="•"/>
            </a:pPr>
            <a:r>
              <a:rPr lang="en-US" altLang="zh-CN" sz="2400" smtClean="0">
                <a:ea typeface="黑体" panose="02010609060101010101" pitchFamily="49" charset="-122"/>
              </a:rPr>
              <a:t>Component: </a:t>
            </a:r>
            <a:r>
              <a:rPr lang="zh-CN" altLang="en-US" sz="2400" smtClean="0">
                <a:ea typeface="黑体" panose="02010609060101010101" pitchFamily="49" charset="-122"/>
              </a:rPr>
              <a:t>抽象构件</a:t>
            </a:r>
          </a:p>
          <a:p>
            <a:pPr lvl="2">
              <a:buFont typeface="Arial" panose="020B0604020202020204" pitchFamily="34" charset="0"/>
              <a:buChar char="•"/>
            </a:pPr>
            <a:r>
              <a:rPr lang="en-US" altLang="zh-CN" sz="2400" smtClean="0">
                <a:ea typeface="黑体" panose="02010609060101010101" pitchFamily="49" charset="-122"/>
              </a:rPr>
              <a:t>ConcreteComponent: </a:t>
            </a:r>
            <a:r>
              <a:rPr lang="zh-CN" altLang="en-US" sz="2400" smtClean="0">
                <a:ea typeface="黑体" panose="02010609060101010101" pitchFamily="49" charset="-122"/>
              </a:rPr>
              <a:t>具体构件</a:t>
            </a:r>
          </a:p>
          <a:p>
            <a:pPr lvl="2">
              <a:buFont typeface="Arial" panose="020B0604020202020204" pitchFamily="34" charset="0"/>
              <a:buChar char="•"/>
            </a:pPr>
            <a:r>
              <a:rPr lang="en-US" altLang="zh-CN" sz="2400" smtClean="0">
                <a:ea typeface="黑体" panose="02010609060101010101" pitchFamily="49" charset="-122"/>
              </a:rPr>
              <a:t>Decorator: </a:t>
            </a:r>
            <a:r>
              <a:rPr lang="zh-CN" altLang="en-US" sz="2400" smtClean="0">
                <a:ea typeface="黑体" panose="02010609060101010101" pitchFamily="49" charset="-122"/>
              </a:rPr>
              <a:t>抽象装饰类</a:t>
            </a:r>
          </a:p>
          <a:p>
            <a:pPr lvl="2">
              <a:buFont typeface="Arial" panose="020B0604020202020204" pitchFamily="34" charset="0"/>
              <a:buChar char="•"/>
            </a:pPr>
            <a:r>
              <a:rPr lang="en-US" altLang="zh-CN" sz="2400" smtClean="0">
                <a:ea typeface="黑体" panose="02010609060101010101" pitchFamily="49" charset="-122"/>
              </a:rPr>
              <a:t>ConcreteDecorator: </a:t>
            </a:r>
            <a:r>
              <a:rPr lang="zh-CN" altLang="en-US" sz="2400" smtClean="0">
                <a:ea typeface="黑体" panose="02010609060101010101" pitchFamily="49" charset="-122"/>
              </a:rPr>
              <a:t>具体装饰类</a:t>
            </a:r>
          </a:p>
          <a:p>
            <a:pPr lvl="2"/>
            <a:endParaRPr lang="en-US" altLang="zh-CN" sz="2400" dirty="0" smtClean="0">
              <a:ea typeface="黑体" panose="02010609060101010101" pitchFamily="49" charset="-122"/>
            </a:endParaRPr>
          </a:p>
        </p:txBody>
      </p:sp>
    </p:spTree>
    <p:extLst>
      <p:ext uri="{BB962C8B-B14F-4D97-AF65-F5344CB8AC3E}">
        <p14:creationId xmlns:p14="http://schemas.microsoft.com/office/powerpoint/2010/main" val="4251035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与继承关系相比，关联关系的主要优势在于</a:t>
            </a:r>
            <a:r>
              <a:rPr lang="zh-CN" altLang="en-US" sz="2000" smtClean="0">
                <a:solidFill>
                  <a:srgbClr val="FF3300"/>
                </a:solidFill>
              </a:rPr>
              <a:t>不会破坏类的封装性</a:t>
            </a:r>
            <a:r>
              <a:rPr lang="zh-CN" altLang="en-US" sz="2000" smtClean="0"/>
              <a:t>，而且</a:t>
            </a:r>
            <a:r>
              <a:rPr lang="zh-CN" altLang="en-US" sz="2000" smtClean="0">
                <a:solidFill>
                  <a:srgbClr val="FF3300"/>
                </a:solidFill>
              </a:rPr>
              <a:t>继承是一种耦合度较大的静态关系，无法在程序运行时动态扩展</a:t>
            </a:r>
            <a:r>
              <a:rPr lang="zh-CN" altLang="en-US" sz="2000" smtClean="0"/>
              <a:t>。在软件开发阶段，关联关系虽然不会比继承关系减少编码量，但是到了软件维护阶段，由于关联关系使系统具有较好的</a:t>
            </a:r>
            <a:r>
              <a:rPr lang="zh-CN" altLang="en-US" sz="2000" smtClean="0">
                <a:solidFill>
                  <a:srgbClr val="FF3300"/>
                </a:solidFill>
              </a:rPr>
              <a:t>松耦合性</a:t>
            </a:r>
            <a:r>
              <a:rPr lang="zh-CN" altLang="en-US" sz="2000" smtClean="0"/>
              <a:t>，因此使得</a:t>
            </a:r>
            <a:r>
              <a:rPr lang="zh-CN" altLang="en-US" sz="2000" smtClean="0">
                <a:solidFill>
                  <a:srgbClr val="FF3300"/>
                </a:solidFill>
              </a:rPr>
              <a:t>系统更加容易维护</a:t>
            </a:r>
            <a:r>
              <a:rPr lang="zh-CN" altLang="en-US" sz="2000" smtClean="0"/>
              <a:t>。当然，关联关系的缺点是</a:t>
            </a:r>
            <a:r>
              <a:rPr lang="zh-CN" altLang="en-US" sz="2000" smtClean="0">
                <a:solidFill>
                  <a:srgbClr val="FF3300"/>
                </a:solidFill>
              </a:rPr>
              <a:t>比继承关系要创建更多的对象</a:t>
            </a:r>
            <a:r>
              <a:rPr lang="zh-CN" altLang="en-US" sz="2000" smtClean="0"/>
              <a:t>。</a:t>
            </a:r>
          </a:p>
          <a:p>
            <a:pPr lvl="1" algn="just"/>
            <a:r>
              <a:rPr lang="zh-CN" altLang="en-US" sz="2000" smtClean="0"/>
              <a:t>使用装饰模式来实现扩展比继承更加灵活，</a:t>
            </a:r>
            <a:r>
              <a:rPr lang="zh-CN" altLang="en-US" sz="2000" smtClean="0">
                <a:solidFill>
                  <a:srgbClr val="FF3300"/>
                </a:solidFill>
              </a:rPr>
              <a:t>它以对客户透明的方式动态地给一个对象附加更多的责任</a:t>
            </a:r>
            <a:r>
              <a:rPr lang="zh-CN" altLang="en-US" sz="2000" smtClean="0"/>
              <a:t>。装饰模式可以在不需要创造更多子类的情况下，将对象的功能加以扩展。 </a:t>
            </a:r>
            <a:endParaRPr lang="zh-CN" altLang="en-US" smtClean="0"/>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2055050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典型的抽象装饰类代码：</a:t>
            </a:r>
          </a:p>
          <a:p>
            <a:pPr lvl="1" algn="just">
              <a:buFont typeface="Wingdings" panose="05000000000000000000" pitchFamily="2" charset="2"/>
              <a:buNone/>
            </a:pPr>
            <a:endParaRPr lang="en-US" altLang="zh-CN" dirty="0" smtClean="0"/>
          </a:p>
        </p:txBody>
      </p:sp>
      <p:graphicFrame>
        <p:nvGraphicFramePr>
          <p:cNvPr id="5" name="Group 16"/>
          <p:cNvGraphicFramePr>
            <a:graphicFrameLocks noGrp="1"/>
          </p:cNvGraphicFramePr>
          <p:nvPr>
            <p:ph sz="half" idx="4294967295"/>
          </p:nvPr>
        </p:nvGraphicFramePr>
        <p:xfrm>
          <a:off x="990600" y="3048000"/>
          <a:ext cx="7391400" cy="3633788"/>
        </p:xfrm>
        <a:graphic>
          <a:graphicData uri="http://schemas.openxmlformats.org/drawingml/2006/table">
            <a:tbl>
              <a:tblPr/>
              <a:tblGrid>
                <a:gridCol w="7391400"/>
              </a:tblGrid>
              <a:tr h="3633788">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Decorator extends 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private Component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public Decorator(Component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this.component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=component;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component.operation</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739359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mtClean="0"/>
              <a:t>典型的具体装饰类代码：</a:t>
            </a:r>
          </a:p>
          <a:p>
            <a:pPr lvl="1" algn="just">
              <a:buFont typeface="Wingdings" panose="05000000000000000000" pitchFamily="2" charset="2"/>
              <a:buNone/>
            </a:pPr>
            <a:endParaRPr lang="en-US" altLang="zh-CN" smtClean="0"/>
          </a:p>
        </p:txBody>
      </p:sp>
      <p:graphicFrame>
        <p:nvGraphicFramePr>
          <p:cNvPr id="5" name="Group 19"/>
          <p:cNvGraphicFramePr>
            <a:graphicFrameLocks noGrp="1"/>
          </p:cNvGraphicFramePr>
          <p:nvPr>
            <p:ph sz="half" idx="4294967295"/>
          </p:nvPr>
        </p:nvGraphicFramePr>
        <p:xfrm>
          <a:off x="990600" y="3048000"/>
          <a:ext cx="7391400" cy="3462522"/>
        </p:xfrm>
        <a:graphic>
          <a:graphicData uri="http://schemas.openxmlformats.org/drawingml/2006/table">
            <a:tbl>
              <a:tblPr/>
              <a:tblGrid>
                <a:gridCol w="7391400"/>
              </a:tblGrid>
              <a:tr h="346233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public class ConcreteDecorator extends Decorator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ConcreteDecorator(Component 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super(component);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super.operation();</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addedBehavior();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addedBehavior()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r>
                        <a:rPr kumimoji="0" lang="zh-CN" altLang="en-US" sz="1400" b="0" i="0" u="none" strike="noStrike" cap="none" normalizeH="0" baseline="0" smtClean="0">
                          <a:ln>
                            <a:noFill/>
                          </a:ln>
                          <a:solidFill>
                            <a:srgbClr val="080808"/>
                          </a:solidFill>
                          <a:effectLst/>
                          <a:latin typeface="Times New Roman" pitchFamily="18" charset="0"/>
                          <a:ea typeface="隶书" pitchFamily="49" charset="-122"/>
                        </a:rPr>
                        <a:t>新增方法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93403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结构型模式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结构型模式概述</a:t>
            </a:r>
          </a:p>
          <a:p>
            <a:pPr lvl="1"/>
            <a:r>
              <a:rPr lang="zh-CN" altLang="en-US" smtClean="0"/>
              <a:t>结构型模式可以分为</a:t>
            </a:r>
            <a:r>
              <a:rPr lang="zh-CN" altLang="en-US" smtClean="0">
                <a:solidFill>
                  <a:srgbClr val="FF3300"/>
                </a:solidFill>
              </a:rPr>
              <a:t>类结构型模式</a:t>
            </a:r>
            <a:r>
              <a:rPr lang="zh-CN" altLang="en-US" smtClean="0"/>
              <a:t>和</a:t>
            </a:r>
            <a:r>
              <a:rPr lang="zh-CN" altLang="en-US" smtClean="0">
                <a:solidFill>
                  <a:srgbClr val="FF3300"/>
                </a:solidFill>
              </a:rPr>
              <a:t>对象结构型模式</a:t>
            </a:r>
            <a:r>
              <a:rPr lang="zh-CN" altLang="en-US" smtClean="0"/>
              <a:t>：</a:t>
            </a:r>
          </a:p>
          <a:p>
            <a:pPr lvl="2">
              <a:buFont typeface="Arial" panose="020B0604020202020204" pitchFamily="34" charset="0"/>
              <a:buChar char="•"/>
            </a:pPr>
            <a:r>
              <a:rPr lang="zh-CN" altLang="en-US" smtClean="0">
                <a:solidFill>
                  <a:srgbClr val="FF3300"/>
                </a:solidFill>
                <a:ea typeface="黑体" panose="02010609060101010101" pitchFamily="49" charset="-122"/>
              </a:rPr>
              <a:t>类结构型模式关心类的组合</a:t>
            </a:r>
            <a:r>
              <a:rPr lang="zh-CN" altLang="en-US" smtClean="0">
                <a:ea typeface="黑体" panose="02010609060101010101" pitchFamily="49" charset="-122"/>
              </a:rPr>
              <a:t>，由多个类可以组合成一个更大的系统，在类结构型模式中一般只存在继承关系和实现关系。</a:t>
            </a:r>
          </a:p>
          <a:p>
            <a:pPr lvl="2">
              <a:buFont typeface="Arial" panose="020B0604020202020204" pitchFamily="34" charset="0"/>
              <a:buChar char="•"/>
            </a:pPr>
            <a:r>
              <a:rPr lang="zh-CN" altLang="en-US" smtClean="0">
                <a:solidFill>
                  <a:srgbClr val="FF3300"/>
                </a:solidFill>
                <a:ea typeface="黑体" panose="02010609060101010101" pitchFamily="49" charset="-122"/>
              </a:rPr>
              <a:t>对象结构型模式关心类与对象的组合，通过关联关系使得在一个类中定义另一个类的实例对象，然后通过该对象调用其方法。</a:t>
            </a:r>
            <a:r>
              <a:rPr lang="zh-CN" altLang="en-US" smtClean="0">
                <a:ea typeface="黑体" panose="02010609060101010101" pitchFamily="49" charset="-122"/>
              </a:rPr>
              <a:t>根据“合成复用原则”，在系统中尽量使用关联关系来替代继承关系，因此大部分结构型模式都是</a:t>
            </a:r>
            <a:r>
              <a:rPr lang="zh-CN" altLang="en-US" smtClean="0">
                <a:solidFill>
                  <a:srgbClr val="FF3300"/>
                </a:solidFill>
                <a:ea typeface="黑体" panose="02010609060101010101" pitchFamily="49" charset="-122"/>
              </a:rPr>
              <a:t>对象结构型模式</a:t>
            </a:r>
            <a:r>
              <a:rPr lang="zh-CN" altLang="en-US" smtClean="0">
                <a:ea typeface="黑体" panose="02010609060101010101" pitchFamily="49" charset="-122"/>
              </a:rPr>
              <a:t>。</a:t>
            </a:r>
          </a:p>
        </p:txBody>
      </p:sp>
    </p:spTree>
    <p:extLst>
      <p:ext uri="{BB962C8B-B14F-4D97-AF65-F5344CB8AC3E}">
        <p14:creationId xmlns:p14="http://schemas.microsoft.com/office/powerpoint/2010/main" val="2093136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3" name="内容占位符 2"/>
          <p:cNvSpPr>
            <a:spLocks noGrp="1"/>
          </p:cNvSpPr>
          <p:nvPr>
            <p:ph sz="quarter" idx="1"/>
          </p:nvPr>
        </p:nvSpPr>
        <p:spPr/>
        <p:txBody>
          <a:bodyPr>
            <a:normAutofit/>
          </a:bodyPr>
          <a:lstStyle/>
          <a:p>
            <a:r>
              <a:rPr lang="zh-CN" altLang="en-US" sz="2000" dirty="0" smtClean="0"/>
              <a:t>例子：</a:t>
            </a:r>
            <a:r>
              <a:rPr lang="en-US" altLang="zh-CN" sz="2000" dirty="0" err="1"/>
              <a:t>ThirdParty.Java</a:t>
            </a:r>
            <a:r>
              <a:rPr lang="zh-CN" altLang="en-US" sz="2000" dirty="0"/>
              <a:t>假定是一个现有的或者第三方的功能，因某种原因我们不能直接修改，它提供了一个</a:t>
            </a:r>
            <a:r>
              <a:rPr lang="en-US" altLang="zh-CN" sz="2000" dirty="0" err="1"/>
              <a:t>sayMsg</a:t>
            </a:r>
            <a:r>
              <a:rPr lang="en-US" altLang="zh-CN" sz="2000" dirty="0"/>
              <a:t>()</a:t>
            </a:r>
            <a:r>
              <a:rPr lang="zh-CN" altLang="en-US" sz="2000" dirty="0"/>
              <a:t>的方法，而我们现在要做的是想在它的</a:t>
            </a:r>
            <a:r>
              <a:rPr lang="en-US" altLang="zh-CN" sz="2000" dirty="0" err="1"/>
              <a:t>sayMsg</a:t>
            </a:r>
            <a:r>
              <a:rPr lang="en-US" altLang="zh-CN" sz="2000" dirty="0"/>
              <a:t>()</a:t>
            </a:r>
            <a:r>
              <a:rPr lang="zh-CN" altLang="en-US" sz="2000" dirty="0"/>
              <a:t>方法中增加一些我们想额外输出的内容，于是我们重写了一个</a:t>
            </a:r>
            <a:r>
              <a:rPr lang="en-US" altLang="zh-CN" sz="2000" dirty="0"/>
              <a:t>Decorator.java</a:t>
            </a:r>
            <a:r>
              <a:rPr lang="zh-CN" altLang="en-US" sz="2000" dirty="0"/>
              <a:t>类</a:t>
            </a:r>
            <a:r>
              <a:rPr lang="zh-CN" altLang="en-US" sz="2000" dirty="0" smtClean="0"/>
              <a:t>。</a:t>
            </a:r>
            <a:r>
              <a:rPr lang="en-US" altLang="zh-CN" sz="2000" dirty="0" smtClean="0"/>
              <a:t>Test.java</a:t>
            </a:r>
            <a:r>
              <a:rPr lang="zh-CN" altLang="en-US" sz="2000" dirty="0"/>
              <a:t>是客户端测试程序。</a:t>
            </a:r>
          </a:p>
        </p:txBody>
      </p:sp>
      <p:sp>
        <p:nvSpPr>
          <p:cNvPr id="4" name="文本框 3"/>
          <p:cNvSpPr txBox="1"/>
          <p:nvPr/>
        </p:nvSpPr>
        <p:spPr>
          <a:xfrm>
            <a:off x="1784648" y="2996952"/>
            <a:ext cx="6192688" cy="3693319"/>
          </a:xfrm>
          <a:prstGeom prst="rect">
            <a:avLst/>
          </a:prstGeom>
          <a:solidFill>
            <a:schemeClr val="bg1"/>
          </a:solidFill>
        </p:spPr>
        <p:txBody>
          <a:bodyPr wrap="square" rtlCol="0">
            <a:spAutoFit/>
          </a:bodyPr>
          <a:lstStyle/>
          <a:p>
            <a:r>
              <a:rPr lang="en-US" altLang="zh-CN" dirty="0" err="1" smtClean="0"/>
              <a:t>IThirdParty.Java</a:t>
            </a:r>
            <a:r>
              <a:rPr lang="en-US" altLang="zh-CN" dirty="0" smtClean="0"/>
              <a:t>-</a:t>
            </a:r>
            <a:r>
              <a:rPr lang="en-US" altLang="zh-CN" dirty="0"/>
              <a:t>-</a:t>
            </a:r>
            <a:r>
              <a:rPr lang="zh-CN" altLang="en-US" dirty="0" smtClean="0"/>
              <a:t>抽象类</a:t>
            </a:r>
            <a:endParaRPr lang="zh-CN" altLang="en-US" dirty="0"/>
          </a:p>
          <a:p>
            <a:r>
              <a:rPr lang="en-US" altLang="zh-CN" dirty="0"/>
              <a:t>=====================</a:t>
            </a:r>
          </a:p>
          <a:p>
            <a:r>
              <a:rPr lang="en-US" altLang="zh-CN" dirty="0" smtClean="0"/>
              <a:t>public abstract class </a:t>
            </a:r>
            <a:r>
              <a:rPr lang="en-US" altLang="zh-CN" dirty="0" err="1" smtClean="0"/>
              <a:t>IThirdParty</a:t>
            </a:r>
            <a:r>
              <a:rPr lang="en-US" altLang="zh-CN" dirty="0" smtClean="0"/>
              <a:t> {</a:t>
            </a:r>
            <a:endParaRPr lang="en-US" altLang="zh-CN" dirty="0"/>
          </a:p>
          <a:p>
            <a:r>
              <a:rPr lang="en-US" altLang="zh-CN" dirty="0"/>
              <a:t>public String </a:t>
            </a:r>
            <a:r>
              <a:rPr lang="en-US" altLang="zh-CN" dirty="0" err="1"/>
              <a:t>sayMsg</a:t>
            </a:r>
            <a:r>
              <a:rPr lang="en-US" altLang="zh-CN" dirty="0"/>
              <a:t>();</a:t>
            </a:r>
          </a:p>
          <a:p>
            <a:r>
              <a:rPr lang="en-US" altLang="zh-CN" dirty="0" smtClean="0"/>
              <a:t>}</a:t>
            </a:r>
          </a:p>
          <a:p>
            <a:endParaRPr lang="en-US" altLang="zh-CN" dirty="0"/>
          </a:p>
          <a:p>
            <a:r>
              <a:rPr lang="en-US" altLang="zh-CN" dirty="0" err="1"/>
              <a:t>ThirdParty.Java</a:t>
            </a:r>
            <a:r>
              <a:rPr lang="en-US" altLang="zh-CN" dirty="0"/>
              <a:t>--</a:t>
            </a:r>
            <a:r>
              <a:rPr lang="zh-CN" altLang="en-US" dirty="0"/>
              <a:t>具体类</a:t>
            </a:r>
          </a:p>
          <a:p>
            <a:r>
              <a:rPr lang="en-US" altLang="zh-CN" dirty="0"/>
              <a:t>===================</a:t>
            </a:r>
          </a:p>
          <a:p>
            <a:r>
              <a:rPr lang="en-US" altLang="zh-CN" dirty="0"/>
              <a:t>public class </a:t>
            </a:r>
            <a:r>
              <a:rPr lang="en-US" altLang="zh-CN" dirty="0" err="1"/>
              <a:t>ThirdParty</a:t>
            </a:r>
            <a:r>
              <a:rPr lang="en-US" altLang="zh-CN" dirty="0"/>
              <a:t> </a:t>
            </a:r>
            <a:r>
              <a:rPr lang="en-US" altLang="zh-CN" dirty="0" smtClean="0"/>
              <a:t>extends </a:t>
            </a:r>
            <a:r>
              <a:rPr lang="en-US" altLang="zh-CN" dirty="0" err="1" smtClean="0"/>
              <a:t>IThirdParty</a:t>
            </a:r>
            <a:r>
              <a:rPr lang="en-US" altLang="zh-CN" dirty="0" smtClean="0"/>
              <a:t> </a:t>
            </a:r>
            <a:r>
              <a:rPr lang="en-US" altLang="zh-CN" dirty="0"/>
              <a:t>{</a:t>
            </a:r>
          </a:p>
          <a:p>
            <a:r>
              <a:rPr lang="en-US" altLang="zh-CN" dirty="0"/>
              <a:t>public String </a:t>
            </a:r>
            <a:r>
              <a:rPr lang="en-US" altLang="zh-CN" dirty="0" err="1"/>
              <a:t>sayMsg</a:t>
            </a:r>
            <a:r>
              <a:rPr lang="en-US" altLang="zh-CN" dirty="0"/>
              <a:t>() {</a:t>
            </a:r>
          </a:p>
          <a:p>
            <a:r>
              <a:rPr lang="zh-CN" altLang="en-US" dirty="0"/>
              <a:t>　　</a:t>
            </a:r>
            <a:r>
              <a:rPr lang="en-US" altLang="zh-CN" dirty="0"/>
              <a:t>return "hello";</a:t>
            </a:r>
          </a:p>
          <a:p>
            <a:r>
              <a:rPr lang="zh-CN" altLang="en-US" dirty="0"/>
              <a:t>　　</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863129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5" name="文本框 4"/>
          <p:cNvSpPr txBox="1"/>
          <p:nvPr/>
        </p:nvSpPr>
        <p:spPr>
          <a:xfrm>
            <a:off x="416496" y="1579872"/>
            <a:ext cx="4536504" cy="5262979"/>
          </a:xfrm>
          <a:prstGeom prst="rect">
            <a:avLst/>
          </a:prstGeom>
          <a:solidFill>
            <a:schemeClr val="bg1"/>
          </a:solidFill>
        </p:spPr>
        <p:txBody>
          <a:bodyPr wrap="square" rtlCol="0">
            <a:spAutoFit/>
          </a:bodyPr>
          <a:lstStyle/>
          <a:p>
            <a:r>
              <a:rPr lang="en-US" altLang="zh-CN" sz="1400" dirty="0" err="1"/>
              <a:t>Decorator</a:t>
            </a:r>
            <a:r>
              <a:rPr lang="en-US" altLang="zh-CN" sz="1400" dirty="0" err="1" smtClean="0"/>
              <a:t>.Java</a:t>
            </a:r>
            <a:r>
              <a:rPr lang="en-US" altLang="zh-CN" sz="1400" dirty="0" smtClean="0"/>
              <a:t>-</a:t>
            </a:r>
            <a:r>
              <a:rPr lang="en-US" altLang="zh-CN" sz="1400" dirty="0"/>
              <a:t>-</a:t>
            </a:r>
            <a:r>
              <a:rPr lang="zh-CN" altLang="en-US" sz="1400" dirty="0" smtClean="0"/>
              <a:t>抽象</a:t>
            </a:r>
            <a:r>
              <a:rPr lang="zh-CN" altLang="en-US" sz="1400" dirty="0"/>
              <a:t>装饰</a:t>
            </a:r>
            <a:r>
              <a:rPr lang="zh-CN" altLang="en-US" sz="1400" dirty="0" smtClean="0"/>
              <a:t>类</a:t>
            </a:r>
            <a:endParaRPr lang="zh-CN" altLang="en-US" sz="1400" dirty="0"/>
          </a:p>
          <a:p>
            <a:r>
              <a:rPr lang="en-US" altLang="zh-CN" sz="1400" dirty="0"/>
              <a:t>=====================</a:t>
            </a:r>
          </a:p>
          <a:p>
            <a:r>
              <a:rPr lang="en-US" altLang="zh-CN" sz="1400" dirty="0" smtClean="0"/>
              <a:t>public class Decorator extends </a:t>
            </a:r>
            <a:r>
              <a:rPr lang="en-US" altLang="zh-CN" sz="1400" dirty="0" err="1" smtClean="0"/>
              <a:t>IThirdParty</a:t>
            </a:r>
            <a:r>
              <a:rPr lang="en-US" altLang="zh-CN" sz="1400" dirty="0" smtClean="0"/>
              <a:t> {</a:t>
            </a:r>
          </a:p>
          <a:p>
            <a:r>
              <a:rPr lang="en-US" altLang="zh-CN" sz="1400" dirty="0" smtClean="0"/>
              <a:t>    private </a:t>
            </a:r>
            <a:r>
              <a:rPr lang="en-US" altLang="zh-CN" sz="1400" dirty="0" err="1" smtClean="0"/>
              <a:t>IThirdParty</a:t>
            </a:r>
            <a:r>
              <a:rPr lang="en-US" altLang="zh-CN" sz="1400" dirty="0" smtClean="0"/>
              <a:t> </a:t>
            </a:r>
            <a:r>
              <a:rPr lang="en-US" altLang="zh-CN" sz="1400" dirty="0" err="1" smtClean="0"/>
              <a:t>iThirdParty</a:t>
            </a:r>
            <a:r>
              <a:rPr lang="en-US" altLang="zh-CN" sz="1400" dirty="0" smtClean="0"/>
              <a:t>;</a:t>
            </a:r>
          </a:p>
          <a:p>
            <a:r>
              <a:rPr lang="en-US" altLang="zh-CN" sz="1400" dirty="0" smtClean="0"/>
              <a:t>    public Decorator (</a:t>
            </a:r>
            <a:r>
              <a:rPr lang="en-US" altLang="zh-CN" sz="1400" dirty="0" err="1" smtClean="0"/>
              <a:t>IThirdParty</a:t>
            </a:r>
            <a:r>
              <a:rPr lang="en-US" altLang="zh-CN" sz="1400" dirty="0" smtClean="0"/>
              <a:t> </a:t>
            </a:r>
            <a:r>
              <a:rPr lang="en-US" altLang="zh-CN" sz="1400" dirty="0" err="1" smtClean="0"/>
              <a:t>ip</a:t>
            </a:r>
            <a:r>
              <a:rPr lang="en-US" altLang="zh-CN" sz="1400" dirty="0" smtClean="0"/>
              <a:t>) {</a:t>
            </a:r>
          </a:p>
          <a:p>
            <a:r>
              <a:rPr lang="en-US" altLang="zh-CN" sz="1400" dirty="0"/>
              <a:t> </a:t>
            </a:r>
            <a:r>
              <a:rPr lang="en-US" altLang="zh-CN" sz="1400" dirty="0" smtClean="0"/>
              <a:t>       </a:t>
            </a:r>
            <a:r>
              <a:rPr lang="en-US" altLang="zh-CN" sz="1400" dirty="0" err="1" smtClean="0"/>
              <a:t>iThirdParty</a:t>
            </a:r>
            <a:r>
              <a:rPr lang="en-US" altLang="zh-CN" sz="1400" dirty="0" smtClean="0"/>
              <a:t> = </a:t>
            </a:r>
            <a:r>
              <a:rPr lang="en-US" altLang="zh-CN" sz="1400" dirty="0" err="1" smtClean="0"/>
              <a:t>ip</a:t>
            </a:r>
            <a:r>
              <a:rPr lang="en-US" altLang="zh-CN" sz="1400" dirty="0" smtClean="0"/>
              <a:t>;</a:t>
            </a:r>
          </a:p>
          <a:p>
            <a:r>
              <a:rPr lang="en-US" altLang="zh-CN" sz="1400" dirty="0" smtClean="0"/>
              <a:t>    }</a:t>
            </a:r>
          </a:p>
          <a:p>
            <a:r>
              <a:rPr lang="en-US" altLang="zh-CN" sz="1400" dirty="0"/>
              <a:t> </a:t>
            </a:r>
            <a:r>
              <a:rPr lang="en-US" altLang="zh-CN" sz="1400" dirty="0" smtClean="0"/>
              <a:t>   public </a:t>
            </a:r>
            <a:r>
              <a:rPr lang="en-US" altLang="zh-CN" sz="1400" dirty="0" err="1" smtClean="0"/>
              <a:t>sayMsg</a:t>
            </a:r>
            <a:r>
              <a:rPr lang="en-US" altLang="zh-CN" sz="1400" dirty="0" smtClean="0"/>
              <a:t>(){</a:t>
            </a:r>
          </a:p>
          <a:p>
            <a:r>
              <a:rPr lang="en-US" altLang="zh-CN" sz="1400" dirty="0"/>
              <a:t> </a:t>
            </a:r>
            <a:r>
              <a:rPr lang="en-US" altLang="zh-CN" sz="1400" dirty="0" smtClean="0"/>
              <a:t>       </a:t>
            </a:r>
            <a:r>
              <a:rPr lang="en-US" altLang="zh-CN" sz="1400" dirty="0" err="1" smtClean="0"/>
              <a:t>iThirdParty.sayMsg</a:t>
            </a:r>
            <a:r>
              <a:rPr lang="en-US" altLang="zh-CN" sz="1400" dirty="0" smtClean="0"/>
              <a:t>();</a:t>
            </a:r>
          </a:p>
          <a:p>
            <a:r>
              <a:rPr lang="en-US" altLang="zh-CN" sz="1400" dirty="0" smtClean="0"/>
              <a:t>    }</a:t>
            </a:r>
          </a:p>
          <a:p>
            <a:r>
              <a:rPr lang="en-US" altLang="zh-CN" sz="1400" dirty="0" smtClean="0"/>
              <a:t>}</a:t>
            </a:r>
          </a:p>
          <a:p>
            <a:endParaRPr lang="en-US" altLang="zh-CN" sz="1400" dirty="0" smtClean="0"/>
          </a:p>
          <a:p>
            <a:r>
              <a:rPr lang="en-US" altLang="zh-CN" sz="1400" dirty="0" smtClean="0"/>
              <a:t>Decorator1.Java--</a:t>
            </a:r>
            <a:r>
              <a:rPr lang="zh-CN" altLang="en-US" sz="1400" dirty="0" smtClean="0"/>
              <a:t>具体装饰类</a:t>
            </a:r>
          </a:p>
          <a:p>
            <a:r>
              <a:rPr lang="en-US" altLang="zh-CN" sz="1400" dirty="0" smtClean="0"/>
              <a:t>===================</a:t>
            </a:r>
          </a:p>
          <a:p>
            <a:r>
              <a:rPr lang="en-US" altLang="zh-CN" sz="1400" dirty="0" smtClean="0"/>
              <a:t>public </a:t>
            </a:r>
            <a:r>
              <a:rPr lang="en-US" altLang="zh-CN" sz="1400" dirty="0"/>
              <a:t>class </a:t>
            </a:r>
            <a:r>
              <a:rPr lang="en-US" altLang="zh-CN" sz="1400" dirty="0" smtClean="0"/>
              <a:t>Decorator1 extends </a:t>
            </a:r>
            <a:r>
              <a:rPr lang="en-US" altLang="zh-CN" sz="1400" dirty="0"/>
              <a:t>Decorator </a:t>
            </a:r>
            <a:r>
              <a:rPr lang="en-US" altLang="zh-CN" sz="1400" dirty="0" smtClean="0"/>
              <a:t>{</a:t>
            </a:r>
          </a:p>
          <a:p>
            <a:r>
              <a:rPr lang="en-US" altLang="zh-CN" sz="1400" dirty="0" smtClean="0"/>
              <a:t>    public Decorator1(</a:t>
            </a:r>
            <a:r>
              <a:rPr lang="en-US" altLang="zh-CN" sz="1400" dirty="0" err="1" smtClean="0"/>
              <a:t>IThridPart</a:t>
            </a:r>
            <a:r>
              <a:rPr lang="en-US" altLang="zh-CN" sz="1400" dirty="0" smtClean="0"/>
              <a:t> </a:t>
            </a:r>
            <a:r>
              <a:rPr lang="en-US" altLang="zh-CN" sz="1400" dirty="0" err="1" smtClean="0"/>
              <a:t>ip</a:t>
            </a:r>
            <a:r>
              <a:rPr lang="en-US" altLang="zh-CN" sz="1400" dirty="0" smtClean="0"/>
              <a:t>) {</a:t>
            </a:r>
          </a:p>
          <a:p>
            <a:r>
              <a:rPr lang="en-US" altLang="zh-CN" sz="1400" dirty="0"/>
              <a:t> </a:t>
            </a:r>
            <a:r>
              <a:rPr lang="en-US" altLang="zh-CN" sz="1400" dirty="0" smtClean="0"/>
              <a:t>      super(</a:t>
            </a:r>
            <a:r>
              <a:rPr lang="en-US" altLang="zh-CN" sz="1400" dirty="0" err="1" smtClean="0"/>
              <a:t>ip</a:t>
            </a:r>
            <a:r>
              <a:rPr lang="en-US" altLang="zh-CN" sz="1400" dirty="0" smtClean="0"/>
              <a:t>)</a:t>
            </a:r>
          </a:p>
          <a:p>
            <a:r>
              <a:rPr lang="en-US" altLang="zh-CN" sz="1400" dirty="0"/>
              <a:t> </a:t>
            </a:r>
            <a:r>
              <a:rPr lang="en-US" altLang="zh-CN" sz="1400" dirty="0" smtClean="0"/>
              <a:t>   }</a:t>
            </a:r>
          </a:p>
          <a:p>
            <a:endParaRPr lang="en-US" altLang="zh-CN" sz="1400" dirty="0"/>
          </a:p>
          <a:p>
            <a:r>
              <a:rPr lang="en-US" altLang="zh-CN" sz="1400" dirty="0" smtClean="0"/>
              <a:t>    public </a:t>
            </a:r>
            <a:r>
              <a:rPr lang="en-US" altLang="zh-CN" sz="1400" dirty="0"/>
              <a:t>String </a:t>
            </a:r>
            <a:r>
              <a:rPr lang="en-US" altLang="zh-CN" sz="1400" dirty="0" err="1"/>
              <a:t>sayMsg</a:t>
            </a:r>
            <a:r>
              <a:rPr lang="en-US" altLang="zh-CN" sz="1400" dirty="0"/>
              <a:t>() {</a:t>
            </a:r>
          </a:p>
          <a:p>
            <a:r>
              <a:rPr lang="zh-CN" altLang="en-US" sz="1400" dirty="0"/>
              <a:t>　　</a:t>
            </a:r>
            <a:r>
              <a:rPr lang="zh-CN" altLang="en-US" sz="1400" dirty="0" smtClean="0"/>
              <a:t>   </a:t>
            </a:r>
            <a:r>
              <a:rPr lang="en-US" altLang="zh-CN" sz="1400" dirty="0" smtClean="0"/>
              <a:t>return </a:t>
            </a:r>
            <a:r>
              <a:rPr lang="en-US" altLang="zh-CN" sz="1400" dirty="0" err="1" smtClean="0"/>
              <a:t>super.sayMsg</a:t>
            </a:r>
            <a:r>
              <a:rPr lang="en-US" altLang="zh-CN" sz="1400" dirty="0" smtClean="0"/>
              <a:t>()+“additional </a:t>
            </a:r>
            <a:r>
              <a:rPr lang="en-US" altLang="zh-CN" sz="1400" dirty="0" err="1" smtClean="0"/>
              <a:t>msg</a:t>
            </a:r>
            <a:r>
              <a:rPr lang="en-US" altLang="zh-CN" sz="1400" dirty="0" smtClean="0"/>
              <a:t>”;</a:t>
            </a:r>
          </a:p>
          <a:p>
            <a:r>
              <a:rPr lang="en-US" altLang="zh-CN" sz="1400" dirty="0"/>
              <a:t> </a:t>
            </a:r>
            <a:r>
              <a:rPr lang="en-US" altLang="zh-CN" sz="1400" dirty="0" smtClean="0"/>
              <a:t>      </a:t>
            </a:r>
            <a:endParaRPr lang="en-US" altLang="zh-CN" sz="1400" dirty="0"/>
          </a:p>
          <a:p>
            <a:r>
              <a:rPr lang="zh-CN" altLang="en-US" sz="1400" dirty="0"/>
              <a:t>　　</a:t>
            </a:r>
            <a:r>
              <a:rPr lang="en-US" altLang="zh-CN" sz="1400" dirty="0"/>
              <a:t>}</a:t>
            </a:r>
          </a:p>
          <a:p>
            <a:r>
              <a:rPr lang="en-US" altLang="zh-CN" sz="1400" dirty="0"/>
              <a:t>}</a:t>
            </a:r>
            <a:endParaRPr lang="zh-CN" altLang="en-US" sz="1400" dirty="0"/>
          </a:p>
        </p:txBody>
      </p:sp>
      <p:sp>
        <p:nvSpPr>
          <p:cNvPr id="6" name="文本框 5"/>
          <p:cNvSpPr txBox="1"/>
          <p:nvPr/>
        </p:nvSpPr>
        <p:spPr>
          <a:xfrm>
            <a:off x="5080127" y="1628800"/>
            <a:ext cx="4680520" cy="1169551"/>
          </a:xfrm>
          <a:prstGeom prst="rect">
            <a:avLst/>
          </a:prstGeom>
          <a:solidFill>
            <a:schemeClr val="bg1"/>
          </a:solidFill>
        </p:spPr>
        <p:txBody>
          <a:bodyPr wrap="square" rtlCol="0">
            <a:spAutoFit/>
          </a:bodyPr>
          <a:lstStyle/>
          <a:p>
            <a:r>
              <a:rPr lang="en-US" altLang="zh-CN" sz="1400" dirty="0"/>
              <a:t>Test.java </a:t>
            </a:r>
            <a:r>
              <a:rPr lang="en-US" altLang="zh-CN" sz="1400" dirty="0" smtClean="0"/>
              <a:t>–</a:t>
            </a:r>
            <a:r>
              <a:rPr lang="zh-CN" altLang="en-US" sz="1400" dirty="0" smtClean="0"/>
              <a:t>客户代码</a:t>
            </a:r>
            <a:endParaRPr lang="zh-CN" altLang="en-US" sz="1400" dirty="0"/>
          </a:p>
          <a:p>
            <a:r>
              <a:rPr lang="en-US" altLang="zh-CN" sz="1400" dirty="0"/>
              <a:t>=====================</a:t>
            </a:r>
          </a:p>
          <a:p>
            <a:r>
              <a:rPr lang="en-US" altLang="zh-CN" sz="1400" dirty="0" err="1" smtClean="0"/>
              <a:t>IthirdParty</a:t>
            </a:r>
            <a:r>
              <a:rPr lang="en-US" altLang="zh-CN" sz="1400" dirty="0" smtClean="0"/>
              <a:t> </a:t>
            </a:r>
            <a:r>
              <a:rPr lang="en-US" altLang="zh-CN" sz="1400" dirty="0" err="1" smtClean="0"/>
              <a:t>thirdParty</a:t>
            </a:r>
            <a:r>
              <a:rPr lang="en-US" altLang="zh-CN" sz="1400" dirty="0" smtClean="0"/>
              <a:t> </a:t>
            </a:r>
            <a:r>
              <a:rPr lang="en-US" altLang="zh-CN" sz="1400" dirty="0"/>
              <a:t>=new </a:t>
            </a:r>
            <a:r>
              <a:rPr lang="en-US" altLang="zh-CN" sz="1400" dirty="0" err="1"/>
              <a:t>ThirdParty</a:t>
            </a:r>
            <a:r>
              <a:rPr lang="en-US" altLang="zh-CN" sz="1400" dirty="0"/>
              <a:t>();</a:t>
            </a:r>
            <a:br>
              <a:rPr lang="en-US" altLang="zh-CN" sz="1400" dirty="0"/>
            </a:br>
            <a:r>
              <a:rPr lang="en-US" altLang="zh-CN" sz="1400" dirty="0" err="1" smtClean="0"/>
              <a:t>IthirdParty</a:t>
            </a:r>
            <a:r>
              <a:rPr lang="en-US" altLang="zh-CN" sz="1400" dirty="0" smtClean="0"/>
              <a:t> </a:t>
            </a:r>
            <a:r>
              <a:rPr lang="en-US" altLang="zh-CN" sz="1400" dirty="0"/>
              <a:t>decorator1 =</a:t>
            </a:r>
            <a:r>
              <a:rPr lang="en-US" altLang="zh-CN" sz="1400" dirty="0" smtClean="0"/>
              <a:t>new Decorator1(</a:t>
            </a:r>
            <a:r>
              <a:rPr lang="en-US" altLang="zh-CN" sz="1400" dirty="0" err="1" smtClean="0"/>
              <a:t>thirdParty</a:t>
            </a:r>
            <a:r>
              <a:rPr lang="en-US" altLang="zh-CN" sz="1400" dirty="0" smtClean="0"/>
              <a:t>);</a:t>
            </a:r>
            <a:r>
              <a:rPr lang="zh-CN" altLang="en-US" sz="1400" dirty="0"/>
              <a:t>　　</a:t>
            </a:r>
            <a:r>
              <a:rPr lang="en-US" altLang="zh-CN" sz="1400" dirty="0"/>
              <a:t/>
            </a:r>
            <a:br>
              <a:rPr lang="en-US" altLang="zh-CN" sz="1400" dirty="0"/>
            </a:br>
            <a:r>
              <a:rPr lang="en-US" altLang="zh-CN" sz="1400" dirty="0" err="1" smtClean="0"/>
              <a:t>System.out.println</a:t>
            </a:r>
            <a:r>
              <a:rPr lang="en-US" altLang="zh-CN" sz="1400" dirty="0" smtClean="0"/>
              <a:t>(decorator1.sayMsg</a:t>
            </a:r>
            <a:r>
              <a:rPr lang="en-US" altLang="zh-CN" sz="1400" dirty="0"/>
              <a:t>());</a:t>
            </a:r>
            <a:endParaRPr lang="en-US" altLang="zh-CN" sz="1400" dirty="0" smtClean="0"/>
          </a:p>
        </p:txBody>
      </p:sp>
    </p:spTree>
    <p:extLst>
      <p:ext uri="{BB962C8B-B14F-4D97-AF65-F5344CB8AC3E}">
        <p14:creationId xmlns:p14="http://schemas.microsoft.com/office/powerpoint/2010/main" val="2534389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400" smtClean="0"/>
              <a:t>模式优缺点</a:t>
            </a:r>
            <a:endParaRPr lang="zh-CN" altLang="en-US" smtClean="0"/>
          </a:p>
          <a:p>
            <a:pPr lvl="1">
              <a:lnSpc>
                <a:spcPct val="110000"/>
              </a:lnSpc>
            </a:pPr>
            <a:r>
              <a:rPr lang="zh-CN" altLang="en-US" sz="1800" smtClean="0"/>
              <a:t>装饰模式的优点</a:t>
            </a:r>
          </a:p>
          <a:p>
            <a:pPr lvl="2">
              <a:lnSpc>
                <a:spcPct val="110000"/>
              </a:lnSpc>
              <a:buFont typeface="Arial" panose="020B0604020202020204" pitchFamily="34" charset="0"/>
              <a:buChar char="•"/>
            </a:pPr>
            <a:r>
              <a:rPr lang="zh-CN" altLang="en-US" sz="1800" smtClean="0">
                <a:ea typeface="黑体" panose="02010609060101010101" pitchFamily="49" charset="-122"/>
              </a:rPr>
              <a:t>装饰模式与继承关系的目的都是要扩展对象的功能，但是</a:t>
            </a:r>
            <a:r>
              <a:rPr lang="zh-CN" altLang="en-US" sz="1800" smtClean="0">
                <a:solidFill>
                  <a:srgbClr val="FF3300"/>
                </a:solidFill>
                <a:ea typeface="黑体" panose="02010609060101010101" pitchFamily="49" charset="-122"/>
              </a:rPr>
              <a:t>装饰模式可以提供比继承更多的灵活性</a:t>
            </a:r>
            <a:r>
              <a:rPr lang="zh-CN" altLang="en-US" sz="1800" smtClean="0">
                <a:ea typeface="黑体" panose="02010609060101010101" pitchFamily="49" charset="-122"/>
              </a:rPr>
              <a:t>。 </a:t>
            </a:r>
          </a:p>
          <a:p>
            <a:pPr lvl="2">
              <a:lnSpc>
                <a:spcPct val="110000"/>
              </a:lnSpc>
              <a:buFont typeface="Arial" panose="020B0604020202020204" pitchFamily="34" charset="0"/>
              <a:buChar char="•"/>
            </a:pPr>
            <a:r>
              <a:rPr lang="zh-CN" altLang="en-US" sz="1800" smtClean="0">
                <a:ea typeface="黑体" panose="02010609060101010101" pitchFamily="49" charset="-122"/>
              </a:rPr>
              <a:t>可以</a:t>
            </a:r>
            <a:r>
              <a:rPr lang="zh-CN" altLang="en-US" sz="1800" smtClean="0">
                <a:solidFill>
                  <a:srgbClr val="FF3300"/>
                </a:solidFill>
                <a:ea typeface="黑体" panose="02010609060101010101" pitchFamily="49" charset="-122"/>
              </a:rPr>
              <a:t>通过一种动态的方式来扩展一个对象的功能</a:t>
            </a:r>
            <a:r>
              <a:rPr lang="zh-CN" altLang="en-US" sz="1800" smtClean="0">
                <a:ea typeface="黑体" panose="02010609060101010101" pitchFamily="49" charset="-122"/>
              </a:rPr>
              <a:t>，通过配置文件可以在运行时选择不同的装饰器，从而实现不同的行为。</a:t>
            </a:r>
          </a:p>
          <a:p>
            <a:pPr lvl="2">
              <a:lnSpc>
                <a:spcPct val="110000"/>
              </a:lnSpc>
              <a:buFont typeface="Arial" panose="020B0604020202020204" pitchFamily="34" charset="0"/>
              <a:buChar char="•"/>
            </a:pPr>
            <a:r>
              <a:rPr lang="zh-CN" altLang="en-US" sz="1800" smtClean="0">
                <a:solidFill>
                  <a:srgbClr val="FF3300"/>
                </a:solidFill>
                <a:ea typeface="黑体" panose="02010609060101010101" pitchFamily="49" charset="-122"/>
              </a:rPr>
              <a:t>通过使用不同的具体装饰类以及这些装饰类的排列组合，可以创造出很多不同行为的组合</a:t>
            </a:r>
            <a:r>
              <a:rPr lang="zh-CN" altLang="en-US" sz="1800" smtClean="0">
                <a:ea typeface="黑体" panose="02010609060101010101" pitchFamily="49" charset="-122"/>
              </a:rPr>
              <a:t>。可以使用多个具体装饰类来装饰同一对象，得到功能更为强大的对象。</a:t>
            </a:r>
          </a:p>
          <a:p>
            <a:pPr lvl="2">
              <a:lnSpc>
                <a:spcPct val="110000"/>
              </a:lnSpc>
              <a:buFont typeface="Arial" panose="020B0604020202020204" pitchFamily="34" charset="0"/>
              <a:buChar char="•"/>
            </a:pPr>
            <a:r>
              <a:rPr lang="zh-CN" altLang="en-US" sz="1800" smtClean="0">
                <a:solidFill>
                  <a:srgbClr val="FF3300"/>
                </a:solidFill>
                <a:ea typeface="黑体" panose="02010609060101010101" pitchFamily="49" charset="-122"/>
              </a:rPr>
              <a:t>具体构件类与具体装饰类可以独立变化</a:t>
            </a:r>
            <a:r>
              <a:rPr lang="zh-CN" altLang="en-US" sz="1800" smtClean="0">
                <a:ea typeface="黑体" panose="02010609060101010101" pitchFamily="49" charset="-122"/>
              </a:rPr>
              <a:t>，用户可以根据需要增加新的具体构件类和具体装饰类，在使用时再对其进行组合，原有代码无须改变，符合“开闭原则”。</a:t>
            </a:r>
            <a:endParaRPr lang="zh-CN" altLang="en-US" sz="1600" smtClean="0">
              <a:ea typeface="黑体" panose="02010609060101010101" pitchFamily="49" charset="-122"/>
            </a:endParaRPr>
          </a:p>
          <a:p>
            <a:pPr lvl="2">
              <a:lnSpc>
                <a:spcPct val="110000"/>
              </a:lnSpc>
            </a:pPr>
            <a:endParaRPr lang="en-US" altLang="zh-CN" sz="1600" dirty="0" smtClean="0">
              <a:ea typeface="黑体" panose="02010609060101010101" pitchFamily="49" charset="-122"/>
            </a:endParaRPr>
          </a:p>
        </p:txBody>
      </p:sp>
    </p:spTree>
    <p:extLst>
      <p:ext uri="{BB962C8B-B14F-4D97-AF65-F5344CB8AC3E}">
        <p14:creationId xmlns:p14="http://schemas.microsoft.com/office/powerpoint/2010/main" val="3865731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模式优缺点</a:t>
            </a:r>
            <a:endParaRPr lang="zh-CN" altLang="en-US" sz="4000" smtClean="0"/>
          </a:p>
          <a:p>
            <a:pPr lvl="1">
              <a:lnSpc>
                <a:spcPct val="110000"/>
              </a:lnSpc>
            </a:pPr>
            <a:r>
              <a:rPr lang="zh-CN" altLang="en-US" smtClean="0"/>
              <a:t>装饰模式的缺点</a:t>
            </a:r>
          </a:p>
          <a:p>
            <a:pPr lvl="2">
              <a:lnSpc>
                <a:spcPct val="110000"/>
              </a:lnSpc>
              <a:buFont typeface="Arial" panose="020B0604020202020204" pitchFamily="34" charset="0"/>
              <a:buChar char="•"/>
            </a:pPr>
            <a:r>
              <a:rPr lang="zh-CN" altLang="en-US" smtClean="0">
                <a:ea typeface="黑体" panose="02010609060101010101" pitchFamily="49" charset="-122"/>
              </a:rPr>
              <a:t>使用装饰模式进行系统设计时</a:t>
            </a:r>
            <a:r>
              <a:rPr lang="zh-CN" altLang="en-US" smtClean="0">
                <a:solidFill>
                  <a:srgbClr val="FF3300"/>
                </a:solidFill>
                <a:ea typeface="黑体" panose="02010609060101010101" pitchFamily="49" charset="-122"/>
              </a:rPr>
              <a:t>将产生很多小对象</a:t>
            </a:r>
            <a:r>
              <a:rPr lang="zh-CN" altLang="en-US" smtClean="0">
                <a:ea typeface="黑体" panose="02010609060101010101" pitchFamily="49" charset="-122"/>
              </a:rPr>
              <a:t>，这些对象的区别在于它们之间相互连接的方式有所不同，而不是它们的类或者属性值有所不同，同时还将产生很多具体装饰类。这些装饰类和小对象的产生将增加系统的复杂度，加大学习与理解的难度。</a:t>
            </a:r>
          </a:p>
          <a:p>
            <a:pPr lvl="2">
              <a:lnSpc>
                <a:spcPct val="110000"/>
              </a:lnSpc>
              <a:buFont typeface="Arial" panose="020B0604020202020204" pitchFamily="34" charset="0"/>
              <a:buChar char="•"/>
            </a:pPr>
            <a:r>
              <a:rPr lang="zh-CN" altLang="en-US" smtClean="0">
                <a:ea typeface="黑体" panose="02010609060101010101" pitchFamily="49" charset="-122"/>
              </a:rPr>
              <a:t>这种比继承更加灵活机动的特性，也同时意味着</a:t>
            </a:r>
            <a:r>
              <a:rPr lang="zh-CN" altLang="en-US" smtClean="0">
                <a:solidFill>
                  <a:srgbClr val="FF3300"/>
                </a:solidFill>
                <a:ea typeface="黑体" panose="02010609060101010101" pitchFamily="49" charset="-122"/>
              </a:rPr>
              <a:t>装饰模式比继承更加易于出错，排错也很困难</a:t>
            </a:r>
            <a:r>
              <a:rPr lang="zh-CN" altLang="en-US" smtClean="0">
                <a:ea typeface="黑体" panose="02010609060101010101" pitchFamily="49" charset="-122"/>
              </a:rPr>
              <a:t>，</a:t>
            </a:r>
            <a:r>
              <a:rPr lang="zh-CN" altLang="en-US" smtClean="0">
                <a:solidFill>
                  <a:srgbClr val="FF3300"/>
                </a:solidFill>
                <a:ea typeface="黑体" panose="02010609060101010101" pitchFamily="49" charset="-122"/>
              </a:rPr>
              <a:t>对于多次装饰的对象，调试时寻找错误可能需要逐级排查，较为烦琐</a:t>
            </a:r>
            <a:r>
              <a:rPr lang="zh-CN" altLang="en-US" smtClean="0">
                <a:ea typeface="黑体" panose="02010609060101010101" pitchFamily="49" charset="-122"/>
              </a:rPr>
              <a:t>。</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3750775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装饰模式</a:t>
            </a:r>
          </a:p>
        </p:txBody>
      </p:sp>
      <p:sp>
        <p:nvSpPr>
          <p:cNvPr id="5" name="Rectangle 3"/>
          <p:cNvSpPr txBox="1">
            <a:spLocks noChangeArrowheads="1"/>
          </p:cNvSpPr>
          <p:nvPr/>
        </p:nvSpPr>
        <p:spPr>
          <a:xfrm>
            <a:off x="381000" y="1752600"/>
            <a:ext cx="8382000" cy="46482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a:t>
            </a:r>
            <a:endParaRPr lang="zh-CN" altLang="en-US" sz="4000" smtClean="0"/>
          </a:p>
          <a:p>
            <a:pPr lvl="1">
              <a:lnSpc>
                <a:spcPct val="110000"/>
              </a:lnSpc>
            </a:pPr>
            <a:r>
              <a:rPr lang="zh-CN" altLang="en-US" smtClean="0"/>
              <a:t>在以下情况下可以使用装饰模式：</a:t>
            </a:r>
          </a:p>
          <a:p>
            <a:pPr lvl="2">
              <a:lnSpc>
                <a:spcPct val="110000"/>
              </a:lnSpc>
              <a:buFont typeface="Arial" panose="020B0604020202020204" pitchFamily="34" charset="0"/>
              <a:buChar char="•"/>
            </a:pPr>
            <a:r>
              <a:rPr lang="zh-CN" altLang="en-US" smtClean="0">
                <a:ea typeface="黑体" panose="02010609060101010101" pitchFamily="49" charset="-122"/>
              </a:rPr>
              <a:t>在不影响其他对象的情况下，</a:t>
            </a:r>
            <a:r>
              <a:rPr lang="zh-CN" altLang="en-US" smtClean="0">
                <a:solidFill>
                  <a:srgbClr val="FF3300"/>
                </a:solidFill>
                <a:ea typeface="黑体" panose="02010609060101010101" pitchFamily="49" charset="-122"/>
              </a:rPr>
              <a:t>以动态、透明的方式给单个对象添加职责</a:t>
            </a:r>
            <a:r>
              <a:rPr lang="zh-CN" altLang="en-US" smtClean="0">
                <a:ea typeface="黑体" panose="02010609060101010101" pitchFamily="49" charset="-122"/>
              </a:rPr>
              <a:t>。 </a:t>
            </a:r>
          </a:p>
          <a:p>
            <a:pPr lvl="2">
              <a:lnSpc>
                <a:spcPct val="110000"/>
              </a:lnSpc>
              <a:buFont typeface="Arial" panose="020B0604020202020204" pitchFamily="34" charset="0"/>
              <a:buChar char="•"/>
            </a:pPr>
            <a:r>
              <a:rPr lang="zh-CN" altLang="en-US" smtClean="0">
                <a:ea typeface="黑体" panose="02010609060101010101" pitchFamily="49" charset="-122"/>
              </a:rPr>
              <a:t>需要</a:t>
            </a:r>
            <a:r>
              <a:rPr lang="zh-CN" altLang="en-US" smtClean="0">
                <a:solidFill>
                  <a:srgbClr val="FF3300"/>
                </a:solidFill>
                <a:ea typeface="黑体" panose="02010609060101010101" pitchFamily="49" charset="-122"/>
              </a:rPr>
              <a:t>动态地给一个对象增加功能</a:t>
            </a:r>
            <a:r>
              <a:rPr lang="zh-CN" altLang="en-US" smtClean="0">
                <a:ea typeface="黑体" panose="02010609060101010101" pitchFamily="49" charset="-122"/>
              </a:rPr>
              <a:t>，这些功能也可以</a:t>
            </a:r>
            <a:r>
              <a:rPr lang="zh-CN" altLang="en-US" smtClean="0">
                <a:solidFill>
                  <a:srgbClr val="FF3300"/>
                </a:solidFill>
                <a:ea typeface="黑体" panose="02010609060101010101" pitchFamily="49" charset="-122"/>
              </a:rPr>
              <a:t>动态地被撤销</a:t>
            </a:r>
            <a:r>
              <a:rPr lang="zh-CN" altLang="en-US" smtClean="0">
                <a:ea typeface="黑体" panose="02010609060101010101" pitchFamily="49" charset="-122"/>
              </a:rPr>
              <a:t>。  </a:t>
            </a:r>
          </a:p>
          <a:p>
            <a:pPr lvl="2">
              <a:lnSpc>
                <a:spcPct val="110000"/>
              </a:lnSpc>
              <a:buFont typeface="Arial" panose="020B0604020202020204" pitchFamily="34" charset="0"/>
              <a:buChar char="•"/>
            </a:pPr>
            <a:r>
              <a:rPr lang="zh-CN" altLang="en-US" smtClean="0">
                <a:solidFill>
                  <a:srgbClr val="FF3300"/>
                </a:solidFill>
                <a:ea typeface="黑体" panose="02010609060101010101" pitchFamily="49" charset="-122"/>
              </a:rPr>
              <a:t>当不能采用继承的方式对系统进行扩充或者采用继承不利于系统扩展和维护时。</a:t>
            </a:r>
            <a:r>
              <a:rPr lang="zh-CN" altLang="en-US" smtClean="0">
                <a:ea typeface="黑体" panose="02010609060101010101" pitchFamily="49" charset="-122"/>
              </a:rPr>
              <a:t>不能采用继承的情况主要有两类：第一类是系统中存在大量独立的扩展，为支持每一种组合将产生大量的子类，使得子类数目呈爆炸性增长；第二类是因为类定义不能继承（如</a:t>
            </a:r>
            <a:r>
              <a:rPr lang="en-US" altLang="zh-CN" smtClean="0">
                <a:ea typeface="黑体" panose="02010609060101010101" pitchFamily="49" charset="-122"/>
              </a:rPr>
              <a:t>final</a:t>
            </a:r>
            <a:r>
              <a:rPr lang="zh-CN" altLang="en-US" smtClean="0">
                <a:ea typeface="黑体" panose="02010609060101010101" pitchFamily="49" charset="-122"/>
              </a:rPr>
              <a:t>类）。</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7899907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装饰模式</a:t>
            </a:r>
            <a:endParaRPr lang="zh-CN" altLang="en-US" dirty="0"/>
          </a:p>
        </p:txBody>
      </p:sp>
      <p:sp>
        <p:nvSpPr>
          <p:cNvPr id="3" name="内容占位符 2"/>
          <p:cNvSpPr>
            <a:spLocks noGrp="1"/>
          </p:cNvSpPr>
          <p:nvPr>
            <p:ph sz="quarter" idx="1"/>
          </p:nvPr>
        </p:nvSpPr>
        <p:spPr/>
        <p:txBody>
          <a:bodyPr/>
          <a:lstStyle/>
          <a:p>
            <a:r>
              <a:rPr lang="zh-CN" altLang="en-US" dirty="0" smtClean="0"/>
              <a:t>应用</a:t>
            </a:r>
            <a:endParaRPr lang="en-US" altLang="zh-CN" dirty="0" smtClean="0"/>
          </a:p>
          <a:p>
            <a:pPr lvl="1"/>
            <a:r>
              <a:rPr lang="zh-CN" altLang="en-US" sz="2000" dirty="0"/>
              <a:t>在</a:t>
            </a:r>
            <a:r>
              <a:rPr lang="en-US" altLang="zh-CN" sz="2000" dirty="0" err="1"/>
              <a:t>javax.swing</a:t>
            </a:r>
            <a:r>
              <a:rPr lang="zh-CN" altLang="en-US" sz="2000" dirty="0"/>
              <a:t>包中，可以通过装饰模式动态给一些构件增加新的行为或改善其外观显示。 </a:t>
            </a:r>
          </a:p>
          <a:p>
            <a:pPr lvl="2">
              <a:buFont typeface="Arial" panose="020B0604020202020204" pitchFamily="34" charset="0"/>
              <a:buChar char="•"/>
            </a:pPr>
            <a:r>
              <a:rPr lang="zh-CN" altLang="en-US" dirty="0">
                <a:ea typeface="黑体" panose="02010609060101010101" pitchFamily="49" charset="-122"/>
              </a:rPr>
              <a:t>如</a:t>
            </a:r>
            <a:r>
              <a:rPr lang="en-US" altLang="zh-CN" dirty="0" err="1">
                <a:ea typeface="黑体" panose="02010609060101010101" pitchFamily="49" charset="-122"/>
              </a:rPr>
              <a:t>JList</a:t>
            </a:r>
            <a:r>
              <a:rPr lang="zh-CN" altLang="en-US" dirty="0">
                <a:ea typeface="黑体" panose="02010609060101010101" pitchFamily="49" charset="-122"/>
              </a:rPr>
              <a:t>构件本身并不支持直接滚动，即没有滚动条，要创建可以滚动的列表，可以使用如下代码实现：</a:t>
            </a:r>
          </a:p>
          <a:p>
            <a:endParaRPr lang="zh-CN" altLang="en-US" dirty="0"/>
          </a:p>
        </p:txBody>
      </p:sp>
      <p:graphicFrame>
        <p:nvGraphicFramePr>
          <p:cNvPr id="4" name="Group 24"/>
          <p:cNvGraphicFramePr>
            <a:graphicFrameLocks/>
          </p:cNvGraphicFramePr>
          <p:nvPr>
            <p:extLst>
              <p:ext uri="{D42A27DB-BD31-4B8C-83A1-F6EECF244321}">
                <p14:modId xmlns:p14="http://schemas.microsoft.com/office/powerpoint/2010/main" val="1686838318"/>
              </p:ext>
            </p:extLst>
          </p:nvPr>
        </p:nvGraphicFramePr>
        <p:xfrm>
          <a:off x="1208584" y="3848100"/>
          <a:ext cx="7924800" cy="804863"/>
        </p:xfrm>
        <a:graphic>
          <a:graphicData uri="http://schemas.openxmlformats.org/drawingml/2006/table">
            <a:tbl>
              <a:tblPr/>
              <a:tblGrid>
                <a:gridCol w="7924800"/>
              </a:tblGrid>
              <a:tr h="804863">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JList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list = new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JList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err="1" smtClean="0">
                          <a:ln>
                            <a:noFill/>
                          </a:ln>
                          <a:solidFill>
                            <a:srgbClr val="FF3300"/>
                          </a:solidFill>
                          <a:effectLst/>
                          <a:latin typeface="Times New Roman" pitchFamily="18" charset="0"/>
                          <a:ea typeface="隶书" pitchFamily="49" charset="-122"/>
                        </a:rPr>
                        <a:t>JScrollPane</a:t>
                      </a:r>
                      <a:r>
                        <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rPr>
                        <a:t> </a:t>
                      </a:r>
                      <a:r>
                        <a:rPr kumimoji="0" lang="en-US" altLang="zh-CN" sz="1800" b="0" i="0" u="none" strike="noStrike" cap="none" normalizeH="0" baseline="0" dirty="0" err="1" smtClean="0">
                          <a:ln>
                            <a:noFill/>
                          </a:ln>
                          <a:solidFill>
                            <a:srgbClr val="FF3300"/>
                          </a:solidFill>
                          <a:effectLst/>
                          <a:latin typeface="Times New Roman" pitchFamily="18" charset="0"/>
                          <a:ea typeface="隶书" pitchFamily="49" charset="-122"/>
                        </a:rPr>
                        <a:t>sp</a:t>
                      </a:r>
                      <a:r>
                        <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rPr>
                        <a:t> = new </a:t>
                      </a:r>
                      <a:r>
                        <a:rPr kumimoji="0" lang="en-US" altLang="zh-CN" sz="1800" b="0" i="0" u="none" strike="noStrike" cap="none" normalizeH="0" baseline="0" dirty="0" err="1" smtClean="0">
                          <a:ln>
                            <a:noFill/>
                          </a:ln>
                          <a:solidFill>
                            <a:srgbClr val="FF3300"/>
                          </a:solidFill>
                          <a:effectLst/>
                          <a:latin typeface="Times New Roman" pitchFamily="18" charset="0"/>
                          <a:ea typeface="隶书" pitchFamily="49" charset="-122"/>
                        </a:rPr>
                        <a:t>JScrollPane</a:t>
                      </a:r>
                      <a:r>
                        <a:rPr kumimoji="0" lang="en-US" altLang="zh-CN" sz="1800" b="0" i="0" u="none" strike="noStrike" cap="none" normalizeH="0" baseline="0" dirty="0" smtClean="0">
                          <a:ln>
                            <a:noFill/>
                          </a:ln>
                          <a:solidFill>
                            <a:srgbClr val="FF3300"/>
                          </a:solidFill>
                          <a:effectLst/>
                          <a:latin typeface="Times New Roman" pitchFamily="18" charset="0"/>
                          <a:ea typeface="隶书" pitchFamily="49" charset="-122"/>
                        </a:rPr>
                        <a:t>(list);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516487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外观</a:t>
            </a:r>
            <a:r>
              <a:rPr lang="zh-CN" altLang="en-US" dirty="0" smtClean="0"/>
              <a:t>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r>
              <a:rPr lang="zh-CN" altLang="en-US" sz="2000" smtClean="0"/>
              <a:t>引入外观角色之后，</a:t>
            </a:r>
            <a:r>
              <a:rPr lang="zh-CN" altLang="en-US" sz="2000" smtClean="0">
                <a:solidFill>
                  <a:srgbClr val="FF3300"/>
                </a:solidFill>
              </a:rPr>
              <a:t>用户只需要直接与外观角色交互，用户与子系统之间的复杂关系由外观角色来实现</a:t>
            </a:r>
            <a:r>
              <a:rPr lang="zh-CN" altLang="en-US" sz="2000" smtClean="0"/>
              <a:t>，从而降低了系统的耦合度。</a:t>
            </a:r>
          </a:p>
          <a:p>
            <a:pPr lvl="1">
              <a:buFont typeface="Wingdings" panose="05000000000000000000" pitchFamily="2" charset="2"/>
              <a:buNone/>
            </a:pPr>
            <a:endParaRPr lang="en-US" altLang="zh-CN" sz="2000" smtClean="0"/>
          </a:p>
        </p:txBody>
      </p:sp>
      <p:graphicFrame>
        <p:nvGraphicFramePr>
          <p:cNvPr id="5" name="Object 6"/>
          <p:cNvGraphicFramePr>
            <a:graphicFrameLocks noChangeAspect="1"/>
          </p:cNvGraphicFramePr>
          <p:nvPr/>
        </p:nvGraphicFramePr>
        <p:xfrm>
          <a:off x="1371600" y="3429000"/>
          <a:ext cx="6400800" cy="2582863"/>
        </p:xfrm>
        <a:graphic>
          <a:graphicData uri="http://schemas.openxmlformats.org/presentationml/2006/ole">
            <mc:AlternateContent xmlns:mc="http://schemas.openxmlformats.org/markup-compatibility/2006">
              <mc:Choice xmlns:v="urn:schemas-microsoft-com:vml" Requires="v">
                <p:oleObj spid="_x0000_s1085" name="Visio" r:id="rId3" imgW="7102983" imgH="2872740" progId="Visio.Drawing.11">
                  <p:embed/>
                </p:oleObj>
              </mc:Choice>
              <mc:Fallback>
                <p:oleObj name="Visio" r:id="rId3" imgW="7102983" imgH="28727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429000"/>
                        <a:ext cx="6400800" cy="258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81861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模式定义</a:t>
            </a:r>
          </a:p>
          <a:p>
            <a:pPr lvl="1"/>
            <a:r>
              <a:rPr lang="zh-CN" altLang="en-US" dirty="0" smtClean="0"/>
              <a:t>外观模式</a:t>
            </a:r>
            <a:r>
              <a:rPr lang="en-US" altLang="zh-CN" dirty="0" smtClean="0"/>
              <a:t>(Facade Pattern)</a:t>
            </a:r>
            <a:r>
              <a:rPr lang="zh-CN" altLang="en-US" dirty="0" smtClean="0"/>
              <a:t>：外部与一个子系统的通信必须通过一个</a:t>
            </a:r>
            <a:r>
              <a:rPr lang="zh-CN" altLang="en-US" dirty="0" smtClean="0">
                <a:solidFill>
                  <a:srgbClr val="FF3300"/>
                </a:solidFill>
              </a:rPr>
              <a:t>统一的外观对象</a:t>
            </a:r>
            <a:r>
              <a:rPr lang="zh-CN" altLang="en-US" dirty="0" smtClean="0"/>
              <a:t>进行，为子系统中的一组接口</a:t>
            </a:r>
            <a:r>
              <a:rPr lang="zh-CN" altLang="en-US" dirty="0" smtClean="0">
                <a:solidFill>
                  <a:srgbClr val="FF3300"/>
                </a:solidFill>
              </a:rPr>
              <a:t>提供一个一致的界面</a:t>
            </a:r>
            <a:r>
              <a:rPr lang="zh-CN" altLang="en-US" dirty="0" smtClean="0"/>
              <a:t>，外观模式定义了一个高层接口，这个接口</a:t>
            </a:r>
            <a:r>
              <a:rPr lang="zh-CN" altLang="en-US" dirty="0" smtClean="0">
                <a:solidFill>
                  <a:srgbClr val="FF3300"/>
                </a:solidFill>
              </a:rPr>
              <a:t>使得这一子系统更加容易使用</a:t>
            </a:r>
            <a:r>
              <a:rPr lang="zh-CN" altLang="en-US" dirty="0" smtClean="0"/>
              <a:t>。外观模式又称为</a:t>
            </a:r>
            <a:r>
              <a:rPr lang="zh-CN" altLang="en-US" dirty="0" smtClean="0">
                <a:solidFill>
                  <a:srgbClr val="FF3300"/>
                </a:solidFill>
              </a:rPr>
              <a:t>门面模式</a:t>
            </a:r>
            <a:r>
              <a:rPr lang="zh-CN" altLang="en-US" dirty="0" smtClean="0"/>
              <a:t>，它是一种</a:t>
            </a:r>
            <a:r>
              <a:rPr lang="zh-CN" altLang="en-US" dirty="0" smtClean="0">
                <a:solidFill>
                  <a:srgbClr val="FF3300"/>
                </a:solidFill>
              </a:rPr>
              <a:t>对象结构型模式</a:t>
            </a:r>
            <a:r>
              <a:rPr lang="zh-CN" altLang="en-US" dirty="0" smtClean="0"/>
              <a:t>。</a:t>
            </a:r>
            <a:endParaRPr lang="en-US" altLang="en-US" dirty="0" smtClean="0"/>
          </a:p>
        </p:txBody>
      </p:sp>
    </p:spTree>
    <p:extLst>
      <p:ext uri="{BB962C8B-B14F-4D97-AF65-F5344CB8AC3E}">
        <p14:creationId xmlns:p14="http://schemas.microsoft.com/office/powerpoint/2010/main" val="1976224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5"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dirty="0" smtClean="0"/>
          </a:p>
        </p:txBody>
      </p:sp>
      <p:sp>
        <p:nvSpPr>
          <p:cNvPr id="6" name="Rectangle 11"/>
          <p:cNvSpPr>
            <a:spLocks noChangeArrowheads="1"/>
          </p:cNvSpPr>
          <p:nvPr/>
        </p:nvSpPr>
        <p:spPr bwMode="auto">
          <a:xfrm>
            <a:off x="0"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 name="Object 10"/>
          <p:cNvGraphicFramePr>
            <a:graphicFrameLocks noChangeAspect="1"/>
          </p:cNvGraphicFramePr>
          <p:nvPr/>
        </p:nvGraphicFramePr>
        <p:xfrm>
          <a:off x="381000" y="2598738"/>
          <a:ext cx="3533775" cy="3116262"/>
        </p:xfrm>
        <a:graphic>
          <a:graphicData uri="http://schemas.openxmlformats.org/presentationml/2006/ole">
            <mc:AlternateContent xmlns:mc="http://schemas.openxmlformats.org/markup-compatibility/2006">
              <mc:Choice xmlns:v="urn:schemas-microsoft-com:vml" Requires="v">
                <p:oleObj spid="_x0000_s2107" name="Visio" r:id="rId3" imgW="3265170" imgH="2872740" progId="Visio.Drawing.11">
                  <p:embed/>
                </p:oleObj>
              </mc:Choice>
              <mc:Fallback>
                <p:oleObj name="Visio" r:id="rId3" imgW="3265170" imgH="28727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98738"/>
                        <a:ext cx="3533775" cy="311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5938" y="1752600"/>
            <a:ext cx="4818062"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2033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外观模式包含如下角色：</a:t>
            </a:r>
            <a:endParaRPr lang="zh-CN" altLang="en-US" sz="3200" smtClean="0"/>
          </a:p>
          <a:p>
            <a:pPr lvl="2">
              <a:buFont typeface="Arial" panose="020B0604020202020204" pitchFamily="34" charset="0"/>
              <a:buChar char="•"/>
            </a:pPr>
            <a:r>
              <a:rPr lang="en-US" altLang="en-US" sz="2400" smtClean="0">
                <a:ea typeface="黑体" panose="02010609060101010101" pitchFamily="49" charset="-122"/>
              </a:rPr>
              <a:t>Facade</a:t>
            </a:r>
            <a:r>
              <a:rPr lang="en-US" altLang="zh-CN" sz="2400" smtClean="0">
                <a:ea typeface="黑体" panose="02010609060101010101" pitchFamily="49" charset="-122"/>
              </a:rPr>
              <a:t>: </a:t>
            </a:r>
            <a:r>
              <a:rPr lang="zh-CN" altLang="en-US" sz="2400" smtClean="0">
                <a:ea typeface="黑体" panose="02010609060101010101" pitchFamily="49" charset="-122"/>
              </a:rPr>
              <a:t>外观角色</a:t>
            </a:r>
          </a:p>
          <a:p>
            <a:pPr lvl="2">
              <a:buFont typeface="Arial" panose="020B0604020202020204" pitchFamily="34" charset="0"/>
              <a:buChar char="•"/>
            </a:pPr>
            <a:r>
              <a:rPr lang="en-US" altLang="en-US" sz="2400" smtClean="0">
                <a:ea typeface="黑体" panose="02010609060101010101" pitchFamily="49" charset="-122"/>
              </a:rPr>
              <a:t>SubSystem</a:t>
            </a:r>
            <a:r>
              <a:rPr lang="en-US" altLang="zh-CN" sz="2400" smtClean="0">
                <a:ea typeface="黑体" panose="02010609060101010101" pitchFamily="49" charset="-122"/>
              </a:rPr>
              <a:t>:</a:t>
            </a:r>
            <a:r>
              <a:rPr lang="zh-CN" altLang="en-US" sz="2400" smtClean="0">
                <a:ea typeface="黑体" panose="02010609060101010101" pitchFamily="49" charset="-122"/>
              </a:rPr>
              <a:t>子系统角色</a:t>
            </a:r>
          </a:p>
          <a:p>
            <a:pPr lvl="2"/>
            <a:endParaRPr lang="en-US" altLang="zh-CN" sz="2400" smtClean="0">
              <a:ea typeface="黑体" panose="02010609060101010101" pitchFamily="49" charset="-122"/>
            </a:endParaRPr>
          </a:p>
        </p:txBody>
      </p:sp>
    </p:spTree>
    <p:extLst>
      <p:ext uri="{BB962C8B-B14F-4D97-AF65-F5344CB8AC3E}">
        <p14:creationId xmlns:p14="http://schemas.microsoft.com/office/powerpoint/2010/main" val="70090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endParaRPr lang="en-US" altLang="zh-CN"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31043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620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16416"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根据“单一职责原则”，</a:t>
            </a:r>
            <a:r>
              <a:rPr lang="zh-CN" altLang="en-US" sz="2000" smtClean="0">
                <a:solidFill>
                  <a:srgbClr val="FF3300"/>
                </a:solidFill>
              </a:rPr>
              <a:t>在软件中将一个系统划分为若干个子系统有利于降低整个系统的复杂性</a:t>
            </a:r>
            <a:r>
              <a:rPr lang="zh-CN" altLang="en-US" sz="2000" smtClean="0"/>
              <a:t>，一个常见的设计目标是使子系统间的通信和相互依赖关系达到最小，而达到该目标的途径之一就是</a:t>
            </a:r>
            <a:r>
              <a:rPr lang="zh-CN" altLang="en-US" sz="2000" smtClean="0">
                <a:solidFill>
                  <a:srgbClr val="FF3300"/>
                </a:solidFill>
              </a:rPr>
              <a:t>引入一个外观对象</a:t>
            </a:r>
            <a:r>
              <a:rPr lang="zh-CN" altLang="en-US" sz="2000" smtClean="0"/>
              <a:t>，它</a:t>
            </a:r>
            <a:r>
              <a:rPr lang="zh-CN" altLang="en-US" sz="2000" smtClean="0">
                <a:solidFill>
                  <a:srgbClr val="FF3300"/>
                </a:solidFill>
              </a:rPr>
              <a:t>为子系统的访问提供了一个简单而单一的入口</a:t>
            </a:r>
            <a:r>
              <a:rPr lang="zh-CN" altLang="en-US" sz="2000" smtClean="0"/>
              <a:t>。</a:t>
            </a:r>
          </a:p>
          <a:p>
            <a:pPr lvl="1" algn="just"/>
            <a:r>
              <a:rPr lang="zh-CN" altLang="en-US" sz="2000" smtClean="0"/>
              <a:t>外观模式也是“迪米特法则”的体现，</a:t>
            </a:r>
            <a:r>
              <a:rPr lang="zh-CN" altLang="en-US" sz="2000" smtClean="0">
                <a:solidFill>
                  <a:srgbClr val="FF3300"/>
                </a:solidFill>
              </a:rPr>
              <a:t>通过引入一个新的外观类可以降低原有系统的复杂度</a:t>
            </a:r>
            <a:r>
              <a:rPr lang="zh-CN" altLang="en-US" sz="2000" smtClean="0"/>
              <a:t>，同时</a:t>
            </a:r>
            <a:r>
              <a:rPr lang="zh-CN" altLang="en-US" sz="2000" smtClean="0">
                <a:solidFill>
                  <a:srgbClr val="FF3300"/>
                </a:solidFill>
              </a:rPr>
              <a:t>降低客户类与子系统类的耦合度</a:t>
            </a:r>
            <a:r>
              <a:rPr lang="zh-CN" altLang="en-US" sz="2000" smtClean="0"/>
              <a:t>。</a:t>
            </a:r>
            <a:endParaRPr lang="zh-CN" altLang="en-US" smtClean="0"/>
          </a:p>
          <a:p>
            <a:pPr lvl="1" algn="just">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222825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2296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外观模式要求一个子系统的外部与其内部的通信</a:t>
            </a:r>
            <a:r>
              <a:rPr lang="zh-CN" altLang="en-US" sz="2000" smtClean="0">
                <a:solidFill>
                  <a:srgbClr val="FF3300"/>
                </a:solidFill>
              </a:rPr>
              <a:t>通过一个统一的外观对象进行</a:t>
            </a:r>
            <a:r>
              <a:rPr lang="zh-CN" altLang="en-US" sz="2000" smtClean="0"/>
              <a:t>，外观类将客户端与子系统的内部复杂性分隔开，使得</a:t>
            </a:r>
            <a:r>
              <a:rPr lang="zh-CN" altLang="en-US" sz="2000" smtClean="0">
                <a:solidFill>
                  <a:srgbClr val="FF3300"/>
                </a:solidFill>
              </a:rPr>
              <a:t>客户端只需要与外观对象打交道，而不需要与子系统内部的很多对象打交道</a:t>
            </a:r>
            <a:r>
              <a:rPr lang="zh-CN" altLang="en-US" sz="2000" smtClean="0"/>
              <a:t>。</a:t>
            </a:r>
          </a:p>
          <a:p>
            <a:pPr lvl="1"/>
            <a:r>
              <a:rPr lang="zh-CN" altLang="en-US" sz="2000" smtClean="0"/>
              <a:t>外观模式的目的在于</a:t>
            </a:r>
            <a:r>
              <a:rPr lang="zh-CN" altLang="en-US" sz="2000" smtClean="0">
                <a:solidFill>
                  <a:srgbClr val="FF3300"/>
                </a:solidFill>
              </a:rPr>
              <a:t>降低系统的复杂程度</a:t>
            </a:r>
            <a:r>
              <a:rPr lang="zh-CN" altLang="en-US" sz="2000" smtClean="0"/>
              <a:t>。</a:t>
            </a:r>
          </a:p>
          <a:p>
            <a:pPr lvl="1"/>
            <a:r>
              <a:rPr lang="zh-CN" altLang="en-US" sz="2000" smtClean="0"/>
              <a:t>外观模式从很大程度上</a:t>
            </a:r>
            <a:r>
              <a:rPr lang="zh-CN" altLang="en-US" sz="2000" smtClean="0">
                <a:solidFill>
                  <a:srgbClr val="FF3300"/>
                </a:solidFill>
              </a:rPr>
              <a:t>提高了客户端使用的便捷性</a:t>
            </a:r>
            <a:r>
              <a:rPr lang="zh-CN" altLang="en-US" sz="2000" smtClean="0"/>
              <a:t>，使得客户端无须关心子系统的工作细节，通过外观角色即可调用相关功能。 </a:t>
            </a:r>
            <a:endParaRPr lang="zh-CN" altLang="en-US" sz="2000" dirty="0" smtClean="0"/>
          </a:p>
        </p:txBody>
      </p:sp>
    </p:spTree>
    <p:extLst>
      <p:ext uri="{BB962C8B-B14F-4D97-AF65-F5344CB8AC3E}">
        <p14:creationId xmlns:p14="http://schemas.microsoft.com/office/powerpoint/2010/main" val="10845231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典型的外观角色代码：</a:t>
            </a:r>
          </a:p>
          <a:p>
            <a:pPr lvl="1" algn="just">
              <a:buFont typeface="Wingdings" panose="05000000000000000000" pitchFamily="2" charset="2"/>
              <a:buNone/>
            </a:pPr>
            <a:endParaRPr lang="en-US" altLang="zh-CN" smtClean="0"/>
          </a:p>
        </p:txBody>
      </p:sp>
      <p:graphicFrame>
        <p:nvGraphicFramePr>
          <p:cNvPr id="5" name="Group 21"/>
          <p:cNvGraphicFramePr>
            <a:graphicFrameLocks noGrp="1"/>
          </p:cNvGraphicFramePr>
          <p:nvPr>
            <p:ph sz="half" idx="4294967295"/>
          </p:nvPr>
        </p:nvGraphicFramePr>
        <p:xfrm>
          <a:off x="914400" y="2895600"/>
          <a:ext cx="7391400" cy="3633788"/>
        </p:xfrm>
        <a:graphic>
          <a:graphicData uri="http://schemas.openxmlformats.org/drawingml/2006/table">
            <a:tbl>
              <a:tblPr/>
              <a:tblGrid>
                <a:gridCol w="7391400"/>
              </a:tblGrid>
              <a:tr h="3633788">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Facade</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SubSystemA</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obj1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SubSystemA</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SubSystemB</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obj2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SubSystemB</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private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SubSystemC</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obj3 = new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SubSystemC</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obj1.method();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obj2.method();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obj3.method();</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220321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外观模式</a:t>
            </a:r>
          </a:p>
        </p:txBody>
      </p:sp>
      <p:sp>
        <p:nvSpPr>
          <p:cNvPr id="4" name="Rectangle 3"/>
          <p:cNvSpPr txBox="1">
            <a:spLocks noChangeArrowheads="1"/>
          </p:cNvSpPr>
          <p:nvPr/>
        </p:nvSpPr>
        <p:spPr>
          <a:xfrm>
            <a:off x="381000" y="1752600"/>
            <a:ext cx="82296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外观模式实例与解析</a:t>
            </a:r>
          </a:p>
          <a:p>
            <a:pPr lvl="1"/>
            <a:r>
              <a:rPr lang="zh-CN" altLang="en-US" smtClean="0"/>
              <a:t>实例一：电源总开关</a:t>
            </a:r>
          </a:p>
          <a:p>
            <a:pPr lvl="2">
              <a:buFont typeface="Arial" panose="020B0604020202020204" pitchFamily="34" charset="0"/>
              <a:buChar char="•"/>
            </a:pPr>
            <a:r>
              <a:rPr lang="zh-CN" altLang="en-US" smtClean="0">
                <a:ea typeface="黑体" panose="02010609060101010101" pitchFamily="49" charset="-122"/>
              </a:rPr>
              <a:t>现在考察一个电源总开关的例子，以便进一步说明外观模式。为了使用方便，一个电源总开关可以控制四盏灯、一个风扇、一台空调和一台电视机的启动和关闭。通过该电源总开关可以同时控制上述所有电器设备，使用外观模式设计该系统。</a:t>
            </a:r>
          </a:p>
        </p:txBody>
      </p:sp>
    </p:spTree>
    <p:extLst>
      <p:ext uri="{BB962C8B-B14F-4D97-AF65-F5344CB8AC3E}">
        <p14:creationId xmlns:p14="http://schemas.microsoft.com/office/powerpoint/2010/main" val="2191027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外观模式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dirty="0" smtClean="0"/>
              <a:t>外观模式实例与解析</a:t>
            </a:r>
          </a:p>
          <a:p>
            <a:pPr lvl="1"/>
            <a:r>
              <a:rPr lang="zh-CN" altLang="en-US" dirty="0" smtClean="0"/>
              <a:t>实例一：电源总开关</a:t>
            </a:r>
          </a:p>
          <a:p>
            <a:pPr lvl="1"/>
            <a:endParaRPr lang="zh-CN" altLang="en-US" dirty="0" smtClean="0"/>
          </a:p>
          <a:p>
            <a:pPr lvl="1"/>
            <a:endParaRPr lang="zh-CN" altLang="en-US" dirty="0" smtClean="0"/>
          </a:p>
          <a:p>
            <a:pPr lvl="1"/>
            <a:endParaRPr lang="en-US" altLang="zh-CN" dirty="0" smtClean="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644" y="1556792"/>
            <a:ext cx="6438900"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1735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381000" y="1752600"/>
            <a:ext cx="8382000" cy="43434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模式优缺点</a:t>
            </a:r>
          </a:p>
          <a:p>
            <a:pPr lvl="1"/>
            <a:r>
              <a:rPr lang="zh-CN" altLang="en-US" smtClean="0"/>
              <a:t>外观模式的优点</a:t>
            </a:r>
          </a:p>
          <a:p>
            <a:pPr lvl="2">
              <a:buFont typeface="Arial" panose="020B0604020202020204" pitchFamily="34" charset="0"/>
              <a:buChar char="•"/>
            </a:pPr>
            <a:r>
              <a:rPr lang="zh-CN" altLang="en-US" sz="1800" smtClean="0">
                <a:solidFill>
                  <a:srgbClr val="FF3300"/>
                </a:solidFill>
                <a:ea typeface="黑体" panose="02010609060101010101" pitchFamily="49" charset="-122"/>
              </a:rPr>
              <a:t>对客户屏蔽子系统组件</a:t>
            </a:r>
            <a:r>
              <a:rPr lang="zh-CN" altLang="en-US" sz="1800" smtClean="0">
                <a:ea typeface="黑体" panose="02010609060101010101" pitchFamily="49" charset="-122"/>
              </a:rPr>
              <a:t>，</a:t>
            </a:r>
            <a:r>
              <a:rPr lang="zh-CN" altLang="en-US" sz="1800" smtClean="0">
                <a:solidFill>
                  <a:srgbClr val="FF3300"/>
                </a:solidFill>
                <a:ea typeface="黑体" panose="02010609060101010101" pitchFamily="49" charset="-122"/>
              </a:rPr>
              <a:t>减少了客户处理的对象数目并使得子系统使用起来更加容易</a:t>
            </a:r>
            <a:r>
              <a:rPr lang="zh-CN" altLang="en-US" sz="1800" smtClean="0">
                <a:ea typeface="黑体" panose="02010609060101010101" pitchFamily="49" charset="-122"/>
              </a:rPr>
              <a:t>。通过引入外观模式，客户代码将变得很简单，与之关联的对象也很少。</a:t>
            </a:r>
          </a:p>
          <a:p>
            <a:pPr lvl="2">
              <a:buFont typeface="Arial" panose="020B0604020202020204" pitchFamily="34" charset="0"/>
              <a:buChar char="•"/>
            </a:pPr>
            <a:r>
              <a:rPr lang="zh-CN" altLang="en-US" sz="1800" smtClean="0">
                <a:solidFill>
                  <a:srgbClr val="FF3300"/>
                </a:solidFill>
                <a:ea typeface="黑体" panose="02010609060101010101" pitchFamily="49" charset="-122"/>
              </a:rPr>
              <a:t>实现了子系统与客户之间的松耦合关系</a:t>
            </a:r>
            <a:r>
              <a:rPr lang="zh-CN" altLang="en-US" sz="1800" smtClean="0">
                <a:ea typeface="黑体" panose="02010609060101010101" pitchFamily="49" charset="-122"/>
              </a:rPr>
              <a:t>，这使得子系统的组件变化不会影响到调用它的客户类，只需要调整外观类即可。</a:t>
            </a:r>
          </a:p>
          <a:p>
            <a:pPr lvl="2">
              <a:buFont typeface="Arial" panose="020B0604020202020204" pitchFamily="34" charset="0"/>
              <a:buChar char="•"/>
            </a:pPr>
            <a:r>
              <a:rPr lang="zh-CN" altLang="en-US" sz="1800" smtClean="0">
                <a:solidFill>
                  <a:srgbClr val="FF3300"/>
                </a:solidFill>
                <a:ea typeface="黑体" panose="02010609060101010101" pitchFamily="49" charset="-122"/>
              </a:rPr>
              <a:t>降低了大型软件系统中的编译依赖性，并简化了系统在不同平台之间的移植过程</a:t>
            </a:r>
            <a:r>
              <a:rPr lang="zh-CN" altLang="en-US" sz="1800" smtClean="0">
                <a:ea typeface="黑体" panose="02010609060101010101" pitchFamily="49" charset="-122"/>
              </a:rPr>
              <a:t>，因为编译一个子系统一般不需要编译所有其他的子系统。一个子系统的修改对其他子系统没有任何影响，而且子系统内部变化也不会影响到外观对象。</a:t>
            </a:r>
          </a:p>
          <a:p>
            <a:pPr lvl="2">
              <a:buFont typeface="Arial" panose="020B0604020202020204" pitchFamily="34" charset="0"/>
              <a:buChar char="•"/>
            </a:pPr>
            <a:r>
              <a:rPr lang="zh-CN" altLang="en-US" sz="1800" smtClean="0">
                <a:solidFill>
                  <a:srgbClr val="FF3300"/>
                </a:solidFill>
                <a:ea typeface="黑体" panose="02010609060101010101" pitchFamily="49" charset="-122"/>
              </a:rPr>
              <a:t>只是提供了一个访问子系统的统一入口，并不影响用户直接使用子系统类</a:t>
            </a:r>
            <a:r>
              <a:rPr lang="zh-CN" altLang="en-US" sz="1800" smtClean="0">
                <a:ea typeface="黑体" panose="02010609060101010101" pitchFamily="49" charset="-122"/>
              </a:rPr>
              <a:t>。</a:t>
            </a:r>
          </a:p>
        </p:txBody>
      </p:sp>
    </p:spTree>
    <p:extLst>
      <p:ext uri="{BB962C8B-B14F-4D97-AF65-F5344CB8AC3E}">
        <p14:creationId xmlns:p14="http://schemas.microsoft.com/office/powerpoint/2010/main" val="3822145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mtClean="0"/>
              <a:t>外观模式的缺点</a:t>
            </a:r>
          </a:p>
          <a:p>
            <a:pPr lvl="2">
              <a:buFont typeface="Arial" panose="020B0604020202020204" pitchFamily="34" charset="0"/>
              <a:buChar char="•"/>
            </a:pPr>
            <a:r>
              <a:rPr lang="zh-CN" altLang="en-US" smtClean="0">
                <a:solidFill>
                  <a:srgbClr val="FF3300"/>
                </a:solidFill>
                <a:ea typeface="黑体" panose="02010609060101010101" pitchFamily="49" charset="-122"/>
              </a:rPr>
              <a:t>不能很好地限制客户使用子系统类</a:t>
            </a:r>
            <a:r>
              <a:rPr lang="zh-CN" altLang="en-US" smtClean="0">
                <a:ea typeface="黑体" panose="02010609060101010101" pitchFamily="49" charset="-122"/>
              </a:rPr>
              <a:t>，如果对客户访问子系统类做太多的限制则减少了可变性和灵活性。</a:t>
            </a:r>
          </a:p>
          <a:p>
            <a:pPr lvl="2">
              <a:buFont typeface="Arial" panose="020B0604020202020204" pitchFamily="34" charset="0"/>
              <a:buChar char="•"/>
            </a:pPr>
            <a:r>
              <a:rPr lang="zh-CN" altLang="en-US" smtClean="0">
                <a:ea typeface="黑体" panose="02010609060101010101" pitchFamily="49" charset="-122"/>
              </a:rPr>
              <a:t>在不引入</a:t>
            </a:r>
            <a:r>
              <a:rPr lang="zh-CN" altLang="en-US" smtClean="0">
                <a:solidFill>
                  <a:srgbClr val="FF3300"/>
                </a:solidFill>
                <a:ea typeface="黑体" panose="02010609060101010101" pitchFamily="49" charset="-122"/>
              </a:rPr>
              <a:t>抽象外观类</a:t>
            </a:r>
            <a:r>
              <a:rPr lang="zh-CN" altLang="en-US" smtClean="0">
                <a:ea typeface="黑体" panose="02010609060101010101" pitchFamily="49" charset="-122"/>
              </a:rPr>
              <a:t>的情况下，</a:t>
            </a:r>
            <a:r>
              <a:rPr lang="zh-CN" altLang="en-US" smtClean="0">
                <a:solidFill>
                  <a:srgbClr val="FF3300"/>
                </a:solidFill>
                <a:ea typeface="黑体" panose="02010609060101010101" pitchFamily="49" charset="-122"/>
              </a:rPr>
              <a:t>增加新的子系统可能需要修改外观类或客户端的源代码，违背了“开闭原则”</a:t>
            </a:r>
            <a:r>
              <a:rPr lang="zh-CN" altLang="en-US" smtClean="0">
                <a:ea typeface="黑体" panose="02010609060101010101" pitchFamily="49" charset="-122"/>
              </a:rPr>
              <a:t>。</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17211553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a:t>
            </a:r>
            <a:endParaRPr lang="zh-CN" altLang="en-US" sz="4000" smtClean="0"/>
          </a:p>
          <a:p>
            <a:pPr lvl="1">
              <a:lnSpc>
                <a:spcPct val="110000"/>
              </a:lnSpc>
            </a:pPr>
            <a:r>
              <a:rPr lang="zh-CN" altLang="en-US" smtClean="0"/>
              <a:t>在以下情况下可以使用外观模式：</a:t>
            </a:r>
          </a:p>
          <a:p>
            <a:pPr lvl="2">
              <a:buFont typeface="Arial" panose="020B0604020202020204" pitchFamily="34" charset="0"/>
              <a:buChar char="•"/>
            </a:pPr>
            <a:r>
              <a:rPr lang="zh-CN" altLang="en-US" smtClean="0">
                <a:solidFill>
                  <a:srgbClr val="FF3300"/>
                </a:solidFill>
                <a:ea typeface="黑体" panose="02010609060101010101" pitchFamily="49" charset="-122"/>
              </a:rPr>
              <a:t>当要为一个复杂子系统提供一个简单接口时可以使用外观模式。</a:t>
            </a:r>
            <a:r>
              <a:rPr lang="zh-CN" altLang="en-US" smtClean="0">
                <a:ea typeface="黑体" panose="02010609060101010101" pitchFamily="49" charset="-122"/>
              </a:rPr>
              <a:t>该接口可以满足大多数用户的需求，而且用户也可以越过外观类直接访问子系统。</a:t>
            </a:r>
          </a:p>
          <a:p>
            <a:pPr lvl="2">
              <a:buFont typeface="Arial" panose="020B0604020202020204" pitchFamily="34" charset="0"/>
              <a:buChar char="•"/>
            </a:pPr>
            <a:r>
              <a:rPr lang="zh-CN" altLang="en-US" smtClean="0">
                <a:solidFill>
                  <a:srgbClr val="FF3300"/>
                </a:solidFill>
                <a:ea typeface="黑体" panose="02010609060101010101" pitchFamily="49" charset="-122"/>
              </a:rPr>
              <a:t>客户程序与多个子系统之间存在很大的依赖性。</a:t>
            </a:r>
            <a:r>
              <a:rPr lang="zh-CN" altLang="en-US" smtClean="0">
                <a:ea typeface="黑体" panose="02010609060101010101" pitchFamily="49" charset="-122"/>
              </a:rPr>
              <a:t>引入外观类将子系统与客户以及其他子系统解耦，可以提高子系统的独立性和可移植性。</a:t>
            </a:r>
          </a:p>
          <a:p>
            <a:pPr lvl="2">
              <a:buFont typeface="Arial" panose="020B0604020202020204" pitchFamily="34" charset="0"/>
              <a:buChar char="•"/>
            </a:pPr>
            <a:r>
              <a:rPr lang="zh-CN" altLang="en-US" smtClean="0">
                <a:ea typeface="黑体" panose="02010609060101010101" pitchFamily="49" charset="-122"/>
              </a:rPr>
              <a:t>在层次化结构中，可以</a:t>
            </a:r>
            <a:r>
              <a:rPr lang="zh-CN" altLang="en-US" smtClean="0">
                <a:solidFill>
                  <a:srgbClr val="FF3300"/>
                </a:solidFill>
                <a:ea typeface="黑体" panose="02010609060101010101" pitchFamily="49" charset="-122"/>
              </a:rPr>
              <a:t>使用外观模式定义系统中每一层的入口，层与层之间不直接产生联系，而通过外观类建立联系，降低层之间的耦合度。</a:t>
            </a:r>
            <a:endParaRPr lang="zh-CN" altLang="en-US" dirty="0" smtClean="0">
              <a:solidFill>
                <a:srgbClr val="FF3300"/>
              </a:solidFill>
              <a:ea typeface="黑体" panose="02010609060101010101" pitchFamily="49" charset="-122"/>
            </a:endParaRPr>
          </a:p>
        </p:txBody>
      </p:sp>
    </p:spTree>
    <p:extLst>
      <p:ext uri="{BB962C8B-B14F-4D97-AF65-F5344CB8AC3E}">
        <p14:creationId xmlns:p14="http://schemas.microsoft.com/office/powerpoint/2010/main" val="2261643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一个系统有多个外观类</a:t>
            </a:r>
          </a:p>
          <a:p>
            <a:pPr lvl="2">
              <a:buFont typeface="Arial" panose="020B0604020202020204" pitchFamily="34" charset="0"/>
              <a:buChar char="•"/>
            </a:pPr>
            <a:r>
              <a:rPr lang="zh-CN" altLang="en-US" smtClean="0">
                <a:ea typeface="黑体" panose="02010609060101010101" pitchFamily="49" charset="-122"/>
              </a:rPr>
              <a:t>在外观模式中，通常只需要一个外观类，并且此外观类只有一个实例，换言之它是一个</a:t>
            </a:r>
            <a:r>
              <a:rPr lang="zh-CN" altLang="en-US" smtClean="0">
                <a:solidFill>
                  <a:srgbClr val="FF3300"/>
                </a:solidFill>
                <a:ea typeface="黑体" panose="02010609060101010101" pitchFamily="49" charset="-122"/>
              </a:rPr>
              <a:t>单例类</a:t>
            </a:r>
            <a:r>
              <a:rPr lang="zh-CN" altLang="en-US" smtClean="0">
                <a:ea typeface="黑体" panose="02010609060101010101" pitchFamily="49" charset="-122"/>
              </a:rPr>
              <a:t>。</a:t>
            </a:r>
            <a:r>
              <a:rPr lang="zh-CN" altLang="en-US" smtClean="0">
                <a:solidFill>
                  <a:srgbClr val="FF3300"/>
                </a:solidFill>
                <a:ea typeface="黑体" panose="02010609060101010101" pitchFamily="49" charset="-122"/>
              </a:rPr>
              <a:t>在很多情况下为了节约系统资源，一般将外观类设计为单例类。</a:t>
            </a:r>
            <a:r>
              <a:rPr lang="zh-CN" altLang="en-US" smtClean="0">
                <a:ea typeface="黑体" panose="02010609060101010101" pitchFamily="49" charset="-122"/>
              </a:rPr>
              <a:t>当然这并不意味着在整个系统里只能有一个外观类，</a:t>
            </a:r>
            <a:r>
              <a:rPr lang="zh-CN" altLang="en-US" smtClean="0">
                <a:solidFill>
                  <a:srgbClr val="FF3300"/>
                </a:solidFill>
                <a:ea typeface="黑体" panose="02010609060101010101" pitchFamily="49" charset="-122"/>
              </a:rPr>
              <a:t>在一个系统中可以设计多个外观类，每个外观类都负责和一些特定的子系统交互</a:t>
            </a:r>
            <a:r>
              <a:rPr lang="zh-CN" altLang="en-US" smtClean="0">
                <a:ea typeface="黑体" panose="02010609060101010101" pitchFamily="49" charset="-122"/>
              </a:rPr>
              <a:t>，向用户提供相应的业务功能。</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15422028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不要试图通过外观类为子系统增加新行为 </a:t>
            </a:r>
          </a:p>
          <a:p>
            <a:pPr lvl="2">
              <a:buFont typeface="Arial" panose="020B0604020202020204" pitchFamily="34" charset="0"/>
              <a:buChar char="•"/>
            </a:pPr>
            <a:r>
              <a:rPr lang="zh-CN" altLang="en-US" smtClean="0">
                <a:solidFill>
                  <a:srgbClr val="FF3300"/>
                </a:solidFill>
                <a:ea typeface="黑体" panose="02010609060101010101" pitchFamily="49" charset="-122"/>
              </a:rPr>
              <a:t>不要通过继承一个外观类在子系统中加入新的行为，这种做法是错误的。</a:t>
            </a:r>
            <a:r>
              <a:rPr lang="zh-CN" altLang="en-US" smtClean="0">
                <a:ea typeface="黑体" panose="02010609060101010101" pitchFamily="49" charset="-122"/>
              </a:rPr>
              <a:t>外观模式的用意是为子系统提供一个集中化和简化的沟通渠道，而不是向子系统加入新的行为，新的行为的增加应该通过修改原有子系统类或增加新的子系统类来实现，不能通过外观类来实现。</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913047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模式动机</a:t>
            </a:r>
          </a:p>
          <a:p>
            <a:pPr lvl="1">
              <a:lnSpc>
                <a:spcPct val="110000"/>
              </a:lnSpc>
            </a:pPr>
            <a:r>
              <a:rPr lang="zh-CN" altLang="en-US" sz="2000" smtClean="0"/>
              <a:t>在软件开发中采用类似于电源适配器的设计和编码技巧被称为</a:t>
            </a:r>
            <a:r>
              <a:rPr lang="zh-CN" altLang="en-US" sz="2000" smtClean="0">
                <a:solidFill>
                  <a:srgbClr val="FF3300"/>
                </a:solidFill>
              </a:rPr>
              <a:t>适配器模式</a:t>
            </a:r>
            <a:r>
              <a:rPr lang="zh-CN" altLang="en-US" sz="2000" smtClean="0"/>
              <a:t>。 </a:t>
            </a:r>
          </a:p>
          <a:p>
            <a:pPr lvl="1">
              <a:lnSpc>
                <a:spcPct val="110000"/>
              </a:lnSpc>
            </a:pPr>
            <a:r>
              <a:rPr lang="zh-CN" altLang="en-US" sz="2000" smtClean="0"/>
              <a:t>通常情况下，</a:t>
            </a:r>
            <a:r>
              <a:rPr lang="zh-CN" altLang="en-US" sz="2000" smtClean="0">
                <a:solidFill>
                  <a:srgbClr val="FF3300"/>
                </a:solidFill>
              </a:rPr>
              <a:t>客户端可以通过目标类的接口访问它所提供的服务</a:t>
            </a:r>
            <a:r>
              <a:rPr lang="zh-CN" altLang="en-US" sz="2000" smtClean="0"/>
              <a:t>。有时，现有的类可以满足客户类的功能需要，但是它所提供的接口不一定是客户类所期望的，这可能是因为现有类中方法名与目标类中定义的方法名不一致等原因所导致的。 </a:t>
            </a:r>
          </a:p>
          <a:p>
            <a:pPr lvl="1">
              <a:lnSpc>
                <a:spcPct val="110000"/>
              </a:lnSpc>
            </a:pPr>
            <a:r>
              <a:rPr lang="zh-CN" altLang="en-US" sz="2000" smtClean="0"/>
              <a:t>在这种情况下，现有的接口需要转化为客户类期望的接口，这样保证了对现有类的重用。如果不进行这样的转化，客户类就不能利用现有类所提供的功能，适配器模式可以完成这样的转化。 </a:t>
            </a:r>
            <a:endParaRPr lang="zh-CN" altLang="en-US" sz="1800" smtClean="0"/>
          </a:p>
          <a:p>
            <a:pPr lvl="1">
              <a:lnSpc>
                <a:spcPct val="110000"/>
              </a:lnSpc>
            </a:pPr>
            <a:endParaRPr lang="en-US" altLang="zh-CN" sz="1800" smtClean="0"/>
          </a:p>
        </p:txBody>
      </p:sp>
    </p:spTree>
    <p:extLst>
      <p:ext uri="{BB962C8B-B14F-4D97-AF65-F5344CB8AC3E}">
        <p14:creationId xmlns:p14="http://schemas.microsoft.com/office/powerpoint/2010/main" val="3351098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外观模式与迪米特法则 </a:t>
            </a:r>
          </a:p>
          <a:p>
            <a:pPr lvl="2">
              <a:buFont typeface="Arial" panose="020B0604020202020204" pitchFamily="34" charset="0"/>
              <a:buChar char="•"/>
            </a:pPr>
            <a:r>
              <a:rPr lang="zh-CN" altLang="en-US" smtClean="0">
                <a:solidFill>
                  <a:srgbClr val="FF3300"/>
                </a:solidFill>
                <a:ea typeface="黑体" panose="02010609060101010101" pitchFamily="49" charset="-122"/>
              </a:rPr>
              <a:t>外观模式创造出一个外观对象，将客户端所涉及的属于一个子系统的协作伙伴的数量减到最少，使得客户端与子系统内部的对象的相互作用被外观对象所取代。</a:t>
            </a:r>
            <a:r>
              <a:rPr lang="zh-CN" altLang="en-US" smtClean="0">
                <a:ea typeface="黑体" panose="02010609060101010101" pitchFamily="49" charset="-122"/>
              </a:rPr>
              <a:t>外观类充当了客户类与子系统类之间的“第三者”，降低了客户类与子系统类之间的耦合度，外观模式就是实现代码重构以便达到“迪米特法则”要求的一个强有力的武器。</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2735334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模式扩展</a:t>
            </a:r>
          </a:p>
          <a:p>
            <a:pPr lvl="1"/>
            <a:r>
              <a:rPr lang="zh-CN" altLang="en-US" smtClean="0"/>
              <a:t>抽象外观类的引入 </a:t>
            </a:r>
          </a:p>
          <a:p>
            <a:pPr lvl="2">
              <a:buFont typeface="Arial" panose="020B0604020202020204" pitchFamily="34" charset="0"/>
              <a:buChar char="•"/>
            </a:pPr>
            <a:r>
              <a:rPr lang="zh-CN" altLang="en-US" smtClean="0">
                <a:ea typeface="黑体" panose="02010609060101010101" pitchFamily="49" charset="-122"/>
              </a:rPr>
              <a:t>外观模式最大的缺点在于违背了“开闭原则”，</a:t>
            </a:r>
            <a:r>
              <a:rPr lang="zh-CN" altLang="en-US" smtClean="0">
                <a:solidFill>
                  <a:srgbClr val="FF3300"/>
                </a:solidFill>
                <a:ea typeface="黑体" panose="02010609060101010101" pitchFamily="49" charset="-122"/>
              </a:rPr>
              <a:t>当增加新的子系统或者移除子系统时需要修改外观类，可以通过引入抽象外观类在一定程度上解决该问题，客户端针对抽象外观类进行编程。</a:t>
            </a:r>
            <a:r>
              <a:rPr lang="zh-CN" altLang="en-US" smtClean="0">
                <a:ea typeface="黑体" panose="02010609060101010101" pitchFamily="49" charset="-122"/>
              </a:rPr>
              <a:t>对于新的业务需求，不修改原有外观类，而对应增加一个新的具体外观类，由新的具体外观类来关联新的子系统对象，同时通过修改配置文件来达到不修改源代码并更换外观类的目的。 </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222943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外观模式</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3713"/>
            <a:ext cx="6934200" cy="613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7868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485900" y="2743200"/>
            <a:ext cx="7716706" cy="2269976"/>
          </a:xfrm>
        </p:spPr>
        <p:txBody>
          <a:bodyPr/>
          <a:lstStyle/>
          <a:p>
            <a:r>
              <a:rPr lang="zh-CN" altLang="en-US" dirty="0" smtClean="0"/>
              <a:t>行为型模式概述</a:t>
            </a:r>
            <a:endParaRPr lang="en-US" altLang="zh-CN" dirty="0" smtClean="0"/>
          </a:p>
          <a:p>
            <a:r>
              <a:rPr lang="zh-CN" altLang="en-US" dirty="0" smtClean="0"/>
              <a:t>责任链模式</a:t>
            </a:r>
            <a:endParaRPr lang="en-US" altLang="zh-CN" dirty="0" smtClean="0"/>
          </a:p>
          <a:p>
            <a:r>
              <a:rPr lang="zh-CN" altLang="en-US" dirty="0"/>
              <a:t>观察</a:t>
            </a:r>
            <a:r>
              <a:rPr lang="zh-CN" altLang="en-US" dirty="0" smtClean="0"/>
              <a:t>者模式</a:t>
            </a:r>
            <a:endParaRPr lang="en-US" altLang="zh-CN" dirty="0" smtClean="0"/>
          </a:p>
          <a:p>
            <a:r>
              <a:rPr lang="zh-CN" altLang="en-US" dirty="0" smtClean="0"/>
              <a:t>策略模式</a:t>
            </a:r>
            <a:endParaRPr lang="zh-CN" altLang="en-US" dirty="0"/>
          </a:p>
        </p:txBody>
      </p:sp>
      <p:sp>
        <p:nvSpPr>
          <p:cNvPr id="3" name="标题 2"/>
          <p:cNvSpPr>
            <a:spLocks noGrp="1"/>
          </p:cNvSpPr>
          <p:nvPr>
            <p:ph type="title"/>
          </p:nvPr>
        </p:nvSpPr>
        <p:spPr/>
        <p:txBody>
          <a:bodyPr/>
          <a:lstStyle/>
          <a:p>
            <a:r>
              <a:rPr lang="zh-CN" altLang="en-US" dirty="0" smtClean="0"/>
              <a:t>行为型模式</a:t>
            </a:r>
            <a:endParaRPr lang="zh-CN" altLang="en-US" dirty="0"/>
          </a:p>
        </p:txBody>
      </p:sp>
    </p:spTree>
    <p:extLst>
      <p:ext uri="{BB962C8B-B14F-4D97-AF65-F5344CB8AC3E}">
        <p14:creationId xmlns:p14="http://schemas.microsoft.com/office/powerpoint/2010/main" val="37226322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行为型模式</a:t>
            </a:r>
            <a:endParaRPr lang="zh-CN" altLang="en-US" dirty="0"/>
          </a:p>
        </p:txBody>
      </p:sp>
      <p:sp>
        <p:nvSpPr>
          <p:cNvPr id="4" name="Rectangle 3"/>
          <p:cNvSpPr txBox="1">
            <a:spLocks noChangeArrowheads="1"/>
          </p:cNvSpPr>
          <p:nvPr/>
        </p:nvSpPr>
        <p:spPr>
          <a:xfrm>
            <a:off x="776536" y="1700808"/>
            <a:ext cx="7884368"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800" smtClean="0"/>
              <a:t>行为型模式概述 </a:t>
            </a:r>
            <a:endParaRPr lang="zh-CN" altLang="en-US" smtClean="0"/>
          </a:p>
          <a:p>
            <a:pPr lvl="1">
              <a:lnSpc>
                <a:spcPct val="110000"/>
              </a:lnSpc>
            </a:pPr>
            <a:r>
              <a:rPr lang="zh-CN" altLang="en-US" sz="2000" smtClean="0">
                <a:solidFill>
                  <a:srgbClr val="FF3300"/>
                </a:solidFill>
              </a:rPr>
              <a:t>行为型模式</a:t>
            </a:r>
            <a:r>
              <a:rPr lang="en-US" altLang="zh-CN" sz="2000" smtClean="0">
                <a:solidFill>
                  <a:srgbClr val="FF3300"/>
                </a:solidFill>
              </a:rPr>
              <a:t>(Behavioral Pattern)</a:t>
            </a:r>
            <a:r>
              <a:rPr lang="zh-CN" altLang="en-US" sz="2000" smtClean="0"/>
              <a:t>是对</a:t>
            </a:r>
            <a:r>
              <a:rPr lang="zh-CN" altLang="en-US" sz="2000" smtClean="0">
                <a:solidFill>
                  <a:srgbClr val="FF3300"/>
                </a:solidFill>
              </a:rPr>
              <a:t>在不同的对象之间划分责任和算法的抽象化</a:t>
            </a:r>
            <a:r>
              <a:rPr lang="zh-CN" altLang="en-US" sz="2000" smtClean="0"/>
              <a:t>。</a:t>
            </a:r>
          </a:p>
          <a:p>
            <a:pPr lvl="1">
              <a:lnSpc>
                <a:spcPct val="110000"/>
              </a:lnSpc>
            </a:pPr>
            <a:r>
              <a:rPr lang="zh-CN" altLang="en-US" sz="2000" smtClean="0"/>
              <a:t>行为型模式不仅仅关注类和对象的结构，而且</a:t>
            </a:r>
            <a:r>
              <a:rPr lang="zh-CN" altLang="en-US" sz="2000" smtClean="0">
                <a:solidFill>
                  <a:srgbClr val="FF3300"/>
                </a:solidFill>
              </a:rPr>
              <a:t>重点关注它们之间的相互作用</a:t>
            </a:r>
            <a:r>
              <a:rPr lang="zh-CN" altLang="en-US" sz="2000" smtClean="0"/>
              <a:t>。</a:t>
            </a:r>
          </a:p>
          <a:p>
            <a:pPr lvl="1">
              <a:lnSpc>
                <a:spcPct val="110000"/>
              </a:lnSpc>
            </a:pPr>
            <a:r>
              <a:rPr lang="zh-CN" altLang="en-US" sz="2000" smtClean="0"/>
              <a:t>通过行为型模式，可以更加清晰地</a:t>
            </a:r>
            <a:r>
              <a:rPr lang="zh-CN" altLang="en-US" sz="2000" smtClean="0">
                <a:solidFill>
                  <a:srgbClr val="FF3300"/>
                </a:solidFill>
              </a:rPr>
              <a:t>划分类与对象的职责</a:t>
            </a:r>
            <a:r>
              <a:rPr lang="zh-CN" altLang="en-US" sz="2000" smtClean="0"/>
              <a:t>，并</a:t>
            </a:r>
            <a:r>
              <a:rPr lang="zh-CN" altLang="en-US" sz="2000" smtClean="0">
                <a:solidFill>
                  <a:srgbClr val="FF3300"/>
                </a:solidFill>
              </a:rPr>
              <a:t>研究系统在运行时实例对象之间的交互</a:t>
            </a:r>
            <a:r>
              <a:rPr lang="zh-CN" altLang="en-US" sz="2000" smtClean="0"/>
              <a:t>。在系统运行时，对象并不是孤立的，它们可以通过相互通信与协作完成某些复杂功能，一个对象在运行时也将影响到其他对象的运行。 </a:t>
            </a:r>
            <a:endParaRPr lang="zh-CN" altLang="en-US" sz="2000" dirty="0" smtClean="0"/>
          </a:p>
        </p:txBody>
      </p:sp>
    </p:spTree>
    <p:extLst>
      <p:ext uri="{BB962C8B-B14F-4D97-AF65-F5344CB8AC3E}">
        <p14:creationId xmlns:p14="http://schemas.microsoft.com/office/powerpoint/2010/main" val="5909853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行为型模式</a:t>
            </a:r>
            <a:endParaRPr lang="zh-CN" altLang="en-US" dirty="0"/>
          </a:p>
        </p:txBody>
      </p:sp>
      <p:sp>
        <p:nvSpPr>
          <p:cNvPr id="4" name="Rectangle 3"/>
          <p:cNvSpPr txBox="1">
            <a:spLocks noChangeArrowheads="1"/>
          </p:cNvSpPr>
          <p:nvPr/>
        </p:nvSpPr>
        <p:spPr>
          <a:xfrm>
            <a:off x="381000" y="1752600"/>
            <a:ext cx="8077200" cy="45720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smtClean="0"/>
              <a:t>行为型模式概述</a:t>
            </a:r>
          </a:p>
          <a:p>
            <a:pPr lvl="1"/>
            <a:r>
              <a:rPr lang="zh-CN" altLang="en-US" smtClean="0"/>
              <a:t>行为型模式分为</a:t>
            </a:r>
            <a:r>
              <a:rPr lang="zh-CN" altLang="en-US" smtClean="0">
                <a:solidFill>
                  <a:srgbClr val="FF3300"/>
                </a:solidFill>
              </a:rPr>
              <a:t>类行为型模式</a:t>
            </a:r>
            <a:r>
              <a:rPr lang="zh-CN" altLang="en-US" smtClean="0"/>
              <a:t>和</a:t>
            </a:r>
            <a:r>
              <a:rPr lang="zh-CN" altLang="en-US" smtClean="0">
                <a:solidFill>
                  <a:srgbClr val="FF3300"/>
                </a:solidFill>
              </a:rPr>
              <a:t>对象行为型模式</a:t>
            </a:r>
            <a:r>
              <a:rPr lang="zh-CN" altLang="en-US" smtClean="0"/>
              <a:t>两种：</a:t>
            </a:r>
          </a:p>
          <a:p>
            <a:pPr lvl="2">
              <a:buFont typeface="Arial" charset="0"/>
              <a:buChar char="•"/>
            </a:pPr>
            <a:r>
              <a:rPr lang="zh-CN" altLang="en-US" smtClean="0">
                <a:solidFill>
                  <a:srgbClr val="FF3300"/>
                </a:solidFill>
              </a:rPr>
              <a:t>类行为型模式</a:t>
            </a:r>
            <a:r>
              <a:rPr lang="zh-CN" altLang="en-US" smtClean="0"/>
              <a:t>：类的行为型模式</a:t>
            </a:r>
            <a:r>
              <a:rPr lang="zh-CN" altLang="en-US" smtClean="0">
                <a:solidFill>
                  <a:srgbClr val="FF3300"/>
                </a:solidFill>
              </a:rPr>
              <a:t>使用继承关系在几个类之间分配行为</a:t>
            </a:r>
            <a:r>
              <a:rPr lang="zh-CN" altLang="en-US" smtClean="0"/>
              <a:t>，类行为型模式主要通过多态等方式来分配父类与子类的职责。</a:t>
            </a:r>
          </a:p>
          <a:p>
            <a:pPr lvl="2">
              <a:buFont typeface="Arial" charset="0"/>
              <a:buChar char="•"/>
            </a:pPr>
            <a:r>
              <a:rPr lang="zh-CN" altLang="en-US" smtClean="0">
                <a:solidFill>
                  <a:srgbClr val="FF3300"/>
                </a:solidFill>
              </a:rPr>
              <a:t>对象行为型模式</a:t>
            </a:r>
            <a:r>
              <a:rPr lang="zh-CN" altLang="en-US" smtClean="0"/>
              <a:t>：对象的行为型模式则</a:t>
            </a:r>
            <a:r>
              <a:rPr lang="zh-CN" altLang="en-US" smtClean="0">
                <a:solidFill>
                  <a:srgbClr val="FF3300"/>
                </a:solidFill>
              </a:rPr>
              <a:t>使用对象的聚合关联关系来分配行为</a:t>
            </a:r>
            <a:r>
              <a:rPr lang="zh-CN" altLang="en-US" smtClean="0"/>
              <a:t>，对象行为型模式主要是通过对象关联等方式来分配两个或多个类的职责。根据“合成复用原则”，系统中要尽量使用关联关系来取代继承关系，因此大部分行为型设计模式都属于对象行为型设计模式。</a:t>
            </a:r>
            <a:endParaRPr lang="zh-CN" altLang="en-US" dirty="0" smtClean="0"/>
          </a:p>
        </p:txBody>
      </p:sp>
    </p:spTree>
    <p:extLst>
      <p:ext uri="{BB962C8B-B14F-4D97-AF65-F5344CB8AC3E}">
        <p14:creationId xmlns:p14="http://schemas.microsoft.com/office/powerpoint/2010/main" val="3370811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行为型模式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行为型模式简介 </a:t>
            </a:r>
          </a:p>
          <a:p>
            <a:pPr lvl="1"/>
            <a:r>
              <a:rPr lang="zh-CN" altLang="zh-CN" sz="1800" smtClean="0"/>
              <a:t>职责链模式(Chain of Responsibility)</a:t>
            </a:r>
          </a:p>
          <a:p>
            <a:pPr lvl="1"/>
            <a:r>
              <a:rPr lang="zh-CN" altLang="zh-CN" sz="1800" smtClean="0"/>
              <a:t>命令模式(Command)</a:t>
            </a:r>
          </a:p>
          <a:p>
            <a:pPr lvl="1"/>
            <a:r>
              <a:rPr lang="zh-CN" altLang="zh-CN" sz="1800" smtClean="0"/>
              <a:t>解释器模式(Interpreter)</a:t>
            </a:r>
          </a:p>
          <a:p>
            <a:pPr lvl="1"/>
            <a:r>
              <a:rPr lang="zh-CN" altLang="zh-CN" sz="1800" smtClean="0"/>
              <a:t>迭代器模式(Iterator)</a:t>
            </a:r>
          </a:p>
          <a:p>
            <a:pPr lvl="1"/>
            <a:r>
              <a:rPr lang="zh-CN" altLang="zh-CN" sz="1800" smtClean="0"/>
              <a:t>中介者模式(Mediator)</a:t>
            </a:r>
          </a:p>
          <a:p>
            <a:pPr lvl="1"/>
            <a:r>
              <a:rPr lang="zh-CN" altLang="zh-CN" sz="1800" smtClean="0"/>
              <a:t>备忘录模式(Memento)</a:t>
            </a:r>
          </a:p>
          <a:p>
            <a:pPr lvl="1"/>
            <a:r>
              <a:rPr lang="zh-CN" altLang="zh-CN" sz="1800" smtClean="0"/>
              <a:t>观察者模式(Observer)</a:t>
            </a:r>
          </a:p>
          <a:p>
            <a:pPr lvl="1"/>
            <a:r>
              <a:rPr lang="zh-CN" altLang="zh-CN" sz="1800" smtClean="0"/>
              <a:t>状态模式(State)</a:t>
            </a:r>
          </a:p>
          <a:p>
            <a:pPr lvl="1"/>
            <a:r>
              <a:rPr lang="zh-CN" altLang="zh-CN" sz="1800" smtClean="0"/>
              <a:t>策略模式(Strategy)</a:t>
            </a:r>
          </a:p>
          <a:p>
            <a:pPr lvl="1"/>
            <a:r>
              <a:rPr lang="zh-CN" altLang="zh-CN" sz="1800" smtClean="0"/>
              <a:t>模板方法模式(Template Method)</a:t>
            </a:r>
          </a:p>
          <a:p>
            <a:pPr lvl="1"/>
            <a:r>
              <a:rPr lang="zh-CN" altLang="zh-CN" sz="1800" smtClean="0"/>
              <a:t>访问者模式(Visitor)</a:t>
            </a:r>
            <a:endParaRPr lang="en-US" altLang="zh-CN" sz="1800" dirty="0" smtClean="0"/>
          </a:p>
        </p:txBody>
      </p:sp>
    </p:spTree>
    <p:extLst>
      <p:ext uri="{BB962C8B-B14F-4D97-AF65-F5344CB8AC3E}">
        <p14:creationId xmlns:p14="http://schemas.microsoft.com/office/powerpoint/2010/main" val="34071167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责任链模式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endParaRPr lang="zh-CN" altLang="en-US" sz="2000" smtClean="0"/>
          </a:p>
          <a:p>
            <a:pPr lvl="1">
              <a:buFont typeface="Wingdings" pitchFamily="2" charset="2"/>
              <a:buNone/>
            </a:pPr>
            <a:endParaRPr lang="en-US" altLang="zh-CN" sz="2000" smtClean="0"/>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42315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8907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lgn="just"/>
            <a:r>
              <a:rPr lang="zh-CN" altLang="en-US" sz="2200" smtClean="0"/>
              <a:t>职责链可以是</a:t>
            </a:r>
            <a:r>
              <a:rPr lang="zh-CN" altLang="en-US" sz="2200" smtClean="0">
                <a:solidFill>
                  <a:srgbClr val="FF3300"/>
                </a:solidFill>
              </a:rPr>
              <a:t>一条直线、一个环或者一个树形结构</a:t>
            </a:r>
            <a:r>
              <a:rPr lang="zh-CN" altLang="en-US" sz="2200" smtClean="0"/>
              <a:t>，最常见的职责链是</a:t>
            </a:r>
            <a:r>
              <a:rPr lang="zh-CN" altLang="en-US" sz="2200" smtClean="0">
                <a:solidFill>
                  <a:srgbClr val="FF3300"/>
                </a:solidFill>
              </a:rPr>
              <a:t>直线型</a:t>
            </a:r>
            <a:r>
              <a:rPr lang="zh-CN" altLang="en-US" sz="2200" smtClean="0"/>
              <a:t>，即沿着</a:t>
            </a:r>
            <a:r>
              <a:rPr lang="zh-CN" altLang="en-US" sz="2200" smtClean="0">
                <a:solidFill>
                  <a:srgbClr val="FF3300"/>
                </a:solidFill>
              </a:rPr>
              <a:t>一条单向的链</a:t>
            </a:r>
            <a:r>
              <a:rPr lang="zh-CN" altLang="en-US" sz="2200" smtClean="0"/>
              <a:t>来传递请求。</a:t>
            </a:r>
          </a:p>
          <a:p>
            <a:pPr lvl="1" algn="just"/>
            <a:r>
              <a:rPr lang="zh-CN" altLang="en-US" sz="2200" smtClean="0"/>
              <a:t>链上的每一个对象都是请求处理者，职责链模式可以</a:t>
            </a:r>
            <a:r>
              <a:rPr lang="zh-CN" altLang="en-US" sz="2200" smtClean="0">
                <a:solidFill>
                  <a:srgbClr val="FF3300"/>
                </a:solidFill>
              </a:rPr>
              <a:t>将请求的处理者组织成一条链</a:t>
            </a:r>
            <a:r>
              <a:rPr lang="zh-CN" altLang="en-US" sz="2200" smtClean="0"/>
              <a:t>，并使请求沿着链传递，由链上的处理者对请求进行相应的处理，客户端无须关心请求的处理细节以及请求的传递，只需将请求发送到链上即可，</a:t>
            </a:r>
            <a:r>
              <a:rPr lang="zh-CN" altLang="en-US" sz="2200" smtClean="0">
                <a:solidFill>
                  <a:srgbClr val="FF3300"/>
                </a:solidFill>
              </a:rPr>
              <a:t>将请求的发送者和请求的处理者解耦</a:t>
            </a:r>
            <a:r>
              <a:rPr lang="zh-CN" altLang="en-US" sz="2200" smtClean="0"/>
              <a:t>。这就是职责链模式的模式动机。</a:t>
            </a:r>
            <a:endParaRPr lang="zh-CN" altLang="en-US" sz="2200" smtClean="0"/>
          </a:p>
        </p:txBody>
      </p:sp>
    </p:spTree>
    <p:extLst>
      <p:ext uri="{BB962C8B-B14F-4D97-AF65-F5344CB8AC3E}">
        <p14:creationId xmlns:p14="http://schemas.microsoft.com/office/powerpoint/2010/main" val="19838977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776536"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职责链模式</a:t>
            </a:r>
            <a:r>
              <a:rPr lang="en-US" altLang="zh-CN" smtClean="0"/>
              <a:t>(Chain of Responsibility Pattern)</a:t>
            </a:r>
            <a:r>
              <a:rPr lang="zh-CN" altLang="en-US" smtClean="0"/>
              <a:t>：避免请求发送者与接收者耦合在一起，</a:t>
            </a:r>
            <a:r>
              <a:rPr lang="zh-CN" altLang="en-US" smtClean="0">
                <a:solidFill>
                  <a:srgbClr val="FF3300"/>
                </a:solidFill>
              </a:rPr>
              <a:t>让多个对象都有可能接收请求</a:t>
            </a:r>
            <a:r>
              <a:rPr lang="zh-CN" altLang="en-US" smtClean="0"/>
              <a:t>，</a:t>
            </a:r>
            <a:r>
              <a:rPr lang="zh-CN" altLang="en-US" smtClean="0">
                <a:solidFill>
                  <a:srgbClr val="FF3300"/>
                </a:solidFill>
              </a:rPr>
              <a:t>将这些对象连接成一条链</a:t>
            </a:r>
            <a:r>
              <a:rPr lang="zh-CN" altLang="en-US" smtClean="0"/>
              <a:t>，并且</a:t>
            </a:r>
            <a:r>
              <a:rPr lang="zh-CN" altLang="en-US" smtClean="0">
                <a:solidFill>
                  <a:srgbClr val="FF3300"/>
                </a:solidFill>
              </a:rPr>
              <a:t>沿着这条链传递请求</a:t>
            </a:r>
            <a:r>
              <a:rPr lang="zh-CN" altLang="en-US" smtClean="0"/>
              <a:t>，直到有对象处理它为止。由于英文翻译的不同，职责链模式又称为责任链模式，它是一种</a:t>
            </a:r>
            <a:r>
              <a:rPr lang="zh-CN" altLang="en-US" smtClean="0">
                <a:solidFill>
                  <a:srgbClr val="FF3300"/>
                </a:solidFill>
              </a:rPr>
              <a:t>对象行为型模式</a:t>
            </a:r>
            <a:r>
              <a:rPr lang="zh-CN" altLang="en-US" smtClean="0"/>
              <a:t>。</a:t>
            </a:r>
            <a:endParaRPr lang="en-US" altLang="en-US" dirty="0" smtClean="0"/>
          </a:p>
        </p:txBody>
      </p:sp>
    </p:spTree>
    <p:extLst>
      <p:ext uri="{BB962C8B-B14F-4D97-AF65-F5344CB8AC3E}">
        <p14:creationId xmlns:p14="http://schemas.microsoft.com/office/powerpoint/2010/main" val="165995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r>
              <a:rPr lang="zh-CN" altLang="en-US" sz="2000" smtClean="0"/>
              <a:t>在适配器模式中可以定义一个包装类，包装不兼容接口的对象，这个包装类指的就是</a:t>
            </a:r>
            <a:r>
              <a:rPr lang="zh-CN" altLang="en-US" sz="2000" smtClean="0">
                <a:solidFill>
                  <a:srgbClr val="FF3300"/>
                </a:solidFill>
              </a:rPr>
              <a:t>适配器</a:t>
            </a:r>
            <a:r>
              <a:rPr lang="en-US" altLang="zh-CN" sz="2000" smtClean="0">
                <a:solidFill>
                  <a:srgbClr val="FF3300"/>
                </a:solidFill>
              </a:rPr>
              <a:t>(Adapter)</a:t>
            </a:r>
            <a:r>
              <a:rPr lang="zh-CN" altLang="en-US" sz="2000" smtClean="0"/>
              <a:t>，它所包装的对象就是</a:t>
            </a:r>
            <a:r>
              <a:rPr lang="zh-CN" altLang="en-US" sz="2000" smtClean="0">
                <a:solidFill>
                  <a:srgbClr val="FF3300"/>
                </a:solidFill>
              </a:rPr>
              <a:t>适配者</a:t>
            </a:r>
            <a:r>
              <a:rPr lang="en-US" altLang="zh-CN" sz="2000" smtClean="0">
                <a:solidFill>
                  <a:srgbClr val="FF3300"/>
                </a:solidFill>
              </a:rPr>
              <a:t>(Adaptee)</a:t>
            </a:r>
            <a:r>
              <a:rPr lang="zh-CN" altLang="en-US" sz="2000" smtClean="0"/>
              <a:t>，即被适配的类。</a:t>
            </a:r>
          </a:p>
          <a:p>
            <a:pPr lvl="1"/>
            <a:r>
              <a:rPr lang="zh-CN" altLang="en-US" sz="2000" smtClean="0"/>
              <a:t>适配器提供客户类需要的接口，</a:t>
            </a:r>
            <a:r>
              <a:rPr lang="zh-CN" altLang="en-US" sz="2000" smtClean="0">
                <a:solidFill>
                  <a:srgbClr val="FF3300"/>
                </a:solidFill>
              </a:rPr>
              <a:t>适配器的实现就是把客户类的请求转化为对适配者的相应接口的调用</a:t>
            </a:r>
            <a:r>
              <a:rPr lang="zh-CN" altLang="en-US" sz="2000" smtClean="0"/>
              <a:t>。也就是说：</a:t>
            </a:r>
            <a:r>
              <a:rPr lang="zh-CN" altLang="en-US" sz="2000" smtClean="0">
                <a:solidFill>
                  <a:srgbClr val="FF3300"/>
                </a:solidFill>
              </a:rPr>
              <a:t>当客户类调用适配器的方法时，在适配器类的内部将调用适配者类的方法，而这个过程对客户类是透明的，客户类并不直接访问适配者类。</a:t>
            </a:r>
            <a:r>
              <a:rPr lang="zh-CN" altLang="en-US" sz="2000" smtClean="0"/>
              <a:t>因此，</a:t>
            </a:r>
            <a:r>
              <a:rPr lang="zh-CN" altLang="en-US" sz="2000" smtClean="0">
                <a:solidFill>
                  <a:srgbClr val="FF3300"/>
                </a:solidFill>
              </a:rPr>
              <a:t>适配器可以使由于接口不兼容而不能交互的类可以一起工作</a:t>
            </a:r>
            <a:r>
              <a:rPr lang="zh-CN" altLang="en-US" sz="2000" smtClean="0"/>
              <a:t>。这就是适配器模式的模式动机。</a:t>
            </a:r>
          </a:p>
        </p:txBody>
      </p:sp>
    </p:spTree>
    <p:extLst>
      <p:ext uri="{BB962C8B-B14F-4D97-AF65-F5344CB8AC3E}">
        <p14:creationId xmlns:p14="http://schemas.microsoft.com/office/powerpoint/2010/main" val="24893130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smtClean="0"/>
          </a:p>
        </p:txBody>
      </p:sp>
      <p:sp>
        <p:nvSpPr>
          <p:cNvPr id="5" name="Rectangle 11"/>
          <p:cNvSpPr>
            <a:spLocks noChangeArrowheads="1"/>
          </p:cNvSpPr>
          <p:nvPr/>
        </p:nvSpPr>
        <p:spPr bwMode="auto">
          <a:xfrm>
            <a:off x="0"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8988"/>
            <a:ext cx="7010400"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0639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职责链模式包含如下角色：</a:t>
            </a:r>
            <a:endParaRPr lang="zh-CN" altLang="en-US" sz="3200" smtClean="0"/>
          </a:p>
          <a:p>
            <a:pPr lvl="2">
              <a:buFont typeface="Arial" charset="0"/>
              <a:buChar char="•"/>
            </a:pPr>
            <a:r>
              <a:rPr lang="en-US" altLang="en-US" sz="2400" smtClean="0"/>
              <a:t>Handler</a:t>
            </a:r>
            <a:r>
              <a:rPr lang="en-US" altLang="zh-CN" sz="2400" smtClean="0"/>
              <a:t>: </a:t>
            </a:r>
            <a:r>
              <a:rPr lang="zh-CN" altLang="en-US" sz="2400" smtClean="0"/>
              <a:t>抽象处理者</a:t>
            </a:r>
          </a:p>
          <a:p>
            <a:pPr lvl="2">
              <a:buFont typeface="Arial" charset="0"/>
              <a:buChar char="•"/>
            </a:pPr>
            <a:r>
              <a:rPr lang="en-US" altLang="en-US" sz="2400" smtClean="0"/>
              <a:t>ConcreteHandler</a:t>
            </a:r>
            <a:r>
              <a:rPr lang="en-US" altLang="zh-CN" sz="2400" smtClean="0"/>
              <a:t>: </a:t>
            </a:r>
            <a:r>
              <a:rPr lang="zh-CN" altLang="en-US" sz="2400" smtClean="0"/>
              <a:t>具体处理者</a:t>
            </a:r>
          </a:p>
          <a:p>
            <a:pPr lvl="2">
              <a:buFont typeface="Arial" charset="0"/>
              <a:buChar char="•"/>
            </a:pPr>
            <a:r>
              <a:rPr lang="en-US" altLang="en-US" sz="2400" smtClean="0"/>
              <a:t>Client</a:t>
            </a:r>
            <a:r>
              <a:rPr lang="en-US" altLang="zh-CN" sz="2400" smtClean="0"/>
              <a:t>: </a:t>
            </a:r>
            <a:r>
              <a:rPr lang="zh-CN" altLang="en-US" sz="2400" smtClean="0"/>
              <a:t>客户类</a:t>
            </a:r>
          </a:p>
          <a:p>
            <a:pPr lvl="2"/>
            <a:endParaRPr lang="en-US" altLang="zh-CN" sz="2400" smtClean="0"/>
          </a:p>
        </p:txBody>
      </p:sp>
    </p:spTree>
    <p:extLst>
      <p:ext uri="{BB962C8B-B14F-4D97-AF65-F5344CB8AC3E}">
        <p14:creationId xmlns:p14="http://schemas.microsoft.com/office/powerpoint/2010/main" val="2778239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200" smtClean="0"/>
              <a:t>在职责链模式里，很多对象</a:t>
            </a:r>
            <a:r>
              <a:rPr lang="zh-CN" altLang="en-US" sz="2200" smtClean="0">
                <a:solidFill>
                  <a:srgbClr val="FF3300"/>
                </a:solidFill>
              </a:rPr>
              <a:t>由每一个对象对其下家的引用而连接起来形成一条链</a:t>
            </a:r>
            <a:r>
              <a:rPr lang="zh-CN" altLang="en-US" sz="2200" smtClean="0"/>
              <a:t>。</a:t>
            </a:r>
          </a:p>
          <a:p>
            <a:pPr lvl="1" algn="just"/>
            <a:r>
              <a:rPr lang="zh-CN" altLang="en-US" sz="2200" smtClean="0">
                <a:solidFill>
                  <a:srgbClr val="FF3300"/>
                </a:solidFill>
              </a:rPr>
              <a:t>请求在这条链上传递</a:t>
            </a:r>
            <a:r>
              <a:rPr lang="zh-CN" altLang="en-US" sz="2200" smtClean="0"/>
              <a:t>，直到链上的某一个对象处理此请求为止。</a:t>
            </a:r>
          </a:p>
          <a:p>
            <a:pPr lvl="1" algn="just"/>
            <a:r>
              <a:rPr lang="zh-CN" altLang="en-US" sz="2200" smtClean="0"/>
              <a:t>发出这个请求的客户端并不知道链上的哪一个对象最终处理这个请求，这使得</a:t>
            </a:r>
            <a:r>
              <a:rPr lang="zh-CN" altLang="en-US" sz="2200" smtClean="0">
                <a:solidFill>
                  <a:srgbClr val="FF3300"/>
                </a:solidFill>
              </a:rPr>
              <a:t>系统可以在不影响客户端的情况下动态地重新组织链和分配责任</a:t>
            </a:r>
            <a:r>
              <a:rPr lang="zh-CN" altLang="en-US" sz="2200" smtClean="0"/>
              <a:t>。</a:t>
            </a:r>
            <a:endParaRPr lang="zh-CN" altLang="en-US" sz="2200" dirty="0" smtClean="0"/>
          </a:p>
        </p:txBody>
      </p:sp>
    </p:spTree>
    <p:extLst>
      <p:ext uri="{BB962C8B-B14F-4D97-AF65-F5344CB8AC3E}">
        <p14:creationId xmlns:p14="http://schemas.microsoft.com/office/powerpoint/2010/main" val="3765492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典型的抽象处理者代码：</a:t>
            </a:r>
          </a:p>
          <a:p>
            <a:pPr lvl="1" algn="just">
              <a:buFont typeface="Wingdings" pitchFamily="2" charset="2"/>
              <a:buNone/>
            </a:pPr>
            <a:endParaRPr lang="en-US" altLang="zh-CN" smtClean="0"/>
          </a:p>
        </p:txBody>
      </p:sp>
      <p:graphicFrame>
        <p:nvGraphicFramePr>
          <p:cNvPr id="5" name="Group 30"/>
          <p:cNvGraphicFramePr>
            <a:graphicFrameLocks noGrp="1"/>
          </p:cNvGraphicFramePr>
          <p:nvPr>
            <p:ph sz="half" idx="4294967295"/>
          </p:nvPr>
        </p:nvGraphicFramePr>
        <p:xfrm>
          <a:off x="838200" y="2895600"/>
          <a:ext cx="7391400" cy="3797796"/>
        </p:xfrm>
        <a:graphic>
          <a:graphicData uri="http://schemas.openxmlformats.org/drawingml/2006/table">
            <a:tbl>
              <a:tblPr/>
              <a:tblGrid>
                <a:gridCol w="7391400"/>
              </a:tblGrid>
              <a:tr h="3797300">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public abstract class Handler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r>
                        <a:rPr kumimoji="0" lang="en-US" altLang="zh-CN" sz="1600" b="1" i="0" u="none" strike="noStrike" cap="none" normalizeH="0" baseline="0" smtClean="0">
                          <a:ln>
                            <a:noFill/>
                          </a:ln>
                          <a:solidFill>
                            <a:srgbClr val="FF3300"/>
                          </a:solidFill>
                          <a:effectLst/>
                          <a:latin typeface="Times New Roman" pitchFamily="18" charset="0"/>
                          <a:ea typeface="隶书" pitchFamily="49" charset="-122"/>
                        </a:rPr>
                        <a:t>protected Handler 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public void setSuccessor(Handler 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this.successor=successor;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public abstract void handleRequest(String request);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678213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lgn="just"/>
            <a:r>
              <a:rPr lang="zh-CN" altLang="en-US" sz="2000" smtClean="0"/>
              <a:t>典型的具体处理者代码：</a:t>
            </a:r>
          </a:p>
          <a:p>
            <a:pPr lvl="1" algn="just">
              <a:buFont typeface="Wingdings" pitchFamily="2" charset="2"/>
              <a:buNone/>
            </a:pPr>
            <a:endParaRPr lang="en-US" altLang="zh-CN" smtClean="0"/>
          </a:p>
        </p:txBody>
      </p:sp>
      <p:graphicFrame>
        <p:nvGraphicFramePr>
          <p:cNvPr id="5" name="Group 12"/>
          <p:cNvGraphicFramePr>
            <a:graphicFrameLocks noGrp="1"/>
          </p:cNvGraphicFramePr>
          <p:nvPr>
            <p:ph sz="half" idx="4294967295"/>
          </p:nvPr>
        </p:nvGraphicFramePr>
        <p:xfrm>
          <a:off x="838200" y="2895600"/>
          <a:ext cx="7391400" cy="3633788"/>
        </p:xfrm>
        <a:graphic>
          <a:graphicData uri="http://schemas.openxmlformats.org/drawingml/2006/table">
            <a:tbl>
              <a:tblPr/>
              <a:tblGrid>
                <a:gridCol w="7391400"/>
              </a:tblGrid>
              <a:tr h="3633788">
                <a:tc>
                  <a:txBody>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public class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ConcreteHandler</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extends Handler</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public void </a:t>
                      </a:r>
                      <a:r>
                        <a:rPr kumimoji="0" lang="en-US" altLang="zh-CN" sz="1400" b="0" i="0" u="none" strike="noStrike" cap="none" normalizeH="0" baseline="0" dirty="0" err="1" smtClean="0">
                          <a:ln>
                            <a:noFill/>
                          </a:ln>
                          <a:solidFill>
                            <a:srgbClr val="080808"/>
                          </a:solidFill>
                          <a:effectLst/>
                          <a:latin typeface="Times New Roman" pitchFamily="18" charset="0"/>
                          <a:ea typeface="隶书" pitchFamily="49" charset="-122"/>
                        </a:rPr>
                        <a:t>handleRequest</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(String request)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if(</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请求</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request</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满足条件</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  //</a:t>
                      </a: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处理请求；</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else</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1" i="0" u="none" strike="noStrike" cap="none" normalizeH="0" baseline="0" dirty="0" err="1" smtClean="0">
                          <a:ln>
                            <a:noFill/>
                          </a:ln>
                          <a:solidFill>
                            <a:srgbClr val="FF3300"/>
                          </a:solidFill>
                          <a:effectLst/>
                          <a:latin typeface="Times New Roman" pitchFamily="18" charset="0"/>
                          <a:ea typeface="隶书" pitchFamily="49" charset="-122"/>
                        </a:rPr>
                        <a:t>this.successor.handleRequest</a:t>
                      </a:r>
                      <a:r>
                        <a:rPr kumimoji="0" lang="en-US" altLang="zh-CN" sz="1400" b="1" i="0" u="none" strike="noStrike" cap="none" normalizeH="0" baseline="0" dirty="0" smtClean="0">
                          <a:ln>
                            <a:noFill/>
                          </a:ln>
                          <a:solidFill>
                            <a:srgbClr val="FF3300"/>
                          </a:solidFill>
                          <a:effectLst/>
                          <a:latin typeface="Times New Roman" pitchFamily="18" charset="0"/>
                          <a:ea typeface="隶书" pitchFamily="49" charset="-122"/>
                        </a:rPr>
                        <a:t>(request); //</a:t>
                      </a:r>
                      <a:r>
                        <a:rPr kumimoji="0" lang="zh-CN" altLang="en-US" sz="1400" b="1" i="0" u="none" strike="noStrike" cap="none" normalizeH="0" baseline="0" dirty="0" smtClean="0">
                          <a:ln>
                            <a:noFill/>
                          </a:ln>
                          <a:solidFill>
                            <a:srgbClr val="FF3300"/>
                          </a:solidFill>
                          <a:effectLst/>
                          <a:latin typeface="Times New Roman" pitchFamily="18" charset="0"/>
                          <a:ea typeface="隶书" pitchFamily="49" charset="-122"/>
                        </a:rPr>
                        <a:t>转发请求</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791768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458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职责链模式实例与解析</a:t>
            </a:r>
          </a:p>
          <a:p>
            <a:pPr lvl="1"/>
            <a:r>
              <a:rPr lang="zh-CN" altLang="en-US" smtClean="0"/>
              <a:t>实例：审批假条 </a:t>
            </a:r>
          </a:p>
          <a:p>
            <a:pPr lvl="2">
              <a:buFont typeface="Arial" charset="0"/>
              <a:buChar char="•"/>
            </a:pPr>
            <a:r>
              <a:rPr lang="zh-CN" altLang="en-US" sz="2400" smtClean="0"/>
              <a:t>某</a:t>
            </a:r>
            <a:r>
              <a:rPr lang="en-US" altLang="zh-CN" sz="2400" smtClean="0"/>
              <a:t>OA</a:t>
            </a:r>
            <a:r>
              <a:rPr lang="zh-CN" altLang="en-US" sz="2400" smtClean="0"/>
              <a:t>系统需要提供一个假条审批的模块，如果员工请假天数小于</a:t>
            </a:r>
            <a:r>
              <a:rPr lang="en-US" altLang="zh-CN" sz="2400" smtClean="0"/>
              <a:t>3</a:t>
            </a:r>
            <a:r>
              <a:rPr lang="zh-CN" altLang="en-US" sz="2400" smtClean="0"/>
              <a:t>天，主任可以审批该假条；如果员工请假天数大于等于</a:t>
            </a:r>
            <a:r>
              <a:rPr lang="en-US" altLang="zh-CN" sz="2400" smtClean="0"/>
              <a:t>3</a:t>
            </a:r>
            <a:r>
              <a:rPr lang="zh-CN" altLang="en-US" sz="2400" smtClean="0"/>
              <a:t>天，小于</a:t>
            </a:r>
            <a:r>
              <a:rPr lang="en-US" altLang="zh-CN" sz="2400" smtClean="0"/>
              <a:t>10</a:t>
            </a:r>
            <a:r>
              <a:rPr lang="zh-CN" altLang="en-US" sz="2400" smtClean="0"/>
              <a:t>天，经理可以审批；如果员工请假天数大于等于</a:t>
            </a:r>
            <a:r>
              <a:rPr lang="en-US" altLang="zh-CN" sz="2400" smtClean="0"/>
              <a:t>10</a:t>
            </a:r>
            <a:r>
              <a:rPr lang="zh-CN" altLang="en-US" sz="2400" smtClean="0"/>
              <a:t>天，小于</a:t>
            </a:r>
            <a:r>
              <a:rPr lang="en-US" altLang="zh-CN" sz="2400" smtClean="0"/>
              <a:t>30</a:t>
            </a:r>
            <a:r>
              <a:rPr lang="zh-CN" altLang="en-US" sz="2400" smtClean="0"/>
              <a:t>天，总经理可以审批；如果超过</a:t>
            </a:r>
            <a:r>
              <a:rPr lang="en-US" altLang="zh-CN" sz="2400" smtClean="0"/>
              <a:t>30</a:t>
            </a:r>
            <a:r>
              <a:rPr lang="zh-CN" altLang="en-US" sz="2400" smtClean="0"/>
              <a:t>天，总经理也不能审批，提示相应的拒绝信息。</a:t>
            </a:r>
            <a:endParaRPr lang="zh-CN" altLang="en-US" sz="2400" smtClean="0"/>
          </a:p>
        </p:txBody>
      </p:sp>
      <p:sp>
        <p:nvSpPr>
          <p:cNvPr id="5" name="Rectangle 12"/>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2001791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职责链模式实例与解析</a:t>
            </a:r>
          </a:p>
          <a:p>
            <a:pPr lvl="1"/>
            <a:r>
              <a:rPr lang="zh-CN" altLang="en-US" smtClean="0"/>
              <a:t>实例：审批假条 </a:t>
            </a:r>
          </a:p>
          <a:p>
            <a:pPr lvl="1"/>
            <a:endParaRPr lang="zh-CN" altLang="en-US" smtClean="0"/>
          </a:p>
          <a:p>
            <a:pPr lvl="1"/>
            <a:endParaRPr lang="zh-CN" altLang="en-US" smtClean="0"/>
          </a:p>
          <a:p>
            <a:pPr lvl="1"/>
            <a:endParaRPr lang="en-US" altLang="zh-CN" smtClean="0"/>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9281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71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3434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p>
          <a:p>
            <a:pPr lvl="1"/>
            <a:r>
              <a:rPr lang="zh-CN" altLang="en-US" smtClean="0"/>
              <a:t>职责链模式的优点</a:t>
            </a:r>
          </a:p>
          <a:p>
            <a:pPr lvl="2">
              <a:buFont typeface="Arial" charset="0"/>
              <a:buChar char="•"/>
            </a:pPr>
            <a:r>
              <a:rPr lang="zh-CN" altLang="en-US" sz="2400" smtClean="0"/>
              <a:t> 降低耦合度</a:t>
            </a:r>
          </a:p>
          <a:p>
            <a:pPr lvl="2">
              <a:buFont typeface="Arial" charset="0"/>
              <a:buChar char="•"/>
            </a:pPr>
            <a:r>
              <a:rPr lang="zh-CN" altLang="en-US" sz="2400" smtClean="0"/>
              <a:t> 可简化对象的相互连接</a:t>
            </a:r>
          </a:p>
          <a:p>
            <a:pPr lvl="2">
              <a:buFont typeface="Arial" charset="0"/>
              <a:buChar char="•"/>
            </a:pPr>
            <a:r>
              <a:rPr lang="zh-CN" altLang="en-US" sz="2400" smtClean="0"/>
              <a:t> 增强给对象指派职责的灵活性</a:t>
            </a:r>
          </a:p>
          <a:p>
            <a:pPr lvl="2">
              <a:buFont typeface="Arial" charset="0"/>
              <a:buChar char="•"/>
            </a:pPr>
            <a:r>
              <a:rPr lang="zh-CN" altLang="en-US" sz="2400" smtClean="0"/>
              <a:t> 增加新的请求处理类很方便</a:t>
            </a:r>
            <a:endParaRPr lang="zh-CN" altLang="en-US" sz="2400" smtClean="0"/>
          </a:p>
        </p:txBody>
      </p:sp>
    </p:spTree>
    <p:extLst>
      <p:ext uri="{BB962C8B-B14F-4D97-AF65-F5344CB8AC3E}">
        <p14:creationId xmlns:p14="http://schemas.microsoft.com/office/powerpoint/2010/main" val="4926011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模式优缺点</a:t>
            </a:r>
            <a:endParaRPr lang="zh-CN" altLang="en-US" sz="4000" smtClean="0"/>
          </a:p>
          <a:p>
            <a:pPr lvl="1"/>
            <a:r>
              <a:rPr lang="zh-CN" altLang="en-US" sz="2800" smtClean="0"/>
              <a:t>职责链模式的缺点</a:t>
            </a:r>
          </a:p>
          <a:p>
            <a:pPr lvl="2">
              <a:buFont typeface="Arial" charset="0"/>
              <a:buChar char="•"/>
            </a:pPr>
            <a:r>
              <a:rPr lang="zh-CN" altLang="en-US" sz="2400" smtClean="0"/>
              <a:t>不能保证请求一定被接收。</a:t>
            </a:r>
          </a:p>
          <a:p>
            <a:pPr lvl="2">
              <a:buFont typeface="Arial" charset="0"/>
              <a:buChar char="•"/>
            </a:pPr>
            <a:r>
              <a:rPr lang="zh-CN" altLang="en-US" sz="2400" smtClean="0"/>
              <a:t>系统性能将受到一定影响，而且在进行代码调试时不太方便；可能会造成循环调用。</a:t>
            </a:r>
            <a:endParaRPr lang="zh-CN" altLang="en-US" sz="2400" dirty="0" smtClean="0"/>
          </a:p>
        </p:txBody>
      </p:sp>
    </p:spTree>
    <p:extLst>
      <p:ext uri="{BB962C8B-B14F-4D97-AF65-F5344CB8AC3E}">
        <p14:creationId xmlns:p14="http://schemas.microsoft.com/office/powerpoint/2010/main" val="1840355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82000" cy="46482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mtClean="0"/>
              <a:t>模式适用环境 </a:t>
            </a:r>
            <a:endParaRPr lang="zh-CN" altLang="en-US" sz="4000" smtClean="0"/>
          </a:p>
          <a:p>
            <a:pPr lvl="1">
              <a:lnSpc>
                <a:spcPct val="110000"/>
              </a:lnSpc>
            </a:pPr>
            <a:r>
              <a:rPr lang="zh-CN" altLang="en-US" smtClean="0"/>
              <a:t>在以下情况下可以使用职责链模式：</a:t>
            </a:r>
          </a:p>
          <a:p>
            <a:pPr lvl="2">
              <a:buFont typeface="Arial" charset="0"/>
              <a:buChar char="•"/>
            </a:pPr>
            <a:r>
              <a:rPr lang="zh-CN" altLang="en-US" sz="2400" smtClean="0"/>
              <a:t>有多个对象可以处理同一个请求，</a:t>
            </a:r>
            <a:r>
              <a:rPr lang="zh-CN" altLang="en-US" sz="2400" smtClean="0">
                <a:solidFill>
                  <a:srgbClr val="FF3300"/>
                </a:solidFill>
              </a:rPr>
              <a:t>具体哪个对象处理该请求由运行时刻自动确定</a:t>
            </a:r>
            <a:r>
              <a:rPr lang="zh-CN" altLang="en-US" sz="2400" smtClean="0"/>
              <a:t>。</a:t>
            </a:r>
          </a:p>
          <a:p>
            <a:pPr lvl="2">
              <a:buFont typeface="Arial" charset="0"/>
              <a:buChar char="•"/>
            </a:pPr>
            <a:r>
              <a:rPr lang="zh-CN" altLang="en-US" sz="2400" smtClean="0"/>
              <a:t>在不明确指定接收者的情况下，</a:t>
            </a:r>
            <a:r>
              <a:rPr lang="zh-CN" altLang="en-US" sz="2400" smtClean="0">
                <a:solidFill>
                  <a:srgbClr val="FF3300"/>
                </a:solidFill>
              </a:rPr>
              <a:t>向多个对象中的一个提交一个请求</a:t>
            </a:r>
            <a:r>
              <a:rPr lang="zh-CN" altLang="en-US" sz="2400" smtClean="0"/>
              <a:t>。</a:t>
            </a:r>
          </a:p>
          <a:p>
            <a:pPr lvl="2">
              <a:buFont typeface="Arial" charset="0"/>
              <a:buChar char="•"/>
            </a:pPr>
            <a:r>
              <a:rPr lang="zh-CN" altLang="en-US" sz="2400" smtClean="0"/>
              <a:t>可</a:t>
            </a:r>
            <a:r>
              <a:rPr lang="zh-CN" altLang="en-US" sz="2400" smtClean="0">
                <a:solidFill>
                  <a:srgbClr val="FF3300"/>
                </a:solidFill>
              </a:rPr>
              <a:t>动态指定一组对象处理请求</a:t>
            </a:r>
            <a:r>
              <a:rPr lang="zh-CN" altLang="en-US" sz="2400" smtClean="0"/>
              <a:t>。</a:t>
            </a:r>
            <a:endParaRPr lang="zh-CN" altLang="en-US" sz="2400" dirty="0" smtClean="0"/>
          </a:p>
        </p:txBody>
      </p:sp>
    </p:spTree>
    <p:extLst>
      <p:ext uri="{BB962C8B-B14F-4D97-AF65-F5344CB8AC3E}">
        <p14:creationId xmlns:p14="http://schemas.microsoft.com/office/powerpoint/2010/main" val="67937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适配器模式</a:t>
            </a:r>
            <a:r>
              <a:rPr lang="en-US" altLang="zh-CN" smtClean="0"/>
              <a:t>(Adapter Pattern) </a:t>
            </a:r>
            <a:r>
              <a:rPr lang="zh-CN" altLang="en-US" smtClean="0"/>
              <a:t>：</a:t>
            </a:r>
            <a:r>
              <a:rPr lang="zh-CN" altLang="en-US" smtClean="0">
                <a:solidFill>
                  <a:srgbClr val="FF3300"/>
                </a:solidFill>
              </a:rPr>
              <a:t>将一个接口转换成客户希望的另一个接口</a:t>
            </a:r>
            <a:r>
              <a:rPr lang="zh-CN" altLang="en-US" smtClean="0"/>
              <a:t>，适配器模式</a:t>
            </a:r>
            <a:r>
              <a:rPr lang="zh-CN" altLang="en-US" smtClean="0">
                <a:solidFill>
                  <a:srgbClr val="FF3300"/>
                </a:solidFill>
              </a:rPr>
              <a:t>使接口不兼容的那些类可以一起工作</a:t>
            </a:r>
            <a:r>
              <a:rPr lang="zh-CN" altLang="en-US" smtClean="0"/>
              <a:t>，其别名为</a:t>
            </a:r>
            <a:r>
              <a:rPr lang="zh-CN" altLang="en-US" smtClean="0">
                <a:solidFill>
                  <a:srgbClr val="FF3300"/>
                </a:solidFill>
              </a:rPr>
              <a:t>包装器</a:t>
            </a:r>
            <a:r>
              <a:rPr lang="en-US" altLang="zh-CN" smtClean="0">
                <a:solidFill>
                  <a:srgbClr val="FF3300"/>
                </a:solidFill>
              </a:rPr>
              <a:t>(Wrapper)</a:t>
            </a:r>
            <a:r>
              <a:rPr lang="zh-CN" altLang="en-US" smtClean="0"/>
              <a:t>。适配器模式既可以作为类结构型模式，也可以作为对象结构型模式。</a:t>
            </a:r>
          </a:p>
        </p:txBody>
      </p:sp>
    </p:spTree>
    <p:extLst>
      <p:ext uri="{BB962C8B-B14F-4D97-AF65-F5344CB8AC3E}">
        <p14:creationId xmlns:p14="http://schemas.microsoft.com/office/powerpoint/2010/main" val="5492736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责任链模式</a:t>
            </a:r>
          </a:p>
        </p:txBody>
      </p:sp>
      <p:sp>
        <p:nvSpPr>
          <p:cNvPr id="4" name="Rectangle 3"/>
          <p:cNvSpPr txBox="1">
            <a:spLocks noChangeArrowheads="1"/>
          </p:cNvSpPr>
          <p:nvPr/>
        </p:nvSpPr>
        <p:spPr>
          <a:xfrm>
            <a:off x="381000" y="1752600"/>
            <a:ext cx="83058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dirty="0" smtClean="0"/>
              <a:t>模式应用</a:t>
            </a:r>
          </a:p>
          <a:p>
            <a:pPr lvl="1"/>
            <a:r>
              <a:rPr lang="en-US" altLang="zh-CN" dirty="0" smtClean="0"/>
              <a:t>Java</a:t>
            </a:r>
            <a:r>
              <a:rPr lang="zh-CN" altLang="en-US" dirty="0" smtClean="0"/>
              <a:t>中的异常处理机制</a:t>
            </a:r>
            <a:endParaRPr lang="zh-CN" altLang="en-US" dirty="0" smtClean="0"/>
          </a:p>
        </p:txBody>
      </p:sp>
      <p:graphicFrame>
        <p:nvGraphicFramePr>
          <p:cNvPr id="5" name="Group 52"/>
          <p:cNvGraphicFramePr>
            <a:graphicFrameLocks noGrp="1"/>
          </p:cNvGraphicFramePr>
          <p:nvPr>
            <p:ph sz="half" idx="4294967295"/>
          </p:nvPr>
        </p:nvGraphicFramePr>
        <p:xfrm>
          <a:off x="685800" y="2895600"/>
          <a:ext cx="7467600" cy="3505200"/>
        </p:xfrm>
        <a:graphic>
          <a:graphicData uri="http://schemas.openxmlformats.org/drawingml/2006/table">
            <a:tbl>
              <a:tblPr/>
              <a:tblGrid>
                <a:gridCol w="7467600"/>
              </a:tblGrid>
              <a:tr h="3200400">
                <a:tc>
                  <a:txBody>
                    <a:bodyPr/>
                    <a:lstStyle/>
                    <a:p>
                      <a:pPr marL="0" marR="0" lvl="0" indent="266700" algn="l" defTabSz="914400" rtl="0" eaLnBrk="1" fontAlgn="base" latinLnBrk="0" hangingPunct="1">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try</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catch(</a:t>
                      </a:r>
                      <a:r>
                        <a:rPr kumimoji="0" lang="en-US" altLang="zh-CN" sz="1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ArrayIndexOutOfBoundsException</a:t>
                      </a:r>
                      <a:r>
                        <a:rPr kumimoji="0" lang="en-US" altLang="zh-CN" sz="1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e1)</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catch(</a:t>
                      </a:r>
                      <a:r>
                        <a:rPr kumimoji="0" lang="en-US" altLang="zh-CN" sz="1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ArithmeticException</a:t>
                      </a:r>
                      <a:r>
                        <a:rPr kumimoji="0" lang="en-US" altLang="zh-CN" sz="1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e2)</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catch(</a:t>
                      </a:r>
                      <a:r>
                        <a:rPr kumimoji="0" lang="en-US" altLang="zh-CN" sz="1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IOException</a:t>
                      </a:r>
                      <a:r>
                        <a:rPr kumimoji="0" lang="en-US" altLang="zh-CN" sz="1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e3)</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finally</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266700" algn="l" defTabSz="914400" rtl="0" eaLnBrk="0" fontAlgn="base" latinLnBrk="0" hangingPunct="0">
                        <a:lnSpc>
                          <a:spcPct val="8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662749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观察者模式</a:t>
            </a:r>
            <a:endParaRPr lang="zh-CN" altLang="en-US" dirty="0"/>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3600" smtClean="0"/>
              <a:t>模式动机</a:t>
            </a:r>
          </a:p>
          <a:p>
            <a:pPr lvl="1"/>
            <a:endParaRPr lang="zh-CN" altLang="en-US" sz="2000" smtClean="0"/>
          </a:p>
          <a:p>
            <a:pPr lvl="1">
              <a:buFont typeface="Wingdings" pitchFamily="2" charset="2"/>
              <a:buNone/>
            </a:pPr>
            <a:endParaRPr lang="en-US" altLang="zh-CN" sz="2000" smtClean="0"/>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438400"/>
            <a:ext cx="39814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8987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488504" y="1752600"/>
            <a:ext cx="8382000" cy="44196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模式动机</a:t>
            </a:r>
          </a:p>
          <a:p>
            <a:pPr lvl="1"/>
            <a:r>
              <a:rPr lang="zh-CN" altLang="en-US" smtClean="0"/>
              <a:t>建立一种</a:t>
            </a:r>
            <a:r>
              <a:rPr lang="zh-CN" altLang="en-US" smtClean="0">
                <a:solidFill>
                  <a:srgbClr val="FF3300"/>
                </a:solidFill>
              </a:rPr>
              <a:t>对象与对象之间的依赖关系</a:t>
            </a:r>
            <a:r>
              <a:rPr lang="zh-CN" altLang="en-US" smtClean="0"/>
              <a:t>，</a:t>
            </a:r>
            <a:r>
              <a:rPr lang="zh-CN" altLang="en-US" smtClean="0">
                <a:solidFill>
                  <a:srgbClr val="FF3300"/>
                </a:solidFill>
              </a:rPr>
              <a:t>一个对象发生改变时将自动通知其他对象</a:t>
            </a:r>
            <a:r>
              <a:rPr lang="zh-CN" altLang="en-US" smtClean="0"/>
              <a:t>，</a:t>
            </a:r>
            <a:r>
              <a:rPr lang="zh-CN" altLang="en-US" smtClean="0">
                <a:solidFill>
                  <a:srgbClr val="FF3300"/>
                </a:solidFill>
              </a:rPr>
              <a:t>其他对象将相应做出反应</a:t>
            </a:r>
            <a:r>
              <a:rPr lang="zh-CN" altLang="en-US" smtClean="0"/>
              <a:t>。在此，发生改变的对象称为</a:t>
            </a:r>
            <a:r>
              <a:rPr lang="zh-CN" altLang="en-US" smtClean="0">
                <a:solidFill>
                  <a:srgbClr val="FF3300"/>
                </a:solidFill>
              </a:rPr>
              <a:t>观察目标</a:t>
            </a:r>
            <a:r>
              <a:rPr lang="zh-CN" altLang="en-US" smtClean="0"/>
              <a:t>，而被通知的对象称为</a:t>
            </a:r>
            <a:r>
              <a:rPr lang="zh-CN" altLang="en-US" smtClean="0">
                <a:solidFill>
                  <a:srgbClr val="FF3300"/>
                </a:solidFill>
              </a:rPr>
              <a:t>观察者</a:t>
            </a:r>
            <a:r>
              <a:rPr lang="zh-CN" altLang="en-US" smtClean="0"/>
              <a:t>，</a:t>
            </a:r>
            <a:r>
              <a:rPr lang="zh-CN" altLang="en-US" smtClean="0">
                <a:solidFill>
                  <a:srgbClr val="FF3300"/>
                </a:solidFill>
              </a:rPr>
              <a:t>一个观察目标可以对应多个观察者</a:t>
            </a:r>
            <a:r>
              <a:rPr lang="zh-CN" altLang="en-US" smtClean="0"/>
              <a:t>，而且这些观察者之间没有相互联系，</a:t>
            </a:r>
            <a:r>
              <a:rPr lang="zh-CN" altLang="en-US" smtClean="0">
                <a:solidFill>
                  <a:srgbClr val="FF3300"/>
                </a:solidFill>
              </a:rPr>
              <a:t>可以根据需要增加和删除观察者，使得系统更易于扩展</a:t>
            </a:r>
            <a:r>
              <a:rPr lang="zh-CN" altLang="en-US" smtClean="0"/>
              <a:t>，这就是观察者模式的模式动机。</a:t>
            </a:r>
            <a:endParaRPr lang="zh-CN" altLang="en-US" dirty="0" smtClean="0"/>
          </a:p>
        </p:txBody>
      </p:sp>
    </p:spTree>
    <p:extLst>
      <p:ext uri="{BB962C8B-B14F-4D97-AF65-F5344CB8AC3E}">
        <p14:creationId xmlns:p14="http://schemas.microsoft.com/office/powerpoint/2010/main" val="1432905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模式定义</a:t>
            </a:r>
          </a:p>
          <a:p>
            <a:pPr lvl="1"/>
            <a:r>
              <a:rPr lang="zh-CN" altLang="en-US" smtClean="0"/>
              <a:t>观察者模式</a:t>
            </a:r>
            <a:r>
              <a:rPr lang="en-US" altLang="zh-CN" smtClean="0"/>
              <a:t>(Observer Pattern)</a:t>
            </a:r>
            <a:r>
              <a:rPr lang="zh-CN" altLang="en-US" smtClean="0"/>
              <a:t>：定义对象间的一种</a:t>
            </a:r>
            <a:r>
              <a:rPr lang="zh-CN" altLang="en-US" smtClean="0">
                <a:solidFill>
                  <a:srgbClr val="FF3300"/>
                </a:solidFill>
              </a:rPr>
              <a:t>一对多依赖关系</a:t>
            </a:r>
            <a:r>
              <a:rPr lang="zh-CN" altLang="en-US" smtClean="0"/>
              <a:t>，使得</a:t>
            </a:r>
            <a:r>
              <a:rPr lang="zh-CN" altLang="en-US" smtClean="0">
                <a:solidFill>
                  <a:srgbClr val="FF3300"/>
                </a:solidFill>
              </a:rPr>
              <a:t>每当一个对象状态发生改变</a:t>
            </a:r>
            <a:r>
              <a:rPr lang="zh-CN" altLang="en-US" smtClean="0"/>
              <a:t>时，其</a:t>
            </a:r>
            <a:r>
              <a:rPr lang="zh-CN" altLang="en-US" smtClean="0">
                <a:solidFill>
                  <a:srgbClr val="FF3300"/>
                </a:solidFill>
              </a:rPr>
              <a:t>相关依赖对象皆得到通知并被自动更新</a:t>
            </a:r>
            <a:r>
              <a:rPr lang="zh-CN" altLang="en-US" smtClean="0"/>
              <a:t>。观察者模式又叫做</a:t>
            </a:r>
            <a:r>
              <a:rPr lang="zh-CN" altLang="en-US" smtClean="0">
                <a:solidFill>
                  <a:srgbClr val="FF3300"/>
                </a:solidFill>
              </a:rPr>
              <a:t>发布</a:t>
            </a:r>
            <a:r>
              <a:rPr lang="en-US" altLang="zh-CN" smtClean="0">
                <a:solidFill>
                  <a:srgbClr val="FF3300"/>
                </a:solidFill>
              </a:rPr>
              <a:t>-</a:t>
            </a:r>
            <a:r>
              <a:rPr lang="zh-CN" altLang="en-US" smtClean="0">
                <a:solidFill>
                  <a:srgbClr val="FF3300"/>
                </a:solidFill>
              </a:rPr>
              <a:t>订阅</a:t>
            </a:r>
            <a:r>
              <a:rPr lang="zh-CN" altLang="en-US" smtClean="0"/>
              <a:t>（</a:t>
            </a:r>
            <a:r>
              <a:rPr lang="en-US" altLang="zh-CN" smtClean="0"/>
              <a:t>Publish/Subscribe</a:t>
            </a:r>
            <a:r>
              <a:rPr lang="zh-CN" altLang="en-US" smtClean="0"/>
              <a:t>）模式、</a:t>
            </a:r>
            <a:r>
              <a:rPr lang="zh-CN" altLang="en-US" smtClean="0">
                <a:solidFill>
                  <a:srgbClr val="FF3300"/>
                </a:solidFill>
              </a:rPr>
              <a:t>模型</a:t>
            </a:r>
            <a:r>
              <a:rPr lang="en-US" altLang="zh-CN" smtClean="0">
                <a:solidFill>
                  <a:srgbClr val="FF3300"/>
                </a:solidFill>
              </a:rPr>
              <a:t>-</a:t>
            </a:r>
            <a:r>
              <a:rPr lang="zh-CN" altLang="en-US" smtClean="0">
                <a:solidFill>
                  <a:srgbClr val="FF3300"/>
                </a:solidFill>
              </a:rPr>
              <a:t>视图</a:t>
            </a:r>
            <a:r>
              <a:rPr lang="zh-CN" altLang="en-US" smtClean="0"/>
              <a:t>（</a:t>
            </a:r>
            <a:r>
              <a:rPr lang="en-US" altLang="zh-CN" smtClean="0"/>
              <a:t>Model/View</a:t>
            </a:r>
            <a:r>
              <a:rPr lang="zh-CN" altLang="en-US" smtClean="0"/>
              <a:t>）模式、</a:t>
            </a:r>
            <a:r>
              <a:rPr lang="zh-CN" altLang="en-US" smtClean="0">
                <a:solidFill>
                  <a:srgbClr val="FF3300"/>
                </a:solidFill>
              </a:rPr>
              <a:t>源</a:t>
            </a:r>
            <a:r>
              <a:rPr lang="en-US" altLang="zh-CN" smtClean="0">
                <a:solidFill>
                  <a:srgbClr val="FF3300"/>
                </a:solidFill>
              </a:rPr>
              <a:t>-</a:t>
            </a:r>
            <a:r>
              <a:rPr lang="zh-CN" altLang="en-US" smtClean="0">
                <a:solidFill>
                  <a:srgbClr val="FF3300"/>
                </a:solidFill>
              </a:rPr>
              <a:t>监听器</a:t>
            </a:r>
            <a:r>
              <a:rPr lang="zh-CN" altLang="en-US" smtClean="0"/>
              <a:t>（</a:t>
            </a:r>
            <a:r>
              <a:rPr lang="en-US" altLang="zh-CN" smtClean="0"/>
              <a:t>Source/Listener</a:t>
            </a:r>
            <a:r>
              <a:rPr lang="zh-CN" altLang="en-US" smtClean="0"/>
              <a:t>）模式或</a:t>
            </a:r>
            <a:r>
              <a:rPr lang="zh-CN" altLang="en-US" smtClean="0">
                <a:solidFill>
                  <a:srgbClr val="FF3300"/>
                </a:solidFill>
              </a:rPr>
              <a:t>从属者</a:t>
            </a:r>
            <a:r>
              <a:rPr lang="zh-CN" altLang="en-US" smtClean="0"/>
              <a:t>（</a:t>
            </a:r>
            <a:r>
              <a:rPr lang="en-US" altLang="zh-CN" smtClean="0"/>
              <a:t>Dependents</a:t>
            </a:r>
            <a:r>
              <a:rPr lang="zh-CN" altLang="en-US" smtClean="0"/>
              <a:t>）模式。观察者模式是一种</a:t>
            </a:r>
            <a:r>
              <a:rPr lang="zh-CN" altLang="en-US" smtClean="0">
                <a:solidFill>
                  <a:srgbClr val="FF3300"/>
                </a:solidFill>
              </a:rPr>
              <a:t>对象行为型</a:t>
            </a:r>
            <a:r>
              <a:rPr lang="zh-CN" altLang="en-US" smtClean="0"/>
              <a:t>模式。</a:t>
            </a:r>
            <a:endParaRPr lang="en-US" altLang="en-US" dirty="0" smtClean="0"/>
          </a:p>
        </p:txBody>
      </p:sp>
    </p:spTree>
    <p:extLst>
      <p:ext uri="{BB962C8B-B14F-4D97-AF65-F5344CB8AC3E}">
        <p14:creationId xmlns:p14="http://schemas.microsoft.com/office/powerpoint/2010/main" val="31909528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2"/>
          <p:cNvSpPr txBox="1">
            <a:spLocks noChangeArrowheads="1"/>
          </p:cNvSpPr>
          <p:nvPr/>
        </p:nvSpPr>
        <p:spPr>
          <a:xfrm>
            <a:off x="1051992" y="914400"/>
            <a:ext cx="4572000" cy="685800"/>
          </a:xfrm>
          <a:prstGeom prst="rect">
            <a:avLst/>
          </a:prstGeom>
        </p:spPr>
        <p:txBody>
          <a:bodyPr vert="horz" anchor="ctr">
            <a:normAutofit fontScale="92500" lnSpcReduction="10000"/>
          </a:bodyPr>
          <a:lstStyle>
            <a:lvl1pPr algn="l" rtl="0" eaLnBrk="1" latinLnBrk="0" hangingPunct="1">
              <a:spcBef>
                <a:spcPct val="0"/>
              </a:spcBef>
              <a:buNone/>
              <a:defRPr sz="4400" kern="1200">
                <a:solidFill>
                  <a:schemeClr val="tx2"/>
                </a:solidFill>
                <a:latin typeface="+mj-lt"/>
                <a:ea typeface="+mj-ea"/>
                <a:cs typeface="+mj-cs"/>
              </a:defRPr>
            </a:lvl1pPr>
          </a:lstStyle>
          <a:p>
            <a:r>
              <a:rPr lang="zh-CN" altLang="en-US" smtClean="0"/>
              <a:t>观察者模式</a:t>
            </a:r>
            <a:endParaRPr lang="zh-CN" altLang="en-US" smtClean="0"/>
          </a:p>
        </p:txBody>
      </p:sp>
      <p:sp>
        <p:nvSpPr>
          <p:cNvPr id="5" name="Rectangle 3"/>
          <p:cNvSpPr txBox="1">
            <a:spLocks noChangeArrowheads="1"/>
          </p:cNvSpPr>
          <p:nvPr/>
        </p:nvSpPr>
        <p:spPr>
          <a:xfrm>
            <a:off x="594792"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endParaRPr lang="zh-CN" altLang="en-US" smtClean="0"/>
          </a:p>
          <a:p>
            <a:endParaRPr lang="en-US" altLang="zh-CN" smtClean="0"/>
          </a:p>
        </p:txBody>
      </p:sp>
      <p:sp>
        <p:nvSpPr>
          <p:cNvPr id="6" name="Rectangle 11"/>
          <p:cNvSpPr>
            <a:spLocks noChangeArrowheads="1"/>
          </p:cNvSpPr>
          <p:nvPr/>
        </p:nvSpPr>
        <p:spPr bwMode="auto">
          <a:xfrm>
            <a:off x="213792" y="2576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457200"/>
            <a:ext cx="6781800" cy="620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40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3820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模式结构</a:t>
            </a:r>
          </a:p>
          <a:p>
            <a:pPr lvl="1"/>
            <a:r>
              <a:rPr lang="zh-CN" altLang="en-US" smtClean="0"/>
              <a:t>观察者模式包含如下角色：</a:t>
            </a:r>
            <a:endParaRPr lang="zh-CN" altLang="en-US" sz="3200" smtClean="0"/>
          </a:p>
          <a:p>
            <a:pPr lvl="2">
              <a:buFont typeface="Arial" charset="0"/>
              <a:buChar char="•"/>
            </a:pPr>
            <a:r>
              <a:rPr lang="en-US" altLang="en-US" sz="2400" smtClean="0"/>
              <a:t>Subject</a:t>
            </a:r>
            <a:r>
              <a:rPr lang="en-US" altLang="zh-CN" sz="2400" smtClean="0"/>
              <a:t>: </a:t>
            </a:r>
            <a:r>
              <a:rPr lang="zh-CN" altLang="en-US" sz="2400" smtClean="0"/>
              <a:t>目标</a:t>
            </a:r>
          </a:p>
          <a:p>
            <a:pPr lvl="2">
              <a:buFont typeface="Arial" charset="0"/>
              <a:buChar char="•"/>
            </a:pPr>
            <a:r>
              <a:rPr lang="en-US" altLang="en-US" sz="2400" smtClean="0"/>
              <a:t>ConcreteSubject</a:t>
            </a:r>
            <a:r>
              <a:rPr lang="en-US" altLang="zh-CN" sz="2400" smtClean="0"/>
              <a:t>: </a:t>
            </a:r>
            <a:r>
              <a:rPr lang="zh-CN" altLang="en-US" sz="2400" smtClean="0"/>
              <a:t>具体目标</a:t>
            </a:r>
          </a:p>
          <a:p>
            <a:pPr lvl="2">
              <a:buFont typeface="Arial" charset="0"/>
              <a:buChar char="•"/>
            </a:pPr>
            <a:r>
              <a:rPr lang="en-US" altLang="en-US" sz="2400" smtClean="0"/>
              <a:t>Observer</a:t>
            </a:r>
            <a:r>
              <a:rPr lang="en-US" altLang="zh-CN" sz="2400" smtClean="0"/>
              <a:t>: </a:t>
            </a:r>
            <a:r>
              <a:rPr lang="zh-CN" altLang="en-US" sz="2400" smtClean="0"/>
              <a:t>观察者</a:t>
            </a:r>
          </a:p>
          <a:p>
            <a:pPr lvl="2">
              <a:buFont typeface="Arial" charset="0"/>
              <a:buChar char="•"/>
            </a:pPr>
            <a:r>
              <a:rPr lang="en-US" altLang="zh-CN" sz="2400" smtClean="0"/>
              <a:t>ConcreteObserver: </a:t>
            </a:r>
            <a:r>
              <a:rPr lang="zh-CN" altLang="en-US" sz="2400" smtClean="0"/>
              <a:t>具体观察者</a:t>
            </a:r>
          </a:p>
          <a:p>
            <a:pPr lvl="2"/>
            <a:endParaRPr lang="en-US" altLang="zh-CN" sz="2400" dirty="0" smtClean="0"/>
          </a:p>
        </p:txBody>
      </p:sp>
    </p:spTree>
    <p:extLst>
      <p:ext uri="{BB962C8B-B14F-4D97-AF65-F5344CB8AC3E}">
        <p14:creationId xmlns:p14="http://schemas.microsoft.com/office/powerpoint/2010/main" val="9099049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077200" cy="41148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110000"/>
              </a:lnSpc>
            </a:pPr>
            <a:r>
              <a:rPr lang="zh-CN" altLang="en-US" sz="2800" smtClean="0"/>
              <a:t>模式分析</a:t>
            </a:r>
          </a:p>
          <a:p>
            <a:pPr lvl="1" algn="just">
              <a:lnSpc>
                <a:spcPct val="110000"/>
              </a:lnSpc>
            </a:pPr>
            <a:r>
              <a:rPr lang="zh-CN" altLang="en-US" sz="2000" smtClean="0"/>
              <a:t>观察者模式描述了</a:t>
            </a:r>
            <a:r>
              <a:rPr lang="zh-CN" altLang="en-US" sz="2000" smtClean="0">
                <a:solidFill>
                  <a:srgbClr val="FF3300"/>
                </a:solidFill>
              </a:rPr>
              <a:t>如何建立对象与对象之间的依赖关系</a:t>
            </a:r>
            <a:r>
              <a:rPr lang="zh-CN" altLang="en-US" sz="2000" smtClean="0"/>
              <a:t>，如何构造满足这种需求的系统。</a:t>
            </a:r>
          </a:p>
          <a:p>
            <a:pPr lvl="1" algn="just">
              <a:lnSpc>
                <a:spcPct val="110000"/>
              </a:lnSpc>
            </a:pPr>
            <a:r>
              <a:rPr lang="zh-CN" altLang="en-US" sz="2000" smtClean="0"/>
              <a:t>这一模式中的关键对象是观察目标和观察者，</a:t>
            </a:r>
            <a:r>
              <a:rPr lang="zh-CN" altLang="en-US" sz="2000" smtClean="0">
                <a:solidFill>
                  <a:srgbClr val="FF3300"/>
                </a:solidFill>
              </a:rPr>
              <a:t>一个目标可以有任意数目的与之相依赖的观察者，一旦目标的状态发生改变，所有的观察者都将得到通知</a:t>
            </a:r>
            <a:r>
              <a:rPr lang="zh-CN" altLang="en-US" sz="2000" smtClean="0"/>
              <a:t>。</a:t>
            </a:r>
          </a:p>
          <a:p>
            <a:pPr lvl="1" algn="just">
              <a:lnSpc>
                <a:spcPct val="110000"/>
              </a:lnSpc>
            </a:pPr>
            <a:r>
              <a:rPr lang="zh-CN" altLang="en-US" sz="2000" smtClean="0"/>
              <a:t>作为对这个通知的响应，每个观察者都将即时更新自己的状态，以与目标状态同步，这种交互也称为</a:t>
            </a:r>
            <a:r>
              <a:rPr lang="zh-CN" altLang="en-US" sz="2000" smtClean="0">
                <a:solidFill>
                  <a:srgbClr val="FF3300"/>
                </a:solidFill>
              </a:rPr>
              <a:t>发布</a:t>
            </a:r>
            <a:r>
              <a:rPr lang="en-US" altLang="zh-CN" sz="2000" smtClean="0">
                <a:solidFill>
                  <a:srgbClr val="FF3300"/>
                </a:solidFill>
              </a:rPr>
              <a:t>-</a:t>
            </a:r>
            <a:r>
              <a:rPr lang="zh-CN" altLang="en-US" sz="2000" smtClean="0">
                <a:solidFill>
                  <a:srgbClr val="FF3300"/>
                </a:solidFill>
              </a:rPr>
              <a:t>订阅</a:t>
            </a:r>
            <a:r>
              <a:rPr lang="en-US" altLang="zh-CN" sz="2000" smtClean="0">
                <a:solidFill>
                  <a:srgbClr val="FF3300"/>
                </a:solidFill>
              </a:rPr>
              <a:t>(publish-subscribe)</a:t>
            </a:r>
            <a:r>
              <a:rPr lang="zh-CN" altLang="en-US" sz="2000" smtClean="0"/>
              <a:t>。目标是通知的发布者，它发出通知时并不需要知道谁是它的观察者，可以有任意数目的观察者订阅它并接收通知。</a:t>
            </a:r>
            <a:endParaRPr lang="zh-CN" altLang="en-US" sz="2000" smtClean="0"/>
          </a:p>
        </p:txBody>
      </p:sp>
    </p:spTree>
    <p:extLst>
      <p:ext uri="{BB962C8B-B14F-4D97-AF65-F5344CB8AC3E}">
        <p14:creationId xmlns:p14="http://schemas.microsoft.com/office/powerpoint/2010/main" val="2700409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典型的抽象目标类代码如下所示：</a:t>
            </a:r>
            <a:endParaRPr lang="zh-CN" altLang="en-US" sz="2000" smtClean="0"/>
          </a:p>
        </p:txBody>
      </p:sp>
      <p:graphicFrame>
        <p:nvGraphicFramePr>
          <p:cNvPr id="5" name="Group 17"/>
          <p:cNvGraphicFramePr>
            <a:graphicFrameLocks noGrp="1"/>
          </p:cNvGraphicFramePr>
          <p:nvPr>
            <p:ph sz="half" idx="4294967295"/>
          </p:nvPr>
        </p:nvGraphicFramePr>
        <p:xfrm>
          <a:off x="609600" y="2898775"/>
          <a:ext cx="8077200" cy="3108942"/>
        </p:xfrm>
        <a:graphic>
          <a:graphicData uri="http://schemas.openxmlformats.org/drawingml/2006/table">
            <a:tbl>
              <a:tblPr/>
              <a:tblGrid>
                <a:gridCol w="8077200"/>
              </a:tblGrid>
              <a:tr h="3108325">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import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java.util</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public abstract class Subject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protected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observers = new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ArrayList</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public abstract void attach(Observer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observer</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public abstract void detach(Observer </a:t>
                      </a:r>
                      <a:r>
                        <a:rPr kumimoji="0" lang="en-US" altLang="zh-CN" sz="1800" b="0" i="0" u="none" strike="noStrike" cap="none" normalizeH="0" baseline="0" dirty="0" err="1" smtClean="0">
                          <a:ln>
                            <a:noFill/>
                          </a:ln>
                          <a:solidFill>
                            <a:srgbClr val="080808"/>
                          </a:solidFill>
                          <a:effectLst/>
                          <a:latin typeface="Times New Roman" pitchFamily="18" charset="0"/>
                          <a:ea typeface="隶书" pitchFamily="49" charset="-122"/>
                        </a:rPr>
                        <a:t>observer</a:t>
                      </a: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public abstract void notify();</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6529224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典型的具体目标类代码如下所示：</a:t>
            </a:r>
            <a:endParaRPr lang="zh-CN" altLang="en-US" sz="2000" smtClean="0"/>
          </a:p>
        </p:txBody>
      </p:sp>
      <p:graphicFrame>
        <p:nvGraphicFramePr>
          <p:cNvPr id="5" name="Group 16"/>
          <p:cNvGraphicFramePr>
            <a:graphicFrameLocks noGrp="1"/>
          </p:cNvGraphicFramePr>
          <p:nvPr>
            <p:ph sz="half" idx="4294967295"/>
          </p:nvPr>
        </p:nvGraphicFramePr>
        <p:xfrm>
          <a:off x="609600" y="2947988"/>
          <a:ext cx="8077200" cy="3713162"/>
        </p:xfrm>
        <a:graphic>
          <a:graphicData uri="http://schemas.openxmlformats.org/drawingml/2006/table">
            <a:tbl>
              <a:tblPr/>
              <a:tblGrid>
                <a:gridCol w="8077200"/>
              </a:tblGrid>
              <a:tr h="3713162">
                <a:tc>
                  <a:txBody>
                    <a:bodyPr/>
                    <a:lstStyle/>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public class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ConcreteSubject</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extends Subject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public void attach(Observer observer)</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observers.add</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(observer);</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public void detach(Observer observer)</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observers.remove</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(observer);</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public void notify()</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for(Object </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obs:observers</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((Observer)</a:t>
                      </a:r>
                      <a:r>
                        <a:rPr kumimoji="0" lang="en-US" altLang="zh-CN" sz="1200" b="0" i="0" u="none" strike="noStrike" cap="none" normalizeH="0" baseline="0" dirty="0" err="1" smtClean="0">
                          <a:ln>
                            <a:noFill/>
                          </a:ln>
                          <a:solidFill>
                            <a:srgbClr val="080808"/>
                          </a:solidFill>
                          <a:effectLst/>
                          <a:latin typeface="Times New Roman" pitchFamily="18" charset="0"/>
                          <a:ea typeface="隶书" pitchFamily="49" charset="-122"/>
                        </a:rPr>
                        <a:t>obs</a:t>
                      </a: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).update();</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2303840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4" name="Rectangle 3"/>
          <p:cNvSpPr txBox="1">
            <a:spLocks noChangeArrowheads="1"/>
          </p:cNvSpPr>
          <p:nvPr/>
        </p:nvSpPr>
        <p:spPr>
          <a:xfrm>
            <a:off x="381000" y="1752600"/>
            <a:ext cx="8077200" cy="4572000"/>
          </a:xfrm>
          <a:prstGeom prst="rect">
            <a:avLst/>
          </a:prstGeom>
          <a:noFill/>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模式分析</a:t>
            </a:r>
          </a:p>
          <a:p>
            <a:pPr lvl="1"/>
            <a:r>
              <a:rPr lang="zh-CN" altLang="en-US" sz="2000" smtClean="0"/>
              <a:t>典型的抽象观察者代码如下所示：</a:t>
            </a:r>
            <a:endParaRPr lang="zh-CN" altLang="en-US" sz="2000" smtClean="0"/>
          </a:p>
        </p:txBody>
      </p:sp>
      <p:graphicFrame>
        <p:nvGraphicFramePr>
          <p:cNvPr id="5" name="Group 14"/>
          <p:cNvGraphicFramePr>
            <a:graphicFrameLocks noGrp="1"/>
          </p:cNvGraphicFramePr>
          <p:nvPr>
            <p:ph sz="half" idx="4294967295"/>
          </p:nvPr>
        </p:nvGraphicFramePr>
        <p:xfrm>
          <a:off x="609600" y="2947988"/>
          <a:ext cx="8077200" cy="1573212"/>
        </p:xfrm>
        <a:graphic>
          <a:graphicData uri="http://schemas.openxmlformats.org/drawingml/2006/table">
            <a:tbl>
              <a:tblPr/>
              <a:tblGrid>
                <a:gridCol w="8077200"/>
              </a:tblGrid>
              <a:tr h="1573212">
                <a:tc>
                  <a:txBody>
                    <a:bodyPr/>
                    <a:lstStyle/>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楷体_GB2312" pitchFamily="49" charset="-122"/>
                        </a:rPr>
                        <a:t>public interface Observer</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楷体_GB2312" pitchFamily="49" charset="-122"/>
                        </a:rPr>
                        <a:t>{</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楷体_GB2312" pitchFamily="49" charset="-122"/>
                        </a:rPr>
                        <a:t>	public void update();</a:t>
                      </a:r>
                    </a:p>
                    <a:p>
                      <a:pPr marL="0" marR="0" lvl="0" indent="2667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dirty="0" smtClean="0">
                          <a:ln>
                            <a:noFill/>
                          </a:ln>
                          <a:solidFill>
                            <a:srgbClr val="080808"/>
                          </a:solidFill>
                          <a:effectLst/>
                          <a:latin typeface="Times New Roman" pitchFamily="18" charset="0"/>
                          <a:ea typeface="楷体_GB2312" pitchFamily="49" charset="-122"/>
                        </a:rPr>
                        <a:t>} </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5627294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7890</Words>
  <Application>Microsoft Office PowerPoint</Application>
  <PresentationFormat>A4 纸张(210x297 毫米)</PresentationFormat>
  <Paragraphs>819</Paragraphs>
  <Slides>126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126</vt:i4>
      </vt:variant>
    </vt:vector>
  </HeadingPairs>
  <TitlesOfParts>
    <vt:vector size="128" baseType="lpstr">
      <vt:lpstr>AcademicPresentation1_TP10352479</vt:lpstr>
      <vt:lpstr>Visio</vt:lpstr>
      <vt:lpstr>软件建模训练(7) 设计模式</vt:lpstr>
      <vt:lpstr>GoF设计模式简介</vt:lpstr>
      <vt:lpstr>结构型模式</vt:lpstr>
      <vt:lpstr>结构型模式</vt:lpstr>
      <vt:lpstr>结构型模式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组合模式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装饰模式</vt:lpstr>
      <vt:lpstr>外观模式</vt:lpstr>
      <vt:lpstr>外观模式</vt:lpstr>
      <vt:lpstr>外观模式</vt:lpstr>
      <vt:lpstr>外观模式</vt:lpstr>
      <vt:lpstr>外观模式</vt:lpstr>
      <vt:lpstr>外观模式</vt:lpstr>
      <vt:lpstr>外观模式</vt:lpstr>
      <vt:lpstr>外观模式</vt:lpstr>
      <vt:lpstr>外观模式</vt:lpstr>
      <vt:lpstr>PowerPoint 演示文稿</vt:lpstr>
      <vt:lpstr>外观模式</vt:lpstr>
      <vt:lpstr>外观模式</vt:lpstr>
      <vt:lpstr>外观模式</vt:lpstr>
      <vt:lpstr>外观模式</vt:lpstr>
      <vt:lpstr>外观模式</vt:lpstr>
      <vt:lpstr>外观模式</vt:lpstr>
      <vt:lpstr>外观模式</vt:lpstr>
      <vt:lpstr>行为型模式</vt:lpstr>
      <vt:lpstr>行为型模式</vt:lpstr>
      <vt:lpstr>行为型模式</vt:lpstr>
      <vt:lpstr>行为型模式</vt:lpstr>
      <vt:lpstr>责任链模式</vt:lpstr>
      <vt:lpstr>责任链模式</vt:lpstr>
      <vt:lpstr>责任链模式</vt:lpstr>
      <vt:lpstr>责任链模式</vt:lpstr>
      <vt:lpstr>责任链模式</vt:lpstr>
      <vt:lpstr>责任链模式</vt:lpstr>
      <vt:lpstr>责任链模式</vt:lpstr>
      <vt:lpstr>责任链模式</vt:lpstr>
      <vt:lpstr>责任链模式</vt:lpstr>
      <vt:lpstr>责任链模式</vt:lpstr>
      <vt:lpstr>责任链模式</vt:lpstr>
      <vt:lpstr>责任链模式</vt:lpstr>
      <vt:lpstr>责任链模式</vt:lpstr>
      <vt:lpstr>责任链模式</vt:lpstr>
      <vt:lpstr>观察者模式</vt:lpstr>
      <vt:lpstr>观察者模式</vt:lpstr>
      <vt:lpstr>观察者模式</vt:lpstr>
      <vt:lpstr>PowerPoint 演示文稿</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观察者模式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lpstr>策略模式</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2016-06-01T16:25:54Z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