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2"/>
  </p:notesMasterIdLst>
  <p:sldIdLst>
    <p:sldId id="256" r:id="rId3"/>
    <p:sldId id="258" r:id="rId4"/>
    <p:sldId id="278" r:id="rId5"/>
    <p:sldId id="279" r:id="rId6"/>
    <p:sldId id="280" r:id="rId7"/>
    <p:sldId id="281" r:id="rId8"/>
    <p:sldId id="282" r:id="rId9"/>
    <p:sldId id="283" r:id="rId10"/>
    <p:sldId id="284" r:id="rId11"/>
    <p:sldId id="285" r:id="rId12"/>
    <p:sldId id="286" r:id="rId13"/>
    <p:sldId id="276" r:id="rId14"/>
    <p:sldId id="277"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2" r:id="rId29"/>
    <p:sldId id="300"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92" d="100"/>
          <a:sy n="92"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12/12/2016</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12/12/2016</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12/12/2016</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Visio___1.vsd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ea typeface="宋体" pitchFamily="2" charset="-122"/>
              </a:rPr>
              <a:t>Software Project Management</a:t>
            </a:r>
            <a:endParaRPr lang="en-US" dirty="0">
              <a:ea typeface="宋体" pitchFamily="2" charset="-122"/>
            </a:endParaRPr>
          </a:p>
        </p:txBody>
      </p:sp>
      <p:sp>
        <p:nvSpPr>
          <p:cNvPr id="3" name="Subtitle 2"/>
          <p:cNvSpPr>
            <a:spLocks noGrp="1"/>
          </p:cNvSpPr>
          <p:nvPr>
            <p:ph type="subTitle" idx="1"/>
          </p:nvPr>
        </p:nvSpPr>
        <p:spPr/>
        <p:txBody>
          <a:bodyPr/>
          <a:lstStyle/>
          <a:p>
            <a:r>
              <a:rPr lang="en-US" altLang="zh-CN" dirty="0" smtClean="0">
                <a:ea typeface="宋体" pitchFamily="2" charset="-122"/>
              </a:rPr>
              <a:t>Jing Zhang Ph.D.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en-US" altLang="zh-CN" dirty="0" smtClean="0"/>
              <a:t>Project Planning</a:t>
            </a:r>
            <a:endParaRPr lang="zh-CN" altLang="en-US" dirty="0"/>
          </a:p>
        </p:txBody>
      </p:sp>
    </p:spTree>
    <p:extLst>
      <p:ext uri="{BB962C8B-B14F-4D97-AF65-F5344CB8AC3E}">
        <p14:creationId xmlns:p14="http://schemas.microsoft.com/office/powerpoint/2010/main" val="180266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Project Planning in PMBOK</a:t>
            </a:r>
            <a:endParaRPr lang="zh-CN" altLang="en-US" dirty="0"/>
          </a:p>
        </p:txBody>
      </p:sp>
      <p:pic>
        <p:nvPicPr>
          <p:cNvPr id="5" name="图片 4"/>
          <p:cNvPicPr>
            <a:picLocks noChangeAspect="1"/>
          </p:cNvPicPr>
          <p:nvPr/>
        </p:nvPicPr>
        <p:blipFill>
          <a:blip r:embed="rId2"/>
          <a:stretch>
            <a:fillRect/>
          </a:stretch>
        </p:blipFill>
        <p:spPr>
          <a:xfrm>
            <a:off x="1275813" y="1516863"/>
            <a:ext cx="6973374" cy="5324594"/>
          </a:xfrm>
          <a:prstGeom prst="rect">
            <a:avLst/>
          </a:prstGeom>
        </p:spPr>
      </p:pic>
      <p:sp>
        <p:nvSpPr>
          <p:cNvPr id="6" name="文本框 5"/>
          <p:cNvSpPr txBox="1"/>
          <p:nvPr/>
        </p:nvSpPr>
        <p:spPr>
          <a:xfrm>
            <a:off x="6156176" y="6021288"/>
            <a:ext cx="2831224" cy="369332"/>
          </a:xfrm>
          <a:prstGeom prst="rect">
            <a:avLst/>
          </a:prstGeom>
          <a:noFill/>
        </p:spPr>
        <p:txBody>
          <a:bodyPr wrap="none" rtlCol="0">
            <a:spAutoFit/>
          </a:bodyPr>
          <a:lstStyle/>
          <a:p>
            <a:r>
              <a:rPr lang="en-US" altLang="zh-CN" dirty="0" smtClean="0">
                <a:solidFill>
                  <a:srgbClr val="00B050"/>
                </a:solidFill>
              </a:rPr>
              <a:t>Contents and relationship</a:t>
            </a:r>
            <a:endParaRPr lang="zh-CN" altLang="en-US" dirty="0">
              <a:solidFill>
                <a:srgbClr val="00B050"/>
              </a:solidFill>
            </a:endParaRPr>
          </a:p>
        </p:txBody>
      </p:sp>
    </p:spTree>
    <p:extLst>
      <p:ext uri="{BB962C8B-B14F-4D97-AF65-F5344CB8AC3E}">
        <p14:creationId xmlns:p14="http://schemas.microsoft.com/office/powerpoint/2010/main" val="9120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332656"/>
            <a:ext cx="8001000" cy="543272"/>
          </a:xfrm>
        </p:spPr>
        <p:txBody>
          <a:bodyPr>
            <a:normAutofit fontScale="90000"/>
          </a:bodyPr>
          <a:lstStyle/>
          <a:p>
            <a:r>
              <a:rPr lang="en-US" altLang="zh-CN" dirty="0" smtClean="0"/>
              <a:t>Step Wise project planning</a:t>
            </a:r>
            <a:endParaRPr lang="zh-CN" altLang="en-US" dirty="0"/>
          </a:p>
        </p:txBody>
      </p:sp>
      <p:graphicFrame>
        <p:nvGraphicFramePr>
          <p:cNvPr id="5" name="内容占位符 4"/>
          <p:cNvGraphicFramePr>
            <a:graphicFrameLocks noGrp="1" noChangeAspect="1"/>
          </p:cNvGraphicFramePr>
          <p:nvPr>
            <p:ph sz="quarter" idx="1"/>
            <p:extLst>
              <p:ext uri="{D42A27DB-BD31-4B8C-83A1-F6EECF244321}">
                <p14:modId xmlns:p14="http://schemas.microsoft.com/office/powerpoint/2010/main" val="1305038487"/>
              </p:ext>
            </p:extLst>
          </p:nvPr>
        </p:nvGraphicFramePr>
        <p:xfrm>
          <a:off x="827584" y="869520"/>
          <a:ext cx="4104456" cy="5845835"/>
        </p:xfrm>
        <a:graphic>
          <a:graphicData uri="http://schemas.openxmlformats.org/presentationml/2006/ole">
            <mc:AlternateContent xmlns:mc="http://schemas.openxmlformats.org/markup-compatibility/2006">
              <mc:Choice xmlns:v="urn:schemas-microsoft-com:vml" Requires="v">
                <p:oleObj spid="_x0000_s4190" name="Visio" r:id="rId4" imgW="4721304" imgH="6724765" progId="Visio.Drawing.15">
                  <p:embed/>
                </p:oleObj>
              </mc:Choice>
              <mc:Fallback>
                <p:oleObj name="Visio" r:id="rId4" imgW="4721304" imgH="6724765" progId="Visio.Drawing.15">
                  <p:embed/>
                  <p:pic>
                    <p:nvPicPr>
                      <p:cNvPr id="0" name=""/>
                      <p:cNvPicPr/>
                      <p:nvPr/>
                    </p:nvPicPr>
                    <p:blipFill>
                      <a:blip r:embed="rId5"/>
                      <a:stretch>
                        <a:fillRect/>
                      </a:stretch>
                    </p:blipFill>
                    <p:spPr>
                      <a:xfrm>
                        <a:off x="827584" y="869520"/>
                        <a:ext cx="4104456" cy="5845835"/>
                      </a:xfrm>
                      <a:prstGeom prst="rect">
                        <a:avLst/>
                      </a:prstGeom>
                    </p:spPr>
                  </p:pic>
                </p:oleObj>
              </mc:Fallback>
            </mc:AlternateContent>
          </a:graphicData>
        </a:graphic>
      </p:graphicFrame>
      <p:sp>
        <p:nvSpPr>
          <p:cNvPr id="6" name="内容占位符 1"/>
          <p:cNvSpPr txBox="1">
            <a:spLocks/>
          </p:cNvSpPr>
          <p:nvPr/>
        </p:nvSpPr>
        <p:spPr>
          <a:xfrm>
            <a:off x="5227340" y="1268759"/>
            <a:ext cx="3737148" cy="5446595"/>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altLang="zh-CN" sz="1800" dirty="0" smtClean="0"/>
              <a:t>This figure provides an outline of the main planning activities.</a:t>
            </a:r>
          </a:p>
          <a:p>
            <a:pPr marL="0" indent="0">
              <a:buNone/>
            </a:pPr>
            <a:endParaRPr lang="en-US" altLang="zh-CN" sz="1800" dirty="0"/>
          </a:p>
          <a:p>
            <a:pPr marL="0" indent="0">
              <a:buNone/>
            </a:pPr>
            <a:r>
              <a:rPr lang="en-US" altLang="zh-CN" sz="1800" dirty="0" smtClean="0"/>
              <a:t>Steps 1 and 2 could be tackled in parallel in some cases. Steps 5 and 6 will need to be repeated for each activity in the project.</a:t>
            </a:r>
            <a:endParaRPr lang="en-US" altLang="zh-CN" sz="1800" dirty="0"/>
          </a:p>
        </p:txBody>
      </p:sp>
      <p:sp>
        <p:nvSpPr>
          <p:cNvPr id="2" name="文本框 1"/>
          <p:cNvSpPr txBox="1"/>
          <p:nvPr/>
        </p:nvSpPr>
        <p:spPr>
          <a:xfrm>
            <a:off x="4684068" y="3992056"/>
            <a:ext cx="4392488" cy="1200329"/>
          </a:xfrm>
          <a:prstGeom prst="rect">
            <a:avLst/>
          </a:prstGeom>
          <a:noFill/>
        </p:spPr>
        <p:txBody>
          <a:bodyPr wrap="square" rtlCol="0">
            <a:spAutoFit/>
          </a:bodyPr>
          <a:lstStyle/>
          <a:p>
            <a:r>
              <a:rPr lang="en-US" altLang="zh-CN" i="1" dirty="0" smtClean="0">
                <a:solidFill>
                  <a:srgbClr val="00B050"/>
                </a:solidFill>
              </a:rPr>
              <a:t>Step Wise should be compatible with PRINCE2. </a:t>
            </a:r>
            <a:r>
              <a:rPr lang="en-US" altLang="zh-CN" i="1" dirty="0">
                <a:solidFill>
                  <a:srgbClr val="00B050"/>
                </a:solidFill>
              </a:rPr>
              <a:t> </a:t>
            </a:r>
            <a:r>
              <a:rPr lang="en-US" altLang="zh-CN" i="1" dirty="0" smtClean="0">
                <a:solidFill>
                  <a:srgbClr val="00B050"/>
                </a:solidFill>
              </a:rPr>
              <a:t>Step Wise covers only the planning stages of a project and not monitoring and control.</a:t>
            </a:r>
            <a:endParaRPr lang="zh-CN" altLang="en-US" i="1" dirty="0">
              <a:solidFill>
                <a:srgbClr val="00B050"/>
              </a:solidFill>
            </a:endParaRPr>
          </a:p>
        </p:txBody>
      </p:sp>
    </p:spTree>
    <p:extLst>
      <p:ext uri="{BB962C8B-B14F-4D97-AF65-F5344CB8AC3E}">
        <p14:creationId xmlns:p14="http://schemas.microsoft.com/office/powerpoint/2010/main" val="52388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959545381"/>
              </p:ext>
            </p:extLst>
          </p:nvPr>
        </p:nvGraphicFramePr>
        <p:xfrm>
          <a:off x="611560" y="1052736"/>
          <a:ext cx="8424936" cy="5608320"/>
        </p:xfrm>
        <a:graphic>
          <a:graphicData uri="http://schemas.openxmlformats.org/drawingml/2006/table">
            <a:tbl>
              <a:tblPr firstRow="1" bandRow="1">
                <a:tableStyleId>{073A0DAA-6AF3-43AB-8588-CEC1D06C72B9}</a:tableStyleId>
              </a:tblPr>
              <a:tblGrid>
                <a:gridCol w="576064"/>
                <a:gridCol w="3672408"/>
                <a:gridCol w="576064"/>
                <a:gridCol w="3600400"/>
              </a:tblGrid>
              <a:tr h="144016">
                <a:tc>
                  <a:txBody>
                    <a:bodyPr/>
                    <a:lstStyle/>
                    <a:p>
                      <a:r>
                        <a:rPr lang="en-US" altLang="zh-CN" sz="1200" dirty="0" smtClean="0"/>
                        <a:t>Step</a:t>
                      </a:r>
                      <a:endParaRPr lang="zh-CN" altLang="en-US" sz="1200" dirty="0"/>
                    </a:p>
                  </a:txBody>
                  <a:tcPr/>
                </a:tc>
                <a:tc>
                  <a:txBody>
                    <a:bodyPr/>
                    <a:lstStyle/>
                    <a:p>
                      <a:r>
                        <a:rPr lang="en-US" altLang="zh-CN" sz="1200" dirty="0" smtClean="0"/>
                        <a:t>Activities with step</a:t>
                      </a:r>
                      <a:endParaRPr lang="zh-CN" altLang="en-US" sz="1200" dirty="0"/>
                    </a:p>
                  </a:txBody>
                  <a:tcPr/>
                </a:tc>
                <a:tc>
                  <a:txBody>
                    <a:bodyPr/>
                    <a:lstStyle/>
                    <a:p>
                      <a:r>
                        <a:rPr lang="en-US" altLang="zh-CN" sz="1200" dirty="0" smtClean="0"/>
                        <a:t>Step</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Activities with step</a:t>
                      </a:r>
                      <a:endParaRPr lang="zh-CN" altLang="en-US" sz="1200" dirty="0" smtClean="0"/>
                    </a:p>
                  </a:txBody>
                  <a:tcPr/>
                </a:tc>
              </a:tr>
              <a:tr h="216197">
                <a:tc>
                  <a:txBody>
                    <a:bodyPr/>
                    <a:lstStyle/>
                    <a:p>
                      <a:pPr algn="l"/>
                      <a:r>
                        <a:rPr lang="en-US" altLang="zh-CN" sz="1800" b="1" dirty="0" smtClean="0"/>
                        <a:t>0</a:t>
                      </a:r>
                      <a:endParaRPr lang="zh-CN" altLang="en-US" sz="1800" b="1" dirty="0"/>
                    </a:p>
                  </a:txBody>
                  <a:tcPr anchor="ctr"/>
                </a:tc>
                <a:tc>
                  <a:txBody>
                    <a:bodyPr/>
                    <a:lstStyle/>
                    <a:p>
                      <a:r>
                        <a:rPr lang="en-US" altLang="zh-CN" sz="1000" b="1" dirty="0" smtClean="0"/>
                        <a:t>Select project (solved in Chapter 2)</a:t>
                      </a:r>
                      <a:endParaRPr lang="zh-CN" altLang="en-US" sz="1000" b="1" dirty="0"/>
                    </a:p>
                  </a:txBody>
                  <a:tcPr anchor="ctr"/>
                </a:tc>
                <a:tc>
                  <a:txBody>
                    <a:bodyPr/>
                    <a:lstStyle/>
                    <a:p>
                      <a:pPr marL="0" algn="l" rtl="0" eaLnBrk="1" latinLnBrk="0" hangingPunct="1"/>
                      <a:r>
                        <a:rPr kumimoji="0" lang="en-US" altLang="zh-CN" kern="1200" dirty="0" smtClean="0">
                          <a:solidFill>
                            <a:schemeClr val="dk1"/>
                          </a:solidFill>
                          <a:latin typeface="+mn-lt"/>
                          <a:ea typeface="+mn-ea"/>
                          <a:cs typeface="+mn-cs"/>
                        </a:rPr>
                        <a:t>5</a:t>
                      </a:r>
                      <a:endParaRPr kumimoji="0" lang="zh-CN" altLang="en-US" kern="1200" dirty="0">
                        <a:solidFill>
                          <a:schemeClr val="dk1"/>
                        </a:solidFill>
                        <a:latin typeface="+mn-lt"/>
                        <a:ea typeface="+mn-ea"/>
                        <a:cs typeface="+mn-cs"/>
                      </a:endParaRPr>
                    </a:p>
                  </a:txBody>
                  <a:tcPr anchor="ctr"/>
                </a:tc>
                <a:tc>
                  <a:txBody>
                    <a:bodyPr/>
                    <a:lstStyle/>
                    <a:p>
                      <a:r>
                        <a:rPr lang="en-US" altLang="zh-CN" sz="1000" b="1" baseline="0" dirty="0" smtClean="0"/>
                        <a:t>Estimate effort for each activity</a:t>
                      </a:r>
                    </a:p>
                    <a:p>
                      <a:r>
                        <a:rPr lang="en-US" altLang="zh-CN" sz="1000" baseline="0" dirty="0" smtClean="0"/>
                        <a:t>5.1 Carry out bottom-up estimate</a:t>
                      </a:r>
                    </a:p>
                    <a:p>
                      <a:r>
                        <a:rPr lang="en-US" altLang="zh-CN" sz="1000" baseline="0" dirty="0" smtClean="0"/>
                        <a:t>5.2 Revise plan to create controllable activities</a:t>
                      </a:r>
                      <a:endParaRPr lang="zh-CN" altLang="en-US" sz="1000" dirty="0" smtClean="0"/>
                    </a:p>
                  </a:txBody>
                  <a:tcPr anchor="ctr"/>
                </a:tc>
              </a:tr>
              <a:tr h="503883">
                <a:tc>
                  <a:txBody>
                    <a:bodyPr/>
                    <a:lstStyle/>
                    <a:p>
                      <a:pPr algn="l"/>
                      <a:r>
                        <a:rPr lang="en-US" altLang="zh-CN" dirty="0" smtClean="0"/>
                        <a:t>1</a:t>
                      </a:r>
                      <a:endParaRPr lang="zh-CN" altLang="en-US" dirty="0"/>
                    </a:p>
                  </a:txBody>
                  <a:tcPr anchor="ctr"/>
                </a:tc>
                <a:tc>
                  <a:txBody>
                    <a:bodyPr/>
                    <a:lstStyle/>
                    <a:p>
                      <a:r>
                        <a:rPr lang="en-US" altLang="zh-CN" sz="1000" b="1" dirty="0" smtClean="0"/>
                        <a:t>Identify</a:t>
                      </a:r>
                      <a:r>
                        <a:rPr lang="en-US" altLang="zh-CN" sz="1000" b="1" baseline="0" dirty="0" smtClean="0"/>
                        <a:t> project scope and objectives</a:t>
                      </a:r>
                    </a:p>
                    <a:p>
                      <a:r>
                        <a:rPr lang="en-US" altLang="zh-CN" sz="1000" baseline="0" dirty="0" smtClean="0"/>
                        <a:t>1.1 Identify objectives and measures of effectiveness in meeting them</a:t>
                      </a:r>
                    </a:p>
                    <a:p>
                      <a:r>
                        <a:rPr lang="en-US" altLang="zh-CN" sz="1000" baseline="0" dirty="0" smtClean="0"/>
                        <a:t>1.2 Establish a project authority</a:t>
                      </a:r>
                    </a:p>
                    <a:p>
                      <a:r>
                        <a:rPr lang="en-US" altLang="zh-CN" sz="1000" baseline="0" dirty="0" smtClean="0"/>
                        <a:t>1.3 Identify stakeholders</a:t>
                      </a:r>
                    </a:p>
                    <a:p>
                      <a:r>
                        <a:rPr lang="en-US" altLang="zh-CN" sz="1000" baseline="0" dirty="0" smtClean="0"/>
                        <a:t>1.4 Modify objectives in the light of stakeholder analysis</a:t>
                      </a:r>
                    </a:p>
                    <a:p>
                      <a:r>
                        <a:rPr lang="en-US" altLang="zh-CN" sz="1000" baseline="0" dirty="0" smtClean="0"/>
                        <a:t>1.5 Establish method of communication with all parties</a:t>
                      </a:r>
                      <a:endParaRPr lang="zh-CN" altLang="en-US" sz="1000" dirty="0"/>
                    </a:p>
                  </a:txBody>
                  <a:tcPr anchor="ctr"/>
                </a:tc>
                <a:tc>
                  <a:txBody>
                    <a:bodyPr/>
                    <a:lstStyle/>
                    <a:p>
                      <a:pPr marL="0" algn="l" rtl="0" eaLnBrk="1" latinLnBrk="0" hangingPunct="1"/>
                      <a:r>
                        <a:rPr kumimoji="0" lang="en-US" altLang="zh-CN" kern="1200" dirty="0" smtClean="0">
                          <a:solidFill>
                            <a:schemeClr val="dk1"/>
                          </a:solidFill>
                          <a:latin typeface="+mn-lt"/>
                          <a:ea typeface="+mn-ea"/>
                          <a:cs typeface="+mn-cs"/>
                        </a:rPr>
                        <a:t>6</a:t>
                      </a:r>
                      <a:endParaRPr kumimoji="0" lang="zh-CN" altLang="en-US" kern="1200" dirty="0">
                        <a:solidFill>
                          <a:schemeClr val="dk1"/>
                        </a:solidFill>
                        <a:latin typeface="+mn-lt"/>
                        <a:ea typeface="+mn-ea"/>
                        <a:cs typeface="+mn-cs"/>
                      </a:endParaRPr>
                    </a:p>
                  </a:txBody>
                  <a:tcPr anchor="ctr"/>
                </a:tc>
                <a:tc>
                  <a:txBody>
                    <a:bodyPr/>
                    <a:lstStyle/>
                    <a:p>
                      <a:r>
                        <a:rPr lang="en-US" altLang="zh-CN" sz="1000" b="1" baseline="0" dirty="0" smtClean="0"/>
                        <a:t>Identify activity risks</a:t>
                      </a:r>
                    </a:p>
                    <a:p>
                      <a:r>
                        <a:rPr lang="en-US" altLang="zh-CN" sz="1000" baseline="0" dirty="0" smtClean="0"/>
                        <a:t>6.1 Identify and quantify activity-based risk</a:t>
                      </a:r>
                    </a:p>
                    <a:p>
                      <a:r>
                        <a:rPr lang="en-US" altLang="zh-CN" sz="1000" baseline="0" dirty="0" smtClean="0"/>
                        <a:t>6.2 Plan risk reduction and contingency measures where appropriate</a:t>
                      </a:r>
                    </a:p>
                    <a:p>
                      <a:r>
                        <a:rPr lang="en-US" altLang="zh-CN" sz="1000" baseline="0" dirty="0" smtClean="0"/>
                        <a:t>6.3 Adjust plans and estimates to take account of risks</a:t>
                      </a:r>
                    </a:p>
                  </a:txBody>
                  <a:tcPr anchor="ctr"/>
                </a:tc>
              </a:tr>
              <a:tr h="503883">
                <a:tc>
                  <a:txBody>
                    <a:bodyPr/>
                    <a:lstStyle/>
                    <a:p>
                      <a:pPr algn="l"/>
                      <a:r>
                        <a:rPr lang="en-US" altLang="zh-CN" dirty="0" smtClean="0"/>
                        <a:t>2</a:t>
                      </a:r>
                      <a:endParaRPr lang="zh-CN" altLang="en-US" dirty="0"/>
                    </a:p>
                  </a:txBody>
                  <a:tcPr anchor="ctr"/>
                </a:tc>
                <a:tc>
                  <a:txBody>
                    <a:bodyPr/>
                    <a:lstStyle/>
                    <a:p>
                      <a:r>
                        <a:rPr lang="en-US" altLang="zh-CN" sz="1000" b="1" dirty="0" smtClean="0"/>
                        <a:t>Identify</a:t>
                      </a:r>
                      <a:r>
                        <a:rPr lang="en-US" altLang="zh-CN" sz="1000" b="1" baseline="0" dirty="0" smtClean="0"/>
                        <a:t> project infrastructure</a:t>
                      </a:r>
                    </a:p>
                    <a:p>
                      <a:r>
                        <a:rPr lang="en-US" altLang="zh-CN" sz="1000" baseline="0" dirty="0" smtClean="0"/>
                        <a:t>2.1 Establish relationship between project and strategic planning</a:t>
                      </a:r>
                    </a:p>
                    <a:p>
                      <a:r>
                        <a:rPr lang="en-US" altLang="zh-CN" sz="1000" baseline="0" dirty="0" smtClean="0"/>
                        <a:t>2.2 Identify installation standards and procedures</a:t>
                      </a:r>
                    </a:p>
                    <a:p>
                      <a:r>
                        <a:rPr lang="en-US" altLang="zh-CN" sz="1000" baseline="0" dirty="0" smtClean="0"/>
                        <a:t>2.3 Identify project team organization</a:t>
                      </a:r>
                    </a:p>
                  </a:txBody>
                  <a:tcPr anchor="ctr"/>
                </a:tc>
                <a:tc>
                  <a:txBody>
                    <a:bodyPr/>
                    <a:lstStyle/>
                    <a:p>
                      <a:pPr marL="0" algn="l" rtl="0" eaLnBrk="1" latinLnBrk="0" hangingPunct="1"/>
                      <a:r>
                        <a:rPr kumimoji="0" lang="en-US" altLang="zh-CN" kern="1200" dirty="0" smtClean="0">
                          <a:solidFill>
                            <a:schemeClr val="dk1"/>
                          </a:solidFill>
                          <a:latin typeface="+mn-lt"/>
                          <a:ea typeface="+mn-ea"/>
                          <a:cs typeface="+mn-cs"/>
                        </a:rPr>
                        <a:t>7</a:t>
                      </a:r>
                    </a:p>
                  </a:txBody>
                  <a:tcPr anchor="ctr"/>
                </a:tc>
                <a:tc>
                  <a:txBody>
                    <a:bodyPr/>
                    <a:lstStyle/>
                    <a:p>
                      <a:r>
                        <a:rPr lang="en-US" altLang="zh-CN" sz="1000" b="1" baseline="0" dirty="0" smtClean="0"/>
                        <a:t>Allocate resources</a:t>
                      </a:r>
                    </a:p>
                    <a:p>
                      <a:r>
                        <a:rPr lang="en-US" altLang="zh-CN" sz="1000" baseline="0" dirty="0" smtClean="0"/>
                        <a:t>7.1 Identify and allocate resources</a:t>
                      </a:r>
                    </a:p>
                    <a:p>
                      <a:r>
                        <a:rPr lang="en-US" altLang="zh-CN" sz="1000" baseline="0" dirty="0" smtClean="0"/>
                        <a:t>7.2 Revise plans and estimates to take account of resource constraints</a:t>
                      </a:r>
                    </a:p>
                  </a:txBody>
                  <a:tcPr anchor="ctr"/>
                </a:tc>
              </a:tr>
              <a:tr h="503883">
                <a:tc>
                  <a:txBody>
                    <a:bodyPr/>
                    <a:lstStyle/>
                    <a:p>
                      <a:pPr algn="l"/>
                      <a:r>
                        <a:rPr lang="en-US" altLang="zh-CN" dirty="0" smtClean="0"/>
                        <a:t>3</a:t>
                      </a:r>
                      <a:endParaRPr lang="zh-CN" altLang="en-US" dirty="0"/>
                    </a:p>
                  </a:txBody>
                  <a:tcPr anchor="ctr"/>
                </a:tc>
                <a:tc>
                  <a:txBody>
                    <a:bodyPr/>
                    <a:lstStyle/>
                    <a:p>
                      <a:r>
                        <a:rPr lang="en-US" altLang="zh-CN" sz="1000" b="1" baseline="0" dirty="0" smtClean="0"/>
                        <a:t>Analyze project characteristics</a:t>
                      </a:r>
                    </a:p>
                    <a:p>
                      <a:r>
                        <a:rPr lang="en-US" altLang="zh-CN" sz="1000" baseline="0" dirty="0" smtClean="0"/>
                        <a:t>3.1 Distinguish the project as either objective- or product-driven </a:t>
                      </a:r>
                    </a:p>
                    <a:p>
                      <a:r>
                        <a:rPr lang="en-US" altLang="zh-CN" sz="1000" baseline="0" dirty="0" smtClean="0"/>
                        <a:t>3.2 Analyze other project characteristic </a:t>
                      </a:r>
                    </a:p>
                    <a:p>
                      <a:r>
                        <a:rPr lang="en-US" altLang="zh-CN" sz="1000" baseline="0" dirty="0" smtClean="0"/>
                        <a:t>3.3 Identify high-level project risks</a:t>
                      </a:r>
                    </a:p>
                    <a:p>
                      <a:r>
                        <a:rPr lang="en-US" altLang="zh-CN" sz="1000" baseline="0" dirty="0" smtClean="0"/>
                        <a:t>3.4 Take into account user requirements concerning implementation</a:t>
                      </a:r>
                    </a:p>
                    <a:p>
                      <a:r>
                        <a:rPr lang="en-US" altLang="zh-CN" sz="1000" baseline="0" dirty="0" smtClean="0"/>
                        <a:t>3.5 Select general life-cycle approach</a:t>
                      </a:r>
                      <a:endParaRPr lang="zh-CN" altLang="en-US" sz="1000" dirty="0" smtClean="0"/>
                    </a:p>
                    <a:p>
                      <a:r>
                        <a:rPr lang="en-US" altLang="zh-CN" sz="1000" dirty="0" smtClean="0"/>
                        <a:t>3.6 Review overall</a:t>
                      </a:r>
                      <a:r>
                        <a:rPr lang="en-US" altLang="zh-CN" sz="1000" baseline="0" dirty="0" smtClean="0"/>
                        <a:t> resource estimates</a:t>
                      </a:r>
                      <a:endParaRPr lang="zh-CN" altLang="en-US" sz="1000" dirty="0"/>
                    </a:p>
                  </a:txBody>
                  <a:tcPr anchor="ctr"/>
                </a:tc>
                <a:tc>
                  <a:txBody>
                    <a:bodyPr/>
                    <a:lstStyle/>
                    <a:p>
                      <a:pPr marL="0" algn="l" rtl="0" eaLnBrk="1" latinLnBrk="0" hangingPunct="1"/>
                      <a:r>
                        <a:rPr kumimoji="0" lang="en-US" altLang="zh-CN" kern="1200" dirty="0" smtClean="0">
                          <a:solidFill>
                            <a:schemeClr val="dk1"/>
                          </a:solidFill>
                          <a:latin typeface="+mn-lt"/>
                          <a:ea typeface="+mn-ea"/>
                          <a:cs typeface="+mn-cs"/>
                        </a:rPr>
                        <a:t>8</a:t>
                      </a:r>
                      <a:endParaRPr kumimoji="0" lang="zh-CN" altLang="en-US" kern="1200" dirty="0">
                        <a:solidFill>
                          <a:schemeClr val="dk1"/>
                        </a:solidFill>
                        <a:latin typeface="+mn-lt"/>
                        <a:ea typeface="+mn-ea"/>
                        <a:cs typeface="+mn-cs"/>
                      </a:endParaRPr>
                    </a:p>
                  </a:txBody>
                  <a:tcPr anchor="ctr"/>
                </a:tc>
                <a:tc>
                  <a:txBody>
                    <a:bodyPr/>
                    <a:lstStyle/>
                    <a:p>
                      <a:r>
                        <a:rPr lang="en-US" altLang="zh-CN" sz="1000" b="1" baseline="0" dirty="0" smtClean="0"/>
                        <a:t>Review/publicize plan</a:t>
                      </a:r>
                    </a:p>
                    <a:p>
                      <a:r>
                        <a:rPr lang="en-US" altLang="zh-CN" sz="1000" baseline="0" dirty="0" smtClean="0"/>
                        <a:t>8.1 Review quality aspects of project plan</a:t>
                      </a:r>
                    </a:p>
                    <a:p>
                      <a:r>
                        <a:rPr lang="en-US" altLang="zh-CN" sz="1000" baseline="0" dirty="0" smtClean="0"/>
                        <a:t>8.2 Document plans and obtain agreement</a:t>
                      </a:r>
                      <a:endParaRPr lang="zh-CN" altLang="en-US" sz="1000" dirty="0"/>
                    </a:p>
                  </a:txBody>
                  <a:tcPr anchor="ctr"/>
                </a:tc>
              </a:tr>
              <a:tr h="503883">
                <a:tc>
                  <a:txBody>
                    <a:bodyPr/>
                    <a:lstStyle/>
                    <a:p>
                      <a:pPr algn="l"/>
                      <a:r>
                        <a:rPr lang="en-US" altLang="zh-CN" dirty="0" smtClean="0"/>
                        <a:t>4</a:t>
                      </a:r>
                      <a:endParaRPr lang="zh-CN" altLang="en-US" dirty="0"/>
                    </a:p>
                  </a:txBody>
                  <a:tcPr anchor="ctr"/>
                </a:tc>
                <a:tc>
                  <a:txBody>
                    <a:bodyPr/>
                    <a:lstStyle/>
                    <a:p>
                      <a:r>
                        <a:rPr lang="en-US" altLang="zh-CN" sz="1000" b="1" baseline="0" dirty="0" smtClean="0"/>
                        <a:t>Analyze project products and activities</a:t>
                      </a:r>
                    </a:p>
                    <a:p>
                      <a:r>
                        <a:rPr lang="en-US" altLang="zh-CN" sz="1000" baseline="0" dirty="0" smtClean="0"/>
                        <a:t>4.1 Identify and describe project products (including quality criteria)</a:t>
                      </a:r>
                    </a:p>
                    <a:p>
                      <a:r>
                        <a:rPr lang="en-US" altLang="zh-CN" sz="1000" baseline="0" dirty="0" smtClean="0"/>
                        <a:t>4.2 Document generic product flows</a:t>
                      </a:r>
                    </a:p>
                    <a:p>
                      <a:r>
                        <a:rPr lang="en-US" altLang="zh-CN" sz="1000" baseline="0" dirty="0" smtClean="0"/>
                        <a:t>4.3 Recognize product instances</a:t>
                      </a:r>
                    </a:p>
                    <a:p>
                      <a:r>
                        <a:rPr lang="en-US" altLang="zh-CN" sz="1000" baseline="0" dirty="0" smtClean="0"/>
                        <a:t>4.4 Produce ideal activity network</a:t>
                      </a:r>
                    </a:p>
                    <a:p>
                      <a:r>
                        <a:rPr lang="en-US" altLang="zh-CN" sz="1000" baseline="0" dirty="0" smtClean="0"/>
                        <a:t>4.5 Modify ideal to take into account need for stages and check points</a:t>
                      </a:r>
                      <a:endParaRPr lang="zh-CN" altLang="en-US" sz="1000" dirty="0" smtClean="0"/>
                    </a:p>
                  </a:txBody>
                  <a:tcPr anchor="ctr"/>
                </a:tc>
                <a:tc>
                  <a:txBody>
                    <a:bodyPr/>
                    <a:lstStyle/>
                    <a:p>
                      <a:pPr marL="0" algn="l" rtl="0" eaLnBrk="1" latinLnBrk="0" hangingPunct="1"/>
                      <a:r>
                        <a:rPr kumimoji="0" lang="en-US" altLang="zh-CN" kern="1200" dirty="0" smtClean="0">
                          <a:solidFill>
                            <a:schemeClr val="dk1"/>
                          </a:solidFill>
                          <a:latin typeface="+mn-lt"/>
                          <a:ea typeface="+mn-ea"/>
                          <a:cs typeface="+mn-cs"/>
                        </a:rPr>
                        <a:t>9</a:t>
                      </a:r>
                    </a:p>
                    <a:p>
                      <a:pPr marL="0" algn="l" rtl="0" eaLnBrk="1" latinLnBrk="0" hangingPunct="1"/>
                      <a:r>
                        <a:rPr kumimoji="0" lang="en-US" altLang="zh-CN" kern="1200" dirty="0" smtClean="0">
                          <a:solidFill>
                            <a:schemeClr val="dk1"/>
                          </a:solidFill>
                          <a:latin typeface="+mn-lt"/>
                          <a:ea typeface="+mn-ea"/>
                          <a:cs typeface="+mn-cs"/>
                        </a:rPr>
                        <a:t>/10</a:t>
                      </a:r>
                      <a:endParaRPr kumimoji="0" lang="zh-CN" altLang="en-US" kern="1200" dirty="0" smtClean="0">
                        <a:solidFill>
                          <a:schemeClr val="dk1"/>
                        </a:solidFill>
                        <a:latin typeface="+mn-lt"/>
                        <a:ea typeface="+mn-ea"/>
                        <a:cs typeface="+mn-cs"/>
                      </a:endParaRPr>
                    </a:p>
                  </a:txBody>
                  <a:tcPr anchor="ctr"/>
                </a:tc>
                <a:tc>
                  <a:txBody>
                    <a:bodyPr/>
                    <a:lstStyle/>
                    <a:p>
                      <a:r>
                        <a:rPr lang="en-US" altLang="zh-CN" sz="1000" b="1" baseline="0" dirty="0" smtClean="0"/>
                        <a:t>Execute plan/lower levels of planning</a:t>
                      </a:r>
                    </a:p>
                    <a:p>
                      <a:r>
                        <a:rPr lang="en-US" altLang="zh-CN" sz="1000" baseline="0" dirty="0" smtClean="0"/>
                        <a:t>This may require the reiteration of the planning process at a lower level</a:t>
                      </a:r>
                      <a:endParaRPr lang="zh-CN" altLang="en-US" sz="1000" dirty="0" smtClean="0"/>
                    </a:p>
                  </a:txBody>
                  <a:tcPr anchor="ctr"/>
                </a:tc>
              </a:tr>
            </a:tbl>
          </a:graphicData>
        </a:graphic>
      </p:graphicFrame>
      <p:sp>
        <p:nvSpPr>
          <p:cNvPr id="5" name="矩形 4"/>
          <p:cNvSpPr/>
          <p:nvPr/>
        </p:nvSpPr>
        <p:spPr>
          <a:xfrm>
            <a:off x="611560" y="404664"/>
            <a:ext cx="4507965" cy="369332"/>
          </a:xfrm>
          <a:prstGeom prst="rect">
            <a:avLst/>
          </a:prstGeom>
        </p:spPr>
        <p:txBody>
          <a:bodyPr wrap="none">
            <a:spAutoFit/>
          </a:bodyPr>
          <a:lstStyle/>
          <a:p>
            <a:r>
              <a:rPr lang="en-US" altLang="zh-CN" u="sng" dirty="0" smtClean="0">
                <a:solidFill>
                  <a:srgbClr val="7030A0"/>
                </a:solidFill>
              </a:rPr>
              <a:t>An outline of Step </a:t>
            </a:r>
            <a:r>
              <a:rPr lang="en-US" altLang="zh-CN" u="sng" dirty="0">
                <a:solidFill>
                  <a:srgbClr val="7030A0"/>
                </a:solidFill>
              </a:rPr>
              <a:t>Wise </a:t>
            </a:r>
            <a:r>
              <a:rPr lang="en-US" altLang="zh-CN" u="sng" dirty="0" smtClean="0">
                <a:solidFill>
                  <a:srgbClr val="7030A0"/>
                </a:solidFill>
              </a:rPr>
              <a:t>planning activities</a:t>
            </a:r>
            <a:endParaRPr lang="zh-CN" altLang="en-US" u="sng" dirty="0">
              <a:solidFill>
                <a:srgbClr val="7030A0"/>
              </a:solidFill>
            </a:endParaRPr>
          </a:p>
        </p:txBody>
      </p:sp>
    </p:spTree>
    <p:extLst>
      <p:ext uri="{BB962C8B-B14F-4D97-AF65-F5344CB8AC3E}">
        <p14:creationId xmlns:p14="http://schemas.microsoft.com/office/powerpoint/2010/main" val="1537659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412776"/>
            <a:ext cx="8004048" cy="4601035"/>
          </a:xfrm>
        </p:spPr>
        <p:txBody>
          <a:bodyPr>
            <a:normAutofit/>
          </a:bodyPr>
          <a:lstStyle/>
          <a:p>
            <a:r>
              <a:rPr lang="en-US" altLang="zh-CN" sz="1800" dirty="0" smtClean="0"/>
              <a:t>Any organization that develops software should define their development procedures. As a minimum, the normal stages in the </a:t>
            </a:r>
            <a:r>
              <a:rPr lang="en-US" altLang="zh-CN" sz="1800" dirty="0" smtClean="0">
                <a:solidFill>
                  <a:srgbClr val="0070C0"/>
                </a:solidFill>
              </a:rPr>
              <a:t>software life cycle </a:t>
            </a:r>
            <a:r>
              <a:rPr lang="en-US" altLang="zh-CN" sz="1800" dirty="0" smtClean="0"/>
              <a:t>to be carried out should be documented along with the products created in each stage.</a:t>
            </a:r>
          </a:p>
          <a:p>
            <a:r>
              <a:rPr lang="en-US" altLang="zh-CN" sz="1800" i="1" dirty="0" smtClean="0">
                <a:solidFill>
                  <a:srgbClr val="0070C0"/>
                </a:solidFill>
              </a:rPr>
              <a:t>Change control </a:t>
            </a:r>
            <a:r>
              <a:rPr lang="en-US" altLang="zh-CN" sz="1800" dirty="0" smtClean="0"/>
              <a:t>and </a:t>
            </a:r>
            <a:r>
              <a:rPr lang="en-US" altLang="zh-CN" sz="1800" i="1" dirty="0" smtClean="0">
                <a:solidFill>
                  <a:srgbClr val="0070C0"/>
                </a:solidFill>
              </a:rPr>
              <a:t>configuration management </a:t>
            </a:r>
            <a:r>
              <a:rPr lang="en-US" altLang="zh-CN" sz="1800" dirty="0" smtClean="0"/>
              <a:t>standards should be in place to ensure that changes to requirements are implemented in a safe and orderly way.</a:t>
            </a:r>
          </a:p>
          <a:p>
            <a:r>
              <a:rPr lang="en-US" altLang="zh-CN" sz="1800" dirty="0"/>
              <a:t>In software engineering, software </a:t>
            </a:r>
            <a:r>
              <a:rPr lang="en-US" altLang="zh-CN" sz="1800" i="1" dirty="0">
                <a:solidFill>
                  <a:srgbClr val="0070C0"/>
                </a:solidFill>
              </a:rPr>
              <a:t>configuration management </a:t>
            </a:r>
            <a:r>
              <a:rPr lang="en-US" altLang="zh-CN" sz="1800" dirty="0"/>
              <a:t>(SCM </a:t>
            </a:r>
            <a:r>
              <a:rPr lang="en-US" altLang="zh-CN" sz="1800" dirty="0" smtClean="0"/>
              <a:t>) </a:t>
            </a:r>
            <a:r>
              <a:rPr lang="en-US" altLang="zh-CN" sz="1800" dirty="0"/>
              <a:t>is the task of tracking and controlling changes in the </a:t>
            </a:r>
            <a:r>
              <a:rPr lang="en-US" altLang="zh-CN" sz="1800" dirty="0" smtClean="0"/>
              <a:t>software.</a:t>
            </a:r>
          </a:p>
          <a:p>
            <a:pPr lvl="1"/>
            <a:r>
              <a:rPr lang="en-US" altLang="zh-CN" sz="1500" dirty="0" smtClean="0"/>
              <a:t>Version Control</a:t>
            </a:r>
          </a:p>
          <a:p>
            <a:pPr lvl="1"/>
            <a:r>
              <a:rPr lang="en-US" altLang="zh-CN" sz="1500" dirty="0" smtClean="0"/>
              <a:t>Change Control</a:t>
            </a:r>
          </a:p>
          <a:p>
            <a:pPr lvl="1"/>
            <a:r>
              <a:rPr lang="en-US" altLang="zh-CN" sz="1500" dirty="0" smtClean="0"/>
              <a:t>Process Support</a:t>
            </a:r>
          </a:p>
          <a:p>
            <a:endParaRPr lang="zh-CN" altLang="en-US" sz="1800" dirty="0"/>
          </a:p>
        </p:txBody>
      </p:sp>
      <p:sp>
        <p:nvSpPr>
          <p:cNvPr id="3" name="标题 2"/>
          <p:cNvSpPr>
            <a:spLocks noGrp="1"/>
          </p:cNvSpPr>
          <p:nvPr>
            <p:ph type="title"/>
          </p:nvPr>
        </p:nvSpPr>
        <p:spPr>
          <a:xfrm>
            <a:off x="762000" y="381000"/>
            <a:ext cx="8001000" cy="527720"/>
          </a:xfrm>
        </p:spPr>
        <p:txBody>
          <a:bodyPr>
            <a:normAutofit/>
          </a:bodyPr>
          <a:lstStyle/>
          <a:p>
            <a:r>
              <a:rPr lang="en-US" altLang="zh-CN" sz="2800" dirty="0" smtClean="0"/>
              <a:t>2.2 identify installation standards and procedures</a:t>
            </a:r>
            <a:endParaRPr lang="zh-CN" altLang="en-US" sz="2800" dirty="0"/>
          </a:p>
        </p:txBody>
      </p:sp>
    </p:spTree>
    <p:extLst>
      <p:ext uri="{BB962C8B-B14F-4D97-AF65-F5344CB8AC3E}">
        <p14:creationId xmlns:p14="http://schemas.microsoft.com/office/powerpoint/2010/main" val="60533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Process models</a:t>
            </a:r>
          </a:p>
          <a:p>
            <a:pPr lvl="1"/>
            <a:r>
              <a:rPr lang="en-US" altLang="zh-CN" dirty="0" smtClean="0"/>
              <a:t>Waterfall model</a:t>
            </a:r>
          </a:p>
          <a:p>
            <a:pPr lvl="1"/>
            <a:r>
              <a:rPr lang="en-US" altLang="zh-CN" dirty="0" smtClean="0"/>
              <a:t>Incremental model</a:t>
            </a:r>
          </a:p>
          <a:p>
            <a:pPr lvl="1"/>
            <a:r>
              <a:rPr lang="en-US" altLang="zh-CN" dirty="0" smtClean="0"/>
              <a:t>Prototyping</a:t>
            </a:r>
          </a:p>
          <a:p>
            <a:pPr lvl="1"/>
            <a:r>
              <a:rPr lang="en-US" altLang="zh-CN" dirty="0" smtClean="0"/>
              <a:t>Spiral model</a:t>
            </a:r>
          </a:p>
          <a:p>
            <a:r>
              <a:rPr lang="en-US" altLang="zh-CN" dirty="0" smtClean="0"/>
              <a:t>Agile Process</a:t>
            </a:r>
          </a:p>
          <a:p>
            <a:pPr lvl="1"/>
            <a:r>
              <a:rPr lang="en-US" altLang="zh-CN" dirty="0" smtClean="0"/>
              <a:t>Extreme Programming</a:t>
            </a:r>
          </a:p>
          <a:p>
            <a:pPr lvl="1"/>
            <a:r>
              <a:rPr lang="en-US" altLang="zh-CN" dirty="0" smtClean="0"/>
              <a:t>Scrum</a:t>
            </a:r>
          </a:p>
          <a:p>
            <a:pPr lvl="1"/>
            <a:endParaRPr lang="en-US" altLang="zh-CN" dirty="0" smtClean="0"/>
          </a:p>
          <a:p>
            <a:endParaRPr lang="en-US" altLang="zh-CN" dirty="0" smtClean="0"/>
          </a:p>
          <a:p>
            <a:pPr lvl="1"/>
            <a:endParaRPr lang="zh-CN" altLang="en-US" dirty="0"/>
          </a:p>
        </p:txBody>
      </p:sp>
      <p:sp>
        <p:nvSpPr>
          <p:cNvPr id="3" name="标题 2"/>
          <p:cNvSpPr>
            <a:spLocks noGrp="1"/>
          </p:cNvSpPr>
          <p:nvPr>
            <p:ph type="title"/>
          </p:nvPr>
        </p:nvSpPr>
        <p:spPr/>
        <p:txBody>
          <a:bodyPr>
            <a:normAutofit/>
          </a:bodyPr>
          <a:lstStyle/>
          <a:p>
            <a:r>
              <a:rPr lang="en-US" altLang="zh-CN" sz="3200" dirty="0" smtClean="0"/>
              <a:t>3.5 Select development methodology and life-cycle approach</a:t>
            </a:r>
            <a:endParaRPr lang="zh-CN" altLang="en-US" sz="3200" dirty="0"/>
          </a:p>
        </p:txBody>
      </p:sp>
      <p:pic>
        <p:nvPicPr>
          <p:cNvPr id="4" name="图片 3"/>
          <p:cNvPicPr>
            <a:picLocks noChangeAspect="1"/>
          </p:cNvPicPr>
          <p:nvPr/>
        </p:nvPicPr>
        <p:blipFill>
          <a:blip r:embed="rId2"/>
          <a:stretch>
            <a:fillRect/>
          </a:stretch>
        </p:blipFill>
        <p:spPr>
          <a:xfrm>
            <a:off x="1115616" y="5589240"/>
            <a:ext cx="5303980" cy="499915"/>
          </a:xfrm>
          <a:prstGeom prst="rect">
            <a:avLst/>
          </a:prstGeom>
        </p:spPr>
      </p:pic>
    </p:spTree>
    <p:extLst>
      <p:ext uri="{BB962C8B-B14F-4D97-AF65-F5344CB8AC3E}">
        <p14:creationId xmlns:p14="http://schemas.microsoft.com/office/powerpoint/2010/main" val="424277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dirty="0" smtClean="0"/>
              <a:t>We ought to ensure that there are no activities that do not produce a tangible product.</a:t>
            </a:r>
          </a:p>
          <a:p>
            <a:r>
              <a:rPr lang="en-US" altLang="zh-CN" dirty="0" smtClean="0"/>
              <a:t>The products handed over to the client at the end of project are deliverables.</a:t>
            </a:r>
          </a:p>
          <a:p>
            <a:r>
              <a:rPr lang="en-US" altLang="zh-CN" dirty="0" smtClean="0"/>
              <a:t>Others might not be in the final configuration are intermediate products.</a:t>
            </a:r>
          </a:p>
          <a:p>
            <a:r>
              <a:rPr lang="en-US" altLang="zh-CN" dirty="0" smtClean="0"/>
              <a:t>The products will form a hierarchy. The main products will have sets of component products which in turn may have sub-component products and so on. </a:t>
            </a:r>
            <a:endParaRPr lang="en-US" altLang="zh-CN" dirty="0"/>
          </a:p>
          <a:p>
            <a:r>
              <a:rPr lang="en-US" altLang="zh-CN" dirty="0" smtClean="0"/>
              <a:t>These relationships can be documented in a Product Breakdown Structure (PBS).</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4.1 Identify and describe project products (or deliverables)</a:t>
            </a:r>
            <a:endParaRPr lang="zh-CN" altLang="en-US" dirty="0"/>
          </a:p>
        </p:txBody>
      </p:sp>
    </p:spTree>
    <p:extLst>
      <p:ext uri="{BB962C8B-B14F-4D97-AF65-F5344CB8AC3E}">
        <p14:creationId xmlns:p14="http://schemas.microsoft.com/office/powerpoint/2010/main" val="199978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4.1 Identify and describe project products (or deliverables)</a:t>
            </a:r>
            <a:endParaRPr lang="zh-CN" altLang="en-US" dirty="0"/>
          </a:p>
        </p:txBody>
      </p:sp>
      <p:pic>
        <p:nvPicPr>
          <p:cNvPr id="4" name="图片 3"/>
          <p:cNvPicPr>
            <a:picLocks noChangeAspect="1"/>
          </p:cNvPicPr>
          <p:nvPr/>
        </p:nvPicPr>
        <p:blipFill>
          <a:blip r:embed="rId2"/>
          <a:stretch>
            <a:fillRect/>
          </a:stretch>
        </p:blipFill>
        <p:spPr>
          <a:xfrm>
            <a:off x="611560" y="1540024"/>
            <a:ext cx="5970533" cy="3107520"/>
          </a:xfrm>
          <a:prstGeom prst="rect">
            <a:avLst/>
          </a:prstGeom>
        </p:spPr>
      </p:pic>
      <p:sp>
        <p:nvSpPr>
          <p:cNvPr id="5" name="文本框 4"/>
          <p:cNvSpPr txBox="1"/>
          <p:nvPr/>
        </p:nvSpPr>
        <p:spPr>
          <a:xfrm>
            <a:off x="4244902" y="4221088"/>
            <a:ext cx="4899098" cy="2308324"/>
          </a:xfrm>
          <a:prstGeom prst="rect">
            <a:avLst/>
          </a:prstGeom>
          <a:noFill/>
        </p:spPr>
        <p:txBody>
          <a:bodyPr wrap="none" rtlCol="0">
            <a:spAutoFit/>
          </a:bodyPr>
          <a:lstStyle/>
          <a:p>
            <a:r>
              <a:rPr lang="en-US" altLang="zh-CN" dirty="0" smtClean="0"/>
              <a:t>In PRINCE2 Production Descriptions contain:</a:t>
            </a:r>
          </a:p>
          <a:p>
            <a:r>
              <a:rPr lang="en-US" altLang="zh-CN" i="1" dirty="0" smtClean="0">
                <a:solidFill>
                  <a:schemeClr val="accent2">
                    <a:lumMod val="75000"/>
                  </a:schemeClr>
                </a:solidFill>
              </a:rPr>
              <a:t>the name of the product</a:t>
            </a:r>
          </a:p>
          <a:p>
            <a:r>
              <a:rPr lang="en-US" altLang="zh-CN" i="1" dirty="0" smtClean="0">
                <a:solidFill>
                  <a:schemeClr val="accent2">
                    <a:lumMod val="75000"/>
                  </a:schemeClr>
                </a:solidFill>
              </a:rPr>
              <a:t>the purpose of the product</a:t>
            </a:r>
          </a:p>
          <a:p>
            <a:r>
              <a:rPr lang="en-US" altLang="zh-CN" i="1" dirty="0">
                <a:solidFill>
                  <a:schemeClr val="accent2">
                    <a:lumMod val="75000"/>
                  </a:schemeClr>
                </a:solidFill>
              </a:rPr>
              <a:t>t</a:t>
            </a:r>
            <a:r>
              <a:rPr lang="en-US" altLang="zh-CN" i="1" dirty="0" smtClean="0">
                <a:solidFill>
                  <a:schemeClr val="accent2">
                    <a:lumMod val="75000"/>
                  </a:schemeClr>
                </a:solidFill>
              </a:rPr>
              <a:t>he derivation of the product</a:t>
            </a:r>
          </a:p>
          <a:p>
            <a:r>
              <a:rPr lang="en-US" altLang="zh-CN" i="1" dirty="0" smtClean="0">
                <a:solidFill>
                  <a:schemeClr val="accent2">
                    <a:lumMod val="75000"/>
                  </a:schemeClr>
                </a:solidFill>
              </a:rPr>
              <a:t>the</a:t>
            </a:r>
            <a:r>
              <a:rPr lang="zh-CN" altLang="en-US" i="1" dirty="0" smtClean="0">
                <a:solidFill>
                  <a:schemeClr val="accent2">
                    <a:lumMod val="75000"/>
                  </a:schemeClr>
                </a:solidFill>
              </a:rPr>
              <a:t> </a:t>
            </a:r>
            <a:r>
              <a:rPr lang="en-US" altLang="zh-CN" i="1" dirty="0" smtClean="0">
                <a:solidFill>
                  <a:schemeClr val="accent2">
                    <a:lumMod val="75000"/>
                  </a:schemeClr>
                </a:solidFill>
              </a:rPr>
              <a:t>composition of the product</a:t>
            </a:r>
          </a:p>
          <a:p>
            <a:r>
              <a:rPr lang="en-US" altLang="zh-CN" i="1" dirty="0" smtClean="0">
                <a:solidFill>
                  <a:schemeClr val="accent2">
                    <a:lumMod val="75000"/>
                  </a:schemeClr>
                </a:solidFill>
              </a:rPr>
              <a:t>the form of the product</a:t>
            </a:r>
          </a:p>
          <a:p>
            <a:r>
              <a:rPr lang="en-US" altLang="zh-CN" i="1" dirty="0" smtClean="0">
                <a:solidFill>
                  <a:schemeClr val="accent2">
                    <a:lumMod val="75000"/>
                  </a:schemeClr>
                </a:solidFill>
              </a:rPr>
              <a:t>The relevant standards</a:t>
            </a:r>
          </a:p>
          <a:p>
            <a:r>
              <a:rPr lang="en-US" altLang="zh-CN" i="1" dirty="0" smtClean="0">
                <a:solidFill>
                  <a:schemeClr val="accent2">
                    <a:lumMod val="75000"/>
                  </a:schemeClr>
                </a:solidFill>
              </a:rPr>
              <a:t>the quality criteria</a:t>
            </a:r>
          </a:p>
        </p:txBody>
      </p:sp>
    </p:spTree>
    <p:extLst>
      <p:ext uri="{BB962C8B-B14F-4D97-AF65-F5344CB8AC3E}">
        <p14:creationId xmlns:p14="http://schemas.microsoft.com/office/powerpoint/2010/main" val="164703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3737992" cy="4572000"/>
          </a:xfrm>
        </p:spPr>
        <p:txBody>
          <a:bodyPr/>
          <a:lstStyle/>
          <a:p>
            <a:r>
              <a:rPr lang="en-US" altLang="zh-CN" dirty="0" smtClean="0"/>
              <a:t>Some products will need one or more other products to exit first before they can be created. These relationships can be portrayed in a Product Flow Diagram (PFD).</a:t>
            </a:r>
            <a:endParaRPr lang="zh-CN" altLang="en-US" dirty="0"/>
          </a:p>
        </p:txBody>
      </p:sp>
      <p:sp>
        <p:nvSpPr>
          <p:cNvPr id="3" name="标题 2"/>
          <p:cNvSpPr>
            <a:spLocks noGrp="1"/>
          </p:cNvSpPr>
          <p:nvPr>
            <p:ph type="title"/>
          </p:nvPr>
        </p:nvSpPr>
        <p:spPr>
          <a:xfrm>
            <a:off x="792444" y="404664"/>
            <a:ext cx="8001000" cy="759296"/>
          </a:xfrm>
        </p:spPr>
        <p:txBody>
          <a:bodyPr>
            <a:normAutofit/>
          </a:bodyPr>
          <a:lstStyle/>
          <a:p>
            <a:r>
              <a:rPr lang="en-US" altLang="zh-CN" sz="3600" dirty="0" smtClean="0"/>
              <a:t>4.2 Document generic product flows</a:t>
            </a:r>
            <a:endParaRPr lang="zh-CN" altLang="en-US" sz="3600" dirty="0"/>
          </a:p>
        </p:txBody>
      </p:sp>
      <p:pic>
        <p:nvPicPr>
          <p:cNvPr id="4" name="图片 3"/>
          <p:cNvPicPr>
            <a:picLocks noChangeAspect="1"/>
          </p:cNvPicPr>
          <p:nvPr/>
        </p:nvPicPr>
        <p:blipFill>
          <a:blip r:embed="rId2"/>
          <a:stretch>
            <a:fillRect/>
          </a:stretch>
        </p:blipFill>
        <p:spPr>
          <a:xfrm>
            <a:off x="5148064" y="1600200"/>
            <a:ext cx="2800868" cy="4093560"/>
          </a:xfrm>
          <a:prstGeom prst="rect">
            <a:avLst/>
          </a:prstGeom>
        </p:spPr>
      </p:pic>
    </p:spTree>
    <p:extLst>
      <p:ext uri="{BB962C8B-B14F-4D97-AF65-F5344CB8AC3E}">
        <p14:creationId xmlns:p14="http://schemas.microsoft.com/office/powerpoint/2010/main" val="335425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a:t>Used as a basis for a number of processes in particular to produce the subsidiary plans of the Project Management Plan.</a:t>
            </a:r>
          </a:p>
          <a:p>
            <a:r>
              <a:rPr lang="en-US" altLang="zh-CN" dirty="0"/>
              <a:t>The WBS is a </a:t>
            </a:r>
            <a:r>
              <a:rPr lang="en-US" altLang="zh-CN" dirty="0">
                <a:solidFill>
                  <a:srgbClr val="7030A0"/>
                </a:solidFill>
              </a:rPr>
              <a:t>deliverable-oriented hierarchy </a:t>
            </a:r>
            <a:r>
              <a:rPr lang="en-US" altLang="zh-CN" dirty="0"/>
              <a:t>of decomposed project components that </a:t>
            </a:r>
            <a:r>
              <a:rPr lang="en-US" altLang="zh-CN" dirty="0" smtClean="0"/>
              <a:t>organizes </a:t>
            </a:r>
            <a:r>
              <a:rPr lang="en-US" altLang="zh-CN" dirty="0"/>
              <a:t>and defines the total </a:t>
            </a:r>
            <a:r>
              <a:rPr lang="en-US" altLang="zh-CN" dirty="0">
                <a:solidFill>
                  <a:srgbClr val="7030A0"/>
                </a:solidFill>
              </a:rPr>
              <a:t>scope of the project</a:t>
            </a:r>
            <a:r>
              <a:rPr lang="en-US" altLang="zh-CN" dirty="0"/>
              <a:t>. The WBS is a representation of the detailed project scope statement that specifies the work to be accomplished by the project. </a:t>
            </a:r>
            <a:r>
              <a:rPr lang="en-US" altLang="zh-CN" dirty="0" smtClean="0"/>
              <a:t> (</a:t>
            </a:r>
            <a:r>
              <a:rPr lang="en-US" altLang="zh-CN" dirty="0" smtClean="0">
                <a:solidFill>
                  <a:schemeClr val="bg2">
                    <a:lumMod val="50000"/>
                  </a:schemeClr>
                </a:solidFill>
              </a:rPr>
              <a:t>DEFINITION</a:t>
            </a:r>
            <a:r>
              <a:rPr lang="en-US" altLang="zh-CN" dirty="0" smtClean="0"/>
              <a:t>)</a:t>
            </a:r>
            <a:endParaRPr lang="en-US" altLang="zh-CN" dirty="0"/>
          </a:p>
          <a:p>
            <a:r>
              <a:rPr lang="en-US" altLang="zh-CN" dirty="0"/>
              <a:t>The elements comprising the WBS assist the stakeholders in viewing the end product of the project. </a:t>
            </a:r>
          </a:p>
          <a:p>
            <a:r>
              <a:rPr lang="en-US" altLang="zh-CN" dirty="0"/>
              <a:t>The work at the lowest-level WBS component is estimated, scheduled, and tracked. </a:t>
            </a:r>
          </a:p>
          <a:p>
            <a:endParaRPr lang="zh-CN" altLang="en-US" dirty="0"/>
          </a:p>
        </p:txBody>
      </p:sp>
      <p:sp>
        <p:nvSpPr>
          <p:cNvPr id="3" name="标题 2"/>
          <p:cNvSpPr>
            <a:spLocks noGrp="1"/>
          </p:cNvSpPr>
          <p:nvPr>
            <p:ph type="title"/>
          </p:nvPr>
        </p:nvSpPr>
        <p:spPr/>
        <p:txBody>
          <a:bodyPr/>
          <a:lstStyle/>
          <a:p>
            <a:r>
              <a:rPr lang="en-US" altLang="zh-CN" dirty="0" smtClean="0"/>
              <a:t>Work Breakdown Structure</a:t>
            </a:r>
            <a:endParaRPr lang="zh-CN" altLang="en-US" dirty="0"/>
          </a:p>
        </p:txBody>
      </p:sp>
    </p:spTree>
    <p:extLst>
      <p:ext uri="{BB962C8B-B14F-4D97-AF65-F5344CB8AC3E}">
        <p14:creationId xmlns:p14="http://schemas.microsoft.com/office/powerpoint/2010/main" val="119647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An overview of project planning</a:t>
            </a:r>
            <a:endParaRPr lang="zh-CN" altLang="en-US" dirty="0"/>
          </a:p>
        </p:txBody>
      </p:sp>
      <p:sp>
        <p:nvSpPr>
          <p:cNvPr id="4" name="文本占位符 1"/>
          <p:cNvSpPr>
            <a:spLocks noGrp="1"/>
          </p:cNvSpPr>
          <p:nvPr>
            <p:ph type="body" idx="1"/>
          </p:nvPr>
        </p:nvSpPr>
        <p:spPr>
          <a:xfrm>
            <a:off x="1371600" y="2743200"/>
            <a:ext cx="7620000" cy="2918048"/>
          </a:xfrm>
        </p:spPr>
        <p:txBody>
          <a:bodyPr>
            <a:normAutofit fontScale="77500" lnSpcReduction="20000"/>
          </a:bodyPr>
          <a:lstStyle/>
          <a:p>
            <a:r>
              <a:rPr lang="en-US" altLang="zh-CN" b="1" dirty="0" smtClean="0"/>
              <a:t>Objectives:</a:t>
            </a:r>
          </a:p>
          <a:p>
            <a:pPr marL="457200" indent="-457200">
              <a:buFont typeface="Wingdings" panose="05000000000000000000" pitchFamily="2" charset="2"/>
              <a:buChar char="p"/>
            </a:pPr>
            <a:r>
              <a:rPr lang="en-US" altLang="zh-CN" dirty="0" smtClean="0">
                <a:solidFill>
                  <a:schemeClr val="tx1"/>
                </a:solidFill>
              </a:rPr>
              <a:t>Project Management Knowledge Areas</a:t>
            </a:r>
          </a:p>
          <a:p>
            <a:pPr marL="457200" indent="-457200">
              <a:buFont typeface="Wingdings" panose="05000000000000000000" pitchFamily="2" charset="2"/>
              <a:buChar char="p"/>
            </a:pPr>
            <a:r>
              <a:rPr lang="en-US" altLang="zh-CN" dirty="0" smtClean="0">
                <a:solidFill>
                  <a:schemeClr val="tx1"/>
                </a:solidFill>
              </a:rPr>
              <a:t>Approach project planning in an organized step-by step manner</a:t>
            </a:r>
          </a:p>
          <a:p>
            <a:pPr marL="457200" indent="-457200">
              <a:buFont typeface="Wingdings" panose="05000000000000000000" pitchFamily="2" charset="2"/>
              <a:buChar char="p"/>
            </a:pPr>
            <a:r>
              <a:rPr lang="en-US" altLang="zh-CN" dirty="0" smtClean="0">
                <a:solidFill>
                  <a:schemeClr val="tx1"/>
                </a:solidFill>
              </a:rPr>
              <a:t>See where the techniques described in other chapter fit into an overall planning approach</a:t>
            </a:r>
          </a:p>
          <a:p>
            <a:pPr marL="457200" indent="-457200">
              <a:buFont typeface="Wingdings" panose="05000000000000000000" pitchFamily="2" charset="2"/>
              <a:buChar char="p"/>
            </a:pPr>
            <a:r>
              <a:rPr lang="en-US" altLang="zh-CN" dirty="0" smtClean="0">
                <a:solidFill>
                  <a:schemeClr val="tx1"/>
                </a:solidFill>
              </a:rPr>
              <a:t>Repeat the planning process in more detail for sets of activities within a project as the time comes to execute them</a:t>
            </a:r>
          </a:p>
        </p:txBody>
      </p:sp>
    </p:spTree>
    <p:extLst>
      <p:ext uri="{BB962C8B-B14F-4D97-AF65-F5344CB8AC3E}">
        <p14:creationId xmlns:p14="http://schemas.microsoft.com/office/powerpoint/2010/main" val="528387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44132" y="620688"/>
            <a:ext cx="8153416" cy="5438161"/>
          </a:xfrm>
          <a:prstGeom prst="rect">
            <a:avLst/>
          </a:prstGeom>
        </p:spPr>
      </p:pic>
    </p:spTree>
    <p:extLst>
      <p:ext uri="{BB962C8B-B14F-4D97-AF65-F5344CB8AC3E}">
        <p14:creationId xmlns:p14="http://schemas.microsoft.com/office/powerpoint/2010/main" val="409936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0000" lnSpcReduction="20000"/>
          </a:bodyPr>
          <a:lstStyle/>
          <a:p>
            <a:r>
              <a:rPr lang="en-US" altLang="zh-CN" dirty="0"/>
              <a:t>A WBS </a:t>
            </a:r>
            <a:r>
              <a:rPr lang="en-US" altLang="zh-CN" dirty="0">
                <a:solidFill>
                  <a:srgbClr val="0070C0"/>
                </a:solidFill>
              </a:rPr>
              <a:t>dictionary </a:t>
            </a:r>
            <a:r>
              <a:rPr lang="en-US" altLang="zh-CN" dirty="0"/>
              <a:t>is a companion document to the WBS that describes each WBS element. For each WBS element, the WBS dictionary includes a statement of work, a list of associated activities, and a list of </a:t>
            </a:r>
            <a:r>
              <a:rPr lang="en-US" altLang="zh-CN" dirty="0" smtClean="0"/>
              <a:t>milestones.</a:t>
            </a:r>
          </a:p>
          <a:p>
            <a:r>
              <a:rPr lang="en-US" altLang="zh-CN" dirty="0">
                <a:solidFill>
                  <a:srgbClr val="0070C0"/>
                </a:solidFill>
              </a:rPr>
              <a:t>Work </a:t>
            </a:r>
            <a:r>
              <a:rPr lang="en-US" altLang="zh-CN" dirty="0" smtClean="0">
                <a:solidFill>
                  <a:srgbClr val="0070C0"/>
                </a:solidFill>
              </a:rPr>
              <a:t>Package</a:t>
            </a:r>
            <a:r>
              <a:rPr lang="en-US" altLang="zh-CN" dirty="0">
                <a:solidFill>
                  <a:srgbClr val="0070C0"/>
                </a:solidFill>
              </a:rPr>
              <a:t>:</a:t>
            </a:r>
            <a:r>
              <a:rPr lang="en-US" altLang="zh-CN" dirty="0" smtClean="0">
                <a:solidFill>
                  <a:srgbClr val="0070C0"/>
                </a:solidFill>
              </a:rPr>
              <a:t> </a:t>
            </a:r>
            <a:r>
              <a:rPr lang="en-US" altLang="zh-CN" dirty="0"/>
              <a:t>A group of related tasks that are defined at the same level within a work breakdown structure. </a:t>
            </a:r>
            <a:endParaRPr lang="en-US" altLang="zh-CN" dirty="0" smtClean="0"/>
          </a:p>
          <a:p>
            <a:r>
              <a:rPr lang="en-US" altLang="zh-CN" u="sng" dirty="0">
                <a:solidFill>
                  <a:srgbClr val="7030A0"/>
                </a:solidFill>
              </a:rPr>
              <a:t>three types of project work</a:t>
            </a:r>
          </a:p>
          <a:p>
            <a:pPr lvl="1"/>
            <a:r>
              <a:rPr lang="en-US" altLang="zh-CN" dirty="0"/>
              <a:t>Product</a:t>
            </a:r>
          </a:p>
          <a:p>
            <a:pPr lvl="2"/>
            <a:r>
              <a:rPr lang="en-US" altLang="zh-CN" dirty="0"/>
              <a:t>Specifically assigned to a physical product as a unique deliverable</a:t>
            </a:r>
          </a:p>
          <a:p>
            <a:pPr lvl="2"/>
            <a:r>
              <a:rPr lang="en-US" altLang="zh-CN" dirty="0"/>
              <a:t>This subset is sometimes referred to as the product breakdown structure</a:t>
            </a:r>
          </a:p>
          <a:p>
            <a:pPr lvl="1"/>
            <a:r>
              <a:rPr lang="en-US" altLang="zh-CN" dirty="0"/>
              <a:t>Integration</a:t>
            </a:r>
          </a:p>
          <a:p>
            <a:pPr lvl="2"/>
            <a:r>
              <a:rPr lang="en-US" altLang="zh-CN" dirty="0"/>
              <a:t>When products are brought together as a unit</a:t>
            </a:r>
          </a:p>
          <a:p>
            <a:pPr lvl="2"/>
            <a:r>
              <a:rPr lang="en-US" altLang="zh-CN" dirty="0"/>
              <a:t>Can be at any level</a:t>
            </a:r>
          </a:p>
          <a:p>
            <a:pPr lvl="1"/>
            <a:r>
              <a:rPr lang="en-US" altLang="zh-CN" dirty="0"/>
              <a:t>Support</a:t>
            </a:r>
          </a:p>
          <a:p>
            <a:pPr lvl="2"/>
            <a:r>
              <a:rPr lang="en-US" altLang="zh-CN" dirty="0"/>
              <a:t>Level of Effort, Administration, Expenses, Improvement Practices, Contractor </a:t>
            </a:r>
            <a:r>
              <a:rPr lang="en-US" altLang="zh-CN" dirty="0" smtClean="0"/>
              <a:t>Management</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Some concepts</a:t>
            </a:r>
            <a:endParaRPr lang="zh-CN" altLang="en-US" dirty="0"/>
          </a:p>
        </p:txBody>
      </p:sp>
    </p:spTree>
    <p:extLst>
      <p:ext uri="{BB962C8B-B14F-4D97-AF65-F5344CB8AC3E}">
        <p14:creationId xmlns:p14="http://schemas.microsoft.com/office/powerpoint/2010/main" val="365558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dirty="0" smtClean="0"/>
              <a:t>WBS help more accurately and specifically define and organize the scope of the total project</a:t>
            </a:r>
          </a:p>
          <a:p>
            <a:r>
              <a:rPr lang="en-US" altLang="zh-CN" dirty="0" smtClean="0"/>
              <a:t>WBS help with assigning responsibilities, resource allocation, monitoring the project, and controlling the project</a:t>
            </a:r>
          </a:p>
          <a:p>
            <a:r>
              <a:rPr lang="en-US" altLang="zh-CN" dirty="0" smtClean="0"/>
              <a:t>WBS allows you double check all the deliverables’ specifics with the stakeholders and make sure there is nothing missing or overlapping.</a:t>
            </a:r>
            <a:endParaRPr lang="zh-CN" altLang="en-US" dirty="0"/>
          </a:p>
        </p:txBody>
      </p:sp>
      <p:sp>
        <p:nvSpPr>
          <p:cNvPr id="3" name="标题 2"/>
          <p:cNvSpPr>
            <a:spLocks noGrp="1"/>
          </p:cNvSpPr>
          <p:nvPr>
            <p:ph type="title"/>
          </p:nvPr>
        </p:nvSpPr>
        <p:spPr/>
        <p:txBody>
          <a:bodyPr/>
          <a:lstStyle/>
          <a:p>
            <a:r>
              <a:rPr lang="en-US" altLang="zh-CN" dirty="0" smtClean="0"/>
              <a:t>Purpose of WBS</a:t>
            </a:r>
            <a:endParaRPr lang="zh-CN" altLang="en-US" dirty="0"/>
          </a:p>
        </p:txBody>
      </p:sp>
    </p:spTree>
    <p:extLst>
      <p:ext uri="{BB962C8B-B14F-4D97-AF65-F5344CB8AC3E}">
        <p14:creationId xmlns:p14="http://schemas.microsoft.com/office/powerpoint/2010/main" val="274326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u="sng" dirty="0" smtClean="0">
                <a:solidFill>
                  <a:srgbClr val="7030A0"/>
                </a:solidFill>
              </a:rPr>
              <a:t>100</a:t>
            </a:r>
            <a:r>
              <a:rPr lang="en-US" altLang="zh-CN" u="sng" dirty="0">
                <a:solidFill>
                  <a:srgbClr val="7030A0"/>
                </a:solidFill>
              </a:rPr>
              <a:t>% rule:  </a:t>
            </a:r>
            <a:r>
              <a:rPr lang="en-US" altLang="zh-CN" dirty="0"/>
              <a:t>WBS includes 100% of the work defined by the project scope and captures all deliverables – internal, external, interim – in terms of the work to be completed, including project </a:t>
            </a:r>
            <a:r>
              <a:rPr lang="en-US" altLang="zh-CN" dirty="0" smtClean="0"/>
              <a:t>management</a:t>
            </a:r>
          </a:p>
          <a:p>
            <a:r>
              <a:rPr lang="en-US" altLang="zh-CN" dirty="0"/>
              <a:t> </a:t>
            </a:r>
            <a:r>
              <a:rPr lang="en-US" altLang="zh-CN" u="sng" dirty="0">
                <a:solidFill>
                  <a:srgbClr val="7030A0"/>
                </a:solidFill>
              </a:rPr>
              <a:t>Mutually exclusive </a:t>
            </a:r>
            <a:r>
              <a:rPr lang="en-US" altLang="zh-CN" u="sng" dirty="0" smtClean="0">
                <a:solidFill>
                  <a:srgbClr val="7030A0"/>
                </a:solidFill>
              </a:rPr>
              <a:t>elements: </a:t>
            </a:r>
            <a:r>
              <a:rPr lang="en-US" altLang="zh-CN" dirty="0" smtClean="0"/>
              <a:t>there </a:t>
            </a:r>
            <a:r>
              <a:rPr lang="en-US" altLang="zh-CN" dirty="0"/>
              <a:t>is no overlap in scope definition between different elements of a work breakdown </a:t>
            </a:r>
            <a:r>
              <a:rPr lang="en-US" altLang="zh-CN" dirty="0" smtClean="0"/>
              <a:t>structure.</a:t>
            </a:r>
          </a:p>
          <a:p>
            <a:r>
              <a:rPr lang="en-US" altLang="zh-CN" u="sng" dirty="0">
                <a:solidFill>
                  <a:srgbClr val="7030A0"/>
                </a:solidFill>
              </a:rPr>
              <a:t>Plan outcomes, not </a:t>
            </a:r>
            <a:r>
              <a:rPr lang="en-US" altLang="zh-CN" u="sng" dirty="0" smtClean="0">
                <a:solidFill>
                  <a:srgbClr val="7030A0"/>
                </a:solidFill>
              </a:rPr>
              <a:t>actions</a:t>
            </a:r>
          </a:p>
          <a:p>
            <a:r>
              <a:rPr lang="en-US" altLang="zh-CN" u="sng" dirty="0">
                <a:solidFill>
                  <a:srgbClr val="7030A0"/>
                </a:solidFill>
              </a:rPr>
              <a:t>Level of detail: </a:t>
            </a:r>
            <a:r>
              <a:rPr lang="en-US" altLang="zh-CN" dirty="0"/>
              <a:t>One must decide when to stop dividing work into smaller </a:t>
            </a:r>
            <a:r>
              <a:rPr lang="en-US" altLang="zh-CN" dirty="0" smtClean="0"/>
              <a:t>elements</a:t>
            </a:r>
          </a:p>
          <a:p>
            <a:pPr lvl="1"/>
            <a:r>
              <a:rPr lang="en-US" altLang="zh-CN" dirty="0"/>
              <a:t>"80 hour rule" </a:t>
            </a:r>
            <a:r>
              <a:rPr lang="en-US" altLang="zh-CN" dirty="0" smtClean="0"/>
              <a:t>means </a:t>
            </a:r>
            <a:r>
              <a:rPr lang="en-US" altLang="zh-CN" dirty="0"/>
              <a:t>that no single activity or group of activities at the lowest level of detail of the WBS to produce a single deliverable should be more than 80 hours of </a:t>
            </a:r>
            <a:r>
              <a:rPr lang="en-US" altLang="zh-CN" dirty="0" smtClean="0"/>
              <a:t>effort</a:t>
            </a:r>
          </a:p>
          <a:p>
            <a:pPr lvl="1"/>
            <a:endParaRPr lang="zh-CN" altLang="en-US" dirty="0"/>
          </a:p>
        </p:txBody>
      </p:sp>
      <p:sp>
        <p:nvSpPr>
          <p:cNvPr id="3" name="标题 2"/>
          <p:cNvSpPr>
            <a:spLocks noGrp="1"/>
          </p:cNvSpPr>
          <p:nvPr>
            <p:ph type="title"/>
          </p:nvPr>
        </p:nvSpPr>
        <p:spPr/>
        <p:txBody>
          <a:bodyPr/>
          <a:lstStyle/>
          <a:p>
            <a:r>
              <a:rPr lang="en-US" altLang="zh-CN" dirty="0"/>
              <a:t>Design principles</a:t>
            </a:r>
            <a:endParaRPr lang="zh-CN" altLang="en-US" dirty="0"/>
          </a:p>
        </p:txBody>
      </p:sp>
    </p:spTree>
    <p:extLst>
      <p:ext uri="{BB962C8B-B14F-4D97-AF65-F5344CB8AC3E}">
        <p14:creationId xmlns:p14="http://schemas.microsoft.com/office/powerpoint/2010/main" val="177956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5141168"/>
          </a:xfrm>
        </p:spPr>
        <p:txBody>
          <a:bodyPr>
            <a:normAutofit fontScale="92500" lnSpcReduction="20000"/>
          </a:bodyPr>
          <a:lstStyle/>
          <a:p>
            <a:r>
              <a:rPr lang="en-US" altLang="zh-CN" sz="2400" u="sng" dirty="0">
                <a:solidFill>
                  <a:srgbClr val="7030A0"/>
                </a:solidFill>
              </a:rPr>
              <a:t>Coding </a:t>
            </a:r>
            <a:r>
              <a:rPr lang="en-US" altLang="zh-CN" sz="2400" u="sng" dirty="0" smtClean="0">
                <a:solidFill>
                  <a:srgbClr val="7030A0"/>
                </a:solidFill>
              </a:rPr>
              <a:t>scheme</a:t>
            </a:r>
            <a:r>
              <a:rPr lang="en-US" altLang="zh-CN" sz="2400" dirty="0" smtClean="0"/>
              <a:t>: it </a:t>
            </a:r>
            <a:r>
              <a:rPr lang="en-US" altLang="zh-CN" sz="2400" dirty="0"/>
              <a:t>is common for work breakdown structure elements to be numbered sequentially to reveal the hierarchical structure</a:t>
            </a:r>
            <a:r>
              <a:rPr lang="en-US" altLang="zh-CN" sz="2400" dirty="0" smtClean="0"/>
              <a:t>.</a:t>
            </a:r>
          </a:p>
          <a:p>
            <a:endParaRPr lang="en-US" altLang="zh-CN" sz="2400" dirty="0"/>
          </a:p>
          <a:p>
            <a:endParaRPr lang="en-US" altLang="zh-CN" sz="2400" dirty="0" smtClean="0"/>
          </a:p>
          <a:p>
            <a:endParaRPr lang="en-US" altLang="zh-CN" sz="2400" dirty="0"/>
          </a:p>
          <a:p>
            <a:endParaRPr lang="en-US" altLang="zh-CN" sz="2400" dirty="0" smtClean="0"/>
          </a:p>
          <a:p>
            <a:r>
              <a:rPr lang="en-US" altLang="zh-CN" sz="2400" u="sng" dirty="0">
                <a:solidFill>
                  <a:srgbClr val="7030A0"/>
                </a:solidFill>
              </a:rPr>
              <a:t>Terminal </a:t>
            </a:r>
            <a:r>
              <a:rPr lang="en-US" altLang="zh-CN" sz="2400" u="sng" dirty="0" smtClean="0">
                <a:solidFill>
                  <a:srgbClr val="7030A0"/>
                </a:solidFill>
              </a:rPr>
              <a:t>element</a:t>
            </a:r>
            <a:r>
              <a:rPr lang="en-US" altLang="zh-CN" sz="2400" dirty="0"/>
              <a:t>: The lowest element in a tree structure, a terminal element is one that is not further subdivided. In a </a:t>
            </a:r>
            <a:r>
              <a:rPr lang="en-US" altLang="zh-CN" sz="2400" dirty="0" smtClean="0"/>
              <a:t>WBS, such elements, </a:t>
            </a:r>
            <a:r>
              <a:rPr lang="en-US" altLang="zh-CN" sz="2400" dirty="0"/>
              <a:t>also known as work packages, are the items that are estimated in terms of resource requirements, budget and duration; linked by dependencies; and scheduled</a:t>
            </a:r>
            <a:r>
              <a:rPr lang="en-US" altLang="zh-CN" sz="2400" dirty="0" smtClean="0"/>
              <a:t>.</a:t>
            </a:r>
          </a:p>
          <a:p>
            <a:r>
              <a:rPr lang="en-US" altLang="zh-CN" sz="2400" u="sng" dirty="0">
                <a:solidFill>
                  <a:srgbClr val="7030A0"/>
                </a:solidFill>
              </a:rPr>
              <a:t>Consistent to </a:t>
            </a:r>
            <a:r>
              <a:rPr lang="en-US" altLang="zh-CN" sz="2400" u="sng" dirty="0" smtClean="0">
                <a:solidFill>
                  <a:srgbClr val="7030A0"/>
                </a:solidFill>
              </a:rPr>
              <a:t>norms</a:t>
            </a:r>
            <a:r>
              <a:rPr lang="en-US" altLang="zh-CN" sz="2400" dirty="0"/>
              <a:t>: The higher WBS structure should be consistent to whatever norms or template mandates exist within the organization or domain. </a:t>
            </a:r>
            <a:endParaRPr lang="zh-CN" altLang="en-US" sz="2400" dirty="0"/>
          </a:p>
        </p:txBody>
      </p:sp>
      <p:sp>
        <p:nvSpPr>
          <p:cNvPr id="3" name="标题 2"/>
          <p:cNvSpPr>
            <a:spLocks noGrp="1"/>
          </p:cNvSpPr>
          <p:nvPr>
            <p:ph type="title"/>
          </p:nvPr>
        </p:nvSpPr>
        <p:spPr/>
        <p:txBody>
          <a:bodyPr/>
          <a:lstStyle/>
          <a:p>
            <a:r>
              <a:rPr lang="en-US" altLang="zh-CN" dirty="0"/>
              <a:t>Design principles</a:t>
            </a:r>
            <a:endParaRPr lang="zh-CN" altLang="en-US" dirty="0"/>
          </a:p>
        </p:txBody>
      </p:sp>
      <p:pic>
        <p:nvPicPr>
          <p:cNvPr id="5" name="图片 4"/>
          <p:cNvPicPr>
            <a:picLocks noChangeAspect="1"/>
          </p:cNvPicPr>
          <p:nvPr/>
        </p:nvPicPr>
        <p:blipFill>
          <a:blip r:embed="rId2"/>
          <a:stretch>
            <a:fillRect/>
          </a:stretch>
        </p:blipFill>
        <p:spPr>
          <a:xfrm>
            <a:off x="4067944" y="2204864"/>
            <a:ext cx="4276725" cy="1656184"/>
          </a:xfrm>
          <a:prstGeom prst="rect">
            <a:avLst/>
          </a:prstGeom>
        </p:spPr>
      </p:pic>
    </p:spTree>
    <p:extLst>
      <p:ext uri="{BB962C8B-B14F-4D97-AF65-F5344CB8AC3E}">
        <p14:creationId xmlns:p14="http://schemas.microsoft.com/office/powerpoint/2010/main" val="82974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Decomposition of WBS</a:t>
            </a:r>
          </a:p>
          <a:p>
            <a:pPr lvl="1"/>
            <a:r>
              <a:rPr lang="en-US" altLang="zh-CN" dirty="0" smtClean="0"/>
              <a:t>According to functionality of the product</a:t>
            </a:r>
          </a:p>
          <a:p>
            <a:pPr lvl="1"/>
            <a:r>
              <a:rPr lang="en-US" altLang="zh-CN" dirty="0" smtClean="0"/>
              <a:t>According to different phases in software development</a:t>
            </a:r>
          </a:p>
          <a:p>
            <a:pPr lvl="1"/>
            <a:r>
              <a:rPr lang="en-US" altLang="zh-CN" dirty="0" smtClean="0"/>
              <a:t>According to </a:t>
            </a:r>
            <a:r>
              <a:rPr lang="en-US" altLang="zh-CN" dirty="0"/>
              <a:t>organizational department or geographical </a:t>
            </a:r>
            <a:r>
              <a:rPr lang="en-US" altLang="zh-CN" dirty="0" smtClean="0"/>
              <a:t>distribution</a:t>
            </a:r>
          </a:p>
          <a:p>
            <a:pPr lvl="1"/>
            <a:r>
              <a:rPr lang="en-US" altLang="zh-CN" dirty="0" smtClean="0"/>
              <a:t>According to objectives or duties</a:t>
            </a:r>
          </a:p>
          <a:p>
            <a:r>
              <a:rPr lang="en-US" altLang="zh-CN" dirty="0" smtClean="0"/>
              <a:t>Steps</a:t>
            </a:r>
          </a:p>
          <a:p>
            <a:pPr lvl="1"/>
            <a:r>
              <a:rPr lang="en-US" altLang="zh-CN" dirty="0" smtClean="0"/>
              <a:t>Decompose work</a:t>
            </a:r>
          </a:p>
          <a:p>
            <a:pPr lvl="1"/>
            <a:r>
              <a:rPr lang="en-US" altLang="zh-CN" dirty="0" smtClean="0"/>
              <a:t>Define</a:t>
            </a:r>
            <a:r>
              <a:rPr lang="zh-CN" altLang="en-US" dirty="0"/>
              <a:t> </a:t>
            </a:r>
            <a:r>
              <a:rPr lang="en-US" altLang="zh-CN" dirty="0" smtClean="0"/>
              <a:t>relationships between activities</a:t>
            </a:r>
          </a:p>
          <a:p>
            <a:pPr lvl="1"/>
            <a:r>
              <a:rPr lang="en-US" altLang="zh-CN" dirty="0" smtClean="0"/>
              <a:t>Scheduling and resource allocation</a:t>
            </a:r>
            <a:endParaRPr lang="zh-CN" altLang="en-US" dirty="0"/>
          </a:p>
        </p:txBody>
      </p:sp>
      <p:sp>
        <p:nvSpPr>
          <p:cNvPr id="3" name="标题 2"/>
          <p:cNvSpPr>
            <a:spLocks noGrp="1"/>
          </p:cNvSpPr>
          <p:nvPr>
            <p:ph type="title"/>
          </p:nvPr>
        </p:nvSpPr>
        <p:spPr/>
        <p:txBody>
          <a:bodyPr/>
          <a:lstStyle/>
          <a:p>
            <a:r>
              <a:rPr lang="en-US" altLang="zh-CN" dirty="0" smtClean="0"/>
              <a:t>Create WBS</a:t>
            </a:r>
            <a:endParaRPr lang="zh-CN" altLang="en-US" dirty="0"/>
          </a:p>
        </p:txBody>
      </p:sp>
    </p:spTree>
    <p:extLst>
      <p:ext uri="{BB962C8B-B14F-4D97-AF65-F5344CB8AC3E}">
        <p14:creationId xmlns:p14="http://schemas.microsoft.com/office/powerpoint/2010/main" val="197658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dirty="0" smtClean="0"/>
              <a:t>General planning</a:t>
            </a:r>
          </a:p>
          <a:p>
            <a:r>
              <a:rPr lang="en-US" altLang="zh-CN" dirty="0" smtClean="0"/>
              <a:t>Scope</a:t>
            </a:r>
          </a:p>
          <a:p>
            <a:r>
              <a:rPr lang="en-US" altLang="zh-CN" dirty="0" smtClean="0"/>
              <a:t>Progress planning</a:t>
            </a:r>
          </a:p>
          <a:p>
            <a:r>
              <a:rPr lang="en-US" altLang="zh-CN" dirty="0" smtClean="0"/>
              <a:t>Cost planning</a:t>
            </a:r>
          </a:p>
          <a:p>
            <a:r>
              <a:rPr lang="en-US" altLang="zh-CN" dirty="0" smtClean="0"/>
              <a:t>Quality management planning</a:t>
            </a:r>
          </a:p>
          <a:p>
            <a:r>
              <a:rPr lang="en-US" altLang="zh-CN" dirty="0" smtClean="0"/>
              <a:t>Project resource planning</a:t>
            </a:r>
          </a:p>
          <a:p>
            <a:r>
              <a:rPr lang="en-US" altLang="zh-CN" dirty="0" smtClean="0"/>
              <a:t>Project risk planning</a:t>
            </a:r>
          </a:p>
          <a:p>
            <a:r>
              <a:rPr lang="en-US" altLang="zh-CN" dirty="0" smtClean="0"/>
              <a:t>Procurement planning</a:t>
            </a:r>
          </a:p>
          <a:p>
            <a:r>
              <a:rPr lang="en-US" altLang="zh-CN" dirty="0" smtClean="0"/>
              <a:t>Configuration planning</a:t>
            </a:r>
          </a:p>
          <a:p>
            <a:r>
              <a:rPr lang="en-US" altLang="zh-CN" dirty="0" smtClean="0"/>
              <a:t>Integration management planning</a:t>
            </a:r>
          </a:p>
        </p:txBody>
      </p:sp>
      <p:sp>
        <p:nvSpPr>
          <p:cNvPr id="3" name="标题 2"/>
          <p:cNvSpPr>
            <a:spLocks noGrp="1"/>
          </p:cNvSpPr>
          <p:nvPr>
            <p:ph type="title"/>
          </p:nvPr>
        </p:nvSpPr>
        <p:spPr/>
        <p:txBody>
          <a:bodyPr/>
          <a:lstStyle/>
          <a:p>
            <a:r>
              <a:rPr lang="en-US" altLang="zh-CN" dirty="0" smtClean="0"/>
              <a:t>Output Documents</a:t>
            </a:r>
            <a:endParaRPr lang="zh-CN" altLang="en-US" dirty="0"/>
          </a:p>
        </p:txBody>
      </p:sp>
    </p:spTree>
    <p:extLst>
      <p:ext uri="{BB962C8B-B14F-4D97-AF65-F5344CB8AC3E}">
        <p14:creationId xmlns:p14="http://schemas.microsoft.com/office/powerpoint/2010/main" val="218249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540768"/>
          </a:xfrm>
        </p:spPr>
        <p:txBody>
          <a:bodyPr>
            <a:normAutofit lnSpcReduction="10000"/>
          </a:bodyPr>
          <a:lstStyle/>
          <a:p>
            <a:r>
              <a:rPr lang="en-US" altLang="zh-CN" sz="2000" dirty="0"/>
              <a:t>A </a:t>
            </a:r>
            <a:r>
              <a:rPr lang="en-US" altLang="zh-CN" sz="2000" i="1" dirty="0">
                <a:solidFill>
                  <a:srgbClr val="7030A0"/>
                </a:solidFill>
              </a:rPr>
              <a:t>Gantt chart </a:t>
            </a:r>
            <a:r>
              <a:rPr lang="en-US" altLang="zh-CN" sz="2000" dirty="0"/>
              <a:t>is a type of bar chart, devised by Henry Gantt in the 1910s, that illustrates a project schedule. Gantt charts illustrate the start and finish dates of the terminal elements and summary elements of a project. Terminal elements and summary elements comprise the work breakdown structure of the project. </a:t>
            </a:r>
            <a:endParaRPr lang="zh-CN" altLang="en-US" sz="2000" dirty="0"/>
          </a:p>
        </p:txBody>
      </p:sp>
      <p:sp>
        <p:nvSpPr>
          <p:cNvPr id="3" name="标题 2"/>
          <p:cNvSpPr>
            <a:spLocks noGrp="1"/>
          </p:cNvSpPr>
          <p:nvPr>
            <p:ph type="title"/>
          </p:nvPr>
        </p:nvSpPr>
        <p:spPr/>
        <p:txBody>
          <a:bodyPr/>
          <a:lstStyle/>
          <a:p>
            <a:r>
              <a:rPr lang="en-US" altLang="zh-CN" dirty="0" smtClean="0"/>
              <a:t>Gantt Chart</a:t>
            </a:r>
            <a:endParaRPr lang="zh-CN" altLang="en-US" dirty="0"/>
          </a:p>
        </p:txBody>
      </p:sp>
      <p:pic>
        <p:nvPicPr>
          <p:cNvPr id="4" name="图片 3"/>
          <p:cNvPicPr>
            <a:picLocks noChangeAspect="1"/>
          </p:cNvPicPr>
          <p:nvPr/>
        </p:nvPicPr>
        <p:blipFill>
          <a:blip r:embed="rId2"/>
          <a:stretch>
            <a:fillRect/>
          </a:stretch>
        </p:blipFill>
        <p:spPr>
          <a:xfrm>
            <a:off x="1763688" y="3159030"/>
            <a:ext cx="5430481" cy="3610105"/>
          </a:xfrm>
          <a:prstGeom prst="rect">
            <a:avLst/>
          </a:prstGeom>
        </p:spPr>
      </p:pic>
    </p:spTree>
    <p:extLst>
      <p:ext uri="{BB962C8B-B14F-4D97-AF65-F5344CB8AC3E}">
        <p14:creationId xmlns:p14="http://schemas.microsoft.com/office/powerpoint/2010/main" val="334336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Microsoft Project</a:t>
            </a:r>
          </a:p>
          <a:p>
            <a:r>
              <a:rPr lang="en-US" altLang="zh-CN" dirty="0" smtClean="0"/>
              <a:t>Oracle Primavera Project Planner</a:t>
            </a:r>
          </a:p>
          <a:p>
            <a:r>
              <a:rPr lang="en-US" altLang="zh-CN" dirty="0" err="1" smtClean="0"/>
              <a:t>GanttProject</a:t>
            </a:r>
            <a:endParaRPr lang="en-US" altLang="zh-CN" dirty="0" smtClean="0"/>
          </a:p>
          <a:p>
            <a:r>
              <a:rPr lang="en-US" altLang="zh-CN" dirty="0" err="1" smtClean="0"/>
              <a:t>LiquidPlanner</a:t>
            </a:r>
            <a:endParaRPr lang="en-US" altLang="zh-CN" dirty="0" smtClean="0"/>
          </a:p>
          <a:p>
            <a:r>
              <a:rPr lang="en-US" altLang="zh-CN" dirty="0" smtClean="0"/>
              <a:t>Teamwork</a:t>
            </a:r>
          </a:p>
          <a:p>
            <a:r>
              <a:rPr lang="en-US" altLang="zh-CN" dirty="0" err="1" smtClean="0"/>
              <a:t>DotProject</a:t>
            </a:r>
            <a:endParaRPr lang="en-US" altLang="zh-CN" dirty="0" smtClean="0"/>
          </a:p>
          <a:p>
            <a:r>
              <a:rPr lang="en-US" altLang="zh-CN" dirty="0" err="1" smtClean="0"/>
              <a:t>Xplanner</a:t>
            </a:r>
            <a:endParaRPr lang="en-US" altLang="zh-CN" dirty="0" smtClean="0"/>
          </a:p>
          <a:p>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Tools</a:t>
            </a:r>
            <a:endParaRPr lang="zh-CN" altLang="en-US" dirty="0"/>
          </a:p>
        </p:txBody>
      </p:sp>
    </p:spTree>
    <p:extLst>
      <p:ext uri="{BB962C8B-B14F-4D97-AF65-F5344CB8AC3E}">
        <p14:creationId xmlns:p14="http://schemas.microsoft.com/office/powerpoint/2010/main" val="422044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pPr marL="0" indent="0">
              <a:buNone/>
            </a:pPr>
            <a:r>
              <a:rPr lang="en-US" altLang="zh-CN" dirty="0" smtClean="0"/>
              <a:t>Any planning approach should have the </a:t>
            </a:r>
            <a:r>
              <a:rPr lang="en-US" altLang="zh-CN" smtClean="0"/>
              <a:t>following elements:</a:t>
            </a:r>
            <a:endParaRPr lang="en-US" altLang="zh-CN" dirty="0"/>
          </a:p>
          <a:p>
            <a:r>
              <a:rPr lang="en-US" altLang="zh-CN" dirty="0" smtClean="0"/>
              <a:t>The establishment of project objectives</a:t>
            </a:r>
          </a:p>
          <a:p>
            <a:r>
              <a:rPr lang="en-US" altLang="zh-CN" dirty="0" smtClean="0"/>
              <a:t>The analysis of the characteristics of the project</a:t>
            </a:r>
          </a:p>
          <a:p>
            <a:r>
              <a:rPr lang="en-US" altLang="zh-CN" dirty="0" smtClean="0"/>
              <a:t>The establishment of an infrastructure consisting of an appropriate organization and set of standards, methods and tools</a:t>
            </a:r>
          </a:p>
          <a:p>
            <a:r>
              <a:rPr lang="en-US" altLang="zh-CN" dirty="0" smtClean="0"/>
              <a:t>The identification of the products of the project and the activities needed to generate those products</a:t>
            </a:r>
          </a:p>
          <a:p>
            <a:r>
              <a:rPr lang="en-US" altLang="zh-CN" dirty="0" smtClean="0"/>
              <a:t>The allocation of resources to activities</a:t>
            </a:r>
          </a:p>
          <a:p>
            <a:r>
              <a:rPr lang="en-US" altLang="zh-CN" dirty="0" smtClean="0"/>
              <a:t>The establishment of quality controls</a:t>
            </a:r>
            <a:endParaRPr lang="zh-CN" altLang="en-US"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214831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u="sng" dirty="0" smtClean="0">
                <a:solidFill>
                  <a:srgbClr val="7030A0"/>
                </a:solidFill>
              </a:rPr>
              <a:t>Project management knowledge areas </a:t>
            </a:r>
            <a:r>
              <a:rPr lang="en-US" altLang="zh-CN" dirty="0" smtClean="0"/>
              <a:t>describe the key competencies that project managers must develop. (10 common KA)</a:t>
            </a:r>
          </a:p>
          <a:p>
            <a:pPr lvl="1"/>
            <a:r>
              <a:rPr lang="en-US" altLang="zh-CN" dirty="0" smtClean="0"/>
              <a:t>Integration management</a:t>
            </a:r>
          </a:p>
          <a:p>
            <a:pPr lvl="1"/>
            <a:r>
              <a:rPr lang="en-US" altLang="zh-CN" dirty="0" smtClean="0"/>
              <a:t>Scope management</a:t>
            </a:r>
          </a:p>
          <a:p>
            <a:pPr lvl="1"/>
            <a:r>
              <a:rPr lang="en-US" altLang="zh-CN" dirty="0" smtClean="0"/>
              <a:t>Time management</a:t>
            </a:r>
          </a:p>
          <a:p>
            <a:pPr lvl="1"/>
            <a:r>
              <a:rPr lang="en-US" altLang="zh-CN" dirty="0" smtClean="0"/>
              <a:t>Cost management</a:t>
            </a:r>
          </a:p>
          <a:p>
            <a:pPr lvl="1"/>
            <a:r>
              <a:rPr lang="en-US" altLang="zh-CN" dirty="0" smtClean="0"/>
              <a:t>Quality management</a:t>
            </a:r>
          </a:p>
          <a:p>
            <a:pPr lvl="1"/>
            <a:r>
              <a:rPr lang="en-US" altLang="zh-CN" dirty="0" smtClean="0"/>
              <a:t>Human resource management</a:t>
            </a:r>
          </a:p>
          <a:p>
            <a:pPr lvl="1"/>
            <a:r>
              <a:rPr lang="en-US" altLang="zh-CN" dirty="0" smtClean="0"/>
              <a:t>Communication management</a:t>
            </a:r>
          </a:p>
          <a:p>
            <a:pPr lvl="1"/>
            <a:r>
              <a:rPr lang="en-US" altLang="zh-CN" dirty="0" smtClean="0"/>
              <a:t>Risk management</a:t>
            </a:r>
          </a:p>
          <a:p>
            <a:pPr lvl="1"/>
            <a:r>
              <a:rPr lang="en-US" altLang="zh-CN" dirty="0" smtClean="0"/>
              <a:t>Procurement management</a:t>
            </a:r>
          </a:p>
          <a:p>
            <a:pPr lvl="1"/>
            <a:r>
              <a:rPr lang="en-US" altLang="zh-CN" dirty="0" smtClean="0"/>
              <a:t>Stakeholder management</a:t>
            </a:r>
          </a:p>
          <a:p>
            <a:pPr marL="365760" lvl="1" indent="0">
              <a:buNone/>
            </a:pPr>
            <a:endParaRPr lang="zh-CN" altLang="en-US" u="sng" dirty="0">
              <a:solidFill>
                <a:srgbClr val="7030A0"/>
              </a:solidFill>
            </a:endParaRPr>
          </a:p>
        </p:txBody>
      </p:sp>
      <p:sp>
        <p:nvSpPr>
          <p:cNvPr id="3" name="标题 2"/>
          <p:cNvSpPr>
            <a:spLocks noGrp="1"/>
          </p:cNvSpPr>
          <p:nvPr>
            <p:ph type="title"/>
          </p:nvPr>
        </p:nvSpPr>
        <p:spPr/>
        <p:txBody>
          <a:bodyPr>
            <a:normAutofit/>
          </a:bodyPr>
          <a:lstStyle/>
          <a:p>
            <a:r>
              <a:rPr lang="en-US" altLang="zh-CN" sz="3600" dirty="0" smtClean="0"/>
              <a:t>Project Management Knowledge Areas</a:t>
            </a:r>
            <a:endParaRPr lang="zh-CN" altLang="en-US" sz="3600" dirty="0"/>
          </a:p>
        </p:txBody>
      </p:sp>
    </p:spTree>
    <p:extLst>
      <p:ext uri="{BB962C8B-B14F-4D97-AF65-F5344CB8AC3E}">
        <p14:creationId xmlns:p14="http://schemas.microsoft.com/office/powerpoint/2010/main" val="590752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8001000" cy="360040"/>
          </a:xfrm>
        </p:spPr>
        <p:txBody>
          <a:bodyPr>
            <a:noAutofit/>
          </a:bodyPr>
          <a:lstStyle/>
          <a:p>
            <a:r>
              <a:rPr lang="en-US" altLang="zh-CN" sz="1800" dirty="0" smtClean="0"/>
              <a:t>Common Project management tools and techniques by knowledge areas</a:t>
            </a:r>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3247562725"/>
              </p:ext>
            </p:extLst>
          </p:nvPr>
        </p:nvGraphicFramePr>
        <p:xfrm>
          <a:off x="611560" y="836712"/>
          <a:ext cx="8424936" cy="5303520"/>
        </p:xfrm>
        <a:graphic>
          <a:graphicData uri="http://schemas.openxmlformats.org/drawingml/2006/table">
            <a:tbl>
              <a:tblPr firstRow="1" bandRow="1">
                <a:tableStyleId>{073A0DAA-6AF3-43AB-8588-CEC1D06C72B9}</a:tableStyleId>
              </a:tblPr>
              <a:tblGrid>
                <a:gridCol w="1080120"/>
                <a:gridCol w="3168352"/>
                <a:gridCol w="1368152"/>
                <a:gridCol w="2808312"/>
              </a:tblGrid>
              <a:tr h="144016">
                <a:tc>
                  <a:txBody>
                    <a:bodyPr/>
                    <a:lstStyle/>
                    <a:p>
                      <a:r>
                        <a:rPr lang="en-US" altLang="zh-CN" sz="1200" dirty="0" smtClean="0"/>
                        <a:t>KA</a:t>
                      </a:r>
                      <a:endParaRPr lang="zh-CN" altLang="en-US" sz="1200" dirty="0"/>
                    </a:p>
                  </a:txBody>
                  <a:tcPr/>
                </a:tc>
                <a:tc>
                  <a:txBody>
                    <a:bodyPr/>
                    <a:lstStyle/>
                    <a:p>
                      <a:r>
                        <a:rPr lang="en-US" altLang="zh-CN" sz="1200" dirty="0" smtClean="0"/>
                        <a:t>Tools</a:t>
                      </a:r>
                      <a:r>
                        <a:rPr lang="en-US" altLang="zh-CN" sz="1200" baseline="0" dirty="0" smtClean="0"/>
                        <a:t> and Techniques</a:t>
                      </a:r>
                      <a:endParaRPr lang="zh-CN" altLang="en-US" sz="1200" dirty="0"/>
                    </a:p>
                  </a:txBody>
                  <a:tcPr/>
                </a:tc>
                <a:tc>
                  <a:txBody>
                    <a:bodyPr/>
                    <a:lstStyle/>
                    <a:p>
                      <a:r>
                        <a:rPr lang="en-US" altLang="zh-CN" sz="1200" dirty="0" smtClean="0"/>
                        <a:t>KA</a:t>
                      </a:r>
                      <a:endParaRPr lang="zh-CN"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Tools</a:t>
                      </a:r>
                      <a:r>
                        <a:rPr lang="en-US" altLang="zh-CN" sz="1200" baseline="0" dirty="0" smtClean="0"/>
                        <a:t> and Techniques</a:t>
                      </a:r>
                      <a:endParaRPr lang="zh-CN" altLang="en-US" sz="1200" dirty="0" smtClean="0"/>
                    </a:p>
                  </a:txBody>
                  <a:tcPr/>
                </a:tc>
              </a:tr>
              <a:tr h="216197">
                <a:tc>
                  <a:txBody>
                    <a:bodyPr/>
                    <a:lstStyle/>
                    <a:p>
                      <a:pPr algn="l"/>
                      <a:r>
                        <a:rPr lang="en-US" altLang="zh-CN" sz="1200" b="0" dirty="0" smtClean="0"/>
                        <a:t>Integration</a:t>
                      </a:r>
                      <a:r>
                        <a:rPr lang="en-US" altLang="zh-CN" sz="1200" b="0" baseline="0" dirty="0" smtClean="0"/>
                        <a:t> management</a:t>
                      </a:r>
                      <a:endParaRPr lang="zh-CN" altLang="en-US" sz="1200" b="0" dirty="0"/>
                    </a:p>
                  </a:txBody>
                  <a:tcPr anchor="ctr">
                    <a:solidFill>
                      <a:schemeClr val="accent2"/>
                    </a:solidFill>
                  </a:tcPr>
                </a:tc>
                <a:tc>
                  <a:txBody>
                    <a:bodyPr/>
                    <a:lstStyle/>
                    <a:p>
                      <a:r>
                        <a:rPr lang="en-US" altLang="zh-CN" sz="1200" b="0" dirty="0" smtClean="0"/>
                        <a:t>Project</a:t>
                      </a:r>
                      <a:r>
                        <a:rPr lang="en-US" altLang="zh-CN" sz="1200" b="0" baseline="0" dirty="0" smtClean="0"/>
                        <a:t> selection methods, project management methodologies, stakeholder analysis, work requests, project chart, project management plans, project management software, change requests, change control board, project review meeting, lesson-learned reports</a:t>
                      </a:r>
                      <a:endParaRPr lang="zh-CN" altLang="en-US" sz="1200" b="0" dirty="0"/>
                    </a:p>
                  </a:txBody>
                  <a:tcPr anchor="ctr"/>
                </a:tc>
                <a:tc>
                  <a:txBody>
                    <a:bodyPr/>
                    <a:lstStyle/>
                    <a:p>
                      <a:pPr marL="0" algn="l" rtl="0" eaLnBrk="1" latinLnBrk="0" hangingPunct="1"/>
                      <a:r>
                        <a:rPr kumimoji="0" lang="en-US" altLang="zh-CN" sz="1200" kern="1200" dirty="0" smtClean="0">
                          <a:solidFill>
                            <a:schemeClr val="dk1"/>
                          </a:solidFill>
                          <a:latin typeface="+mn-lt"/>
                          <a:ea typeface="+mn-ea"/>
                          <a:cs typeface="+mn-cs"/>
                        </a:rPr>
                        <a:t>Human</a:t>
                      </a:r>
                      <a:r>
                        <a:rPr kumimoji="0" lang="en-US" altLang="zh-CN" sz="1200" kern="1200" baseline="0" dirty="0" smtClean="0">
                          <a:solidFill>
                            <a:schemeClr val="dk1"/>
                          </a:solidFill>
                          <a:latin typeface="+mn-lt"/>
                          <a:ea typeface="+mn-ea"/>
                          <a:cs typeface="+mn-cs"/>
                        </a:rPr>
                        <a:t> Resource management</a:t>
                      </a:r>
                      <a:endParaRPr kumimoji="0" lang="zh-CN" altLang="en-US" sz="1200" kern="1200" dirty="0">
                        <a:solidFill>
                          <a:schemeClr val="dk1"/>
                        </a:solidFill>
                        <a:latin typeface="+mn-lt"/>
                        <a:ea typeface="+mn-ea"/>
                        <a:cs typeface="+mn-cs"/>
                      </a:endParaRPr>
                    </a:p>
                  </a:txBody>
                  <a:tcPr anchor="ctr">
                    <a:solidFill>
                      <a:schemeClr val="accent2"/>
                    </a:solidFill>
                  </a:tcPr>
                </a:tc>
                <a:tc>
                  <a:txBody>
                    <a:bodyPr/>
                    <a:lstStyle/>
                    <a:p>
                      <a:r>
                        <a:rPr lang="en-US" altLang="zh-CN" sz="1200" dirty="0" smtClean="0"/>
                        <a:t>Motivation</a:t>
                      </a:r>
                      <a:r>
                        <a:rPr lang="en-US" altLang="zh-CN" sz="1200" baseline="0" dirty="0" smtClean="0"/>
                        <a:t> techniques, empathic listening, responsibility assignment matrices, project organizational chart, resource histogram, team building exercise</a:t>
                      </a:r>
                      <a:endParaRPr lang="zh-CN" altLang="en-US" sz="1200" dirty="0" smtClean="0"/>
                    </a:p>
                  </a:txBody>
                  <a:tcPr anchor="ctr"/>
                </a:tc>
              </a:tr>
              <a:tr h="503883">
                <a:tc>
                  <a:txBody>
                    <a:bodyPr/>
                    <a:lstStyle/>
                    <a:p>
                      <a:pPr algn="l"/>
                      <a:r>
                        <a:rPr lang="en-US" altLang="zh-CN" sz="1200" dirty="0" smtClean="0"/>
                        <a:t>Scope</a:t>
                      </a:r>
                      <a:r>
                        <a:rPr lang="en-US" altLang="zh-CN" sz="1200" baseline="0" dirty="0" smtClean="0"/>
                        <a:t> Management</a:t>
                      </a:r>
                      <a:endParaRPr lang="zh-CN" altLang="en-US" sz="1200" dirty="0"/>
                    </a:p>
                  </a:txBody>
                  <a:tcPr anchor="ctr">
                    <a:solidFill>
                      <a:schemeClr val="accent2"/>
                    </a:solidFill>
                  </a:tcPr>
                </a:tc>
                <a:tc>
                  <a:txBody>
                    <a:bodyPr/>
                    <a:lstStyle/>
                    <a:p>
                      <a:r>
                        <a:rPr lang="en-US" altLang="zh-CN" sz="1200" dirty="0" smtClean="0"/>
                        <a:t>Scope</a:t>
                      </a:r>
                      <a:r>
                        <a:rPr lang="en-US" altLang="zh-CN" sz="1200" baseline="0" dirty="0" smtClean="0"/>
                        <a:t> statements, work breakdown structure, statements of work, requirements analysis, scope management plans, scope verification techniques, scope change controls</a:t>
                      </a:r>
                      <a:endParaRPr lang="zh-CN" altLang="en-US" sz="1200" dirty="0"/>
                    </a:p>
                  </a:txBody>
                  <a:tcPr anchor="ctr"/>
                </a:tc>
                <a:tc>
                  <a:txBody>
                    <a:bodyPr/>
                    <a:lstStyle/>
                    <a:p>
                      <a:pPr marL="0" algn="l" rtl="0" eaLnBrk="1" latinLnBrk="0" hangingPunct="1"/>
                      <a:r>
                        <a:rPr kumimoji="0" lang="en-US" altLang="zh-CN" sz="1200" kern="1200" dirty="0" smtClean="0">
                          <a:solidFill>
                            <a:schemeClr val="dk1"/>
                          </a:solidFill>
                          <a:latin typeface="+mn-lt"/>
                          <a:ea typeface="+mn-ea"/>
                          <a:cs typeface="+mn-cs"/>
                        </a:rPr>
                        <a:t>Communication</a:t>
                      </a:r>
                      <a:r>
                        <a:rPr kumimoji="0" lang="en-US" altLang="zh-CN" sz="1200" kern="1200" baseline="0" dirty="0" smtClean="0">
                          <a:solidFill>
                            <a:schemeClr val="dk1"/>
                          </a:solidFill>
                          <a:latin typeface="+mn-lt"/>
                          <a:ea typeface="+mn-ea"/>
                          <a:cs typeface="+mn-cs"/>
                        </a:rPr>
                        <a:t>s management</a:t>
                      </a:r>
                      <a:endParaRPr kumimoji="0" lang="zh-CN" altLang="en-US" sz="1200" kern="1200" dirty="0">
                        <a:solidFill>
                          <a:schemeClr val="dk1"/>
                        </a:solidFill>
                        <a:latin typeface="+mn-lt"/>
                        <a:ea typeface="+mn-ea"/>
                        <a:cs typeface="+mn-cs"/>
                      </a:endParaRPr>
                    </a:p>
                  </a:txBody>
                  <a:tcPr anchor="ctr">
                    <a:solidFill>
                      <a:schemeClr val="accent2"/>
                    </a:solidFill>
                  </a:tcPr>
                </a:tc>
                <a:tc>
                  <a:txBody>
                    <a:bodyPr/>
                    <a:lstStyle/>
                    <a:p>
                      <a:r>
                        <a:rPr lang="en-US" altLang="zh-CN" sz="1200" baseline="0" dirty="0" smtClean="0"/>
                        <a:t>Communication management plans, kick-off meetings, conflict management, communication media selection, status and progress reports, virtual communications, templates, project web sites</a:t>
                      </a:r>
                    </a:p>
                  </a:txBody>
                  <a:tcPr anchor="ctr"/>
                </a:tc>
              </a:tr>
              <a:tr h="503883">
                <a:tc>
                  <a:txBody>
                    <a:bodyPr/>
                    <a:lstStyle/>
                    <a:p>
                      <a:pPr algn="l"/>
                      <a:r>
                        <a:rPr lang="en-US" altLang="zh-CN" sz="1200" dirty="0" smtClean="0"/>
                        <a:t>Time management</a:t>
                      </a:r>
                      <a:endParaRPr lang="zh-CN" altLang="en-US" sz="1200" dirty="0"/>
                    </a:p>
                  </a:txBody>
                  <a:tcPr anchor="ctr">
                    <a:solidFill>
                      <a:schemeClr val="accent2"/>
                    </a:solidFill>
                  </a:tcPr>
                </a:tc>
                <a:tc>
                  <a:txBody>
                    <a:bodyPr/>
                    <a:lstStyle/>
                    <a:p>
                      <a:r>
                        <a:rPr lang="en-US" altLang="zh-CN" sz="1200" b="0" baseline="0" dirty="0" smtClean="0"/>
                        <a:t>Gantt charts, project network diagrams, critical path analysis, crashing, fast tracking, schedule performance measurement</a:t>
                      </a:r>
                    </a:p>
                  </a:txBody>
                  <a:tcPr anchor="ctr"/>
                </a:tc>
                <a:tc>
                  <a:txBody>
                    <a:bodyPr/>
                    <a:lstStyle/>
                    <a:p>
                      <a:pPr marL="0" algn="l" rtl="0" eaLnBrk="1" latinLnBrk="0" hangingPunct="1"/>
                      <a:r>
                        <a:rPr kumimoji="0" lang="en-US" altLang="zh-CN" sz="1200" kern="1200" dirty="0" smtClean="0">
                          <a:solidFill>
                            <a:schemeClr val="dk1"/>
                          </a:solidFill>
                          <a:latin typeface="+mn-lt"/>
                          <a:ea typeface="+mn-ea"/>
                          <a:cs typeface="+mn-cs"/>
                        </a:rPr>
                        <a:t>Risk</a:t>
                      </a:r>
                      <a:r>
                        <a:rPr kumimoji="0" lang="en-US" altLang="zh-CN" sz="1200" kern="1200" baseline="0" dirty="0" smtClean="0">
                          <a:solidFill>
                            <a:schemeClr val="dk1"/>
                          </a:solidFill>
                          <a:latin typeface="+mn-lt"/>
                          <a:ea typeface="+mn-ea"/>
                          <a:cs typeface="+mn-cs"/>
                        </a:rPr>
                        <a:t> management</a:t>
                      </a:r>
                      <a:endParaRPr kumimoji="0" lang="en-US" altLang="zh-CN" sz="1200" kern="1200" dirty="0" smtClean="0">
                        <a:solidFill>
                          <a:schemeClr val="dk1"/>
                        </a:solidFill>
                        <a:latin typeface="+mn-lt"/>
                        <a:ea typeface="+mn-ea"/>
                        <a:cs typeface="+mn-cs"/>
                      </a:endParaRPr>
                    </a:p>
                  </a:txBody>
                  <a:tcPr anchor="ctr">
                    <a:solidFill>
                      <a:schemeClr val="accent2"/>
                    </a:solidFill>
                  </a:tcPr>
                </a:tc>
                <a:tc>
                  <a:txBody>
                    <a:bodyPr/>
                    <a:lstStyle/>
                    <a:p>
                      <a:r>
                        <a:rPr lang="en-US" altLang="zh-CN" sz="1200" baseline="0" dirty="0" smtClean="0"/>
                        <a:t>Risk management plans, risk registers, probability/impact matrices, risk rankings</a:t>
                      </a:r>
                    </a:p>
                  </a:txBody>
                  <a:tcPr anchor="ctr"/>
                </a:tc>
              </a:tr>
              <a:tr h="503883">
                <a:tc>
                  <a:txBody>
                    <a:bodyPr/>
                    <a:lstStyle/>
                    <a:p>
                      <a:pPr algn="l"/>
                      <a:r>
                        <a:rPr lang="en-US" altLang="zh-CN" sz="1200" dirty="0" smtClean="0"/>
                        <a:t>Cost</a:t>
                      </a:r>
                      <a:r>
                        <a:rPr lang="en-US" altLang="zh-CN" sz="1200" baseline="0" dirty="0" smtClean="0"/>
                        <a:t> management</a:t>
                      </a:r>
                      <a:endParaRPr lang="zh-CN" altLang="en-US" sz="1200" dirty="0"/>
                    </a:p>
                  </a:txBody>
                  <a:tcPr anchor="ctr">
                    <a:solidFill>
                      <a:schemeClr val="accent2"/>
                    </a:solidFill>
                  </a:tcPr>
                </a:tc>
                <a:tc>
                  <a:txBody>
                    <a:bodyPr/>
                    <a:lstStyle/>
                    <a:p>
                      <a:r>
                        <a:rPr lang="en-US" altLang="zh-CN" sz="1200" dirty="0" smtClean="0"/>
                        <a:t>Project</a:t>
                      </a:r>
                      <a:r>
                        <a:rPr lang="en-US" altLang="zh-CN" sz="1200" baseline="0" dirty="0" smtClean="0"/>
                        <a:t> budgets, net present value, return on investment, payback analysis, earned value management, project portfolio management, cost estimates, cost management plans, cost baselines</a:t>
                      </a:r>
                      <a:endParaRPr lang="zh-CN" altLang="en-US" sz="1200" dirty="0"/>
                    </a:p>
                  </a:txBody>
                  <a:tcPr anchor="ctr"/>
                </a:tc>
                <a:tc>
                  <a:txBody>
                    <a:bodyPr/>
                    <a:lstStyle/>
                    <a:p>
                      <a:pPr marL="0" algn="l" rtl="0" eaLnBrk="1" latinLnBrk="0" hangingPunct="1"/>
                      <a:r>
                        <a:rPr kumimoji="0" lang="en-US" altLang="zh-CN" sz="1200" kern="1200" dirty="0" smtClean="0">
                          <a:solidFill>
                            <a:schemeClr val="dk1"/>
                          </a:solidFill>
                          <a:latin typeface="+mn-lt"/>
                          <a:ea typeface="+mn-ea"/>
                          <a:cs typeface="+mn-cs"/>
                        </a:rPr>
                        <a:t>Procurement</a:t>
                      </a:r>
                      <a:r>
                        <a:rPr kumimoji="0" lang="en-US" altLang="zh-CN" sz="1200" kern="1200" baseline="0" dirty="0" smtClean="0">
                          <a:solidFill>
                            <a:schemeClr val="dk1"/>
                          </a:solidFill>
                          <a:latin typeface="+mn-lt"/>
                          <a:ea typeface="+mn-ea"/>
                          <a:cs typeface="+mn-cs"/>
                        </a:rPr>
                        <a:t> management</a:t>
                      </a:r>
                      <a:endParaRPr kumimoji="0" lang="zh-CN" altLang="en-US" sz="1200" kern="1200" dirty="0">
                        <a:solidFill>
                          <a:schemeClr val="dk1"/>
                        </a:solidFill>
                        <a:latin typeface="+mn-lt"/>
                        <a:ea typeface="+mn-ea"/>
                        <a:cs typeface="+mn-cs"/>
                      </a:endParaRPr>
                    </a:p>
                  </a:txBody>
                  <a:tcPr anchor="ctr">
                    <a:solidFill>
                      <a:schemeClr val="accent2"/>
                    </a:solidFill>
                  </a:tcPr>
                </a:tc>
                <a:tc>
                  <a:txBody>
                    <a:bodyPr/>
                    <a:lstStyle/>
                    <a:p>
                      <a:r>
                        <a:rPr lang="en-US" altLang="zh-CN" sz="1200" dirty="0" smtClean="0"/>
                        <a:t>Make-or-buy</a:t>
                      </a:r>
                      <a:r>
                        <a:rPr lang="en-US" altLang="zh-CN" sz="1200" baseline="0" dirty="0" smtClean="0"/>
                        <a:t> analysis, contracts, requests for proposals or quotes, source selections, supplier evaluation matrices</a:t>
                      </a:r>
                      <a:endParaRPr lang="zh-CN" altLang="en-US" sz="1200" dirty="0"/>
                    </a:p>
                  </a:txBody>
                  <a:tcPr anchor="ctr"/>
                </a:tc>
              </a:tr>
              <a:tr h="503883">
                <a:tc>
                  <a:txBody>
                    <a:bodyPr/>
                    <a:lstStyle/>
                    <a:p>
                      <a:pPr algn="l"/>
                      <a:r>
                        <a:rPr lang="en-US" altLang="zh-CN" sz="1200" dirty="0" smtClean="0"/>
                        <a:t>Quality</a:t>
                      </a:r>
                      <a:r>
                        <a:rPr lang="en-US" altLang="zh-CN" sz="1200" baseline="0" dirty="0" smtClean="0"/>
                        <a:t> management</a:t>
                      </a:r>
                      <a:endParaRPr lang="zh-CN" altLang="en-US" sz="1200" dirty="0"/>
                    </a:p>
                  </a:txBody>
                  <a:tcPr anchor="ctr">
                    <a:solidFill>
                      <a:schemeClr val="accent2"/>
                    </a:solidFill>
                  </a:tcPr>
                </a:tc>
                <a:tc>
                  <a:txBody>
                    <a:bodyPr/>
                    <a:lstStyle/>
                    <a:p>
                      <a:r>
                        <a:rPr lang="en-US" altLang="zh-CN" sz="1200" dirty="0" smtClean="0"/>
                        <a:t>Qualify metric</a:t>
                      </a:r>
                      <a:r>
                        <a:rPr lang="en-US" altLang="zh-CN" sz="1200" baseline="0" dirty="0" smtClean="0"/>
                        <a:t>s, checklist, quality control charts, Pareto diagrams, fishbone diagrams, maturity models, statistical methods, test plans</a:t>
                      </a:r>
                      <a:endParaRPr lang="zh-CN" altLang="en-US" sz="1200" dirty="0" smtClean="0"/>
                    </a:p>
                  </a:txBody>
                  <a:tcPr anchor="ctr"/>
                </a:tc>
                <a:tc>
                  <a:txBody>
                    <a:bodyPr/>
                    <a:lstStyle/>
                    <a:p>
                      <a:pPr marL="0" algn="l" rtl="0" eaLnBrk="1" latinLnBrk="0" hangingPunct="1"/>
                      <a:endParaRPr kumimoji="0" lang="en-US" altLang="zh-CN" sz="1200" kern="1200" dirty="0" smtClean="0">
                        <a:solidFill>
                          <a:schemeClr val="dk1"/>
                        </a:solidFill>
                        <a:latin typeface="+mn-lt"/>
                        <a:ea typeface="+mn-ea"/>
                        <a:cs typeface="+mn-cs"/>
                      </a:endParaRPr>
                    </a:p>
                    <a:p>
                      <a:pPr marL="0" algn="l" rtl="0" eaLnBrk="1" latinLnBrk="0" hangingPunct="1"/>
                      <a:r>
                        <a:rPr kumimoji="0" lang="en-US" altLang="zh-CN" sz="1200" kern="1200" dirty="0" smtClean="0">
                          <a:solidFill>
                            <a:schemeClr val="dk1"/>
                          </a:solidFill>
                          <a:latin typeface="+mn-lt"/>
                          <a:ea typeface="+mn-ea"/>
                          <a:cs typeface="+mn-cs"/>
                        </a:rPr>
                        <a:t>Stakeholder</a:t>
                      </a:r>
                      <a:r>
                        <a:rPr kumimoji="0" lang="en-US" altLang="zh-CN" sz="1200" kern="1200" baseline="0" dirty="0" smtClean="0">
                          <a:solidFill>
                            <a:schemeClr val="dk1"/>
                          </a:solidFill>
                          <a:latin typeface="+mn-lt"/>
                          <a:ea typeface="+mn-ea"/>
                          <a:cs typeface="+mn-cs"/>
                        </a:rPr>
                        <a:t> management </a:t>
                      </a:r>
                      <a:endParaRPr kumimoji="0" lang="zh-CN" altLang="en-US" sz="1200" kern="1200" dirty="0" smtClean="0">
                        <a:solidFill>
                          <a:schemeClr val="dk1"/>
                        </a:solidFill>
                        <a:latin typeface="+mn-lt"/>
                        <a:ea typeface="+mn-ea"/>
                        <a:cs typeface="+mn-cs"/>
                      </a:endParaRPr>
                    </a:p>
                  </a:txBody>
                  <a:tcPr anchor="ctr">
                    <a:solidFill>
                      <a:schemeClr val="accent2"/>
                    </a:solidFill>
                  </a:tcPr>
                </a:tc>
                <a:tc>
                  <a:txBody>
                    <a:bodyPr/>
                    <a:lstStyle/>
                    <a:p>
                      <a:r>
                        <a:rPr lang="en-US" altLang="zh-CN" sz="1200" dirty="0" smtClean="0"/>
                        <a:t>Stakeholder management plans,</a:t>
                      </a:r>
                      <a:r>
                        <a:rPr lang="en-US" altLang="zh-CN" sz="1200" baseline="0" dirty="0" smtClean="0"/>
                        <a:t> stakeholder identification, stakeholder registrations, stakeholder engagement</a:t>
                      </a:r>
                      <a:endParaRPr lang="zh-CN" altLang="en-US" sz="1200" dirty="0" smtClean="0"/>
                    </a:p>
                  </a:txBody>
                  <a:tcPr anchor="ctr"/>
                </a:tc>
              </a:tr>
            </a:tbl>
          </a:graphicData>
        </a:graphic>
      </p:graphicFrame>
      <p:sp>
        <p:nvSpPr>
          <p:cNvPr id="5" name="矩形 4"/>
          <p:cNvSpPr/>
          <p:nvPr/>
        </p:nvSpPr>
        <p:spPr>
          <a:xfrm>
            <a:off x="611560" y="6104963"/>
            <a:ext cx="7848872" cy="738664"/>
          </a:xfrm>
          <a:prstGeom prst="rect">
            <a:avLst/>
          </a:prstGeom>
        </p:spPr>
        <p:txBody>
          <a:bodyPr wrap="square">
            <a:spAutoFit/>
          </a:bodyPr>
          <a:lstStyle/>
          <a:p>
            <a:r>
              <a:rPr lang="en-US" altLang="zh-CN" sz="1400" dirty="0">
                <a:solidFill>
                  <a:srgbClr val="0070C0"/>
                </a:solidFill>
              </a:rPr>
              <a:t>Project Integration Management : </a:t>
            </a:r>
            <a:r>
              <a:rPr lang="en-US" altLang="zh-CN" sz="1400" dirty="0"/>
              <a:t>the processes and activities needed to identify, define, combine, unify, and coordinate the various processes and project management activities within the project management process groups.</a:t>
            </a:r>
            <a:endParaRPr lang="zh-CN" altLang="en-US" sz="1400" dirty="0"/>
          </a:p>
        </p:txBody>
      </p:sp>
    </p:spTree>
    <p:extLst>
      <p:ext uri="{BB962C8B-B14F-4D97-AF65-F5344CB8AC3E}">
        <p14:creationId xmlns:p14="http://schemas.microsoft.com/office/powerpoint/2010/main" val="109670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400" dirty="0"/>
              <a:t>The Project Management Body of Knowledge is a set of standard terminology and guidelines (a body of knowledge) for project management. The body of knowledge evolves over time and is presented in </a:t>
            </a:r>
            <a:r>
              <a:rPr lang="en-US" altLang="zh-CN" sz="2400" i="1" dirty="0"/>
              <a:t>A Guide to the Project Management Body of </a:t>
            </a:r>
            <a:r>
              <a:rPr lang="en-US" altLang="zh-CN" sz="2400" i="1" dirty="0" smtClean="0"/>
              <a:t>Knowledge, </a:t>
            </a:r>
            <a:r>
              <a:rPr lang="en-US" altLang="zh-CN" sz="2400" dirty="0" smtClean="0"/>
              <a:t>a </a:t>
            </a:r>
            <a:r>
              <a:rPr lang="en-US" altLang="zh-CN" sz="2400" dirty="0"/>
              <a:t>book whose fifth edition came out in </a:t>
            </a:r>
            <a:r>
              <a:rPr lang="en-US" altLang="zh-CN" sz="2400" dirty="0" smtClean="0"/>
              <a:t>2013.</a:t>
            </a:r>
          </a:p>
          <a:p>
            <a:r>
              <a:rPr lang="en-US" altLang="zh-CN" sz="2400" dirty="0" smtClean="0"/>
              <a:t>The </a:t>
            </a:r>
            <a:r>
              <a:rPr lang="en-US" altLang="zh-CN" sz="2400" dirty="0"/>
              <a:t>PMBOK as described in the </a:t>
            </a:r>
            <a:r>
              <a:rPr lang="en-US" altLang="zh-CN" sz="2400" i="1" dirty="0"/>
              <a:t>Guide</a:t>
            </a:r>
            <a:r>
              <a:rPr lang="en-US" altLang="zh-CN" sz="2400" dirty="0"/>
              <a:t> recognizes 47 processes that fall into five basic process groups and ten knowledge areas that are typical of most </a:t>
            </a:r>
            <a:r>
              <a:rPr lang="en-US" altLang="zh-CN" sz="2400" dirty="0" smtClean="0"/>
              <a:t>projects.</a:t>
            </a:r>
          </a:p>
          <a:p>
            <a:r>
              <a:rPr lang="en-US" altLang="zh-CN" sz="2400" dirty="0"/>
              <a:t>First developed by </a:t>
            </a:r>
            <a:r>
              <a:rPr lang="en-US" altLang="zh-CN" sz="2400" dirty="0" smtClean="0"/>
              <a:t>the </a:t>
            </a:r>
            <a:r>
              <a:rPr lang="en-US" altLang="zh-CN" sz="2400" dirty="0"/>
              <a:t>Project Management Institute </a:t>
            </a:r>
            <a:r>
              <a:rPr lang="en-US" altLang="zh-CN" sz="2400" dirty="0" smtClean="0"/>
              <a:t>in 1996.</a:t>
            </a:r>
            <a:endParaRPr lang="zh-CN" altLang="en-US" sz="2400" dirty="0"/>
          </a:p>
        </p:txBody>
      </p:sp>
      <p:sp>
        <p:nvSpPr>
          <p:cNvPr id="3" name="标题 2"/>
          <p:cNvSpPr>
            <a:spLocks noGrp="1"/>
          </p:cNvSpPr>
          <p:nvPr>
            <p:ph type="title"/>
          </p:nvPr>
        </p:nvSpPr>
        <p:spPr/>
        <p:txBody>
          <a:bodyPr>
            <a:normAutofit/>
          </a:bodyPr>
          <a:lstStyle/>
          <a:p>
            <a:r>
              <a:rPr lang="en-US" altLang="zh-CN" sz="3200" dirty="0" smtClean="0"/>
              <a:t>PMBOK (</a:t>
            </a:r>
            <a:r>
              <a:rPr lang="en-US" altLang="zh-CN" sz="3200" dirty="0"/>
              <a:t>Project Management Body of Knowledge</a:t>
            </a:r>
            <a:r>
              <a:rPr lang="en-US" altLang="zh-CN" sz="3200" dirty="0" smtClean="0"/>
              <a:t>)</a:t>
            </a:r>
            <a:endParaRPr lang="zh-CN" altLang="en-US" sz="3200" dirty="0"/>
          </a:p>
        </p:txBody>
      </p:sp>
      <p:pic>
        <p:nvPicPr>
          <p:cNvPr id="4" name="图片 3"/>
          <p:cNvPicPr>
            <a:picLocks noChangeAspect="1"/>
          </p:cNvPicPr>
          <p:nvPr/>
        </p:nvPicPr>
        <p:blipFill>
          <a:blip r:embed="rId2"/>
          <a:stretch>
            <a:fillRect/>
          </a:stretch>
        </p:blipFill>
        <p:spPr>
          <a:xfrm>
            <a:off x="2483768" y="5589240"/>
            <a:ext cx="6129334" cy="814387"/>
          </a:xfrm>
          <a:prstGeom prst="rect">
            <a:avLst/>
          </a:prstGeom>
        </p:spPr>
      </p:pic>
    </p:spTree>
    <p:extLst>
      <p:ext uri="{BB962C8B-B14F-4D97-AF65-F5344CB8AC3E}">
        <p14:creationId xmlns:p14="http://schemas.microsoft.com/office/powerpoint/2010/main" val="2106266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2000" y="332656"/>
            <a:ext cx="8001000" cy="815752"/>
          </a:xfrm>
        </p:spPr>
        <p:txBody>
          <a:bodyPr>
            <a:normAutofit fontScale="90000"/>
          </a:bodyPr>
          <a:lstStyle/>
          <a:p>
            <a:r>
              <a:rPr lang="en-US" altLang="zh-CN" sz="2800" dirty="0" smtClean="0"/>
              <a:t>Project management process groups and knowledge area mapping</a:t>
            </a:r>
            <a:endParaRPr lang="zh-CN" altLang="en-US" sz="2800" dirty="0"/>
          </a:p>
        </p:txBody>
      </p:sp>
      <p:pic>
        <p:nvPicPr>
          <p:cNvPr id="4" name="图片 3"/>
          <p:cNvPicPr>
            <a:picLocks noChangeAspect="1"/>
          </p:cNvPicPr>
          <p:nvPr/>
        </p:nvPicPr>
        <p:blipFill>
          <a:blip r:embed="rId2"/>
          <a:stretch>
            <a:fillRect/>
          </a:stretch>
        </p:blipFill>
        <p:spPr>
          <a:xfrm>
            <a:off x="1115616" y="1148408"/>
            <a:ext cx="7416824" cy="5482481"/>
          </a:xfrm>
          <a:prstGeom prst="rect">
            <a:avLst/>
          </a:prstGeom>
        </p:spPr>
      </p:pic>
    </p:spTree>
    <p:extLst>
      <p:ext uri="{BB962C8B-B14F-4D97-AF65-F5344CB8AC3E}">
        <p14:creationId xmlns:p14="http://schemas.microsoft.com/office/powerpoint/2010/main" val="367412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2000" y="332656"/>
            <a:ext cx="8001000" cy="815752"/>
          </a:xfrm>
        </p:spPr>
        <p:txBody>
          <a:bodyPr>
            <a:normAutofit fontScale="90000"/>
          </a:bodyPr>
          <a:lstStyle/>
          <a:p>
            <a:r>
              <a:rPr lang="en-US" altLang="zh-CN" sz="2800" dirty="0" smtClean="0"/>
              <a:t>Project management process groups and knowledge area mapping</a:t>
            </a:r>
            <a:endParaRPr lang="zh-CN" altLang="en-US" sz="2800" dirty="0"/>
          </a:p>
        </p:txBody>
      </p:sp>
      <p:pic>
        <p:nvPicPr>
          <p:cNvPr id="2" name="图片 1"/>
          <p:cNvPicPr>
            <a:picLocks noChangeAspect="1"/>
          </p:cNvPicPr>
          <p:nvPr/>
        </p:nvPicPr>
        <p:blipFill>
          <a:blip r:embed="rId2"/>
          <a:stretch>
            <a:fillRect/>
          </a:stretch>
        </p:blipFill>
        <p:spPr>
          <a:xfrm>
            <a:off x="1270112" y="1148408"/>
            <a:ext cx="6984776" cy="5709592"/>
          </a:xfrm>
          <a:prstGeom prst="rect">
            <a:avLst/>
          </a:prstGeom>
        </p:spPr>
      </p:pic>
    </p:spTree>
    <p:extLst>
      <p:ext uri="{BB962C8B-B14F-4D97-AF65-F5344CB8AC3E}">
        <p14:creationId xmlns:p14="http://schemas.microsoft.com/office/powerpoint/2010/main" val="2531294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sz="2000" dirty="0" smtClean="0"/>
              <a:t>The PMBOK Guide is a </a:t>
            </a:r>
            <a:r>
              <a:rPr lang="en-US" altLang="zh-CN" sz="2000" b="1" dirty="0" smtClean="0">
                <a:solidFill>
                  <a:srgbClr val="0070C0"/>
                </a:solidFill>
              </a:rPr>
              <a:t>standard</a:t>
            </a:r>
            <a:r>
              <a:rPr lang="en-US" altLang="zh-CN" sz="2000" dirty="0" smtClean="0">
                <a:solidFill>
                  <a:srgbClr val="0070C0"/>
                </a:solidFill>
              </a:rPr>
              <a:t> </a:t>
            </a:r>
            <a:r>
              <a:rPr lang="en-US" altLang="zh-CN" sz="2000" dirty="0" smtClean="0"/>
              <a:t>that describes best practices for </a:t>
            </a:r>
            <a:r>
              <a:rPr lang="en-US" altLang="zh-CN" sz="2000" i="1" dirty="0" smtClean="0">
                <a:solidFill>
                  <a:srgbClr val="0070C0"/>
                </a:solidFill>
              </a:rPr>
              <a:t>what</a:t>
            </a:r>
            <a:r>
              <a:rPr lang="en-US" altLang="zh-CN" sz="2000" dirty="0" smtClean="0">
                <a:solidFill>
                  <a:srgbClr val="0070C0"/>
                </a:solidFill>
              </a:rPr>
              <a:t> </a:t>
            </a:r>
            <a:r>
              <a:rPr lang="en-US" altLang="zh-CN" sz="2000" dirty="0" smtClean="0"/>
              <a:t>should be done to manage a project. A methodology describes </a:t>
            </a:r>
            <a:r>
              <a:rPr lang="en-US" altLang="zh-CN" sz="2000" i="1" dirty="0" smtClean="0">
                <a:solidFill>
                  <a:srgbClr val="0070C0"/>
                </a:solidFill>
              </a:rPr>
              <a:t>how</a:t>
            </a:r>
            <a:r>
              <a:rPr lang="en-US" altLang="zh-CN" sz="2000" dirty="0" smtClean="0">
                <a:solidFill>
                  <a:srgbClr val="0070C0"/>
                </a:solidFill>
              </a:rPr>
              <a:t> </a:t>
            </a:r>
            <a:r>
              <a:rPr lang="en-US" altLang="zh-CN" sz="2000" dirty="0" smtClean="0"/>
              <a:t>things should be done, and different organizations often have different ways of doing things.</a:t>
            </a:r>
          </a:p>
          <a:p>
            <a:r>
              <a:rPr lang="en-US" altLang="zh-CN" sz="2000" dirty="0" err="1" smtClean="0"/>
              <a:t>PRojects</a:t>
            </a:r>
            <a:r>
              <a:rPr lang="en-US" altLang="zh-CN" sz="2000" dirty="0" smtClean="0"/>
              <a:t> IN Controlled Environment (</a:t>
            </a:r>
            <a:r>
              <a:rPr lang="en-US" altLang="zh-CN" sz="2000" b="1" dirty="0" smtClean="0">
                <a:solidFill>
                  <a:srgbClr val="0070C0"/>
                </a:solidFill>
              </a:rPr>
              <a:t>PRINCE2</a:t>
            </a:r>
            <a:r>
              <a:rPr lang="en-US" altLang="zh-CN" sz="2000" dirty="0" smtClean="0"/>
              <a:t>): originally developed for IT projects, PRINCE2 was released in 1996 as a generic project management methodology by the U.K. Office of Government Commerce (OCG). It is the de facto standard in the United Kingdom and is used in over 50 countries.  PRINCE2 defines 45 separate </a:t>
            </a:r>
            <a:r>
              <a:rPr lang="en-US" altLang="zh-CN" sz="2000" dirty="0" err="1" smtClean="0"/>
              <a:t>subprocesses</a:t>
            </a:r>
            <a:r>
              <a:rPr lang="en-US" altLang="zh-CN" sz="2000" dirty="0" smtClean="0"/>
              <a:t> and organizes them into eight process groups as follows: (</a:t>
            </a:r>
            <a:r>
              <a:rPr lang="en-US" altLang="zh-CN" sz="2000" i="1" dirty="0" smtClean="0"/>
              <a:t>www.prince2.com</a:t>
            </a:r>
            <a:r>
              <a:rPr lang="en-US" altLang="zh-CN" sz="2000" dirty="0" smtClean="0"/>
              <a:t>)</a:t>
            </a:r>
          </a:p>
          <a:p>
            <a:pPr lvl="1"/>
            <a:r>
              <a:rPr lang="en-US" altLang="zh-CN" sz="1700" dirty="0" smtClean="0"/>
              <a:t>Starting up a project</a:t>
            </a:r>
          </a:p>
          <a:p>
            <a:pPr lvl="1"/>
            <a:r>
              <a:rPr lang="en-US" altLang="zh-CN" sz="1700" dirty="0" smtClean="0"/>
              <a:t>Planning</a:t>
            </a:r>
          </a:p>
          <a:p>
            <a:pPr lvl="1"/>
            <a:r>
              <a:rPr lang="en-US" altLang="zh-CN" sz="1700" dirty="0" smtClean="0"/>
              <a:t>Initiating a project</a:t>
            </a:r>
          </a:p>
          <a:p>
            <a:pPr lvl="1"/>
            <a:r>
              <a:rPr lang="en-US" altLang="zh-CN" sz="1700" dirty="0" smtClean="0"/>
              <a:t>Directing a project</a:t>
            </a:r>
          </a:p>
          <a:p>
            <a:pPr lvl="1"/>
            <a:r>
              <a:rPr lang="en-US" altLang="zh-CN" sz="1700" dirty="0" smtClean="0"/>
              <a:t>Controlling a stage</a:t>
            </a:r>
          </a:p>
          <a:p>
            <a:pPr lvl="1"/>
            <a:r>
              <a:rPr lang="en-US" altLang="zh-CN" sz="1700" dirty="0" smtClean="0"/>
              <a:t>Managing product delivery</a:t>
            </a:r>
          </a:p>
          <a:p>
            <a:pPr lvl="1"/>
            <a:r>
              <a:rPr lang="en-US" altLang="zh-CN" sz="1700" dirty="0" smtClean="0"/>
              <a:t>Managing stage boundaries</a:t>
            </a:r>
          </a:p>
          <a:p>
            <a:pPr lvl="1"/>
            <a:r>
              <a:rPr lang="en-US" altLang="zh-CN" sz="1700" dirty="0" smtClean="0"/>
              <a:t>Closing a project</a:t>
            </a:r>
          </a:p>
          <a:p>
            <a:endParaRPr lang="zh-CN" altLang="en-US" sz="2000" dirty="0"/>
          </a:p>
        </p:txBody>
      </p:sp>
      <p:sp>
        <p:nvSpPr>
          <p:cNvPr id="3" name="标题 2"/>
          <p:cNvSpPr>
            <a:spLocks noGrp="1"/>
          </p:cNvSpPr>
          <p:nvPr>
            <p:ph type="title"/>
          </p:nvPr>
        </p:nvSpPr>
        <p:spPr/>
        <p:txBody>
          <a:bodyPr/>
          <a:lstStyle/>
          <a:p>
            <a:r>
              <a:rPr lang="en-US" altLang="zh-CN" dirty="0" smtClean="0"/>
              <a:t>Other guides or methods</a:t>
            </a:r>
            <a:endParaRPr lang="zh-CN" altLang="en-US" dirty="0"/>
          </a:p>
        </p:txBody>
      </p:sp>
    </p:spTree>
    <p:extLst>
      <p:ext uri="{BB962C8B-B14F-4D97-AF65-F5344CB8AC3E}">
        <p14:creationId xmlns:p14="http://schemas.microsoft.com/office/powerpoint/2010/main" val="62758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dirty="0" smtClean="0"/>
              <a:t>Agile</a:t>
            </a:r>
            <a:r>
              <a:rPr lang="zh-CN" altLang="en-US" dirty="0" smtClean="0"/>
              <a:t> </a:t>
            </a:r>
            <a:r>
              <a:rPr lang="en-US" altLang="zh-CN" dirty="0" smtClean="0"/>
              <a:t>methods (www.agilealliance.org)</a:t>
            </a:r>
          </a:p>
          <a:p>
            <a:pPr lvl="1"/>
            <a:r>
              <a:rPr lang="en-US" altLang="zh-CN" dirty="0" smtClean="0"/>
              <a:t>Extreme programming</a:t>
            </a:r>
          </a:p>
          <a:p>
            <a:pPr lvl="1"/>
            <a:r>
              <a:rPr lang="en-US" altLang="zh-CN" dirty="0" smtClean="0"/>
              <a:t>Scrum</a:t>
            </a:r>
          </a:p>
          <a:p>
            <a:pPr lvl="1"/>
            <a:r>
              <a:rPr lang="en-US" altLang="zh-CN" dirty="0" smtClean="0"/>
              <a:t>Feature-driven</a:t>
            </a:r>
            <a:r>
              <a:rPr lang="en-US" altLang="zh-CN" dirty="0"/>
              <a:t> </a:t>
            </a:r>
            <a:r>
              <a:rPr lang="en-US" altLang="zh-CN" dirty="0" smtClean="0"/>
              <a:t>development</a:t>
            </a:r>
          </a:p>
          <a:p>
            <a:pPr lvl="1"/>
            <a:r>
              <a:rPr lang="en-US" altLang="zh-CN" dirty="0" smtClean="0"/>
              <a:t>Lean software development</a:t>
            </a:r>
          </a:p>
          <a:p>
            <a:pPr lvl="1"/>
            <a:r>
              <a:rPr lang="en-US" altLang="zh-CN" dirty="0" smtClean="0"/>
              <a:t>Agile Unified Process</a:t>
            </a:r>
          </a:p>
          <a:p>
            <a:pPr lvl="1"/>
            <a:r>
              <a:rPr lang="en-US" altLang="zh-CN" dirty="0" smtClean="0"/>
              <a:t>Crystal</a:t>
            </a:r>
          </a:p>
          <a:p>
            <a:pPr lvl="1"/>
            <a:r>
              <a:rPr lang="en-US" altLang="zh-CN" dirty="0" smtClean="0"/>
              <a:t>Dynamic Systems Development Method</a:t>
            </a:r>
          </a:p>
          <a:p>
            <a:r>
              <a:rPr lang="en-US" altLang="zh-CN" dirty="0" smtClean="0"/>
              <a:t>Rational Unified Process (RUP)</a:t>
            </a:r>
          </a:p>
          <a:p>
            <a:r>
              <a:rPr lang="en-US" altLang="zh-CN" dirty="0" smtClean="0"/>
              <a:t>Six Sigma methodologies</a:t>
            </a:r>
          </a:p>
          <a:p>
            <a:endParaRPr lang="en-US" altLang="zh-CN" dirty="0" smtClean="0"/>
          </a:p>
        </p:txBody>
      </p:sp>
      <p:sp>
        <p:nvSpPr>
          <p:cNvPr id="3" name="标题 2"/>
          <p:cNvSpPr>
            <a:spLocks noGrp="1"/>
          </p:cNvSpPr>
          <p:nvPr>
            <p:ph type="title"/>
          </p:nvPr>
        </p:nvSpPr>
        <p:spPr/>
        <p:txBody>
          <a:bodyPr/>
          <a:lstStyle/>
          <a:p>
            <a:r>
              <a:rPr lang="en-US" altLang="zh-CN" dirty="0"/>
              <a:t>Other guides or methods</a:t>
            </a:r>
            <a:endParaRPr lang="zh-CN" altLang="en-US" dirty="0"/>
          </a:p>
        </p:txBody>
      </p:sp>
      <p:sp>
        <p:nvSpPr>
          <p:cNvPr id="4" name="文本框 3"/>
          <p:cNvSpPr txBox="1"/>
          <p:nvPr/>
        </p:nvSpPr>
        <p:spPr>
          <a:xfrm>
            <a:off x="1907704" y="6277241"/>
            <a:ext cx="5250155" cy="369332"/>
          </a:xfrm>
          <a:prstGeom prst="rect">
            <a:avLst/>
          </a:prstGeom>
          <a:noFill/>
        </p:spPr>
        <p:txBody>
          <a:bodyPr wrap="none" rtlCol="0">
            <a:spAutoFit/>
          </a:bodyPr>
          <a:lstStyle/>
          <a:p>
            <a:r>
              <a:rPr lang="en-US" altLang="zh-CN" dirty="0" smtClean="0">
                <a:solidFill>
                  <a:srgbClr val="7030A0"/>
                </a:solidFill>
              </a:rPr>
              <a:t>Tips: These are good topics for your course essays</a:t>
            </a:r>
            <a:endParaRPr lang="zh-CN" altLang="en-US" dirty="0">
              <a:solidFill>
                <a:srgbClr val="7030A0"/>
              </a:solidFill>
            </a:endParaRPr>
          </a:p>
        </p:txBody>
      </p:sp>
    </p:spTree>
    <p:extLst>
      <p:ext uri="{BB962C8B-B14F-4D97-AF65-F5344CB8AC3E}">
        <p14:creationId xmlns:p14="http://schemas.microsoft.com/office/powerpoint/2010/main" val="23102552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2204</TotalTime>
  <Words>2060</Words>
  <Application>Microsoft Office PowerPoint</Application>
  <PresentationFormat>全屏显示(4:3)</PresentationFormat>
  <Paragraphs>248</Paragraphs>
  <Slides>29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方正舒体</vt:lpstr>
      <vt:lpstr>宋体</vt:lpstr>
      <vt:lpstr>Calibri</vt:lpstr>
      <vt:lpstr>Georgia</vt:lpstr>
      <vt:lpstr>Wingdings</vt:lpstr>
      <vt:lpstr>Wingdings 2</vt:lpstr>
      <vt:lpstr>presentation_2</vt:lpstr>
      <vt:lpstr>Visio</vt:lpstr>
      <vt:lpstr>Software Project Management</vt:lpstr>
      <vt:lpstr>An overview of project planning</vt:lpstr>
      <vt:lpstr>Project Management Knowledge Areas</vt:lpstr>
      <vt:lpstr>Common Project management tools and techniques by knowledge areas</vt:lpstr>
      <vt:lpstr>PMBOK (Project Management Body of Knowledge)</vt:lpstr>
      <vt:lpstr>Project management process groups and knowledge area mapping</vt:lpstr>
      <vt:lpstr>Project management process groups and knowledge area mapping</vt:lpstr>
      <vt:lpstr>Other guides or methods</vt:lpstr>
      <vt:lpstr>Other guides or methods</vt:lpstr>
      <vt:lpstr>Project Planning</vt:lpstr>
      <vt:lpstr>Project Planning in PMBOK</vt:lpstr>
      <vt:lpstr>Step Wise project planning</vt:lpstr>
      <vt:lpstr>PowerPoint 演示文稿</vt:lpstr>
      <vt:lpstr>2.2 identify installation standards and procedures</vt:lpstr>
      <vt:lpstr>3.5 Select development methodology and life-cycle approach</vt:lpstr>
      <vt:lpstr>4.1 Identify and describe project products (or deliverables)</vt:lpstr>
      <vt:lpstr>4.1 Identify and describe project products (or deliverables)</vt:lpstr>
      <vt:lpstr>4.2 Document generic product flows</vt:lpstr>
      <vt:lpstr>Work Breakdown Structure</vt:lpstr>
      <vt:lpstr>PowerPoint 演示文稿</vt:lpstr>
      <vt:lpstr>Some concepts</vt:lpstr>
      <vt:lpstr>Purpose of WBS</vt:lpstr>
      <vt:lpstr>Design principles</vt:lpstr>
      <vt:lpstr>Design principles</vt:lpstr>
      <vt:lpstr>Create WBS</vt:lpstr>
      <vt:lpstr>Output Documents</vt:lpstr>
      <vt:lpstr>Gantt Chart</vt:lpstr>
      <vt:lpstr>Tools</vt:lpstr>
      <vt:lpstr>Conclusion</vt:lpstr>
    </vt:vector>
  </TitlesOfParts>
  <Company>NJUST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jzhang</cp:lastModifiedBy>
  <cp:revision>300</cp:revision>
  <dcterms:created xsi:type="dcterms:W3CDTF">2016-04-20T02:40:24Z</dcterms:created>
  <dcterms:modified xsi:type="dcterms:W3CDTF">2016-12-12T15:15:57Z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