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1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2017/6/3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2017/6/3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2017/6/3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2017/6/3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Triples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>
                <a:solidFill>
                  <a:srgbClr val="7030A0"/>
                </a:solidFill>
              </a:rPr>
              <a:t>A triple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/>
              <a:t>has only three fields, which we call op, arg1 , and </a:t>
            </a:r>
            <a:r>
              <a:rPr lang="en-US" altLang="zh-CN" dirty="0" smtClean="0"/>
              <a:t>arg2. Using triples</a:t>
            </a:r>
            <a:r>
              <a:rPr lang="en-US" altLang="zh-CN" dirty="0"/>
              <a:t>, we refer to the result of an operation </a:t>
            </a:r>
            <a:r>
              <a:rPr lang="en-US" altLang="zh-CN" i="1" dirty="0">
                <a:solidFill>
                  <a:srgbClr val="7030A0"/>
                </a:solidFill>
              </a:rPr>
              <a:t>x op y </a:t>
            </a:r>
            <a:r>
              <a:rPr lang="en-US" altLang="zh-CN" dirty="0"/>
              <a:t>by its position, </a:t>
            </a:r>
            <a:r>
              <a:rPr lang="en-US" altLang="zh-CN" dirty="0" smtClean="0"/>
              <a:t>rather than </a:t>
            </a:r>
            <a:r>
              <a:rPr lang="en-US" altLang="zh-CN" dirty="0"/>
              <a:t>by an explicit temporary name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 ternary operation like </a:t>
            </a:r>
            <a:r>
              <a:rPr lang="en-US" altLang="zh-CN" i="1" dirty="0">
                <a:solidFill>
                  <a:srgbClr val="7030A0"/>
                </a:solidFill>
              </a:rPr>
              <a:t>x [</a:t>
            </a:r>
            <a:r>
              <a:rPr lang="en-US" altLang="zh-CN" i="1" dirty="0" err="1" smtClean="0">
                <a:solidFill>
                  <a:srgbClr val="7030A0"/>
                </a:solidFill>
              </a:rPr>
              <a:t>i</a:t>
            </a:r>
            <a:r>
              <a:rPr lang="en-US" altLang="zh-CN" i="1" dirty="0" smtClean="0">
                <a:solidFill>
                  <a:srgbClr val="7030A0"/>
                </a:solidFill>
              </a:rPr>
              <a:t>]= </a:t>
            </a:r>
            <a:r>
              <a:rPr lang="en-US" altLang="zh-CN" i="1" dirty="0">
                <a:solidFill>
                  <a:srgbClr val="7030A0"/>
                </a:solidFill>
              </a:rPr>
              <a:t>y </a:t>
            </a:r>
            <a:r>
              <a:rPr lang="en-US" altLang="zh-CN" dirty="0"/>
              <a:t>requires two entries in the triple </a:t>
            </a:r>
            <a:r>
              <a:rPr lang="en-US" altLang="zh-CN" dirty="0" smtClean="0"/>
              <a:t>structure; for </a:t>
            </a:r>
            <a:r>
              <a:rPr lang="en-US" altLang="zh-CN" dirty="0"/>
              <a:t>example, we can put </a:t>
            </a:r>
            <a:r>
              <a:rPr lang="en-US" altLang="zh-CN" i="1" dirty="0">
                <a:solidFill>
                  <a:srgbClr val="7030A0"/>
                </a:solidFill>
              </a:rPr>
              <a:t>x</a:t>
            </a:r>
            <a:r>
              <a:rPr lang="en-US" altLang="zh-CN" dirty="0"/>
              <a:t> and</a:t>
            </a:r>
            <a:r>
              <a:rPr lang="en-US" altLang="zh-CN" i="1" dirty="0">
                <a:solidFill>
                  <a:srgbClr val="7030A0"/>
                </a:solidFill>
              </a:rPr>
              <a:t> </a:t>
            </a:r>
            <a:r>
              <a:rPr lang="en-US" altLang="zh-CN" i="1" dirty="0" err="1">
                <a:solidFill>
                  <a:srgbClr val="7030A0"/>
                </a:solidFill>
              </a:rPr>
              <a:t>i</a:t>
            </a:r>
            <a:r>
              <a:rPr lang="en-US" altLang="zh-CN" i="1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in one triple and </a:t>
            </a:r>
            <a:r>
              <a:rPr lang="en-US" altLang="zh-CN" i="1" dirty="0">
                <a:solidFill>
                  <a:srgbClr val="7030A0"/>
                </a:solidFill>
              </a:rPr>
              <a:t>y</a:t>
            </a:r>
            <a:r>
              <a:rPr lang="en-US" altLang="zh-CN" dirty="0"/>
              <a:t> in the next. </a:t>
            </a:r>
            <a:r>
              <a:rPr lang="en-US" altLang="zh-CN" dirty="0" smtClean="0"/>
              <a:t>Similarly, </a:t>
            </a:r>
            <a:r>
              <a:rPr lang="en-US" altLang="zh-CN" i="1" dirty="0" smtClean="0">
                <a:solidFill>
                  <a:srgbClr val="7030A0"/>
                </a:solidFill>
              </a:rPr>
              <a:t>x </a:t>
            </a:r>
            <a:r>
              <a:rPr lang="en-US" altLang="zh-CN" i="1" dirty="0">
                <a:solidFill>
                  <a:srgbClr val="7030A0"/>
                </a:solidFill>
              </a:rPr>
              <a:t>= y [</a:t>
            </a:r>
            <a:r>
              <a:rPr lang="en-US" altLang="zh-CN" i="1" dirty="0" err="1" smtClean="0">
                <a:solidFill>
                  <a:srgbClr val="7030A0"/>
                </a:solidFill>
              </a:rPr>
              <a:t>i</a:t>
            </a:r>
            <a:r>
              <a:rPr lang="en-US" altLang="zh-CN" i="1" dirty="0" smtClean="0">
                <a:solidFill>
                  <a:srgbClr val="7030A0"/>
                </a:solidFill>
              </a:rPr>
              <a:t>] </a:t>
            </a:r>
            <a:r>
              <a:rPr lang="en-US" altLang="zh-CN" dirty="0" smtClean="0"/>
              <a:t>can </a:t>
            </a:r>
            <a:r>
              <a:rPr lang="en-US" altLang="zh-CN" dirty="0"/>
              <a:t>implemented by treating it as if it were the two </a:t>
            </a:r>
            <a:r>
              <a:rPr lang="en-US" altLang="zh-CN" dirty="0" smtClean="0"/>
              <a:t>instructions.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71" y="3215562"/>
            <a:ext cx="5828571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6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Triples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36" y="1886208"/>
            <a:ext cx="7904762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Triples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905" y="2274590"/>
            <a:ext cx="5304762" cy="23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95" y="2274590"/>
            <a:ext cx="2809524" cy="2504762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410962" y="3186456"/>
            <a:ext cx="391886" cy="53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764" y="1622665"/>
            <a:ext cx="4533333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</a:t>
            </a:r>
            <a:r>
              <a:rPr lang="en-US" altLang="zh-CN" dirty="0" smtClean="0"/>
              <a:t>Declarations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7" y="1789542"/>
            <a:ext cx="7819048" cy="325714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404258" y="2645229"/>
            <a:ext cx="1317171" cy="1088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77044" y="3845957"/>
            <a:ext cx="2400299" cy="2177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</a:t>
            </a:r>
            <a:r>
              <a:rPr lang="en-US" altLang="zh-CN" dirty="0" smtClean="0"/>
              <a:t>Declarations-Type </a:t>
            </a:r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631371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type expressions</a:t>
            </a:r>
            <a:r>
              <a:rPr lang="en-US" altLang="zh-CN" dirty="0"/>
              <a:t>: a </a:t>
            </a:r>
            <a:r>
              <a:rPr lang="en-US" altLang="zh-CN" dirty="0" smtClean="0"/>
              <a:t>type expression </a:t>
            </a:r>
            <a:r>
              <a:rPr lang="en-US" altLang="zh-CN" dirty="0"/>
              <a:t>is either a basic type or is formed by applying an operator called </a:t>
            </a:r>
            <a:r>
              <a:rPr lang="en-US" altLang="zh-CN" dirty="0" smtClean="0"/>
              <a:t>a type </a:t>
            </a:r>
            <a:r>
              <a:rPr lang="en-US" altLang="zh-CN" dirty="0"/>
              <a:t>constructor to a type expression.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32" y="2231571"/>
            <a:ext cx="6392527" cy="30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Declarations-Type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 basic type is a type expression. Typical basic types for a </a:t>
            </a:r>
            <a:r>
              <a:rPr lang="en-US" altLang="zh-CN" dirty="0" smtClean="0"/>
              <a:t>language include </a:t>
            </a:r>
            <a:r>
              <a:rPr lang="en-US" altLang="zh-CN" i="1" dirty="0" err="1"/>
              <a:t>boolean</a:t>
            </a:r>
            <a:r>
              <a:rPr lang="en-US" altLang="zh-CN" dirty="0"/>
              <a:t>, </a:t>
            </a:r>
            <a:r>
              <a:rPr lang="en-US" altLang="zh-CN" i="1" dirty="0"/>
              <a:t>char</a:t>
            </a:r>
            <a:r>
              <a:rPr lang="en-US" altLang="zh-CN" dirty="0"/>
              <a:t>, </a:t>
            </a:r>
            <a:r>
              <a:rPr lang="en-US" altLang="zh-CN" i="1" dirty="0"/>
              <a:t>integer</a:t>
            </a:r>
            <a:r>
              <a:rPr lang="en-US" altLang="zh-CN" dirty="0"/>
              <a:t>, </a:t>
            </a:r>
            <a:r>
              <a:rPr lang="en-US" altLang="zh-CN" i="1" dirty="0"/>
              <a:t>float</a:t>
            </a:r>
            <a:r>
              <a:rPr lang="en-US" altLang="zh-CN" dirty="0"/>
              <a:t>, and </a:t>
            </a:r>
            <a:r>
              <a:rPr lang="en-US" altLang="zh-CN" i="1" dirty="0"/>
              <a:t>void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 type name is a type </a:t>
            </a:r>
            <a:r>
              <a:rPr lang="en-US" altLang="zh-CN" dirty="0" smtClean="0"/>
              <a:t>expression;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 type expression can be </a:t>
            </a:r>
            <a:r>
              <a:rPr lang="en-US" altLang="zh-CN" dirty="0" smtClean="0"/>
              <a:t>formed </a:t>
            </a:r>
            <a:r>
              <a:rPr lang="en-US" altLang="zh-CN" dirty="0"/>
              <a:t>by applying the array type </a:t>
            </a:r>
            <a:r>
              <a:rPr lang="en-US" altLang="zh-CN" dirty="0" smtClean="0"/>
              <a:t>constructor to </a:t>
            </a:r>
            <a:r>
              <a:rPr lang="en-US" altLang="zh-CN" dirty="0"/>
              <a:t>a number and a type </a:t>
            </a:r>
            <a:r>
              <a:rPr lang="en-US" altLang="zh-CN" dirty="0" smtClean="0"/>
              <a:t>expression;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A type expression </a:t>
            </a:r>
            <a:r>
              <a:rPr lang="en-US" altLang="zh-CN" dirty="0" smtClean="0"/>
              <a:t>can be </a:t>
            </a:r>
            <a:r>
              <a:rPr lang="en-US" altLang="zh-CN" dirty="0"/>
              <a:t>formed by applying the record type constructor to the field names </a:t>
            </a:r>
            <a:r>
              <a:rPr lang="en-US" altLang="zh-CN" dirty="0" smtClean="0"/>
              <a:t>and their types;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 type expression can be formed by using the type constructor </a:t>
            </a:r>
            <a:r>
              <a:rPr lang="en-US" altLang="zh-CN" dirty="0" smtClean="0"/>
              <a:t>“-&gt;”for function types</a:t>
            </a:r>
            <a:r>
              <a:rPr lang="en-US" altLang="zh-CN" dirty="0"/>
              <a:t>. We write s </a:t>
            </a:r>
            <a:r>
              <a:rPr lang="en-US" altLang="zh-CN" dirty="0" smtClean="0"/>
              <a:t>-&gt;t </a:t>
            </a:r>
            <a:r>
              <a:rPr lang="en-US" altLang="zh-CN" dirty="0"/>
              <a:t>for "function </a:t>
            </a:r>
            <a:r>
              <a:rPr lang="en-US" altLang="zh-CN" dirty="0" smtClean="0"/>
              <a:t>from </a:t>
            </a:r>
            <a:r>
              <a:rPr lang="en-US" altLang="zh-CN" dirty="0"/>
              <a:t>type s to type t</a:t>
            </a:r>
            <a:r>
              <a:rPr lang="en-US" altLang="zh-CN" dirty="0" smtClean="0"/>
              <a:t>.“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s</a:t>
            </a:r>
            <a:r>
              <a:rPr lang="en-US" altLang="zh-CN" dirty="0"/>
              <a:t> and </a:t>
            </a:r>
            <a:r>
              <a:rPr lang="en-US" altLang="zh-CN" i="1" dirty="0"/>
              <a:t>t</a:t>
            </a:r>
            <a:r>
              <a:rPr lang="en-US" altLang="zh-CN" dirty="0"/>
              <a:t> are type expressions, then their Cartesian product </a:t>
            </a:r>
            <a:r>
              <a:rPr lang="en-US" altLang="zh-CN" i="1" dirty="0"/>
              <a:t>s x t </a:t>
            </a:r>
            <a:r>
              <a:rPr lang="en-US" altLang="zh-CN" dirty="0"/>
              <a:t>is </a:t>
            </a:r>
            <a:r>
              <a:rPr lang="en-US" altLang="zh-CN" dirty="0" smtClean="0"/>
              <a:t>a type </a:t>
            </a:r>
            <a:r>
              <a:rPr lang="en-US" altLang="zh-CN" dirty="0"/>
              <a:t>expression. Products are introduced for completeness; they can </a:t>
            </a:r>
            <a:r>
              <a:rPr lang="en-US" altLang="zh-CN" dirty="0" smtClean="0"/>
              <a:t>be used </a:t>
            </a:r>
            <a:r>
              <a:rPr lang="en-US" altLang="zh-CN" dirty="0"/>
              <a:t>to represent a list or tuple of types (e.g. , for </a:t>
            </a:r>
            <a:r>
              <a:rPr lang="en-US" altLang="zh-CN" dirty="0" smtClean="0"/>
              <a:t>function </a:t>
            </a:r>
            <a:r>
              <a:rPr lang="en-US" altLang="zh-CN" dirty="0"/>
              <a:t>parameters ) 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Type expressions may contain variables whose values are type </a:t>
            </a:r>
            <a:r>
              <a:rPr lang="en-US" altLang="zh-CN" dirty="0" smtClean="0"/>
              <a:t>expressions.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4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Declarations-Type </a:t>
            </a:r>
            <a:r>
              <a:rPr lang="en-US" altLang="zh-CN" dirty="0" smtClean="0"/>
              <a:t>Equivalence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type-checking rules have </a:t>
            </a:r>
            <a:r>
              <a:rPr lang="en-US" altLang="zh-CN" dirty="0" smtClean="0"/>
              <a:t>the form</a:t>
            </a:r>
            <a:r>
              <a:rPr lang="en-US" altLang="zh-CN" dirty="0"/>
              <a:t>, "if two type expressions are equal then return a certain type else error</a:t>
            </a:r>
            <a:r>
              <a:rPr lang="en-US" altLang="zh-CN" dirty="0" smtClean="0"/>
              <a:t>.“</a:t>
            </a:r>
          </a:p>
          <a:p>
            <a:r>
              <a:rPr lang="en-US" altLang="zh-CN" dirty="0"/>
              <a:t>The key issue is </a:t>
            </a:r>
            <a:r>
              <a:rPr lang="en-US" altLang="zh-CN" dirty="0" smtClean="0"/>
              <a:t>whether a </a:t>
            </a:r>
            <a:r>
              <a:rPr lang="en-US" altLang="zh-CN" dirty="0"/>
              <a:t>name in a type expression stands for itself or whether it is an </a:t>
            </a:r>
            <a:r>
              <a:rPr lang="en-US" altLang="zh-CN" dirty="0" smtClean="0"/>
              <a:t>abbreviation for </a:t>
            </a:r>
            <a:r>
              <a:rPr lang="en-US" altLang="zh-CN" dirty="0"/>
              <a:t>another type expression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1" y="2916876"/>
            <a:ext cx="7647619" cy="296190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354286" y="5878781"/>
            <a:ext cx="154577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3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</a:t>
            </a:r>
            <a:r>
              <a:rPr lang="en-US" altLang="zh-CN" dirty="0" smtClean="0"/>
              <a:t>Declarations-Declaration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24" y="1779199"/>
            <a:ext cx="4152381" cy="10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8" y="3037895"/>
            <a:ext cx="7799818" cy="19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Declarations-Storage Layout </a:t>
            </a:r>
            <a:r>
              <a:rPr lang="en-US" altLang="zh-CN" dirty="0" smtClean="0"/>
              <a:t>for </a:t>
            </a:r>
            <a:r>
              <a:rPr lang="en-US" altLang="zh-CN" dirty="0"/>
              <a:t>Local </a:t>
            </a:r>
            <a:r>
              <a:rPr lang="en-US" altLang="zh-CN" dirty="0" smtClean="0"/>
              <a:t>Names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273627"/>
            <a:ext cx="748665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From the type of a name, we can determine the amount of storage that will </a:t>
            </a:r>
            <a:r>
              <a:rPr lang="en-US" altLang="zh-CN" dirty="0" smtClean="0"/>
              <a:t>be needed </a:t>
            </a:r>
            <a:r>
              <a:rPr lang="en-US" altLang="zh-CN" dirty="0"/>
              <a:t>for the name at run time. 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83216"/>
            <a:ext cx="6390476" cy="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34" y="2684260"/>
            <a:ext cx="4472668" cy="19942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494" y="4678496"/>
            <a:ext cx="4789362" cy="21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Declarations-Sequences of Declarations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273629"/>
          </a:xfrm>
        </p:spPr>
        <p:txBody>
          <a:bodyPr/>
          <a:lstStyle/>
          <a:p>
            <a:r>
              <a:rPr lang="en-US" altLang="zh-CN" dirty="0"/>
              <a:t>Languages such as C and Java allow all the declarations in a </a:t>
            </a:r>
            <a:r>
              <a:rPr lang="en-US" altLang="zh-CN" dirty="0" smtClean="0"/>
              <a:t>single procedure to </a:t>
            </a:r>
            <a:r>
              <a:rPr lang="en-US" altLang="zh-CN" dirty="0"/>
              <a:t>be processed as a group. The declarations may be distributed within a </a:t>
            </a:r>
            <a:r>
              <a:rPr lang="en-US" altLang="zh-CN" dirty="0" smtClean="0"/>
              <a:t>Java procedure</a:t>
            </a:r>
            <a:r>
              <a:rPr lang="en-US" altLang="zh-CN" dirty="0"/>
              <a:t>, but they can still be processed when the procedure is </a:t>
            </a:r>
            <a:r>
              <a:rPr lang="en-US" altLang="zh-CN" dirty="0" smtClean="0"/>
              <a:t>analyzed. Therefore </a:t>
            </a:r>
            <a:r>
              <a:rPr lang="en-US" altLang="zh-CN" dirty="0"/>
              <a:t>, we can use a variable, say offset, to keep track of the next </a:t>
            </a:r>
            <a:r>
              <a:rPr lang="en-US" altLang="zh-CN" dirty="0" smtClean="0"/>
              <a:t>available relative </a:t>
            </a:r>
            <a:r>
              <a:rPr lang="en-US" altLang="zh-CN" dirty="0"/>
              <a:t>address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52" y="2873829"/>
            <a:ext cx="4352381" cy="1685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6114" y="4864464"/>
            <a:ext cx="4572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creates a </a:t>
            </a:r>
            <a:r>
              <a:rPr lang="en-US" altLang="zh-CN" dirty="0" smtClean="0"/>
              <a:t>symbol table</a:t>
            </a:r>
            <a:endParaRPr lang="en-US" altLang="zh-CN" dirty="0"/>
          </a:p>
          <a:p>
            <a:r>
              <a:rPr lang="en-US" altLang="zh-CN" dirty="0"/>
              <a:t>entry by executing </a:t>
            </a:r>
            <a:r>
              <a:rPr lang="en-US" altLang="zh-CN" i="1" dirty="0" err="1"/>
              <a:t>top.put</a:t>
            </a:r>
            <a:r>
              <a:rPr lang="en-US" altLang="zh-CN" i="1" dirty="0"/>
              <a:t>(id. lexeme, T. type, offset) </a:t>
            </a:r>
            <a:r>
              <a:rPr lang="en-US" altLang="zh-CN" dirty="0"/>
              <a:t>. </a:t>
            </a:r>
            <a:r>
              <a:rPr lang="en-US" altLang="zh-CN" dirty="0" smtClean="0"/>
              <a:t>Here </a:t>
            </a:r>
            <a:r>
              <a:rPr lang="en-US" altLang="zh-CN" dirty="0"/>
              <a:t>top denotes</a:t>
            </a:r>
          </a:p>
          <a:p>
            <a:r>
              <a:rPr lang="en-US" altLang="zh-CN" dirty="0"/>
              <a:t>the current symbol table.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6193971" y="3716686"/>
            <a:ext cx="315686" cy="11477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Intermediate- </a:t>
            </a:r>
            <a:r>
              <a:rPr lang="en-US" altLang="zh-CN" dirty="0"/>
              <a:t>Code</a:t>
            </a:r>
            <a:br>
              <a:rPr lang="en-US" altLang="zh-CN" dirty="0"/>
            </a:br>
            <a:r>
              <a:rPr lang="en-US" altLang="zh-CN" dirty="0"/>
              <a:t>Generation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</a:t>
            </a:r>
            <a:r>
              <a:rPr lang="en-US" altLang="zh-CN" dirty="0" smtClean="0"/>
              <a:t>Declarations-Fields in </a:t>
            </a:r>
            <a:r>
              <a:rPr lang="en-US" altLang="zh-CN" dirty="0"/>
              <a:t>Records and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199"/>
            <a:ext cx="7486650" cy="4365171"/>
          </a:xfrm>
        </p:spPr>
        <p:txBody>
          <a:bodyPr/>
          <a:lstStyle/>
          <a:p>
            <a:r>
              <a:rPr lang="en-US" altLang="zh-CN" dirty="0"/>
              <a:t>This production has two </a:t>
            </a:r>
            <a:r>
              <a:rPr lang="en-US" altLang="zh-CN" dirty="0" smtClean="0"/>
              <a:t>semantic actions</a:t>
            </a:r>
            <a:r>
              <a:rPr lang="en-US" altLang="zh-CN" dirty="0"/>
              <a:t>. The embedded action before </a:t>
            </a:r>
            <a:r>
              <a:rPr lang="en-US" altLang="zh-CN" i="1" dirty="0"/>
              <a:t>D</a:t>
            </a:r>
            <a:r>
              <a:rPr lang="en-US" altLang="zh-CN" dirty="0"/>
              <a:t> saves the existing symbol table, </a:t>
            </a:r>
            <a:r>
              <a:rPr lang="en-US" altLang="zh-CN" dirty="0" smtClean="0"/>
              <a:t>denoted by </a:t>
            </a:r>
            <a:r>
              <a:rPr lang="en-US" altLang="zh-CN" dirty="0"/>
              <a:t>top and sets top to a fresh symbol table. It also saves the current offset, </a:t>
            </a:r>
            <a:r>
              <a:rPr lang="en-US" altLang="zh-CN" dirty="0" smtClean="0"/>
              <a:t>and sets </a:t>
            </a:r>
            <a:r>
              <a:rPr lang="en-US" altLang="zh-CN" dirty="0"/>
              <a:t>offset to </a:t>
            </a:r>
            <a:r>
              <a:rPr lang="en-US" altLang="zh-CN" i="1" dirty="0" smtClean="0"/>
              <a:t>0</a:t>
            </a:r>
            <a:r>
              <a:rPr lang="en-US" altLang="zh-CN" dirty="0" smtClean="0"/>
              <a:t>. </a:t>
            </a:r>
            <a:r>
              <a:rPr lang="en-US" altLang="zh-CN" dirty="0"/>
              <a:t>The declarations generated by </a:t>
            </a:r>
            <a:r>
              <a:rPr lang="en-US" altLang="zh-CN" i="1" dirty="0"/>
              <a:t>D</a:t>
            </a:r>
            <a:r>
              <a:rPr lang="en-US" altLang="zh-CN" dirty="0"/>
              <a:t> will result in types and </a:t>
            </a:r>
            <a:r>
              <a:rPr lang="en-US" altLang="zh-CN" dirty="0" smtClean="0"/>
              <a:t>relative addresses </a:t>
            </a:r>
            <a:r>
              <a:rPr lang="en-US" altLang="zh-CN" dirty="0"/>
              <a:t>being put in the fresh symbol table. The action after </a:t>
            </a:r>
            <a:r>
              <a:rPr lang="en-US" altLang="zh-CN" i="1" dirty="0"/>
              <a:t>D</a:t>
            </a:r>
            <a:r>
              <a:rPr lang="en-US" altLang="zh-CN" dirty="0"/>
              <a:t> creates </a:t>
            </a:r>
            <a:r>
              <a:rPr lang="en-US" altLang="zh-CN" dirty="0" smtClean="0"/>
              <a:t>a record </a:t>
            </a:r>
            <a:r>
              <a:rPr lang="en-US" altLang="zh-CN" dirty="0"/>
              <a:t>type using top, before restoring the saved symbol table and </a:t>
            </a:r>
            <a:r>
              <a:rPr lang="en-US" altLang="zh-CN" dirty="0" smtClean="0"/>
              <a:t>offset.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Let class </a:t>
            </a:r>
            <a:r>
              <a:rPr lang="en-US" altLang="zh-CN" i="1" dirty="0" err="1"/>
              <a:t>Env</a:t>
            </a:r>
            <a:r>
              <a:rPr lang="en-US" altLang="zh-CN" dirty="0"/>
              <a:t> implement symbol tables. The call </a:t>
            </a:r>
            <a:r>
              <a:rPr lang="en-US" altLang="zh-CN" i="1" dirty="0" err="1"/>
              <a:t>Env.push</a:t>
            </a:r>
            <a:r>
              <a:rPr lang="en-US" altLang="zh-CN" i="1" dirty="0"/>
              <a:t>( </a:t>
            </a:r>
            <a:r>
              <a:rPr lang="en-US" altLang="zh-CN" i="1" dirty="0" smtClean="0"/>
              <a:t>top) </a:t>
            </a:r>
            <a:r>
              <a:rPr lang="en-US" altLang="zh-CN" dirty="0" smtClean="0"/>
              <a:t>pushes </a:t>
            </a:r>
            <a:r>
              <a:rPr lang="en-US" altLang="zh-CN" dirty="0"/>
              <a:t>the current symbol table denoted by top onto a stack. Variable top </a:t>
            </a:r>
            <a:r>
              <a:rPr lang="en-US" altLang="zh-CN" dirty="0" smtClean="0"/>
              <a:t>is then </a:t>
            </a:r>
            <a:r>
              <a:rPr lang="en-US" altLang="zh-CN" dirty="0"/>
              <a:t>set to a new symbol table. Similarly, offset is pushed onto a stack </a:t>
            </a:r>
            <a:r>
              <a:rPr lang="en-US" altLang="zh-CN" dirty="0" smtClean="0"/>
              <a:t>called Stack</a:t>
            </a:r>
            <a:r>
              <a:rPr lang="en-US" altLang="zh-CN" dirty="0"/>
              <a:t>. Variable offset is then set to </a:t>
            </a:r>
            <a:r>
              <a:rPr lang="en-US" altLang="zh-CN" dirty="0" smtClean="0"/>
              <a:t>0.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93" y="2831048"/>
            <a:ext cx="5390476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Translation </a:t>
            </a:r>
            <a:r>
              <a:rPr lang="en-US" altLang="zh-CN" dirty="0"/>
              <a:t>of </a:t>
            </a:r>
            <a:r>
              <a:rPr lang="en-US" altLang="zh-CN" dirty="0" smtClean="0"/>
              <a:t>Expressions-Operations Within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/>
              <a:t>Variants of Syntax </a:t>
            </a:r>
            <a:r>
              <a:rPr lang="en-US" altLang="zh-CN" dirty="0" smtClean="0"/>
              <a:t>Trees</a:t>
            </a:r>
          </a:p>
          <a:p>
            <a:r>
              <a:rPr lang="en-US" altLang="zh-CN" dirty="0" smtClean="0"/>
              <a:t>Three-Address Code</a:t>
            </a:r>
          </a:p>
          <a:p>
            <a:r>
              <a:rPr lang="en-US" altLang="zh-CN" dirty="0" smtClean="0"/>
              <a:t>Types </a:t>
            </a:r>
            <a:r>
              <a:rPr lang="en-US" altLang="zh-CN" dirty="0"/>
              <a:t>and </a:t>
            </a:r>
            <a:r>
              <a:rPr lang="en-US" altLang="zh-CN" dirty="0" smtClean="0"/>
              <a:t>Declarations</a:t>
            </a:r>
          </a:p>
          <a:p>
            <a:r>
              <a:rPr lang="en-US" altLang="zh-CN" dirty="0" smtClean="0"/>
              <a:t>Translation </a:t>
            </a:r>
            <a:r>
              <a:rPr lang="en-US" altLang="zh-CN" dirty="0"/>
              <a:t>of Expressions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7011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we assume that a </a:t>
            </a:r>
            <a:r>
              <a:rPr lang="en-US" altLang="zh-CN" dirty="0" smtClean="0"/>
              <a:t>compiler front </a:t>
            </a:r>
            <a:r>
              <a:rPr lang="en-US" altLang="zh-CN" dirty="0"/>
              <a:t>end is organized </a:t>
            </a:r>
            <a:r>
              <a:rPr lang="en-US" altLang="zh-CN" dirty="0" smtClean="0"/>
              <a:t>as follows, </a:t>
            </a:r>
            <a:r>
              <a:rPr lang="en-US" altLang="zh-CN" dirty="0"/>
              <a:t>where parsing, static checking, </a:t>
            </a:r>
            <a:r>
              <a:rPr lang="en-US" altLang="zh-CN" dirty="0" smtClean="0"/>
              <a:t>and intermediate-code </a:t>
            </a:r>
            <a:r>
              <a:rPr lang="en-US" altLang="zh-CN" dirty="0"/>
              <a:t>generation are done sequentially; sometimes they can be </a:t>
            </a:r>
            <a:r>
              <a:rPr lang="en-US" altLang="zh-CN" dirty="0" smtClean="0"/>
              <a:t>combined and </a:t>
            </a:r>
            <a:r>
              <a:rPr lang="en-US" altLang="zh-CN" dirty="0"/>
              <a:t>folded into parsing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/>
              <a:t>In the process of translating a program in a given source language into </a:t>
            </a:r>
            <a:r>
              <a:rPr lang="en-US" altLang="zh-CN" dirty="0" smtClean="0"/>
              <a:t>code for </a:t>
            </a:r>
            <a:r>
              <a:rPr lang="en-US" altLang="zh-CN" dirty="0"/>
              <a:t>a given target machine, a compiler may construct a sequence of </a:t>
            </a:r>
            <a:r>
              <a:rPr lang="en-US" altLang="zh-CN" dirty="0" smtClean="0"/>
              <a:t>intermediate </a:t>
            </a:r>
            <a:r>
              <a:rPr lang="en-US" altLang="zh-CN" dirty="0"/>
              <a:t>representations. High-level representations are close to the </a:t>
            </a:r>
            <a:r>
              <a:rPr lang="en-US" altLang="zh-CN" dirty="0" smtClean="0"/>
              <a:t>source language </a:t>
            </a:r>
            <a:r>
              <a:rPr lang="en-US" altLang="zh-CN" dirty="0"/>
              <a:t>and low-level representations are close to the target </a:t>
            </a:r>
            <a:r>
              <a:rPr lang="en-US" altLang="zh-CN" dirty="0" smtClean="0"/>
              <a:t>machine.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84" y="2505075"/>
            <a:ext cx="6124575" cy="1457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28" y="5142243"/>
            <a:ext cx="5714286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Variants of Syntax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Directed Acyclic </a:t>
            </a:r>
            <a:r>
              <a:rPr lang="en-US" altLang="zh-CN" b="1" dirty="0" smtClean="0">
                <a:solidFill>
                  <a:srgbClr val="7030A0"/>
                </a:solidFill>
              </a:rPr>
              <a:t>Graphs (DAG)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 node </a:t>
            </a:r>
            <a:r>
              <a:rPr lang="en-US" altLang="zh-CN" i="1" dirty="0"/>
              <a:t>N</a:t>
            </a:r>
            <a:r>
              <a:rPr lang="en-US" altLang="zh-CN" dirty="0"/>
              <a:t> in a DAG has more than one parent if </a:t>
            </a:r>
            <a:r>
              <a:rPr lang="en-US" altLang="zh-CN" i="1" dirty="0"/>
              <a:t>N</a:t>
            </a:r>
            <a:r>
              <a:rPr lang="en-US" altLang="zh-CN" dirty="0"/>
              <a:t> represents a </a:t>
            </a:r>
            <a:r>
              <a:rPr lang="en-US" altLang="zh-CN" dirty="0" smtClean="0"/>
              <a:t>common subexpression</a:t>
            </a:r>
            <a:r>
              <a:rPr lang="en-US" altLang="zh-CN" dirty="0"/>
              <a:t>; in a syntax tree, the tree for the common sub </a:t>
            </a:r>
            <a:r>
              <a:rPr lang="en-US" altLang="zh-CN" dirty="0" smtClean="0"/>
              <a:t>expression would </a:t>
            </a:r>
            <a:r>
              <a:rPr lang="en-US" altLang="zh-CN" dirty="0"/>
              <a:t>be replicated as many times as the sub expression appears in the </a:t>
            </a:r>
            <a:r>
              <a:rPr lang="en-US" altLang="zh-CN" dirty="0" smtClean="0"/>
              <a:t>original expression</a:t>
            </a:r>
            <a:r>
              <a:rPr lang="en-US" altLang="zh-CN" dirty="0"/>
              <a:t>. Thus, a DAG not only represents expressions more succinctly, </a:t>
            </a:r>
            <a:r>
              <a:rPr lang="en-US" altLang="zh-CN" dirty="0" smtClean="0"/>
              <a:t>it gives </a:t>
            </a:r>
            <a:r>
              <a:rPr lang="en-US" altLang="zh-CN" dirty="0"/>
              <a:t>the compiler important clues regarding the generation of efficient code </a:t>
            </a:r>
            <a:r>
              <a:rPr lang="en-US" altLang="zh-CN" dirty="0" smtClean="0"/>
              <a:t>to evaluate </a:t>
            </a:r>
            <a:r>
              <a:rPr lang="en-US" altLang="zh-CN" dirty="0"/>
              <a:t>the expressions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E.g. </a:t>
            </a:r>
            <a:r>
              <a:rPr lang="pt-BR" altLang="zh-CN" dirty="0"/>
              <a:t>a + a * (b - c) + (b - c) * </a:t>
            </a:r>
            <a:r>
              <a:rPr lang="pt-BR" altLang="zh-CN" dirty="0" smtClean="0"/>
              <a:t>d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1" y="4215600"/>
            <a:ext cx="2247619" cy="1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78" y="4215600"/>
            <a:ext cx="4323809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Three-Address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709057"/>
          </a:xfrm>
        </p:spPr>
        <p:txBody>
          <a:bodyPr/>
          <a:lstStyle/>
          <a:p>
            <a:r>
              <a:rPr lang="en-US" altLang="zh-CN" dirty="0"/>
              <a:t>In three-address code, there is at most one operator on the right side of </a:t>
            </a:r>
            <a:r>
              <a:rPr lang="en-US" altLang="zh-CN" dirty="0" smtClean="0"/>
              <a:t>an instruction</a:t>
            </a:r>
            <a:r>
              <a:rPr lang="en-US" altLang="zh-CN" dirty="0"/>
              <a:t>; that is, no built-up arithmetic expressions are </a:t>
            </a:r>
            <a:r>
              <a:rPr lang="en-US" altLang="zh-CN" dirty="0" smtClean="0"/>
              <a:t>permitted.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E.g. 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*z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Three-Address Code: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589215"/>
              </p:ext>
            </p:extLst>
          </p:nvPr>
        </p:nvGraphicFramePr>
        <p:xfrm>
          <a:off x="3155949" y="2522083"/>
          <a:ext cx="928215" cy="710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596880" imgH="457200" progId="Equation.DSMT4">
                  <p:embed/>
                </p:oleObj>
              </mc:Choice>
              <mc:Fallback>
                <p:oleObj name="Equation" r:id="rId3" imgW="596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949" y="2522083"/>
                        <a:ext cx="928215" cy="710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316" y="3309257"/>
            <a:ext cx="5898910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</a:t>
            </a:r>
            <a:r>
              <a:rPr lang="en-US" altLang="zh-CN" dirty="0" smtClean="0"/>
              <a:t>Code – Addresses and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7030A0"/>
                </a:solidFill>
              </a:rPr>
              <a:t>Addresses</a:t>
            </a:r>
          </a:p>
          <a:p>
            <a:pPr lvl="1"/>
            <a:r>
              <a:rPr lang="en-US" altLang="zh-CN" sz="1300" dirty="0">
                <a:solidFill>
                  <a:srgbClr val="0070C0"/>
                </a:solidFill>
              </a:rPr>
              <a:t>A </a:t>
            </a:r>
            <a:r>
              <a:rPr lang="en-US" altLang="zh-CN" sz="1300" i="1" dirty="0" smtClean="0">
                <a:solidFill>
                  <a:srgbClr val="0070C0"/>
                </a:solidFill>
              </a:rPr>
              <a:t>name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>
                <a:solidFill>
                  <a:srgbClr val="0070C0"/>
                </a:solidFill>
              </a:rPr>
              <a:t>A </a:t>
            </a:r>
            <a:r>
              <a:rPr lang="en-US" altLang="zh-CN" sz="1300" i="1" dirty="0" smtClean="0">
                <a:solidFill>
                  <a:srgbClr val="0070C0"/>
                </a:solidFill>
              </a:rPr>
              <a:t>constant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>
                <a:solidFill>
                  <a:srgbClr val="0070C0"/>
                </a:solidFill>
              </a:rPr>
              <a:t>A </a:t>
            </a:r>
            <a:r>
              <a:rPr lang="en-US" altLang="zh-CN" sz="1300" i="1" dirty="0">
                <a:solidFill>
                  <a:srgbClr val="0070C0"/>
                </a:solidFill>
              </a:rPr>
              <a:t>compiler-generated </a:t>
            </a:r>
            <a:r>
              <a:rPr lang="en-US" altLang="zh-CN" sz="1300" i="1" dirty="0" smtClean="0">
                <a:solidFill>
                  <a:srgbClr val="0070C0"/>
                </a:solidFill>
              </a:rPr>
              <a:t>temporary.</a:t>
            </a:r>
          </a:p>
          <a:p>
            <a:r>
              <a:rPr lang="en-US" altLang="zh-CN" sz="1600" dirty="0">
                <a:solidFill>
                  <a:srgbClr val="7030A0"/>
                </a:solidFill>
              </a:rPr>
              <a:t>common three-address instruction </a:t>
            </a:r>
            <a:r>
              <a:rPr lang="en-US" altLang="zh-CN" sz="1600" dirty="0" smtClean="0">
                <a:solidFill>
                  <a:srgbClr val="7030A0"/>
                </a:solidFill>
              </a:rPr>
              <a:t>forms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assignment </a:t>
            </a:r>
            <a:r>
              <a:rPr lang="en-US" altLang="zh-CN" sz="1300" dirty="0">
                <a:solidFill>
                  <a:srgbClr val="0070C0"/>
                </a:solidFill>
              </a:rPr>
              <a:t>instructions 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y op 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z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assignments </a:t>
            </a:r>
            <a:r>
              <a:rPr lang="en-US" altLang="zh-CN" sz="1300" dirty="0">
                <a:solidFill>
                  <a:srgbClr val="0070C0"/>
                </a:solidFill>
              </a:rPr>
              <a:t>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op y</a:t>
            </a:r>
            <a:r>
              <a:rPr lang="en-US" altLang="zh-CN" sz="1300" dirty="0">
                <a:solidFill>
                  <a:srgbClr val="0070C0"/>
                </a:solidFill>
              </a:rPr>
              <a:t>, where </a:t>
            </a:r>
            <a:r>
              <a:rPr lang="en-US" altLang="zh-CN" sz="1300" i="1" dirty="0">
                <a:solidFill>
                  <a:srgbClr val="7030A0"/>
                </a:solidFill>
              </a:rPr>
              <a:t>op</a:t>
            </a:r>
            <a:r>
              <a:rPr lang="en-US" altLang="zh-CN" sz="1300" dirty="0">
                <a:solidFill>
                  <a:srgbClr val="0070C0"/>
                </a:solidFill>
              </a:rPr>
              <a:t> is a unary </a:t>
            </a:r>
            <a:r>
              <a:rPr lang="en-US" altLang="zh-CN" sz="1300" dirty="0" smtClean="0">
                <a:solidFill>
                  <a:srgbClr val="0070C0"/>
                </a:solidFill>
              </a:rPr>
              <a:t>operation.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copy </a:t>
            </a:r>
            <a:r>
              <a:rPr lang="en-US" altLang="zh-CN" sz="1300" dirty="0">
                <a:solidFill>
                  <a:srgbClr val="0070C0"/>
                </a:solidFill>
              </a:rPr>
              <a:t>instructions 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y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an </a:t>
            </a:r>
            <a:r>
              <a:rPr lang="en-US" altLang="zh-CN" sz="1300" dirty="0">
                <a:solidFill>
                  <a:srgbClr val="0070C0"/>
                </a:solidFill>
              </a:rPr>
              <a:t>unconditional jump </a:t>
            </a:r>
            <a:r>
              <a:rPr lang="en-US" altLang="zh-CN" sz="1300" i="1" dirty="0" err="1">
                <a:solidFill>
                  <a:srgbClr val="7030A0"/>
                </a:solidFill>
              </a:rPr>
              <a:t>goto</a:t>
            </a:r>
            <a:r>
              <a:rPr lang="en-US" altLang="zh-CN" sz="1300" i="1" dirty="0">
                <a:solidFill>
                  <a:srgbClr val="7030A0"/>
                </a:solidFill>
              </a:rPr>
              <a:t> L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conditional </a:t>
            </a:r>
            <a:r>
              <a:rPr lang="en-US" altLang="zh-CN" sz="1300" dirty="0">
                <a:solidFill>
                  <a:srgbClr val="0070C0"/>
                </a:solidFill>
              </a:rPr>
              <a:t>jumps of the </a:t>
            </a:r>
            <a:r>
              <a:rPr lang="en-US" altLang="zh-CN" sz="1300" dirty="0" smtClean="0">
                <a:solidFill>
                  <a:srgbClr val="0070C0"/>
                </a:solidFill>
              </a:rPr>
              <a:t>form</a:t>
            </a:r>
            <a:r>
              <a:rPr lang="en-US" altLang="zh-CN" sz="13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1300" i="1" dirty="0">
                <a:solidFill>
                  <a:srgbClr val="7030A0"/>
                </a:solidFill>
              </a:rPr>
              <a:t>if x </a:t>
            </a:r>
            <a:r>
              <a:rPr lang="en-US" altLang="zh-CN" sz="1300" i="1" dirty="0" err="1">
                <a:solidFill>
                  <a:srgbClr val="7030A0"/>
                </a:solidFill>
              </a:rPr>
              <a:t>goto</a:t>
            </a:r>
            <a:r>
              <a:rPr lang="en-US" altLang="zh-CN" sz="1300" i="1" dirty="0">
                <a:solidFill>
                  <a:srgbClr val="7030A0"/>
                </a:solidFill>
              </a:rPr>
              <a:t> L </a:t>
            </a:r>
            <a:r>
              <a:rPr lang="en-US" altLang="zh-CN" sz="1300" dirty="0">
                <a:solidFill>
                  <a:srgbClr val="0070C0"/>
                </a:solidFill>
              </a:rPr>
              <a:t>and </a:t>
            </a:r>
            <a:r>
              <a:rPr lang="en-US" altLang="zh-CN" sz="1300" i="1" dirty="0">
                <a:solidFill>
                  <a:srgbClr val="7030A0"/>
                </a:solidFill>
              </a:rPr>
              <a:t>if 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False </a:t>
            </a:r>
            <a:r>
              <a:rPr lang="en-US" altLang="zh-CN" sz="1300" i="1" dirty="0">
                <a:solidFill>
                  <a:srgbClr val="7030A0"/>
                </a:solidFill>
              </a:rPr>
              <a:t>x </a:t>
            </a:r>
            <a:r>
              <a:rPr lang="en-US" altLang="zh-CN" sz="1300" i="1" dirty="0" err="1" smtClean="0">
                <a:solidFill>
                  <a:srgbClr val="7030A0"/>
                </a:solidFill>
              </a:rPr>
              <a:t>goto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1300" i="1" dirty="0">
                <a:solidFill>
                  <a:srgbClr val="7030A0"/>
                </a:solidFill>
              </a:rPr>
              <a:t>L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conditional </a:t>
            </a:r>
            <a:r>
              <a:rPr lang="en-US" altLang="zh-CN" sz="1300" dirty="0">
                <a:solidFill>
                  <a:srgbClr val="0070C0"/>
                </a:solidFill>
              </a:rPr>
              <a:t>jumps such as </a:t>
            </a:r>
            <a:r>
              <a:rPr lang="en-US" altLang="zh-CN" sz="1300" i="1" dirty="0">
                <a:solidFill>
                  <a:srgbClr val="7030A0"/>
                </a:solidFill>
              </a:rPr>
              <a:t>if x </a:t>
            </a:r>
            <a:r>
              <a:rPr lang="en-US" altLang="zh-CN" sz="1300" i="1" dirty="0" err="1">
                <a:solidFill>
                  <a:srgbClr val="7030A0"/>
                </a:solidFill>
              </a:rPr>
              <a:t>relop</a:t>
            </a:r>
            <a:r>
              <a:rPr lang="en-US" altLang="zh-CN" sz="1300" i="1" dirty="0">
                <a:solidFill>
                  <a:srgbClr val="7030A0"/>
                </a:solidFill>
              </a:rPr>
              <a:t> y </a:t>
            </a:r>
            <a:r>
              <a:rPr lang="en-US" altLang="zh-CN" sz="1300" i="1" dirty="0" err="1">
                <a:solidFill>
                  <a:srgbClr val="7030A0"/>
                </a:solidFill>
              </a:rPr>
              <a:t>goto</a:t>
            </a:r>
            <a:r>
              <a:rPr lang="en-US" altLang="zh-CN" sz="1300" i="1" dirty="0">
                <a:solidFill>
                  <a:srgbClr val="7030A0"/>
                </a:solidFill>
              </a:rPr>
              <a:t> L</a:t>
            </a:r>
            <a:r>
              <a:rPr lang="en-US" altLang="zh-CN" sz="1300" dirty="0" smtClean="0">
                <a:solidFill>
                  <a:srgbClr val="0070C0"/>
                </a:solidFill>
              </a:rPr>
              <a:t>,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procedure </a:t>
            </a:r>
            <a:r>
              <a:rPr lang="en-US" altLang="zh-CN" sz="1300" dirty="0">
                <a:solidFill>
                  <a:srgbClr val="0070C0"/>
                </a:solidFill>
              </a:rPr>
              <a:t>calls and returns are implemented using the following instructions:</a:t>
            </a:r>
          </a:p>
          <a:p>
            <a:pPr marL="342900" lvl="1" indent="0">
              <a:buNone/>
            </a:pPr>
            <a:r>
              <a:rPr lang="en-US" altLang="zh-CN" sz="1300" dirty="0" smtClean="0">
                <a:solidFill>
                  <a:srgbClr val="7030A0"/>
                </a:solidFill>
              </a:rPr>
              <a:t>    </a:t>
            </a:r>
            <a:r>
              <a:rPr lang="en-US" altLang="zh-CN" sz="1300" i="1" dirty="0" err="1" smtClean="0">
                <a:solidFill>
                  <a:srgbClr val="7030A0"/>
                </a:solidFill>
              </a:rPr>
              <a:t>param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1300" i="1" dirty="0">
                <a:solidFill>
                  <a:srgbClr val="7030A0"/>
                </a:solidFill>
              </a:rPr>
              <a:t>x</a:t>
            </a:r>
            <a:r>
              <a:rPr lang="en-US" altLang="zh-CN" sz="1300" dirty="0">
                <a:solidFill>
                  <a:srgbClr val="7030A0"/>
                </a:solidFill>
              </a:rPr>
              <a:t> </a:t>
            </a:r>
            <a:r>
              <a:rPr lang="en-US" altLang="zh-CN" sz="1300" dirty="0">
                <a:solidFill>
                  <a:srgbClr val="0070C0"/>
                </a:solidFill>
              </a:rPr>
              <a:t>for parameters; </a:t>
            </a:r>
            <a:r>
              <a:rPr lang="en-US" altLang="zh-CN" sz="1300" i="1" dirty="0">
                <a:solidFill>
                  <a:srgbClr val="7030A0"/>
                </a:solidFill>
              </a:rPr>
              <a:t>call p , n </a:t>
            </a:r>
            <a:r>
              <a:rPr lang="en-US" altLang="zh-CN" sz="1300" dirty="0">
                <a:solidFill>
                  <a:srgbClr val="0070C0"/>
                </a:solidFill>
              </a:rPr>
              <a:t>and </a:t>
            </a:r>
            <a:r>
              <a:rPr lang="en-US" altLang="zh-CN" sz="1300" i="1" dirty="0">
                <a:solidFill>
                  <a:srgbClr val="7030A0"/>
                </a:solidFill>
              </a:rPr>
              <a:t>y = call p , n </a:t>
            </a:r>
            <a:r>
              <a:rPr lang="en-US" altLang="zh-CN" sz="1300" dirty="0">
                <a:solidFill>
                  <a:srgbClr val="0070C0"/>
                </a:solidFill>
              </a:rPr>
              <a:t>for </a:t>
            </a:r>
            <a:r>
              <a:rPr lang="en-US" altLang="zh-CN" sz="1300" dirty="0" smtClean="0">
                <a:solidFill>
                  <a:srgbClr val="0070C0"/>
                </a:solidFill>
              </a:rPr>
              <a:t>procedure and </a:t>
            </a:r>
            <a:r>
              <a:rPr lang="en-US" altLang="zh-CN" sz="1300" dirty="0">
                <a:solidFill>
                  <a:srgbClr val="0070C0"/>
                </a:solidFill>
              </a:rPr>
              <a:t>function calls, </a:t>
            </a:r>
            <a:endParaRPr lang="en-US" altLang="zh-CN" sz="1300" dirty="0" smtClean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r>
              <a:rPr lang="en-US" altLang="zh-CN" sz="1300" dirty="0">
                <a:solidFill>
                  <a:srgbClr val="0070C0"/>
                </a:solidFill>
              </a:rPr>
              <a:t> </a:t>
            </a:r>
            <a:r>
              <a:rPr lang="en-US" altLang="zh-CN" sz="1300" dirty="0" smtClean="0">
                <a:solidFill>
                  <a:srgbClr val="0070C0"/>
                </a:solidFill>
              </a:rPr>
              <a:t>   respectively</a:t>
            </a:r>
            <a:r>
              <a:rPr lang="en-US" altLang="zh-CN" sz="1300" dirty="0">
                <a:solidFill>
                  <a:srgbClr val="0070C0"/>
                </a:solidFill>
              </a:rPr>
              <a:t>; and return </a:t>
            </a:r>
            <a:r>
              <a:rPr lang="en-US" altLang="zh-CN" sz="1300" i="1" dirty="0">
                <a:solidFill>
                  <a:srgbClr val="7030A0"/>
                </a:solidFill>
              </a:rPr>
              <a:t>y</a:t>
            </a:r>
            <a:r>
              <a:rPr lang="en-US" altLang="zh-CN" sz="1300" dirty="0">
                <a:solidFill>
                  <a:srgbClr val="0070C0"/>
                </a:solidFill>
              </a:rPr>
              <a:t>, where </a:t>
            </a:r>
            <a:r>
              <a:rPr lang="en-US" altLang="zh-CN" sz="1300" i="1" dirty="0">
                <a:solidFill>
                  <a:srgbClr val="7030A0"/>
                </a:solidFill>
              </a:rPr>
              <a:t>y</a:t>
            </a:r>
            <a:r>
              <a:rPr lang="en-US" altLang="zh-CN" sz="1300" dirty="0">
                <a:solidFill>
                  <a:srgbClr val="0070C0"/>
                </a:solidFill>
              </a:rPr>
              <a:t>, representing </a:t>
            </a:r>
            <a:r>
              <a:rPr lang="en-US" altLang="zh-CN" sz="1300" dirty="0" smtClean="0">
                <a:solidFill>
                  <a:srgbClr val="0070C0"/>
                </a:solidFill>
              </a:rPr>
              <a:t>a returned </a:t>
            </a:r>
            <a:r>
              <a:rPr lang="en-US" altLang="zh-CN" sz="1300" dirty="0">
                <a:solidFill>
                  <a:srgbClr val="0070C0"/>
                </a:solidFill>
              </a:rPr>
              <a:t>value, is optional.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indexed </a:t>
            </a:r>
            <a:r>
              <a:rPr lang="en-US" altLang="zh-CN" sz="1300" dirty="0">
                <a:solidFill>
                  <a:srgbClr val="0070C0"/>
                </a:solidFill>
              </a:rPr>
              <a:t>copy instructions 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y [</a:t>
            </a:r>
            <a:r>
              <a:rPr lang="en-US" altLang="zh-CN" sz="1300" i="1" dirty="0" err="1">
                <a:solidFill>
                  <a:srgbClr val="7030A0"/>
                </a:solidFill>
              </a:rPr>
              <a:t>i</a:t>
            </a:r>
            <a:r>
              <a:rPr lang="en-US" altLang="zh-CN" sz="1300" i="1" dirty="0">
                <a:solidFill>
                  <a:srgbClr val="7030A0"/>
                </a:solidFill>
              </a:rPr>
              <a:t>] </a:t>
            </a:r>
            <a:r>
              <a:rPr lang="en-US" altLang="zh-CN" sz="1300" dirty="0">
                <a:solidFill>
                  <a:srgbClr val="0070C0"/>
                </a:solidFill>
              </a:rPr>
              <a:t>and </a:t>
            </a:r>
            <a:r>
              <a:rPr lang="en-US" altLang="zh-CN" sz="1300" i="1" dirty="0">
                <a:solidFill>
                  <a:srgbClr val="7030A0"/>
                </a:solidFill>
              </a:rPr>
              <a:t>x [</a:t>
            </a:r>
            <a:r>
              <a:rPr lang="en-US" altLang="zh-CN" sz="1300" i="1" dirty="0" err="1">
                <a:solidFill>
                  <a:srgbClr val="7030A0"/>
                </a:solidFill>
              </a:rPr>
              <a:t>i</a:t>
            </a:r>
            <a:r>
              <a:rPr lang="en-US" altLang="zh-CN" sz="1300" i="1" dirty="0">
                <a:solidFill>
                  <a:srgbClr val="7030A0"/>
                </a:solidFill>
              </a:rPr>
              <a:t>] = y 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address </a:t>
            </a:r>
            <a:r>
              <a:rPr lang="en-US" altLang="zh-CN" sz="1300" dirty="0">
                <a:solidFill>
                  <a:srgbClr val="0070C0"/>
                </a:solidFill>
              </a:rPr>
              <a:t>and pointer assignments 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&amp; y </a:t>
            </a:r>
            <a:r>
              <a:rPr lang="en-US" altLang="zh-CN" sz="1300" dirty="0">
                <a:solidFill>
                  <a:srgbClr val="0070C0"/>
                </a:solidFill>
              </a:rPr>
              <a:t>, </a:t>
            </a:r>
            <a:r>
              <a:rPr lang="en-US" altLang="zh-CN" sz="1300" i="1" dirty="0">
                <a:solidFill>
                  <a:srgbClr val="7030A0"/>
                </a:solidFill>
              </a:rPr>
              <a:t>x = * y </a:t>
            </a:r>
            <a:r>
              <a:rPr lang="en-US" altLang="zh-CN" sz="1300" dirty="0">
                <a:solidFill>
                  <a:srgbClr val="0070C0"/>
                </a:solidFill>
              </a:rPr>
              <a:t>, and </a:t>
            </a:r>
            <a:r>
              <a:rPr lang="en-US" altLang="zh-CN" sz="1300" i="1" dirty="0">
                <a:solidFill>
                  <a:srgbClr val="7030A0"/>
                </a:solidFill>
              </a:rPr>
              <a:t>* x = y</a:t>
            </a:r>
            <a:r>
              <a:rPr lang="en-US" altLang="zh-CN" sz="1300" dirty="0">
                <a:solidFill>
                  <a:srgbClr val="0070C0"/>
                </a:solidFill>
              </a:rPr>
              <a:t>.</a:t>
            </a:r>
            <a:endParaRPr lang="en-US" altLang="zh-CN" sz="1300" dirty="0" smtClean="0">
              <a:solidFill>
                <a:srgbClr val="0070C0"/>
              </a:solidFill>
            </a:endParaRPr>
          </a:p>
          <a:p>
            <a:pPr lvl="1"/>
            <a:endParaRPr lang="zh-CN" altLang="en-US" sz="1300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81" y="3400485"/>
            <a:ext cx="838095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Addresses and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</a:t>
            </a:r>
          </a:p>
          <a:p>
            <a:pPr marL="0" indent="0" algn="ctr">
              <a:buNone/>
            </a:pPr>
            <a:r>
              <a:rPr lang="en-US" altLang="zh-CN" sz="1800" dirty="0"/>
              <a:t>do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 l ; while ( a 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&lt; v) </a:t>
            </a:r>
            <a:r>
              <a:rPr lang="en-US" altLang="zh-CN" sz="1800" dirty="0" smtClean="0"/>
              <a:t>;</a:t>
            </a:r>
          </a:p>
          <a:p>
            <a:pPr marL="0" indent="0" algn="ctr">
              <a:buNone/>
            </a:pP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36" y="2585486"/>
            <a:ext cx="62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Quadruples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The description of three-address instructions specifies the components of </a:t>
            </a:r>
            <a:r>
              <a:rPr lang="en-US" altLang="zh-CN" dirty="0" smtClean="0"/>
              <a:t>each type </a:t>
            </a:r>
            <a:r>
              <a:rPr lang="en-US" altLang="zh-CN" dirty="0"/>
              <a:t>of instruction, but it does not specify the representation of these </a:t>
            </a:r>
            <a:r>
              <a:rPr lang="en-US" altLang="zh-CN" dirty="0" smtClean="0"/>
              <a:t>instructions in </a:t>
            </a:r>
            <a:r>
              <a:rPr lang="en-US" altLang="zh-CN" dirty="0"/>
              <a:t>a data structure. </a:t>
            </a:r>
            <a:r>
              <a:rPr lang="en-US" altLang="zh-CN" dirty="0" smtClean="0"/>
              <a:t>Three such </a:t>
            </a:r>
            <a:r>
              <a:rPr lang="en-US" altLang="zh-CN" dirty="0"/>
              <a:t>representations are </a:t>
            </a:r>
            <a:r>
              <a:rPr lang="en-US" altLang="zh-CN" dirty="0" smtClean="0"/>
              <a:t>called "</a:t>
            </a:r>
            <a:r>
              <a:rPr lang="en-US" altLang="zh-CN" dirty="0" smtClean="0">
                <a:solidFill>
                  <a:srgbClr val="FF0000"/>
                </a:solidFill>
              </a:rPr>
              <a:t>quadruples</a:t>
            </a:r>
            <a:r>
              <a:rPr lang="en-US" altLang="zh-CN" dirty="0"/>
              <a:t>," "</a:t>
            </a:r>
            <a:r>
              <a:rPr lang="en-US" altLang="zh-CN" dirty="0">
                <a:solidFill>
                  <a:srgbClr val="FF0000"/>
                </a:solidFill>
              </a:rPr>
              <a:t>triples</a:t>
            </a:r>
            <a:r>
              <a:rPr lang="en-US" altLang="zh-CN" dirty="0"/>
              <a:t>," and "</a:t>
            </a:r>
            <a:r>
              <a:rPr lang="en-US" altLang="zh-CN" dirty="0">
                <a:solidFill>
                  <a:srgbClr val="FF0000"/>
                </a:solidFill>
              </a:rPr>
              <a:t>indirect triples</a:t>
            </a:r>
            <a:r>
              <a:rPr lang="en-US" altLang="zh-CN" dirty="0" smtClean="0"/>
              <a:t>.“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solidFill>
                  <a:srgbClr val="7030A0"/>
                </a:solidFill>
              </a:rPr>
              <a:t>Quadruples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  A </a:t>
            </a:r>
            <a:r>
              <a:rPr lang="en-US" altLang="zh-CN" i="1" dirty="0" smtClean="0"/>
              <a:t>quadruple</a:t>
            </a:r>
            <a:r>
              <a:rPr lang="en-US" altLang="zh-CN" dirty="0" smtClean="0"/>
              <a:t> </a:t>
            </a:r>
            <a:r>
              <a:rPr lang="en-US" altLang="zh-CN" dirty="0"/>
              <a:t>(or </a:t>
            </a:r>
            <a:r>
              <a:rPr lang="en-US" altLang="zh-CN" i="1" dirty="0" smtClean="0"/>
              <a:t>quad</a:t>
            </a:r>
            <a:r>
              <a:rPr lang="en-US" altLang="zh-CN" dirty="0" smtClean="0"/>
              <a:t> </a:t>
            </a:r>
            <a:r>
              <a:rPr lang="en-US" altLang="zh-CN" dirty="0"/>
              <a:t>) has four fields, which we call </a:t>
            </a:r>
            <a:r>
              <a:rPr lang="en-US" altLang="zh-CN" i="1" dirty="0"/>
              <a:t>op</a:t>
            </a:r>
            <a:r>
              <a:rPr lang="en-US" altLang="zh-CN" dirty="0"/>
              <a:t>, </a:t>
            </a:r>
            <a:r>
              <a:rPr lang="en-US" altLang="zh-CN" i="1" dirty="0" err="1"/>
              <a:t>argl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i="1" dirty="0"/>
              <a:t>arg2</a:t>
            </a:r>
            <a:r>
              <a:rPr lang="en-US" altLang="zh-CN" dirty="0"/>
              <a:t> </a:t>
            </a:r>
            <a:r>
              <a:rPr lang="en-US" altLang="zh-CN" dirty="0" smtClean="0"/>
              <a:t>, and </a:t>
            </a:r>
            <a:r>
              <a:rPr lang="en-US" altLang="zh-CN" i="1" dirty="0"/>
              <a:t>result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6" y="3514725"/>
            <a:ext cx="73723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90" y="5172075"/>
            <a:ext cx="3767302" cy="15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1198</Words>
  <Application>Microsoft Office PowerPoint</Application>
  <PresentationFormat>全屏显示(4:3)</PresentationFormat>
  <Paragraphs>95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Euphemia</vt:lpstr>
      <vt:lpstr>微软雅黑</vt:lpstr>
      <vt:lpstr>Arial</vt:lpstr>
      <vt:lpstr>Wingdings</vt:lpstr>
      <vt:lpstr>学术文献 16x9</vt:lpstr>
      <vt:lpstr>Equation</vt:lpstr>
      <vt:lpstr>Compilers</vt:lpstr>
      <vt:lpstr>Intermediate- Code Generation</vt:lpstr>
      <vt:lpstr>Outlines</vt:lpstr>
      <vt:lpstr>Introduction</vt:lpstr>
      <vt:lpstr>7.1 Variants of Syntax Trees</vt:lpstr>
      <vt:lpstr>7.2 Three-Address Code</vt:lpstr>
      <vt:lpstr>7.2 Three-Address Code – Addresses and Instructions</vt:lpstr>
      <vt:lpstr>7.2 Three-Address Code – Addresses and Instructions</vt:lpstr>
      <vt:lpstr>7.2 Three-Address Code – Quadruples</vt:lpstr>
      <vt:lpstr>7.2 Three-Address Code – Triples</vt:lpstr>
      <vt:lpstr>7.2 Three-Address Code – Triples</vt:lpstr>
      <vt:lpstr>7.2 Three-Address Code – Triples</vt:lpstr>
      <vt:lpstr>7.3 Types and Declarations</vt:lpstr>
      <vt:lpstr>7.3 Types and Declarations-Type Expressions</vt:lpstr>
      <vt:lpstr>7.3 Types and Declarations-Type Expressions</vt:lpstr>
      <vt:lpstr>7.3 Types and Declarations-Type Equivalence</vt:lpstr>
      <vt:lpstr>7.3 Types and Declarations-Declaration</vt:lpstr>
      <vt:lpstr>7.3 Types and Declarations-Storage Layout for Local Names</vt:lpstr>
      <vt:lpstr>7.3 Types and Declarations-Sequences of Declarations</vt:lpstr>
      <vt:lpstr>7.3 Types and Declarations-Fields in Records and Classes</vt:lpstr>
      <vt:lpstr>7.4 Translation of Expressions-Operations Within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2017-06-03T08:21:31Z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