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5"/>
  </p:notesMasterIdLst>
  <p:handoutMasterIdLst>
    <p:handoutMasterId r:id="rId46"/>
  </p:handoutMasterIdLst>
  <p:sldIdLst>
    <p:sldId id="256" r:id="rId5"/>
    <p:sldId id="269" r:id="rId6"/>
    <p:sldId id="257" r:id="rId7"/>
    <p:sldId id="270" r:id="rId8"/>
    <p:sldId id="271" r:id="rId9"/>
    <p:sldId id="272" r:id="rId10"/>
    <p:sldId id="273" r:id="rId11"/>
    <p:sldId id="274" r:id="rId12"/>
    <p:sldId id="275" r:id="rId13"/>
    <p:sldId id="278" r:id="rId14"/>
    <p:sldId id="276" r:id="rId15"/>
    <p:sldId id="277" r:id="rId16"/>
    <p:sldId id="279" r:id="rId17"/>
    <p:sldId id="280" r:id="rId18"/>
    <p:sldId id="281" r:id="rId19"/>
    <p:sldId id="268" r:id="rId20"/>
    <p:sldId id="282" r:id="rId21"/>
    <p:sldId id="288" r:id="rId22"/>
    <p:sldId id="283" r:id="rId23"/>
    <p:sldId id="284" r:id="rId24"/>
    <p:sldId id="285" r:id="rId25"/>
    <p:sldId id="289" r:id="rId26"/>
    <p:sldId id="290" r:id="rId27"/>
    <p:sldId id="291" r:id="rId28"/>
    <p:sldId id="292" r:id="rId29"/>
    <p:sldId id="293" r:id="rId30"/>
    <p:sldId id="294" r:id="rId31"/>
    <p:sldId id="295" r:id="rId32"/>
    <p:sldId id="286" r:id="rId33"/>
    <p:sldId id="305" r:id="rId34"/>
    <p:sldId id="296" r:id="rId35"/>
    <p:sldId id="287" r:id="rId36"/>
    <p:sldId id="297" r:id="rId37"/>
    <p:sldId id="298" r:id="rId38"/>
    <p:sldId id="299" r:id="rId39"/>
    <p:sldId id="300" r:id="rId40"/>
    <p:sldId id="304" r:id="rId41"/>
    <p:sldId id="301" r:id="rId42"/>
    <p:sldId id="303" r:id="rId43"/>
    <p:sldId id="302" r:id="rId44"/>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1382"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2018/3/29</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2018/3/29</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2018/3/29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2018/3/29</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2018/3/29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2018/3/29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2018/3/29</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2018/3/29</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2018/3/29</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2018/3/29</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2018/3/29</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2018/3/29</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2018/3/29</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2018/3/29</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pPr rtl="0"/>
            <a:r>
              <a:rPr lang="en-US" altLang="zh-CN" dirty="0"/>
              <a:t>Design</a:t>
            </a:r>
            <a:r>
              <a:rPr lang="zh-CN" altLang="en-US" dirty="0"/>
              <a:t> </a:t>
            </a:r>
            <a:r>
              <a:rPr lang="en-US" altLang="zh-CN" dirty="0"/>
              <a:t>pattern</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en-US" altLang="zh-CN" dirty="0"/>
              <a:t>Lecture</a:t>
            </a:r>
            <a:r>
              <a:rPr lang="zh-CN" altLang="en-US" dirty="0"/>
              <a:t> </a:t>
            </a:r>
            <a:r>
              <a:rPr lang="zh-CN" altLang="zh-CN" dirty="0"/>
              <a:t>8</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1"/>
            <a:ext cx="7486650" cy="460022"/>
          </a:xfrm>
        </p:spPr>
        <p:txBody>
          <a:bodyPr rtlCol="0"/>
          <a:lstStyle/>
          <a:p>
            <a:pPr rtl="0"/>
            <a:r>
              <a:rPr lang="en-US" altLang="zh-CN" dirty="0">
                <a:latin typeface="微软雅黑" panose="020B0503020204020204" pitchFamily="34" charset="-122"/>
                <a:ea typeface="微软雅黑" panose="020B0503020204020204" pitchFamily="34" charset="-122"/>
              </a:rPr>
              <a:t>Structure</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2 下午9.20.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273" y="2003778"/>
            <a:ext cx="5866394" cy="2433328"/>
          </a:xfrm>
          <a:prstGeom prst="rect">
            <a:avLst/>
          </a:prstGeom>
        </p:spPr>
      </p:pic>
      <p:sp>
        <p:nvSpPr>
          <p:cNvPr id="5" name="内容占位符 13"/>
          <p:cNvSpPr txBox="1">
            <a:spLocks/>
          </p:cNvSpPr>
          <p:nvPr/>
        </p:nvSpPr>
        <p:spPr>
          <a:xfrm>
            <a:off x="924630" y="4628445"/>
            <a:ext cx="7486650" cy="1989666"/>
          </a:xfrm>
          <a:prstGeom prst="rect">
            <a:avLst/>
          </a:prstGeom>
        </p:spPr>
        <p:txBody>
          <a:bodyPr vert="horz" lIns="0" tIns="45720" rIns="0" bIns="45720" rtlCol="0">
            <a:normAutofit fontScale="775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spcBef>
                <a:spcPts val="600"/>
              </a:spcBef>
              <a:buNone/>
            </a:pPr>
            <a:r>
              <a:rPr lang="en-US" dirty="0"/>
              <a:t>Abstraction abstraction;</a:t>
            </a:r>
          </a:p>
          <a:p>
            <a:pPr marL="0" indent="0">
              <a:spcBef>
                <a:spcPts val="600"/>
              </a:spcBef>
              <a:buNone/>
            </a:pPr>
            <a:r>
              <a:rPr lang="en-US" dirty="0" err="1"/>
              <a:t>Implementor</a:t>
            </a:r>
            <a:r>
              <a:rPr lang="en-US" dirty="0"/>
              <a:t> </a:t>
            </a:r>
            <a:r>
              <a:rPr lang="en-US" dirty="0" err="1"/>
              <a:t>implementor</a:t>
            </a:r>
            <a:r>
              <a:rPr lang="en-US" dirty="0"/>
              <a:t>;</a:t>
            </a:r>
          </a:p>
          <a:p>
            <a:pPr marL="0" indent="0">
              <a:spcBef>
                <a:spcPts val="600"/>
              </a:spcBef>
              <a:buNone/>
            </a:pPr>
            <a:r>
              <a:rPr lang="en-US" dirty="0"/>
              <a:t>String imp = </a:t>
            </a:r>
            <a:r>
              <a:rPr lang="en-US" dirty="0" err="1"/>
              <a:t>getImplementor</a:t>
            </a:r>
            <a:r>
              <a:rPr lang="en-US" dirty="0"/>
              <a:t>();</a:t>
            </a:r>
          </a:p>
          <a:p>
            <a:pPr marL="0" indent="0">
              <a:spcBef>
                <a:spcPts val="600"/>
              </a:spcBef>
              <a:buNone/>
            </a:pPr>
            <a:r>
              <a:rPr lang="en-US" dirty="0"/>
              <a:t>if(</a:t>
            </a:r>
            <a:r>
              <a:rPr lang="en-US" dirty="0" err="1"/>
              <a:t>imp.compareTo</a:t>
            </a:r>
            <a:r>
              <a:rPr lang="en-US" dirty="0"/>
              <a:t>(A)==0) {</a:t>
            </a:r>
            <a:r>
              <a:rPr lang="en-US" dirty="0" err="1"/>
              <a:t>implementor</a:t>
            </a:r>
            <a:r>
              <a:rPr lang="en-US" dirty="0"/>
              <a:t> = new </a:t>
            </a:r>
            <a:r>
              <a:rPr lang="en-US" dirty="0" err="1"/>
              <a:t>ConcreteImplementorA</a:t>
            </a:r>
            <a:r>
              <a:rPr lang="en-US" dirty="0"/>
              <a:t>();} </a:t>
            </a:r>
          </a:p>
          <a:p>
            <a:pPr marL="0" indent="0">
              <a:spcBef>
                <a:spcPts val="600"/>
              </a:spcBef>
              <a:buNone/>
            </a:pPr>
            <a:r>
              <a:rPr lang="en-US" dirty="0"/>
              <a:t>if(</a:t>
            </a:r>
            <a:r>
              <a:rPr lang="en-US" dirty="0" err="1"/>
              <a:t>imp.compareTo</a:t>
            </a:r>
            <a:r>
              <a:rPr lang="en-US" dirty="0"/>
              <a:t>(B)==0) {</a:t>
            </a:r>
            <a:r>
              <a:rPr lang="en-US" dirty="0" err="1"/>
              <a:t>implementor</a:t>
            </a:r>
            <a:r>
              <a:rPr lang="en-US" dirty="0"/>
              <a:t> = new </a:t>
            </a:r>
            <a:r>
              <a:rPr lang="en-US" dirty="0" err="1"/>
              <a:t>ConcreteImplementorB</a:t>
            </a:r>
            <a:r>
              <a:rPr lang="en-US" dirty="0"/>
              <a:t>();} </a:t>
            </a:r>
          </a:p>
          <a:p>
            <a:pPr marL="0" indent="0">
              <a:spcBef>
                <a:spcPts val="600"/>
              </a:spcBef>
              <a:buNone/>
            </a:pPr>
            <a:r>
              <a:rPr lang="en-US" dirty="0"/>
              <a:t>abstraction = new </a:t>
            </a:r>
            <a:r>
              <a:rPr lang="en-US" dirty="0" err="1"/>
              <a:t>RefinedAbstraction</a:t>
            </a:r>
            <a:r>
              <a:rPr lang="en-US" dirty="0"/>
              <a:t>(</a:t>
            </a:r>
            <a:r>
              <a:rPr lang="en-US" dirty="0" err="1"/>
              <a:t>implementor</a:t>
            </a:r>
            <a:r>
              <a:rPr lang="en-US" dirty="0"/>
              <a:t>); </a:t>
            </a:r>
          </a:p>
          <a:p>
            <a:pPr marL="0" indent="0">
              <a:spcBef>
                <a:spcPts val="600"/>
              </a:spcBef>
              <a:buNone/>
            </a:pPr>
            <a:r>
              <a:rPr lang="en-US" dirty="0" err="1"/>
              <a:t>abstraction.OperationImp</a:t>
            </a:r>
            <a:r>
              <a:rPr lang="en-US" dirty="0"/>
              <a:t>();</a:t>
            </a:r>
          </a:p>
        </p:txBody>
      </p:sp>
    </p:spTree>
    <p:extLst>
      <p:ext uri="{BB962C8B-B14F-4D97-AF65-F5344CB8AC3E}">
        <p14:creationId xmlns:p14="http://schemas.microsoft.com/office/powerpoint/2010/main" val="241407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Applicability</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4933244"/>
          </a:xfrm>
        </p:spPr>
        <p:txBody>
          <a:bodyPr rtlCol="0">
            <a:normAutofit fontScale="85000" lnSpcReduction="10000"/>
          </a:bodyPr>
          <a:lstStyle/>
          <a:p>
            <a:pPr marL="0" indent="0" rtl="0">
              <a:buNone/>
            </a:pPr>
            <a:r>
              <a:rPr lang="en-US" altLang="zh-CN" dirty="0">
                <a:latin typeface="微软雅黑" panose="020B0503020204020204" pitchFamily="34" charset="-122"/>
                <a:ea typeface="微软雅黑" panose="020B0503020204020204" pitchFamily="34" charset="-122"/>
              </a:rPr>
              <a:t>Use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Bridge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pattern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when:</a:t>
            </a:r>
          </a:p>
          <a:p>
            <a:pPr>
              <a:lnSpc>
                <a:spcPct val="110000"/>
              </a:lnSpc>
              <a:spcBef>
                <a:spcPts val="600"/>
              </a:spcBef>
            </a:pPr>
            <a:r>
              <a:rPr lang="en-US" altLang="zh-CN" dirty="0"/>
              <a:t>You</a:t>
            </a:r>
            <a:r>
              <a:rPr lang="zh-CN" altLang="en-US" dirty="0"/>
              <a:t> </a:t>
            </a:r>
            <a:r>
              <a:rPr lang="en-US" altLang="zh-CN" dirty="0"/>
              <a:t>want</a:t>
            </a:r>
            <a:r>
              <a:rPr lang="zh-CN" altLang="en-US" dirty="0"/>
              <a:t> </a:t>
            </a:r>
            <a:r>
              <a:rPr lang="en-US" altLang="zh-CN" dirty="0"/>
              <a:t>to</a:t>
            </a:r>
            <a:r>
              <a:rPr lang="zh-CN" altLang="en-US" dirty="0"/>
              <a:t> </a:t>
            </a:r>
            <a:r>
              <a:rPr lang="en-US" altLang="zh-CN" dirty="0"/>
              <a:t>avoid</a:t>
            </a:r>
            <a:r>
              <a:rPr lang="zh-CN" altLang="en-US" dirty="0"/>
              <a:t> </a:t>
            </a:r>
            <a:r>
              <a:rPr lang="en-US" altLang="zh-CN" dirty="0"/>
              <a:t>a</a:t>
            </a:r>
            <a:r>
              <a:rPr lang="zh-CN" altLang="en-US" dirty="0"/>
              <a:t> </a:t>
            </a:r>
            <a:r>
              <a:rPr lang="en-US" altLang="zh-CN" dirty="0"/>
              <a:t>permanent</a:t>
            </a:r>
            <a:r>
              <a:rPr lang="zh-CN" altLang="en-US" dirty="0"/>
              <a:t> </a:t>
            </a:r>
            <a:r>
              <a:rPr lang="en-US" altLang="zh-CN" dirty="0"/>
              <a:t>binding</a:t>
            </a:r>
            <a:r>
              <a:rPr lang="zh-CN" altLang="en-US" dirty="0"/>
              <a:t> </a:t>
            </a:r>
            <a:r>
              <a:rPr lang="en-US" altLang="zh-CN" dirty="0"/>
              <a:t>between</a:t>
            </a:r>
            <a:r>
              <a:rPr lang="zh-CN" altLang="en-US" dirty="0"/>
              <a:t> </a:t>
            </a:r>
            <a:r>
              <a:rPr lang="en-US" altLang="zh-CN" dirty="0"/>
              <a:t>an</a:t>
            </a:r>
            <a:r>
              <a:rPr lang="zh-CN" altLang="en-US" dirty="0"/>
              <a:t> </a:t>
            </a:r>
            <a:r>
              <a:rPr lang="en-US" altLang="zh-CN" dirty="0"/>
              <a:t>abstraction</a:t>
            </a:r>
            <a:r>
              <a:rPr lang="zh-CN" altLang="en-US" dirty="0"/>
              <a:t> </a:t>
            </a:r>
            <a:r>
              <a:rPr lang="en-US" altLang="zh-CN" dirty="0"/>
              <a:t>and</a:t>
            </a:r>
            <a:r>
              <a:rPr lang="zh-CN" altLang="en-US" dirty="0"/>
              <a:t> </a:t>
            </a:r>
            <a:r>
              <a:rPr lang="en-US" altLang="zh-CN" dirty="0"/>
              <a:t>its</a:t>
            </a:r>
            <a:r>
              <a:rPr lang="zh-CN" altLang="en-US" dirty="0"/>
              <a:t> </a:t>
            </a:r>
            <a:r>
              <a:rPr lang="en-US" altLang="zh-CN" dirty="0"/>
              <a:t>implementation.</a:t>
            </a:r>
            <a:r>
              <a:rPr lang="zh-CN" altLang="en-US" dirty="0"/>
              <a:t> </a:t>
            </a:r>
            <a:r>
              <a:rPr lang="en-US" altLang="zh-CN" dirty="0"/>
              <a:t>This</a:t>
            </a:r>
            <a:r>
              <a:rPr lang="zh-CN" altLang="en-US" dirty="0"/>
              <a:t> </a:t>
            </a:r>
            <a:r>
              <a:rPr lang="en-US" altLang="zh-CN" dirty="0"/>
              <a:t>might</a:t>
            </a:r>
            <a:r>
              <a:rPr lang="zh-CN" altLang="en-US" dirty="0"/>
              <a:t> </a:t>
            </a:r>
            <a:r>
              <a:rPr lang="en-US" altLang="zh-CN" dirty="0"/>
              <a:t>be</a:t>
            </a:r>
            <a:r>
              <a:rPr lang="zh-CN" altLang="en-US" dirty="0"/>
              <a:t> </a:t>
            </a:r>
            <a:r>
              <a:rPr lang="en-US" altLang="zh-CN" dirty="0"/>
              <a:t>the</a:t>
            </a:r>
            <a:r>
              <a:rPr lang="zh-CN" altLang="en-US" dirty="0"/>
              <a:t> </a:t>
            </a:r>
            <a:r>
              <a:rPr lang="en-US" altLang="zh-CN" dirty="0"/>
              <a:t>case,</a:t>
            </a:r>
            <a:r>
              <a:rPr lang="zh-CN" altLang="en-US" dirty="0"/>
              <a:t> </a:t>
            </a:r>
            <a:r>
              <a:rPr lang="en-US" altLang="zh-CN" dirty="0"/>
              <a:t>for</a:t>
            </a:r>
            <a:r>
              <a:rPr lang="zh-CN" altLang="en-US" dirty="0"/>
              <a:t> </a:t>
            </a:r>
            <a:r>
              <a:rPr lang="en-US" altLang="zh-CN" dirty="0"/>
              <a:t>example,</a:t>
            </a:r>
            <a:r>
              <a:rPr lang="zh-CN" altLang="en-US" dirty="0"/>
              <a:t> </a:t>
            </a:r>
            <a:r>
              <a:rPr lang="en-US" altLang="zh-CN" dirty="0"/>
              <a:t>when</a:t>
            </a:r>
            <a:r>
              <a:rPr lang="zh-CN" altLang="en-US" dirty="0"/>
              <a:t> </a:t>
            </a:r>
            <a:r>
              <a:rPr lang="en-US" altLang="zh-CN" dirty="0"/>
              <a:t>the</a:t>
            </a:r>
            <a:r>
              <a:rPr lang="zh-CN" altLang="en-US" dirty="0"/>
              <a:t> </a:t>
            </a:r>
            <a:r>
              <a:rPr lang="en-US" altLang="zh-CN" dirty="0"/>
              <a:t>implementation</a:t>
            </a:r>
            <a:r>
              <a:rPr lang="zh-CN" altLang="en-US" dirty="0"/>
              <a:t> </a:t>
            </a:r>
            <a:r>
              <a:rPr lang="en-US" altLang="zh-CN" dirty="0"/>
              <a:t>must</a:t>
            </a:r>
            <a:r>
              <a:rPr lang="zh-CN" altLang="en-US" dirty="0"/>
              <a:t> </a:t>
            </a:r>
            <a:r>
              <a:rPr lang="en-US" altLang="zh-CN" dirty="0"/>
              <a:t>be</a:t>
            </a:r>
            <a:r>
              <a:rPr lang="zh-CN" altLang="en-US" dirty="0"/>
              <a:t> </a:t>
            </a:r>
            <a:r>
              <a:rPr lang="en-US" altLang="zh-CN" dirty="0"/>
              <a:t>selected</a:t>
            </a:r>
            <a:r>
              <a:rPr lang="zh-CN" altLang="en-US" dirty="0"/>
              <a:t> </a:t>
            </a:r>
            <a:r>
              <a:rPr lang="en-US" altLang="zh-CN" dirty="0"/>
              <a:t>or</a:t>
            </a:r>
            <a:r>
              <a:rPr lang="zh-CN" altLang="en-US" dirty="0"/>
              <a:t> </a:t>
            </a:r>
            <a:r>
              <a:rPr lang="en-US" altLang="zh-CN" dirty="0"/>
              <a:t>switched</a:t>
            </a:r>
            <a:r>
              <a:rPr lang="zh-CN" altLang="en-US" dirty="0"/>
              <a:t> </a:t>
            </a:r>
            <a:r>
              <a:rPr lang="en-US" altLang="zh-CN" dirty="0"/>
              <a:t>at</a:t>
            </a:r>
            <a:r>
              <a:rPr lang="zh-CN" altLang="en-US" dirty="0"/>
              <a:t> </a:t>
            </a:r>
            <a:r>
              <a:rPr lang="en-US" altLang="zh-CN" dirty="0"/>
              <a:t>run-time.</a:t>
            </a:r>
          </a:p>
          <a:p>
            <a:pPr>
              <a:lnSpc>
                <a:spcPct val="110000"/>
              </a:lnSpc>
              <a:spcBef>
                <a:spcPts val="600"/>
              </a:spcBef>
            </a:pPr>
            <a:r>
              <a:rPr lang="en-US" altLang="zh-CN" dirty="0">
                <a:latin typeface="微软雅黑" panose="020B0503020204020204" pitchFamily="34" charset="-122"/>
                <a:ea typeface="微软雅黑" panose="020B0503020204020204" pitchFamily="34" charset="-122"/>
              </a:rPr>
              <a:t>Both</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abstractions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their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implementations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should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extensible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by</a:t>
            </a: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subclassing</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case,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Bridge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pattern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lets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you</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combine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different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abstractions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implementations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extend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them</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independently.</a:t>
            </a:r>
          </a:p>
          <a:p>
            <a:pPr>
              <a:lnSpc>
                <a:spcPct val="110000"/>
              </a:lnSpc>
              <a:spcBef>
                <a:spcPts val="600"/>
              </a:spcBef>
            </a:pPr>
            <a:r>
              <a:rPr lang="en-US" altLang="zh-CN" dirty="0"/>
              <a:t>Changes</a:t>
            </a:r>
            <a:r>
              <a:rPr lang="zh-CN" altLang="en-US" dirty="0"/>
              <a:t> </a:t>
            </a:r>
            <a:r>
              <a:rPr lang="en-US" altLang="zh-CN" dirty="0"/>
              <a:t>in</a:t>
            </a:r>
            <a:r>
              <a:rPr lang="zh-CN" altLang="en-US" dirty="0"/>
              <a:t> </a:t>
            </a:r>
            <a:r>
              <a:rPr lang="en-US" altLang="zh-CN" dirty="0"/>
              <a:t>the</a:t>
            </a:r>
            <a:r>
              <a:rPr lang="zh-CN" altLang="en-US" dirty="0"/>
              <a:t> </a:t>
            </a:r>
            <a:r>
              <a:rPr lang="en-US" altLang="zh-CN" dirty="0"/>
              <a:t>implementation</a:t>
            </a:r>
            <a:r>
              <a:rPr lang="zh-CN" altLang="en-US" dirty="0"/>
              <a:t> </a:t>
            </a:r>
            <a:r>
              <a:rPr lang="en-US" altLang="zh-CN" dirty="0"/>
              <a:t>of</a:t>
            </a:r>
            <a:r>
              <a:rPr lang="zh-CN" altLang="en-US" dirty="0"/>
              <a:t> </a:t>
            </a:r>
            <a:r>
              <a:rPr lang="en-US" altLang="zh-CN" dirty="0"/>
              <a:t>an</a:t>
            </a:r>
            <a:r>
              <a:rPr lang="zh-CN" altLang="en-US" dirty="0"/>
              <a:t> </a:t>
            </a:r>
            <a:r>
              <a:rPr lang="en-US" altLang="zh-CN" dirty="0"/>
              <a:t>abstraction</a:t>
            </a:r>
            <a:r>
              <a:rPr lang="zh-CN" altLang="en-US" dirty="0"/>
              <a:t> </a:t>
            </a:r>
            <a:r>
              <a:rPr lang="en-US" altLang="zh-CN" dirty="0"/>
              <a:t>should</a:t>
            </a:r>
            <a:r>
              <a:rPr lang="zh-CN" altLang="en-US" dirty="0"/>
              <a:t> </a:t>
            </a:r>
            <a:r>
              <a:rPr lang="en-US" altLang="zh-CN" dirty="0"/>
              <a:t>have</a:t>
            </a:r>
            <a:r>
              <a:rPr lang="zh-CN" altLang="en-US" dirty="0"/>
              <a:t> </a:t>
            </a:r>
            <a:r>
              <a:rPr lang="en-US" altLang="zh-CN" dirty="0"/>
              <a:t>no</a:t>
            </a:r>
            <a:r>
              <a:rPr lang="zh-CN" altLang="en-US" dirty="0"/>
              <a:t> </a:t>
            </a:r>
            <a:r>
              <a:rPr lang="en-US" altLang="zh-CN" dirty="0"/>
              <a:t>impact</a:t>
            </a:r>
            <a:r>
              <a:rPr lang="zh-CN" altLang="en-US" dirty="0"/>
              <a:t> </a:t>
            </a:r>
            <a:r>
              <a:rPr lang="en-US" altLang="zh-CN" dirty="0"/>
              <a:t>on</a:t>
            </a:r>
            <a:r>
              <a:rPr lang="zh-CN" altLang="en-US" dirty="0"/>
              <a:t> </a:t>
            </a:r>
            <a:r>
              <a:rPr lang="en-US" altLang="zh-CN" dirty="0"/>
              <a:t>clients;</a:t>
            </a:r>
            <a:r>
              <a:rPr lang="zh-CN" altLang="en-US" dirty="0"/>
              <a:t> </a:t>
            </a:r>
            <a:r>
              <a:rPr lang="en-US" altLang="zh-CN" dirty="0"/>
              <a:t>that</a:t>
            </a:r>
            <a:r>
              <a:rPr lang="zh-CN" altLang="en-US" dirty="0"/>
              <a:t> </a:t>
            </a:r>
            <a:r>
              <a:rPr lang="en-US" altLang="zh-CN" dirty="0"/>
              <a:t>is,</a:t>
            </a:r>
            <a:r>
              <a:rPr lang="zh-CN" altLang="en-US" dirty="0"/>
              <a:t> </a:t>
            </a:r>
            <a:r>
              <a:rPr lang="en-US" altLang="zh-CN" dirty="0"/>
              <a:t>their</a:t>
            </a:r>
            <a:r>
              <a:rPr lang="zh-CN" altLang="en-US" dirty="0"/>
              <a:t> </a:t>
            </a:r>
            <a:r>
              <a:rPr lang="en-US" altLang="zh-CN" dirty="0"/>
              <a:t>code</a:t>
            </a:r>
            <a:r>
              <a:rPr lang="zh-CN" altLang="en-US" dirty="0"/>
              <a:t> </a:t>
            </a:r>
            <a:r>
              <a:rPr lang="en-US" altLang="zh-CN" dirty="0"/>
              <a:t>should</a:t>
            </a:r>
            <a:r>
              <a:rPr lang="zh-CN" altLang="en-US" dirty="0"/>
              <a:t> </a:t>
            </a:r>
            <a:r>
              <a:rPr lang="en-US" altLang="zh-CN" dirty="0"/>
              <a:t>not</a:t>
            </a:r>
            <a:r>
              <a:rPr lang="zh-CN" altLang="en-US" dirty="0"/>
              <a:t> </a:t>
            </a:r>
            <a:r>
              <a:rPr lang="en-US" altLang="zh-CN" dirty="0"/>
              <a:t>have</a:t>
            </a:r>
            <a:r>
              <a:rPr lang="zh-CN" altLang="en-US" dirty="0"/>
              <a:t> </a:t>
            </a:r>
            <a:r>
              <a:rPr lang="en-US" altLang="zh-CN" dirty="0"/>
              <a:t>to</a:t>
            </a:r>
            <a:r>
              <a:rPr lang="zh-CN" altLang="en-US" dirty="0"/>
              <a:t> </a:t>
            </a:r>
            <a:r>
              <a:rPr lang="en-US" altLang="zh-CN" dirty="0"/>
              <a:t>be</a:t>
            </a:r>
            <a:r>
              <a:rPr lang="zh-CN" altLang="en-US" dirty="0"/>
              <a:t> </a:t>
            </a:r>
            <a:r>
              <a:rPr lang="en-US" altLang="zh-CN" dirty="0" err="1"/>
              <a:t>recomplied</a:t>
            </a:r>
            <a:r>
              <a:rPr lang="en-US" altLang="zh-CN" dirty="0"/>
              <a:t>.</a:t>
            </a:r>
          </a:p>
          <a:p>
            <a:pPr>
              <a:lnSpc>
                <a:spcPct val="110000"/>
              </a:lnSpc>
              <a:spcBef>
                <a:spcPts val="600"/>
              </a:spcBef>
            </a:pPr>
            <a:r>
              <a:rPr lang="zh-CN" altLang="zh-CN" dirty="0"/>
              <a:t>(</a:t>
            </a:r>
            <a:r>
              <a:rPr lang="en-US" altLang="zh-CN" dirty="0"/>
              <a:t>C++)</a:t>
            </a:r>
            <a:r>
              <a:rPr lang="zh-CN" altLang="en-US" dirty="0"/>
              <a:t> </a:t>
            </a:r>
            <a:r>
              <a:rPr lang="en-US" altLang="zh-CN" dirty="0"/>
              <a:t>You</a:t>
            </a:r>
            <a:r>
              <a:rPr lang="zh-CN" altLang="en-US" dirty="0"/>
              <a:t> </a:t>
            </a:r>
            <a:r>
              <a:rPr lang="en-US" altLang="zh-CN" dirty="0"/>
              <a:t>want</a:t>
            </a:r>
            <a:r>
              <a:rPr lang="zh-CN" altLang="en-US" dirty="0"/>
              <a:t> </a:t>
            </a:r>
            <a:r>
              <a:rPr lang="zh-CN" altLang="zh-CN" dirty="0"/>
              <a:t>t</a:t>
            </a:r>
            <a:r>
              <a:rPr lang="en-US" altLang="zh-CN" dirty="0"/>
              <a:t>o</a:t>
            </a:r>
            <a:r>
              <a:rPr lang="zh-CN" altLang="en-US" dirty="0"/>
              <a:t> </a:t>
            </a:r>
            <a:r>
              <a:rPr lang="en-US" altLang="zh-CN" dirty="0"/>
              <a:t>hide</a:t>
            </a:r>
            <a:r>
              <a:rPr lang="zh-CN" altLang="en-US" dirty="0"/>
              <a:t> </a:t>
            </a:r>
            <a:r>
              <a:rPr lang="en-US" altLang="zh-CN" dirty="0"/>
              <a:t>the</a:t>
            </a:r>
            <a:r>
              <a:rPr lang="zh-CN" altLang="en-US" dirty="0"/>
              <a:t> </a:t>
            </a:r>
            <a:r>
              <a:rPr lang="en-US" altLang="zh-CN" dirty="0"/>
              <a:t>implementation</a:t>
            </a:r>
            <a:r>
              <a:rPr lang="zh-CN" altLang="en-US" dirty="0"/>
              <a:t> </a:t>
            </a:r>
            <a:r>
              <a:rPr lang="en-US" altLang="zh-CN" dirty="0"/>
              <a:t>of</a:t>
            </a:r>
            <a:r>
              <a:rPr lang="zh-CN" altLang="en-US" dirty="0"/>
              <a:t> </a:t>
            </a:r>
            <a:r>
              <a:rPr lang="en-US" altLang="zh-CN" dirty="0"/>
              <a:t>an</a:t>
            </a:r>
            <a:r>
              <a:rPr lang="zh-CN" altLang="en-US" dirty="0"/>
              <a:t> </a:t>
            </a:r>
            <a:r>
              <a:rPr lang="en-US" altLang="zh-CN" dirty="0"/>
              <a:t>abstraction</a:t>
            </a:r>
            <a:r>
              <a:rPr lang="zh-CN" altLang="en-US" dirty="0"/>
              <a:t> </a:t>
            </a:r>
            <a:r>
              <a:rPr lang="en-US" altLang="zh-CN" dirty="0"/>
              <a:t>completely</a:t>
            </a:r>
            <a:r>
              <a:rPr lang="zh-CN" altLang="en-US" dirty="0"/>
              <a:t> </a:t>
            </a:r>
            <a:r>
              <a:rPr lang="en-US" altLang="zh-CN" dirty="0"/>
              <a:t>from</a:t>
            </a:r>
            <a:r>
              <a:rPr lang="zh-CN" altLang="en-US" dirty="0"/>
              <a:t> </a:t>
            </a:r>
            <a:r>
              <a:rPr lang="en-US" altLang="zh-CN" dirty="0"/>
              <a:t>clients.</a:t>
            </a:r>
            <a:r>
              <a:rPr lang="zh-CN" altLang="en-US" dirty="0"/>
              <a:t> </a:t>
            </a:r>
            <a:r>
              <a:rPr lang="en-US" altLang="zh-CN" dirty="0"/>
              <a:t>In</a:t>
            </a:r>
            <a:r>
              <a:rPr lang="zh-CN" altLang="en-US" dirty="0"/>
              <a:t> </a:t>
            </a:r>
            <a:r>
              <a:rPr lang="en-US" altLang="zh-CN" dirty="0"/>
              <a:t>C++</a:t>
            </a:r>
            <a:r>
              <a:rPr lang="zh-CN" altLang="en-US" dirty="0"/>
              <a:t> </a:t>
            </a:r>
            <a:r>
              <a:rPr lang="en-US" altLang="zh-CN" dirty="0"/>
              <a:t>the</a:t>
            </a:r>
            <a:r>
              <a:rPr lang="zh-CN" altLang="en-US" dirty="0"/>
              <a:t> </a:t>
            </a:r>
            <a:r>
              <a:rPr lang="en-US" altLang="zh-CN" dirty="0"/>
              <a:t>representation</a:t>
            </a:r>
            <a:r>
              <a:rPr lang="zh-CN" altLang="en-US" dirty="0"/>
              <a:t> </a:t>
            </a:r>
            <a:r>
              <a:rPr lang="en-US" altLang="zh-CN" dirty="0"/>
              <a:t>of</a:t>
            </a:r>
            <a:r>
              <a:rPr lang="zh-CN" altLang="en-US" dirty="0"/>
              <a:t> </a:t>
            </a:r>
            <a:r>
              <a:rPr lang="en-US" altLang="zh-CN" dirty="0"/>
              <a:t>a</a:t>
            </a:r>
            <a:r>
              <a:rPr lang="zh-CN" altLang="en-US" dirty="0"/>
              <a:t> </a:t>
            </a:r>
            <a:r>
              <a:rPr lang="en-US" altLang="zh-CN" dirty="0"/>
              <a:t>class</a:t>
            </a:r>
            <a:r>
              <a:rPr lang="zh-CN" altLang="en-US" dirty="0"/>
              <a:t> </a:t>
            </a:r>
            <a:r>
              <a:rPr lang="en-US" altLang="zh-CN" dirty="0"/>
              <a:t>is</a:t>
            </a:r>
            <a:r>
              <a:rPr lang="zh-CN" altLang="en-US" dirty="0"/>
              <a:t> </a:t>
            </a:r>
            <a:r>
              <a:rPr lang="en-US" altLang="zh-CN" dirty="0"/>
              <a:t>visible</a:t>
            </a:r>
            <a:r>
              <a:rPr lang="zh-CN" altLang="en-US" dirty="0"/>
              <a:t> </a:t>
            </a:r>
            <a:r>
              <a:rPr lang="en-US" altLang="zh-CN" dirty="0"/>
              <a:t>in</a:t>
            </a:r>
            <a:r>
              <a:rPr lang="zh-CN" altLang="en-US" dirty="0"/>
              <a:t> </a:t>
            </a:r>
            <a:r>
              <a:rPr lang="en-US" altLang="zh-CN" dirty="0"/>
              <a:t>class</a:t>
            </a:r>
            <a:r>
              <a:rPr lang="zh-CN" altLang="en-US" dirty="0"/>
              <a:t> </a:t>
            </a:r>
            <a:r>
              <a:rPr lang="en-US" altLang="zh-CN" dirty="0"/>
              <a:t>interface.</a:t>
            </a:r>
          </a:p>
          <a:p>
            <a:pPr>
              <a:lnSpc>
                <a:spcPct val="110000"/>
              </a:lnSpc>
              <a:spcBef>
                <a:spcPts val="600"/>
              </a:spcBef>
            </a:pPr>
            <a:r>
              <a:rPr lang="en-US" altLang="zh-CN" dirty="0"/>
              <a:t>You</a:t>
            </a:r>
            <a:r>
              <a:rPr lang="zh-CN" altLang="en-US" dirty="0"/>
              <a:t> </a:t>
            </a:r>
            <a:r>
              <a:rPr lang="en-US" altLang="zh-CN" dirty="0"/>
              <a:t>want</a:t>
            </a:r>
            <a:r>
              <a:rPr lang="zh-CN" altLang="en-US" dirty="0"/>
              <a:t> </a:t>
            </a:r>
            <a:r>
              <a:rPr lang="en-US" altLang="zh-CN" dirty="0"/>
              <a:t>to</a:t>
            </a:r>
            <a:r>
              <a:rPr lang="zh-CN" altLang="en-US" dirty="0"/>
              <a:t> </a:t>
            </a:r>
            <a:r>
              <a:rPr lang="en-US" altLang="zh-CN" dirty="0"/>
              <a:t>share</a:t>
            </a:r>
            <a:r>
              <a:rPr lang="zh-CN" altLang="en-US" dirty="0"/>
              <a:t> </a:t>
            </a:r>
            <a:r>
              <a:rPr lang="en-US" altLang="zh-CN" dirty="0"/>
              <a:t>an</a:t>
            </a:r>
            <a:r>
              <a:rPr lang="zh-CN" altLang="en-US" dirty="0"/>
              <a:t> </a:t>
            </a:r>
            <a:r>
              <a:rPr lang="en-US" altLang="zh-CN" dirty="0"/>
              <a:t>implementation</a:t>
            </a:r>
            <a:r>
              <a:rPr lang="zh-CN" altLang="en-US" dirty="0"/>
              <a:t> </a:t>
            </a:r>
            <a:r>
              <a:rPr lang="en-US" altLang="zh-CN" dirty="0"/>
              <a:t>among</a:t>
            </a:r>
            <a:r>
              <a:rPr lang="zh-CN" altLang="en-US" dirty="0"/>
              <a:t> </a:t>
            </a:r>
            <a:r>
              <a:rPr lang="en-US" altLang="zh-CN" dirty="0"/>
              <a:t>multiple</a:t>
            </a:r>
            <a:r>
              <a:rPr lang="zh-CN" altLang="en-US" dirty="0"/>
              <a:t> </a:t>
            </a:r>
            <a:r>
              <a:rPr lang="en-US" altLang="zh-CN" dirty="0"/>
              <a:t>objects</a:t>
            </a:r>
            <a:r>
              <a:rPr lang="zh-CN" altLang="en-US" dirty="0"/>
              <a:t>(</a:t>
            </a:r>
            <a:r>
              <a:rPr lang="en-US" altLang="zh-CN" dirty="0"/>
              <a:t>perhaps</a:t>
            </a:r>
            <a:r>
              <a:rPr lang="zh-CN" altLang="en-US" dirty="0"/>
              <a:t> </a:t>
            </a:r>
            <a:r>
              <a:rPr lang="en-US" altLang="zh-CN" dirty="0"/>
              <a:t>using</a:t>
            </a:r>
            <a:r>
              <a:rPr lang="zh-CN" altLang="en-US" dirty="0"/>
              <a:t> </a:t>
            </a:r>
            <a:r>
              <a:rPr lang="en-US" altLang="zh-CN" dirty="0"/>
              <a:t>reference</a:t>
            </a:r>
            <a:r>
              <a:rPr lang="zh-CN" altLang="en-US" dirty="0"/>
              <a:t> </a:t>
            </a:r>
            <a:r>
              <a:rPr lang="en-US" altLang="zh-CN" dirty="0"/>
              <a:t>counting),</a:t>
            </a:r>
            <a:r>
              <a:rPr lang="zh-CN" altLang="en-US" dirty="0"/>
              <a:t> </a:t>
            </a:r>
            <a:r>
              <a:rPr lang="en-US" altLang="zh-CN" dirty="0"/>
              <a:t>and</a:t>
            </a:r>
            <a:r>
              <a:rPr lang="zh-CN" altLang="en-US" dirty="0"/>
              <a:t> </a:t>
            </a:r>
            <a:r>
              <a:rPr lang="zh-CN" altLang="zh-CN" dirty="0"/>
              <a:t>t</a:t>
            </a:r>
            <a:r>
              <a:rPr lang="en-US" altLang="zh-CN" dirty="0"/>
              <a:t>his</a:t>
            </a:r>
            <a:r>
              <a:rPr lang="zh-CN" altLang="en-US" dirty="0"/>
              <a:t> </a:t>
            </a:r>
            <a:r>
              <a:rPr lang="en-US" altLang="zh-CN" dirty="0"/>
              <a:t>fact</a:t>
            </a:r>
            <a:r>
              <a:rPr lang="zh-CN" altLang="en-US" dirty="0"/>
              <a:t> </a:t>
            </a:r>
            <a:r>
              <a:rPr lang="en-US" altLang="zh-CN" dirty="0"/>
              <a:t>should</a:t>
            </a:r>
            <a:r>
              <a:rPr lang="zh-CN" altLang="en-US" dirty="0"/>
              <a:t> </a:t>
            </a:r>
            <a:r>
              <a:rPr lang="en-US" altLang="zh-CN" dirty="0"/>
              <a:t>be</a:t>
            </a:r>
            <a:r>
              <a:rPr lang="zh-CN" altLang="en-US" dirty="0"/>
              <a:t> </a:t>
            </a:r>
            <a:r>
              <a:rPr lang="en-US" altLang="zh-CN" dirty="0"/>
              <a:t>hidden</a:t>
            </a:r>
            <a:r>
              <a:rPr lang="zh-CN" altLang="en-US" dirty="0"/>
              <a:t> </a:t>
            </a:r>
            <a:r>
              <a:rPr lang="en-US" altLang="zh-CN" dirty="0"/>
              <a:t>from</a:t>
            </a:r>
            <a:r>
              <a:rPr lang="zh-CN" altLang="en-US" dirty="0"/>
              <a:t> </a:t>
            </a:r>
            <a:r>
              <a:rPr lang="en-US" altLang="zh-CN" dirty="0"/>
              <a:t>the</a:t>
            </a:r>
            <a:r>
              <a:rPr lang="zh-CN" altLang="en-US" dirty="0"/>
              <a:t> </a:t>
            </a:r>
            <a:r>
              <a:rPr lang="en-US" altLang="zh-CN" dirty="0"/>
              <a:t>client.</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893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2195689"/>
          </a:xfrm>
        </p:spPr>
        <p:txBody>
          <a:bodyPr rtlCol="0">
            <a:normAutofit fontScale="85000" lnSpcReduction="10000"/>
          </a:bodyPr>
          <a:lstStyle/>
          <a:p>
            <a:pPr>
              <a:lnSpc>
                <a:spcPct val="100000"/>
              </a:lnSpc>
            </a:pPr>
            <a:r>
              <a:rPr lang="en-US" altLang="zh-CN" dirty="0"/>
              <a:t>Consider an example of an automatic tea selling machine. The tea sold by the machine is divided into medium cups and Super cups on the volume of the cups and red tea and green tea on the tea kind. Sales programs are designed here. For the sake of simplicity, it is assumed that the main function of the program is to calculate the selling price of a cup of tea based on the size of the teacup and the kind of tea. The user obtains the price of a cup of tea by selecting "Super Cup" or "Medium Cup", and "Red Tea" or "Green Tea". </a:t>
            </a:r>
            <a:r>
              <a:rPr lang="en-US" altLang="zh-CN" b="1" dirty="0"/>
              <a:t>Design using bridge mode. </a:t>
            </a:r>
            <a:endParaRPr lang="en-US" b="1" dirty="0"/>
          </a:p>
        </p:txBody>
      </p:sp>
      <p:pic>
        <p:nvPicPr>
          <p:cNvPr id="2" name="图片 1" descr="屏幕快照 2018-03-22 下午9.33.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5888" y="3560872"/>
            <a:ext cx="3443111" cy="3170128"/>
          </a:xfrm>
          <a:prstGeom prst="rect">
            <a:avLst/>
          </a:prstGeom>
        </p:spPr>
      </p:pic>
    </p:spTree>
    <p:extLst>
      <p:ext uri="{BB962C8B-B14F-4D97-AF65-F5344CB8AC3E}">
        <p14:creationId xmlns:p14="http://schemas.microsoft.com/office/powerpoint/2010/main" val="374893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4564" y="4351866"/>
            <a:ext cx="7486650" cy="2195689"/>
          </a:xfrm>
        </p:spPr>
        <p:txBody>
          <a:bodyPr rtlCol="0">
            <a:normAutofit fontScale="77500" lnSpcReduction="20000"/>
          </a:bodyPr>
          <a:lstStyle/>
          <a:p>
            <a:pPr marL="0" indent="0">
              <a:lnSpc>
                <a:spcPct val="100000"/>
              </a:lnSpc>
              <a:spcBef>
                <a:spcPts val="600"/>
              </a:spcBef>
              <a:buNone/>
            </a:pPr>
            <a:r>
              <a:rPr lang="en-US" b="1" dirty="0"/>
              <a:t>String size = </a:t>
            </a:r>
            <a:r>
              <a:rPr lang="en-US" b="1" dirty="0" err="1"/>
              <a:t>getTeaSize</a:t>
            </a:r>
            <a:r>
              <a:rPr lang="en-US" b="1" dirty="0"/>
              <a:t>();</a:t>
            </a:r>
          </a:p>
          <a:p>
            <a:pPr marL="0" indent="0">
              <a:lnSpc>
                <a:spcPct val="100000"/>
              </a:lnSpc>
              <a:spcBef>
                <a:spcPts val="600"/>
              </a:spcBef>
              <a:buNone/>
            </a:pPr>
            <a:r>
              <a:rPr lang="en-US" b="1" dirty="0"/>
              <a:t>String kind = </a:t>
            </a:r>
            <a:r>
              <a:rPr lang="en-US" b="1" dirty="0" err="1"/>
              <a:t>getTeaKind</a:t>
            </a:r>
            <a:r>
              <a:rPr lang="en-US" b="1" dirty="0"/>
              <a:t>();</a:t>
            </a:r>
          </a:p>
          <a:p>
            <a:pPr marL="0" indent="0">
              <a:lnSpc>
                <a:spcPct val="100000"/>
              </a:lnSpc>
              <a:spcBef>
                <a:spcPts val="600"/>
              </a:spcBef>
              <a:buNone/>
            </a:pPr>
            <a:r>
              <a:rPr lang="en-US" b="1" dirty="0"/>
              <a:t>if(</a:t>
            </a:r>
            <a:r>
              <a:rPr lang="en-US" b="1" dirty="0" err="1"/>
              <a:t>kind.compareTo</a:t>
            </a:r>
            <a:r>
              <a:rPr lang="en-US" b="1" dirty="0"/>
              <a:t>(GREENTEA)==0) {</a:t>
            </a:r>
            <a:r>
              <a:rPr lang="en-US" b="1" dirty="0" err="1"/>
              <a:t>tKind</a:t>
            </a:r>
            <a:r>
              <a:rPr lang="en-US" b="1" dirty="0"/>
              <a:t> = new </a:t>
            </a:r>
            <a:r>
              <a:rPr lang="en-US" b="1" dirty="0" err="1"/>
              <a:t>GreenTea</a:t>
            </a:r>
            <a:r>
              <a:rPr lang="en-US" b="1" dirty="0"/>
              <a:t>();} </a:t>
            </a:r>
          </a:p>
          <a:p>
            <a:pPr marL="0" indent="0">
              <a:lnSpc>
                <a:spcPct val="100000"/>
              </a:lnSpc>
              <a:spcBef>
                <a:spcPts val="600"/>
              </a:spcBef>
              <a:buNone/>
            </a:pPr>
            <a:r>
              <a:rPr lang="en-US" b="1" dirty="0"/>
              <a:t>if(</a:t>
            </a:r>
            <a:r>
              <a:rPr lang="en-US" b="1" dirty="0" err="1"/>
              <a:t>kind.compareTo</a:t>
            </a:r>
            <a:r>
              <a:rPr lang="en-US" b="1" dirty="0"/>
              <a:t>(REDTEA)==0) {</a:t>
            </a:r>
            <a:r>
              <a:rPr lang="en-US" b="1" dirty="0" err="1"/>
              <a:t>tKind</a:t>
            </a:r>
            <a:r>
              <a:rPr lang="en-US" b="1" dirty="0"/>
              <a:t> = new </a:t>
            </a:r>
            <a:r>
              <a:rPr lang="en-US" b="1" dirty="0" err="1"/>
              <a:t>RedTea</a:t>
            </a:r>
            <a:r>
              <a:rPr lang="en-US" b="1" dirty="0"/>
              <a:t>();} </a:t>
            </a:r>
          </a:p>
          <a:p>
            <a:pPr marL="0" indent="0">
              <a:lnSpc>
                <a:spcPct val="100000"/>
              </a:lnSpc>
              <a:spcBef>
                <a:spcPts val="600"/>
              </a:spcBef>
              <a:buNone/>
            </a:pPr>
            <a:r>
              <a:rPr lang="en-US" b="1" dirty="0"/>
              <a:t>if(</a:t>
            </a:r>
            <a:r>
              <a:rPr lang="en-US" b="1" dirty="0" err="1"/>
              <a:t>size.compareTo</a:t>
            </a:r>
            <a:r>
              <a:rPr lang="en-US" b="1" dirty="0"/>
              <a:t>(SUPERCUP==0) {</a:t>
            </a:r>
            <a:r>
              <a:rPr lang="en-US" b="1" dirty="0" err="1"/>
              <a:t>tSize</a:t>
            </a:r>
            <a:r>
              <a:rPr lang="en-US" b="1" dirty="0"/>
              <a:t> = new </a:t>
            </a:r>
            <a:r>
              <a:rPr lang="en-US" b="1" dirty="0" err="1"/>
              <a:t>SuperCup</a:t>
            </a:r>
            <a:r>
              <a:rPr lang="en-US" b="1" dirty="0"/>
              <a:t>(</a:t>
            </a:r>
            <a:r>
              <a:rPr lang="en-US" b="1" dirty="0" err="1"/>
              <a:t>tKind</a:t>
            </a:r>
            <a:r>
              <a:rPr lang="en-US" b="1" dirty="0"/>
              <a:t>);} </a:t>
            </a:r>
          </a:p>
          <a:p>
            <a:pPr marL="0" indent="0">
              <a:lnSpc>
                <a:spcPct val="100000"/>
              </a:lnSpc>
              <a:spcBef>
                <a:spcPts val="600"/>
              </a:spcBef>
              <a:buNone/>
            </a:pPr>
            <a:r>
              <a:rPr lang="en-US" b="1" dirty="0"/>
              <a:t>if(</a:t>
            </a:r>
            <a:r>
              <a:rPr lang="en-US" b="1" dirty="0" err="1"/>
              <a:t>size.compareTo</a:t>
            </a:r>
            <a:r>
              <a:rPr lang="en-US" b="1" dirty="0"/>
              <a:t>(MEDIUMCUP)==0) {</a:t>
            </a:r>
            <a:r>
              <a:rPr lang="en-US" b="1" dirty="0" err="1"/>
              <a:t>tSize</a:t>
            </a:r>
            <a:r>
              <a:rPr lang="en-US" b="1" dirty="0"/>
              <a:t> = new </a:t>
            </a:r>
            <a:r>
              <a:rPr lang="en-US" b="1" dirty="0" err="1"/>
              <a:t>MediumCup</a:t>
            </a:r>
            <a:r>
              <a:rPr lang="en-US" b="1" dirty="0"/>
              <a:t>(</a:t>
            </a:r>
            <a:r>
              <a:rPr lang="en-US" b="1" dirty="0" err="1"/>
              <a:t>tKind</a:t>
            </a:r>
            <a:r>
              <a:rPr lang="en-US" b="1" dirty="0"/>
              <a:t>);} </a:t>
            </a:r>
          </a:p>
          <a:p>
            <a:pPr marL="0" indent="0">
              <a:lnSpc>
                <a:spcPct val="100000"/>
              </a:lnSpc>
              <a:spcBef>
                <a:spcPts val="600"/>
              </a:spcBef>
              <a:buNone/>
            </a:pPr>
            <a:r>
              <a:rPr lang="en-US" b="1" dirty="0"/>
              <a:t>float price = </a:t>
            </a:r>
            <a:r>
              <a:rPr lang="en-US" b="1" dirty="0" err="1"/>
              <a:t>tSize.getPrice</a:t>
            </a:r>
            <a:r>
              <a:rPr lang="en-US" b="1" dirty="0"/>
              <a:t>();</a:t>
            </a:r>
          </a:p>
        </p:txBody>
      </p:sp>
      <p:pic>
        <p:nvPicPr>
          <p:cNvPr id="3" name="图片 2" descr="屏幕快照 2018-03-22 下午9.38.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67" y="1584179"/>
            <a:ext cx="7408332" cy="2054255"/>
          </a:xfrm>
          <a:prstGeom prst="rect">
            <a:avLst/>
          </a:prstGeom>
        </p:spPr>
      </p:pic>
      <p:sp>
        <p:nvSpPr>
          <p:cNvPr id="4" name="文本框 3"/>
          <p:cNvSpPr txBox="1"/>
          <p:nvPr/>
        </p:nvSpPr>
        <p:spPr>
          <a:xfrm>
            <a:off x="2229556" y="3852333"/>
            <a:ext cx="5543755" cy="307777"/>
          </a:xfrm>
          <a:prstGeom prst="rect">
            <a:avLst/>
          </a:prstGeom>
          <a:noFill/>
        </p:spPr>
        <p:txBody>
          <a:bodyPr wrap="none" rtlCol="0">
            <a:spAutoFit/>
          </a:bodyPr>
          <a:lstStyle/>
          <a:p>
            <a:r>
              <a:rPr kumimoji="1" lang="en-US" altLang="zh-CN" sz="1400" dirty="0"/>
              <a:t>Figure 7Tea sales machine programming design using bridge mode</a:t>
            </a:r>
            <a:endParaRPr kumimoji="1" lang="zh-CN" altLang="en-US" sz="1400" dirty="0"/>
          </a:p>
        </p:txBody>
      </p:sp>
    </p:spTree>
    <p:extLst>
      <p:ext uri="{BB962C8B-B14F-4D97-AF65-F5344CB8AC3E}">
        <p14:creationId xmlns:p14="http://schemas.microsoft.com/office/powerpoint/2010/main" val="143975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2195689"/>
          </a:xfrm>
        </p:spPr>
        <p:txBody>
          <a:bodyPr rtlCol="0">
            <a:normAutofit/>
          </a:bodyPr>
          <a:lstStyle/>
          <a:p>
            <a:pPr>
              <a:lnSpc>
                <a:spcPct val="100000"/>
              </a:lnSpc>
            </a:pPr>
            <a:r>
              <a:rPr lang="en-US" dirty="0"/>
              <a:t>Volume calculation problems under different metrics. If you want to calculate the volumetric problems of the space geometry under the </a:t>
            </a:r>
            <a:r>
              <a:rPr lang="en-US" altLang="zh-CN" b="1" dirty="0"/>
              <a:t>Meter</a:t>
            </a:r>
            <a:r>
              <a:rPr lang="en-US" altLang="zh-CN" dirty="0"/>
              <a:t> </a:t>
            </a:r>
            <a:r>
              <a:rPr lang="en-US" dirty="0"/>
              <a:t>and </a:t>
            </a:r>
            <a:r>
              <a:rPr lang="en-US" altLang="zh-CN" b="1" dirty="0"/>
              <a:t>Foot</a:t>
            </a:r>
            <a:r>
              <a:rPr lang="en-US" dirty="0"/>
              <a:t>, use the bridging mode.</a:t>
            </a:r>
          </a:p>
        </p:txBody>
      </p:sp>
    </p:spTree>
    <p:extLst>
      <p:ext uri="{BB962C8B-B14F-4D97-AF65-F5344CB8AC3E}">
        <p14:creationId xmlns:p14="http://schemas.microsoft.com/office/powerpoint/2010/main" val="268524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58120" y="4148667"/>
            <a:ext cx="7486650" cy="2582333"/>
          </a:xfrm>
        </p:spPr>
        <p:txBody>
          <a:bodyPr rtlCol="0">
            <a:normAutofit fontScale="85000" lnSpcReduction="20000"/>
          </a:bodyPr>
          <a:lstStyle/>
          <a:p>
            <a:pPr marL="0" indent="0">
              <a:lnSpc>
                <a:spcPct val="100000"/>
              </a:lnSpc>
              <a:spcBef>
                <a:spcPts val="600"/>
              </a:spcBef>
              <a:buNone/>
            </a:pPr>
            <a:r>
              <a:rPr lang="en-US" dirty="0" err="1"/>
              <a:t>GeoForm</a:t>
            </a:r>
            <a:r>
              <a:rPr lang="en-US" dirty="0"/>
              <a:t> g;</a:t>
            </a:r>
          </a:p>
          <a:p>
            <a:pPr marL="0" indent="0">
              <a:lnSpc>
                <a:spcPct val="100000"/>
              </a:lnSpc>
              <a:spcBef>
                <a:spcPts val="600"/>
              </a:spcBef>
              <a:buNone/>
            </a:pPr>
            <a:r>
              <a:rPr lang="en-US" dirty="0"/>
              <a:t>Measure m;</a:t>
            </a:r>
          </a:p>
          <a:p>
            <a:pPr marL="0" indent="0">
              <a:lnSpc>
                <a:spcPct val="100000"/>
              </a:lnSpc>
              <a:spcBef>
                <a:spcPts val="600"/>
              </a:spcBef>
              <a:buNone/>
            </a:pPr>
            <a:r>
              <a:rPr lang="en-US" dirty="0"/>
              <a:t>String form = </a:t>
            </a:r>
            <a:r>
              <a:rPr lang="en-US" dirty="0" err="1"/>
              <a:t>getGeoForm</a:t>
            </a:r>
            <a:r>
              <a:rPr lang="en-US" dirty="0"/>
              <a:t>();</a:t>
            </a:r>
          </a:p>
          <a:p>
            <a:pPr marL="0" indent="0">
              <a:lnSpc>
                <a:spcPct val="100000"/>
              </a:lnSpc>
              <a:spcBef>
                <a:spcPts val="600"/>
              </a:spcBef>
              <a:buNone/>
            </a:pPr>
            <a:r>
              <a:rPr lang="en-US" dirty="0"/>
              <a:t>String measure = </a:t>
            </a:r>
            <a:r>
              <a:rPr lang="en-US" dirty="0" err="1"/>
              <a:t>getMeasure</a:t>
            </a:r>
            <a:r>
              <a:rPr lang="en-US" dirty="0"/>
              <a:t>();</a:t>
            </a:r>
          </a:p>
          <a:p>
            <a:pPr marL="0" indent="0">
              <a:lnSpc>
                <a:spcPct val="100000"/>
              </a:lnSpc>
              <a:spcBef>
                <a:spcPts val="600"/>
              </a:spcBef>
              <a:buNone/>
            </a:pPr>
            <a:r>
              <a:rPr lang="en-US" dirty="0"/>
              <a:t>if(</a:t>
            </a:r>
            <a:r>
              <a:rPr lang="en-US" dirty="0" err="1"/>
              <a:t>form.compareTo</a:t>
            </a:r>
            <a:r>
              <a:rPr lang="en-US" dirty="0"/>
              <a:t>(Cube)==0) {g = new Cube();} </a:t>
            </a:r>
          </a:p>
          <a:p>
            <a:pPr marL="0" indent="0">
              <a:lnSpc>
                <a:spcPct val="100000"/>
              </a:lnSpc>
              <a:spcBef>
                <a:spcPts val="600"/>
              </a:spcBef>
              <a:buNone/>
            </a:pPr>
            <a:r>
              <a:rPr lang="en-US" dirty="0"/>
              <a:t>if(</a:t>
            </a:r>
            <a:r>
              <a:rPr lang="en-US" dirty="0" err="1"/>
              <a:t>form.compareTo</a:t>
            </a:r>
            <a:r>
              <a:rPr lang="en-US" dirty="0"/>
              <a:t>(</a:t>
            </a:r>
            <a:r>
              <a:rPr lang="en-US" dirty="0" err="1"/>
              <a:t>EllipseCylinder</a:t>
            </a:r>
            <a:r>
              <a:rPr lang="en-US" dirty="0"/>
              <a:t>)==0) {g = new </a:t>
            </a:r>
            <a:r>
              <a:rPr lang="en-US" dirty="0" err="1"/>
              <a:t>EllipseCylinder</a:t>
            </a:r>
            <a:r>
              <a:rPr lang="en-US" dirty="0"/>
              <a:t>();} </a:t>
            </a:r>
          </a:p>
          <a:p>
            <a:pPr marL="0" indent="0">
              <a:lnSpc>
                <a:spcPct val="100000"/>
              </a:lnSpc>
              <a:spcBef>
                <a:spcPts val="600"/>
              </a:spcBef>
              <a:buNone/>
            </a:pPr>
            <a:r>
              <a:rPr lang="en-US" dirty="0"/>
              <a:t>if(</a:t>
            </a:r>
            <a:r>
              <a:rPr lang="en-US" dirty="0" err="1"/>
              <a:t>measure.compareTo</a:t>
            </a:r>
            <a:r>
              <a:rPr lang="en-US" dirty="0"/>
              <a:t>(</a:t>
            </a:r>
            <a:r>
              <a:rPr lang="en-US" dirty="0" err="1"/>
              <a:t>MeterMeasure</a:t>
            </a:r>
            <a:r>
              <a:rPr lang="en-US" dirty="0"/>
              <a:t>)==0) {m = new </a:t>
            </a:r>
            <a:r>
              <a:rPr lang="en-US" dirty="0" err="1"/>
              <a:t>MeterMeasure</a:t>
            </a:r>
            <a:r>
              <a:rPr lang="en-US" dirty="0"/>
              <a:t>(g);} </a:t>
            </a:r>
          </a:p>
          <a:p>
            <a:pPr marL="0" indent="0">
              <a:lnSpc>
                <a:spcPct val="100000"/>
              </a:lnSpc>
              <a:spcBef>
                <a:spcPts val="600"/>
              </a:spcBef>
              <a:buNone/>
            </a:pPr>
            <a:r>
              <a:rPr lang="en-US" dirty="0"/>
              <a:t>if(</a:t>
            </a:r>
            <a:r>
              <a:rPr lang="en-US" dirty="0" err="1"/>
              <a:t>measure.compareTo</a:t>
            </a:r>
            <a:r>
              <a:rPr lang="en-US" dirty="0"/>
              <a:t>(</a:t>
            </a:r>
            <a:r>
              <a:rPr lang="en-US" dirty="0" err="1"/>
              <a:t>FootMeasure</a:t>
            </a:r>
            <a:r>
              <a:rPr lang="en-US" dirty="0"/>
              <a:t>)==0) {m = new </a:t>
            </a:r>
            <a:r>
              <a:rPr lang="en-US" dirty="0" err="1"/>
              <a:t>FootMeasure</a:t>
            </a:r>
            <a:r>
              <a:rPr lang="en-US" dirty="0"/>
              <a:t>(g);} </a:t>
            </a:r>
          </a:p>
          <a:p>
            <a:pPr marL="0" indent="0">
              <a:lnSpc>
                <a:spcPct val="100000"/>
              </a:lnSpc>
              <a:spcBef>
                <a:spcPts val="600"/>
              </a:spcBef>
              <a:buNone/>
            </a:pPr>
            <a:r>
              <a:rPr lang="en-US" dirty="0"/>
              <a:t>float volume = </a:t>
            </a:r>
            <a:r>
              <a:rPr lang="en-US" dirty="0" err="1"/>
              <a:t>m.findVolume</a:t>
            </a:r>
            <a:r>
              <a:rPr lang="en-US" dirty="0"/>
              <a:t>();</a:t>
            </a:r>
          </a:p>
        </p:txBody>
      </p:sp>
      <p:pic>
        <p:nvPicPr>
          <p:cNvPr id="2" name="图片 1" descr="屏幕快照 2018-03-22 下午9.43.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445" y="1440783"/>
            <a:ext cx="5954888" cy="2516013"/>
          </a:xfrm>
          <a:prstGeom prst="rect">
            <a:avLst/>
          </a:prstGeom>
        </p:spPr>
      </p:pic>
    </p:spTree>
    <p:extLst>
      <p:ext uri="{BB962C8B-B14F-4D97-AF65-F5344CB8AC3E}">
        <p14:creationId xmlns:p14="http://schemas.microsoft.com/office/powerpoint/2010/main" val="30471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t>Behavioral</a:t>
            </a:r>
            <a:r>
              <a:rPr lang="zh-CN" altLang="en-US" dirty="0"/>
              <a:t> </a:t>
            </a:r>
            <a:r>
              <a:rPr lang="en-US" altLang="zh-CN" dirty="0"/>
              <a:t>patterns</a:t>
            </a:r>
            <a:endParaRPr lang="en-US" dirty="0"/>
          </a:p>
        </p:txBody>
      </p:sp>
      <p:sp>
        <p:nvSpPr>
          <p:cNvPr id="3" name="副标题 2"/>
          <p:cNvSpPr>
            <a:spLocks noGrp="1"/>
          </p:cNvSpPr>
          <p:nvPr>
            <p:ph type="subTitle" idx="1"/>
          </p:nvPr>
        </p:nvSpPr>
        <p:spPr/>
        <p:txBody>
          <a:bodyPr rtlCol="0"/>
          <a:lstStyle/>
          <a:p>
            <a:pPr rtl="0"/>
            <a:endParaRPr lang="en-US"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Behavioral</a:t>
            </a:r>
            <a:r>
              <a:rPr lang="zh-CN" altLang="en-US" dirty="0"/>
              <a:t> </a:t>
            </a:r>
            <a:r>
              <a:rPr lang="en-US" altLang="zh-CN" dirty="0"/>
              <a:t>patterns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4077" y="1629397"/>
            <a:ext cx="7510992" cy="5013264"/>
          </a:xfrm>
        </p:spPr>
        <p:txBody>
          <a:bodyPr rtlCol="0">
            <a:normAutofit lnSpcReduction="10000"/>
          </a:bodyPr>
          <a:lstStyle/>
          <a:p>
            <a:r>
              <a:rPr lang="en-US" altLang="zh-CN" dirty="0">
                <a:latin typeface="微软雅黑" panose="020B0503020204020204" pitchFamily="34" charset="-122"/>
                <a:ea typeface="微软雅黑" panose="020B0503020204020204" pitchFamily="34" charset="-122"/>
              </a:rPr>
              <a:t>Motivation</a:t>
            </a:r>
          </a:p>
          <a:p>
            <a:pPr lvl="1"/>
            <a:r>
              <a:rPr lang="en-US" altLang="zh-CN" dirty="0">
                <a:latin typeface="微软雅黑" panose="020B0503020204020204" pitchFamily="34" charset="-122"/>
                <a:ea typeface="微软雅黑" panose="020B0503020204020204" pitchFamily="34" charset="-122"/>
              </a:rPr>
              <a:t>Behavior patterns are concerned with algorithms and assignment of responsibilities between objects. </a:t>
            </a:r>
            <a:r>
              <a:rPr lang="en-US" altLang="zh-CN" dirty="0"/>
              <a:t>Behavioral patterns describe not just patterns of objects or classes but also the patterns of communication between them.</a:t>
            </a:r>
          </a:p>
          <a:p>
            <a:r>
              <a:rPr lang="en-US" dirty="0">
                <a:latin typeface="微软雅黑" panose="020B0503020204020204" pitchFamily="34" charset="-122"/>
                <a:ea typeface="微软雅黑" panose="020B0503020204020204" pitchFamily="34" charset="-122"/>
              </a:rPr>
              <a:t>Content</a:t>
            </a:r>
          </a:p>
          <a:p>
            <a:pPr lvl="1"/>
            <a:r>
              <a:rPr lang="en-US" dirty="0">
                <a:latin typeface="微软雅黑" panose="020B0503020204020204" pitchFamily="34" charset="-122"/>
                <a:ea typeface="微软雅黑" panose="020B0503020204020204" pitchFamily="34" charset="-122"/>
              </a:rPr>
              <a:t>Iterator pattern abstracts the way you access and traverse objects in an aggregate.</a:t>
            </a:r>
          </a:p>
          <a:p>
            <a:pPr lvl="1"/>
            <a:r>
              <a:rPr lang="en-US" dirty="0"/>
              <a:t>Visitor </a:t>
            </a:r>
            <a:r>
              <a:rPr lang="en-US" altLang="zh-CN" dirty="0"/>
              <a:t>pattern </a:t>
            </a:r>
            <a:r>
              <a:rPr lang="en-US" dirty="0"/>
              <a:t>encapsulates behavior that would otherwise be distributed across classes.</a:t>
            </a:r>
          </a:p>
          <a:p>
            <a:pPr lvl="1"/>
            <a:r>
              <a:rPr lang="en-US" dirty="0">
                <a:latin typeface="微软雅黑" panose="020B0503020204020204" pitchFamily="34" charset="-122"/>
                <a:ea typeface="微软雅黑" panose="020B0503020204020204" pitchFamily="34" charset="-122"/>
              </a:rPr>
              <a:t>Command </a:t>
            </a:r>
            <a:r>
              <a:rPr lang="en-US" altLang="zh-CN" dirty="0"/>
              <a:t>pattern encapsulates a request in an object so that it can be passed as a parameter, stored on a history list, or manipulated in other ways.</a:t>
            </a:r>
          </a:p>
          <a:p>
            <a:pPr lvl="1"/>
            <a:r>
              <a:rPr lang="en-US" dirty="0">
                <a:latin typeface="微软雅黑" panose="020B0503020204020204" pitchFamily="34" charset="-122"/>
                <a:ea typeface="微软雅黑" panose="020B0503020204020204" pitchFamily="34" charset="-122"/>
              </a:rPr>
              <a:t>Mediator pattern avoids explicit references by introducing a mediator object between peers.</a:t>
            </a:r>
          </a:p>
          <a:p>
            <a:pPr lvl="1"/>
            <a:r>
              <a:rPr lang="en-US" dirty="0"/>
              <a:t>The strategy pattern encapsulates an algorithm in an object. Strategy makes it easy to specify and change the algorithm an object uses.</a:t>
            </a:r>
          </a:p>
          <a:p>
            <a:pPr lvl="1"/>
            <a:r>
              <a:rPr lang="en-US" dirty="0">
                <a:latin typeface="微软雅黑" panose="020B0503020204020204" pitchFamily="34" charset="-122"/>
                <a:ea typeface="微软雅黑" panose="020B0503020204020204" pitchFamily="34" charset="-122"/>
              </a:rPr>
              <a:t>State pattern encapsulates the states of an object so that the object can change its behavior when its state object changes.</a:t>
            </a:r>
          </a:p>
        </p:txBody>
      </p:sp>
    </p:spTree>
    <p:extLst>
      <p:ext uri="{BB962C8B-B14F-4D97-AF65-F5344CB8AC3E}">
        <p14:creationId xmlns:p14="http://schemas.microsoft.com/office/powerpoint/2010/main" val="196672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a:t>iterator</a:t>
            </a:r>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384719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dirty="0"/>
              <a:t>Iterator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735682"/>
          </a:xfrm>
        </p:spPr>
        <p:txBody>
          <a:bodyPr rtlCol="0">
            <a:normAutofit fontScale="70000" lnSpcReduction="20000"/>
          </a:bodyPr>
          <a:lstStyle/>
          <a:p>
            <a:pPr>
              <a:lnSpc>
                <a:spcPct val="110000"/>
              </a:lnSpc>
            </a:pPr>
            <a:r>
              <a:rPr lang="en-US" dirty="0"/>
              <a:t>Iterator </a:t>
            </a:r>
            <a:r>
              <a:rPr lang="en-US" altLang="zh-CN" dirty="0"/>
              <a:t>pattern </a:t>
            </a:r>
            <a:r>
              <a:rPr lang="en-US" dirty="0"/>
              <a:t>application scenario: Observe an instance that encapsulates the customer's name, store the customer information in a linked list, and assume that each item in the linked list stores the customer name in the form of a string.</a:t>
            </a:r>
            <a:endParaRPr lang="en-US" dirty="0">
              <a:latin typeface="微软雅黑" panose="020B0503020204020204" pitchFamily="34" charset="-122"/>
              <a:ea typeface="微软雅黑" panose="020B0503020204020204" pitchFamily="34" charset="-122"/>
            </a:endParaRPr>
          </a:p>
        </p:txBody>
      </p:sp>
      <p:sp>
        <p:nvSpPr>
          <p:cNvPr id="4" name="内容占位符 13"/>
          <p:cNvSpPr txBox="1">
            <a:spLocks/>
          </p:cNvSpPr>
          <p:nvPr/>
        </p:nvSpPr>
        <p:spPr>
          <a:xfrm>
            <a:off x="922681" y="2292083"/>
            <a:ext cx="7510992" cy="3416226"/>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10000"/>
              </a:lnSpc>
              <a:spcBef>
                <a:spcPts val="200"/>
              </a:spcBef>
              <a:buNone/>
            </a:pPr>
            <a:r>
              <a:rPr lang="en-US" sz="1200" dirty="0"/>
              <a:t>public class </a:t>
            </a:r>
            <a:r>
              <a:rPr lang="en-US" sz="1200" dirty="0" err="1"/>
              <a:t>CustomerAggregate</a:t>
            </a:r>
            <a:r>
              <a:rPr lang="en-US" sz="1200" dirty="0"/>
              <a:t> {</a:t>
            </a:r>
          </a:p>
          <a:p>
            <a:pPr marL="0" indent="0">
              <a:lnSpc>
                <a:spcPct val="110000"/>
              </a:lnSpc>
              <a:spcBef>
                <a:spcPts val="200"/>
              </a:spcBef>
              <a:buNone/>
            </a:pPr>
            <a:r>
              <a:rPr lang="en-US" sz="1200" dirty="0"/>
              <a:t>	</a:t>
            </a:r>
            <a:r>
              <a:rPr lang="en-US" sz="1200" dirty="0" err="1"/>
              <a:t>LinkedList</a:t>
            </a:r>
            <a:r>
              <a:rPr lang="en-US" sz="1200" dirty="0"/>
              <a:t>&lt;String&gt; </a:t>
            </a:r>
            <a:r>
              <a:rPr lang="en-US" sz="1200" dirty="0" err="1"/>
              <a:t>cusList</a:t>
            </a:r>
            <a:r>
              <a:rPr lang="en-US" sz="1200" dirty="0"/>
              <a:t>;</a:t>
            </a:r>
          </a:p>
          <a:p>
            <a:pPr marL="0" indent="0">
              <a:lnSpc>
                <a:spcPct val="110000"/>
              </a:lnSpc>
              <a:spcBef>
                <a:spcPts val="200"/>
              </a:spcBef>
              <a:buNone/>
            </a:pPr>
            <a:r>
              <a:rPr lang="en-US" sz="1200" dirty="0"/>
              <a:t>	public void add(String name){</a:t>
            </a:r>
            <a:r>
              <a:rPr lang="en-US" sz="1200" dirty="0" err="1"/>
              <a:t>cusList.add</a:t>
            </a:r>
            <a:r>
              <a:rPr lang="en-US" sz="1200" dirty="0"/>
              <a:t>(name);}</a:t>
            </a:r>
          </a:p>
          <a:p>
            <a:pPr marL="0" indent="0">
              <a:lnSpc>
                <a:spcPct val="110000"/>
              </a:lnSpc>
              <a:spcBef>
                <a:spcPts val="200"/>
              </a:spcBef>
              <a:buNone/>
            </a:pPr>
            <a:r>
              <a:rPr lang="en-US" sz="1200" dirty="0"/>
              <a:t>	public </a:t>
            </a:r>
            <a:r>
              <a:rPr lang="en-US" sz="1200" dirty="0" err="1"/>
              <a:t>AbsttractCollection</a:t>
            </a:r>
            <a:r>
              <a:rPr lang="en-US" sz="1200" dirty="0"/>
              <a:t>&lt;String&gt;</a:t>
            </a:r>
            <a:r>
              <a:rPr lang="en-US" sz="1200" dirty="0" err="1"/>
              <a:t>getCusList</a:t>
            </a:r>
            <a:r>
              <a:rPr lang="en-US" sz="1200" dirty="0"/>
              <a:t>(){return </a:t>
            </a:r>
            <a:r>
              <a:rPr lang="en-US" sz="1200" dirty="0" err="1"/>
              <a:t>cusList</a:t>
            </a:r>
            <a:r>
              <a:rPr lang="en-US" sz="1200" dirty="0"/>
              <a:t>;}</a:t>
            </a:r>
          </a:p>
          <a:p>
            <a:pPr marL="0" indent="0">
              <a:lnSpc>
                <a:spcPct val="110000"/>
              </a:lnSpc>
              <a:spcBef>
                <a:spcPts val="200"/>
              </a:spcBef>
              <a:buNone/>
            </a:pPr>
            <a:r>
              <a:rPr lang="en-US" sz="1200" dirty="0"/>
              <a:t>}</a:t>
            </a:r>
          </a:p>
          <a:p>
            <a:pPr marL="0" indent="0">
              <a:lnSpc>
                <a:spcPct val="110000"/>
              </a:lnSpc>
              <a:spcBef>
                <a:spcPts val="200"/>
              </a:spcBef>
              <a:buNone/>
            </a:pPr>
            <a:r>
              <a:rPr lang="en-US" sz="1200" dirty="0"/>
              <a:t>Client:</a:t>
            </a:r>
          </a:p>
          <a:p>
            <a:pPr marL="0" indent="0">
              <a:lnSpc>
                <a:spcPct val="110000"/>
              </a:lnSpc>
              <a:spcBef>
                <a:spcPts val="200"/>
              </a:spcBef>
              <a:buNone/>
            </a:pPr>
            <a:r>
              <a:rPr lang="en-US" sz="1200" dirty="0"/>
              <a:t>public static void main(String[] </a:t>
            </a:r>
            <a:r>
              <a:rPr lang="en-US" sz="1200" dirty="0" err="1"/>
              <a:t>args</a:t>
            </a:r>
            <a:r>
              <a:rPr lang="en-US" sz="1200" dirty="0"/>
              <a:t>) {</a:t>
            </a:r>
          </a:p>
          <a:p>
            <a:pPr marL="0" indent="0">
              <a:lnSpc>
                <a:spcPct val="110000"/>
              </a:lnSpc>
              <a:spcBef>
                <a:spcPts val="200"/>
              </a:spcBef>
              <a:buNone/>
            </a:pPr>
            <a:r>
              <a:rPr lang="en-US" sz="1200" dirty="0"/>
              <a:t>	</a:t>
            </a:r>
            <a:r>
              <a:rPr lang="en-US" sz="1200" dirty="0" err="1"/>
              <a:t>CustomerAggregate</a:t>
            </a:r>
            <a:r>
              <a:rPr lang="en-US" sz="1200" dirty="0"/>
              <a:t> customers =new </a:t>
            </a:r>
            <a:r>
              <a:rPr lang="en-US" sz="1200" dirty="0" err="1"/>
              <a:t>CustomerAggregate</a:t>
            </a:r>
            <a:r>
              <a:rPr lang="en-US" sz="1200" dirty="0"/>
              <a:t>(); </a:t>
            </a:r>
          </a:p>
          <a:p>
            <a:pPr marL="0" indent="0">
              <a:lnSpc>
                <a:spcPct val="110000"/>
              </a:lnSpc>
              <a:spcBef>
                <a:spcPts val="200"/>
              </a:spcBef>
              <a:buNone/>
            </a:pPr>
            <a:r>
              <a:rPr lang="en-US" sz="1200" dirty="0"/>
              <a:t>	</a:t>
            </a:r>
            <a:r>
              <a:rPr lang="en-US" sz="1200" dirty="0" err="1"/>
              <a:t>AbsttractCollection</a:t>
            </a:r>
            <a:r>
              <a:rPr lang="en-US" sz="1200" dirty="0"/>
              <a:t> </a:t>
            </a:r>
            <a:r>
              <a:rPr lang="en-US" sz="1200" dirty="0" err="1"/>
              <a:t>cusList</a:t>
            </a:r>
            <a:r>
              <a:rPr lang="en-US" sz="1200" dirty="0"/>
              <a:t> = </a:t>
            </a:r>
            <a:r>
              <a:rPr lang="en-US" sz="1200" dirty="0" err="1"/>
              <a:t>customers.getCusList</a:t>
            </a:r>
            <a:r>
              <a:rPr lang="en-US" sz="1200" dirty="0"/>
              <a:t>(); </a:t>
            </a:r>
          </a:p>
          <a:p>
            <a:pPr marL="0" indent="0">
              <a:lnSpc>
                <a:spcPct val="110000"/>
              </a:lnSpc>
              <a:spcBef>
                <a:spcPts val="200"/>
              </a:spcBef>
              <a:buNone/>
            </a:pPr>
            <a:r>
              <a:rPr lang="en-US" sz="1200" dirty="0"/>
              <a:t>	</a:t>
            </a:r>
            <a:r>
              <a:rPr lang="en-US" sz="1200" dirty="0" err="1"/>
              <a:t>cusList.add</a:t>
            </a:r>
            <a:r>
              <a:rPr lang="en-US" sz="1200" dirty="0"/>
              <a:t>("mike");</a:t>
            </a:r>
          </a:p>
          <a:p>
            <a:pPr marL="0" indent="0">
              <a:lnSpc>
                <a:spcPct val="110000"/>
              </a:lnSpc>
              <a:spcBef>
                <a:spcPts val="200"/>
              </a:spcBef>
              <a:buNone/>
            </a:pPr>
            <a:r>
              <a:rPr lang="en-US" sz="1200" dirty="0"/>
              <a:t>	......</a:t>
            </a:r>
          </a:p>
          <a:p>
            <a:pPr marL="0" indent="0">
              <a:lnSpc>
                <a:spcPct val="110000"/>
              </a:lnSpc>
              <a:spcBef>
                <a:spcPts val="200"/>
              </a:spcBef>
              <a:buNone/>
            </a:pPr>
            <a:r>
              <a:rPr lang="en-US" sz="1200" dirty="0"/>
              <a:t>	Iterator </a:t>
            </a:r>
            <a:r>
              <a:rPr lang="en-US" sz="1200" dirty="0" err="1"/>
              <a:t>itr</a:t>
            </a:r>
            <a:r>
              <a:rPr lang="en-US" sz="1200" dirty="0"/>
              <a:t>=</a:t>
            </a:r>
            <a:r>
              <a:rPr lang="en-US" sz="1200" dirty="0" err="1"/>
              <a:t>cusList.iterator</a:t>
            </a:r>
            <a:r>
              <a:rPr lang="en-US" sz="1200" dirty="0"/>
              <a:t>(); </a:t>
            </a:r>
          </a:p>
          <a:p>
            <a:pPr marL="0" indent="0">
              <a:lnSpc>
                <a:spcPct val="110000"/>
              </a:lnSpc>
              <a:spcBef>
                <a:spcPts val="200"/>
              </a:spcBef>
              <a:buNone/>
            </a:pPr>
            <a:r>
              <a:rPr lang="en-US" sz="1200" dirty="0"/>
              <a:t>	while(</a:t>
            </a:r>
            <a:r>
              <a:rPr lang="en-US" sz="1200" dirty="0" err="1"/>
              <a:t>itr.hasNext</a:t>
            </a:r>
            <a:r>
              <a:rPr lang="en-US" sz="1200" dirty="0"/>
              <a:t>()){</a:t>
            </a:r>
            <a:r>
              <a:rPr lang="en-US" sz="1200" dirty="0" err="1"/>
              <a:t>println</a:t>
            </a:r>
            <a:r>
              <a:rPr lang="en-US" sz="1200" dirty="0"/>
              <a:t>(</a:t>
            </a:r>
            <a:r>
              <a:rPr lang="en-US" sz="1200" dirty="0" err="1"/>
              <a:t>itr.next</a:t>
            </a:r>
            <a:r>
              <a:rPr lang="en-US" sz="1200" dirty="0"/>
              <a:t>());} </a:t>
            </a:r>
          </a:p>
          <a:p>
            <a:pPr marL="0" indent="0">
              <a:lnSpc>
                <a:spcPct val="110000"/>
              </a:lnSpc>
              <a:spcBef>
                <a:spcPts val="200"/>
              </a:spcBef>
              <a:buNone/>
            </a:pPr>
            <a:r>
              <a:rPr lang="en-US" sz="1200" dirty="0"/>
              <a:t>	......</a:t>
            </a:r>
          </a:p>
          <a:p>
            <a:pPr marL="0" indent="0">
              <a:lnSpc>
                <a:spcPct val="110000"/>
              </a:lnSpc>
              <a:spcBef>
                <a:spcPts val="200"/>
              </a:spcBef>
              <a:buNone/>
            </a:pPr>
            <a:r>
              <a:rPr lang="en-US" sz="1200" dirty="0"/>
              <a:t>}</a:t>
            </a:r>
          </a:p>
        </p:txBody>
      </p:sp>
      <p:sp>
        <p:nvSpPr>
          <p:cNvPr id="5" name="内容占位符 13"/>
          <p:cNvSpPr txBox="1">
            <a:spLocks/>
          </p:cNvSpPr>
          <p:nvPr/>
        </p:nvSpPr>
        <p:spPr>
          <a:xfrm>
            <a:off x="878887" y="5752795"/>
            <a:ext cx="7510992" cy="933664"/>
          </a:xfrm>
          <a:prstGeom prst="rect">
            <a:avLst/>
          </a:prstGeom>
        </p:spPr>
        <p:txBody>
          <a:bodyPr vert="horz" lIns="0" tIns="45720" rIns="0" bIns="45720" rtlCol="0">
            <a:normAutofit fontScale="700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10000"/>
              </a:lnSpc>
              <a:buNone/>
            </a:pPr>
            <a:r>
              <a:rPr lang="en-US" dirty="0"/>
              <a:t>The disadvantage of the above design is that </a:t>
            </a:r>
            <a:r>
              <a:rPr lang="en-US" dirty="0" err="1"/>
              <a:t>CustomerAggregate</a:t>
            </a:r>
            <a:r>
              <a:rPr lang="en-US" dirty="0"/>
              <a:t> does not provide a way to iterate through the encapsulated data structures, so the client must know what data structure the </a:t>
            </a:r>
            <a:r>
              <a:rPr lang="en-US" dirty="0" err="1"/>
              <a:t>CustomerAggregate</a:t>
            </a:r>
            <a:r>
              <a:rPr lang="en-US" dirty="0"/>
              <a:t> class encapsulates in order to use the appropriate traversal method.</a:t>
            </a:r>
          </a:p>
        </p:txBody>
      </p:sp>
    </p:spTree>
    <p:extLst>
      <p:ext uri="{BB962C8B-B14F-4D97-AF65-F5344CB8AC3E}">
        <p14:creationId xmlns:p14="http://schemas.microsoft.com/office/powerpoint/2010/main" val="171212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zh-CN" dirty="0"/>
              <a:t>B</a:t>
            </a:r>
            <a:r>
              <a:rPr lang="en-US" altLang="zh-CN" dirty="0"/>
              <a:t>ridge</a:t>
            </a:r>
            <a:endParaRPr lang="en-US" dirty="0"/>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23312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8-03-24 下午8.34.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42" y="3576817"/>
            <a:ext cx="5033159" cy="1755517"/>
          </a:xfrm>
          <a:prstGeom prst="rect">
            <a:avLst/>
          </a:prstGeom>
        </p:spPr>
      </p:pic>
      <p:sp>
        <p:nvSpPr>
          <p:cNvPr id="13" name="标题 12"/>
          <p:cNvSpPr>
            <a:spLocks noGrp="1"/>
          </p:cNvSpPr>
          <p:nvPr>
            <p:ph type="title"/>
          </p:nvPr>
        </p:nvSpPr>
        <p:spPr/>
        <p:txBody>
          <a:bodyPr rtlCol="0"/>
          <a:lstStyle/>
          <a:p>
            <a:r>
              <a:rPr lang="en-US" altLang="zh-CN" dirty="0"/>
              <a:t>Iterator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2151810"/>
          </a:xfrm>
        </p:spPr>
        <p:txBody>
          <a:bodyPr rtlCol="0">
            <a:normAutofit/>
          </a:bodyPr>
          <a:lstStyle/>
          <a:p>
            <a:r>
              <a:rPr lang="en-US" dirty="0"/>
              <a:t>A successful solution:</a:t>
            </a:r>
          </a:p>
          <a:p>
            <a:pPr lvl="1"/>
            <a:r>
              <a:rPr lang="en-US" dirty="0"/>
              <a:t>Detach the capabilities of traversing aggregated data structures separately and write them as an internal class. This class provides a set of methods suitable for traversing this aggregate class, usually first() next() and so on.</a:t>
            </a:r>
          </a:p>
          <a:p>
            <a:pPr lvl="1"/>
            <a:r>
              <a:rPr lang="en-US" dirty="0"/>
              <a:t>The advantage of doing this is that the code for the aggregation class itself is made simple and the client does not need to care about the data structures that </a:t>
            </a:r>
            <a:r>
              <a:rPr lang="en-US" b="1" dirty="0" err="1"/>
              <a:t>CustomerAggregate</a:t>
            </a:r>
            <a:r>
              <a:rPr lang="en-US" dirty="0"/>
              <a:t> encapsulates.</a:t>
            </a:r>
            <a:endParaRPr lang="en-US" dirty="0">
              <a:latin typeface="微软雅黑" panose="020B0503020204020204" pitchFamily="34" charset="-122"/>
              <a:ea typeface="微软雅黑" panose="020B0503020204020204" pitchFamily="34" charset="-122"/>
            </a:endParaRPr>
          </a:p>
        </p:txBody>
      </p:sp>
      <p:sp>
        <p:nvSpPr>
          <p:cNvPr id="4" name="内容占位符 13"/>
          <p:cNvSpPr txBox="1">
            <a:spLocks/>
          </p:cNvSpPr>
          <p:nvPr/>
        </p:nvSpPr>
        <p:spPr>
          <a:xfrm>
            <a:off x="802906" y="5526509"/>
            <a:ext cx="6189672" cy="1331491"/>
          </a:xfrm>
          <a:prstGeom prst="rect">
            <a:avLst/>
          </a:prstGeom>
        </p:spPr>
        <p:txBody>
          <a:bodyPr vert="horz" lIns="0" tIns="45720" rIns="0" bIns="45720" rtlCol="0">
            <a:normAutofit fontScale="475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00000"/>
              </a:lnSpc>
              <a:spcBef>
                <a:spcPts val="600"/>
              </a:spcBef>
              <a:buNone/>
            </a:pPr>
            <a:r>
              <a:rPr lang="en-US" altLang="zh-CN" sz="2800" dirty="0" err="1"/>
              <a:t>CustomerAggregate</a:t>
            </a:r>
            <a:r>
              <a:rPr lang="en-US" altLang="zh-CN" sz="2800" dirty="0"/>
              <a:t> customers =new </a:t>
            </a:r>
            <a:r>
              <a:rPr lang="en-US" altLang="zh-CN" sz="2800" dirty="0" err="1"/>
              <a:t>CustomerAggregate</a:t>
            </a:r>
            <a:r>
              <a:rPr lang="en-US" altLang="zh-CN" sz="2800" dirty="0"/>
              <a:t>(); </a:t>
            </a:r>
            <a:r>
              <a:rPr lang="en-US" altLang="zh-CN" sz="2800" dirty="0" err="1"/>
              <a:t>customers.add</a:t>
            </a:r>
            <a:r>
              <a:rPr lang="en-US" altLang="zh-CN" sz="2800" dirty="0"/>
              <a:t>("Mike");</a:t>
            </a:r>
          </a:p>
          <a:p>
            <a:pPr marL="0" indent="0">
              <a:lnSpc>
                <a:spcPct val="100000"/>
              </a:lnSpc>
              <a:spcBef>
                <a:spcPts val="600"/>
              </a:spcBef>
              <a:buNone/>
            </a:pPr>
            <a:r>
              <a:rPr lang="en-US" altLang="zh-CN" sz="2800" dirty="0"/>
              <a:t>......</a:t>
            </a:r>
          </a:p>
          <a:p>
            <a:pPr marL="0" indent="0">
              <a:lnSpc>
                <a:spcPct val="100000"/>
              </a:lnSpc>
              <a:spcBef>
                <a:spcPts val="600"/>
              </a:spcBef>
              <a:buNone/>
            </a:pPr>
            <a:r>
              <a:rPr lang="en-US" altLang="zh-CN" sz="2800" dirty="0" err="1"/>
              <a:t>CustomerAggregate.CusListIterator</a:t>
            </a:r>
            <a:r>
              <a:rPr lang="en-US" altLang="zh-CN" sz="2800" dirty="0"/>
              <a:t> </a:t>
            </a:r>
            <a:r>
              <a:rPr lang="en-US" altLang="zh-CN" sz="2800" dirty="0" err="1"/>
              <a:t>itr</a:t>
            </a:r>
            <a:r>
              <a:rPr lang="en-US" altLang="zh-CN" sz="2800" dirty="0"/>
              <a:t> = </a:t>
            </a:r>
            <a:r>
              <a:rPr lang="en-US" altLang="zh-CN" sz="2800" dirty="0" err="1"/>
              <a:t>customers.createItreator</a:t>
            </a:r>
            <a:r>
              <a:rPr lang="en-US" altLang="zh-CN" sz="2800" dirty="0"/>
              <a:t>(); for(</a:t>
            </a:r>
            <a:r>
              <a:rPr lang="en-US" altLang="zh-CN" sz="2800" dirty="0" err="1"/>
              <a:t>itr.first</a:t>
            </a:r>
            <a:r>
              <a:rPr lang="en-US" altLang="zh-CN" sz="2800" dirty="0"/>
              <a:t>();!</a:t>
            </a:r>
            <a:r>
              <a:rPr lang="en-US" altLang="zh-CN" sz="2800" dirty="0" err="1"/>
              <a:t>itr.is_done</a:t>
            </a:r>
            <a:r>
              <a:rPr lang="en-US" altLang="zh-CN" sz="2800" dirty="0"/>
              <a:t>();</a:t>
            </a:r>
            <a:r>
              <a:rPr lang="en-US" altLang="zh-CN" sz="2800" dirty="0" err="1"/>
              <a:t>itr.next</a:t>
            </a:r>
            <a:r>
              <a:rPr lang="en-US" altLang="zh-CN" sz="2800" dirty="0"/>
              <a:t>()){ </a:t>
            </a:r>
            <a:r>
              <a:rPr lang="en-US" altLang="zh-CN" sz="2800" dirty="0" err="1"/>
              <a:t>println</a:t>
            </a:r>
            <a:r>
              <a:rPr lang="en-US" altLang="zh-CN" sz="2800" dirty="0"/>
              <a:t>("</a:t>
            </a:r>
            <a:r>
              <a:rPr lang="en-US" altLang="zh-CN" sz="2800" dirty="0" err="1"/>
              <a:t>itr.currentItem</a:t>
            </a:r>
            <a:r>
              <a:rPr lang="en-US" altLang="zh-CN" sz="2800" dirty="0"/>
              <a:t>()") } </a:t>
            </a:r>
          </a:p>
          <a:p>
            <a:pPr marL="0" indent="0">
              <a:spcBef>
                <a:spcPts val="600"/>
              </a:spcBef>
              <a:buNone/>
            </a:pPr>
            <a:r>
              <a:rPr lang="en-US" altLang="zh-CN" baseline="30000" dirty="0"/>
              <a:t>......</a:t>
            </a:r>
            <a:endParaRPr lang="en-US" dirty="0"/>
          </a:p>
        </p:txBody>
      </p:sp>
    </p:spTree>
    <p:extLst>
      <p:ext uri="{BB962C8B-B14F-4D97-AF65-F5344CB8AC3E}">
        <p14:creationId xmlns:p14="http://schemas.microsoft.com/office/powerpoint/2010/main" val="171212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1129861"/>
          </a:xfrm>
        </p:spPr>
        <p:txBody>
          <a:bodyPr rtlCol="0">
            <a:normAutofit fontScale="85000" lnSpcReduction="10000"/>
          </a:bodyPr>
          <a:lstStyle/>
          <a:p>
            <a:pPr>
              <a:lnSpc>
                <a:spcPct val="100000"/>
              </a:lnSpc>
            </a:pPr>
            <a:r>
              <a:rPr lang="en-US" dirty="0"/>
              <a:t>Customer information system design. Aggregate classes are very bloated, if you need to modify the iterator code you need to modify the aggregate class code. The inner class can be extracted from the aggregation class and become a separate class </a:t>
            </a:r>
            <a:r>
              <a:rPr lang="en-US" dirty="0" err="1"/>
              <a:t>CusListIterator</a:t>
            </a:r>
            <a:r>
              <a:rPr lang="en-US" dirty="0"/>
              <a:t>.</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4 下午8.37.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078" y="2876053"/>
            <a:ext cx="5232026" cy="2043760"/>
          </a:xfrm>
          <a:prstGeom prst="rect">
            <a:avLst/>
          </a:prstGeom>
        </p:spPr>
      </p:pic>
      <p:sp>
        <p:nvSpPr>
          <p:cNvPr id="5" name="内容占位符 13"/>
          <p:cNvSpPr txBox="1">
            <a:spLocks/>
          </p:cNvSpPr>
          <p:nvPr/>
        </p:nvSpPr>
        <p:spPr>
          <a:xfrm>
            <a:off x="1039468" y="4964436"/>
            <a:ext cx="7510992" cy="1663626"/>
          </a:xfrm>
          <a:prstGeom prst="rect">
            <a:avLst/>
          </a:prstGeom>
        </p:spPr>
        <p:txBody>
          <a:bodyPr vert="horz" lIns="0" tIns="45720" rIns="0" bIns="45720" rtlCol="0">
            <a:normAutofit fontScale="775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00000"/>
              </a:lnSpc>
              <a:spcBef>
                <a:spcPts val="600"/>
              </a:spcBef>
              <a:buNone/>
            </a:pPr>
            <a:r>
              <a:rPr lang="en-US" dirty="0" err="1"/>
              <a:t>CustomerAggregate</a:t>
            </a:r>
            <a:r>
              <a:rPr lang="en-US" dirty="0"/>
              <a:t> customers =new </a:t>
            </a:r>
            <a:r>
              <a:rPr lang="en-US" dirty="0" err="1"/>
              <a:t>CustomerAggregate</a:t>
            </a:r>
            <a:r>
              <a:rPr lang="en-US" dirty="0"/>
              <a:t>(); </a:t>
            </a:r>
          </a:p>
          <a:p>
            <a:pPr marL="0" indent="0">
              <a:lnSpc>
                <a:spcPct val="100000"/>
              </a:lnSpc>
              <a:spcBef>
                <a:spcPts val="600"/>
              </a:spcBef>
              <a:buNone/>
            </a:pPr>
            <a:r>
              <a:rPr lang="en-US" dirty="0" err="1"/>
              <a:t>customers.add</a:t>
            </a:r>
            <a:r>
              <a:rPr lang="en-US" dirty="0"/>
              <a:t>("Mike");</a:t>
            </a:r>
          </a:p>
          <a:p>
            <a:pPr marL="0" indent="0">
              <a:lnSpc>
                <a:spcPct val="100000"/>
              </a:lnSpc>
              <a:spcBef>
                <a:spcPts val="600"/>
              </a:spcBef>
              <a:buNone/>
            </a:pPr>
            <a:r>
              <a:rPr lang="en-US" dirty="0"/>
              <a:t>......</a:t>
            </a:r>
          </a:p>
          <a:p>
            <a:pPr marL="0" indent="0">
              <a:lnSpc>
                <a:spcPct val="100000"/>
              </a:lnSpc>
              <a:spcBef>
                <a:spcPts val="600"/>
              </a:spcBef>
              <a:buNone/>
            </a:pPr>
            <a:r>
              <a:rPr lang="en-US" dirty="0" err="1"/>
              <a:t>CusListIterator</a:t>
            </a:r>
            <a:r>
              <a:rPr lang="en-US" dirty="0"/>
              <a:t> </a:t>
            </a:r>
            <a:r>
              <a:rPr lang="en-US" dirty="0" err="1"/>
              <a:t>itr</a:t>
            </a:r>
            <a:r>
              <a:rPr lang="en-US" dirty="0"/>
              <a:t>=</a:t>
            </a:r>
            <a:r>
              <a:rPr lang="en-US" dirty="0" err="1"/>
              <a:t>customers.createItreator</a:t>
            </a:r>
            <a:r>
              <a:rPr lang="en-US" dirty="0"/>
              <a:t>(); </a:t>
            </a:r>
          </a:p>
          <a:p>
            <a:pPr marL="0" indent="0">
              <a:lnSpc>
                <a:spcPct val="100000"/>
              </a:lnSpc>
              <a:spcBef>
                <a:spcPts val="600"/>
              </a:spcBef>
              <a:buNone/>
            </a:pPr>
            <a:r>
              <a:rPr lang="en-US" dirty="0"/>
              <a:t>for(</a:t>
            </a:r>
            <a:r>
              <a:rPr lang="en-US" dirty="0" err="1"/>
              <a:t>itr.first</a:t>
            </a:r>
            <a:r>
              <a:rPr lang="en-US" dirty="0"/>
              <a:t>();!</a:t>
            </a:r>
            <a:r>
              <a:rPr lang="en-US" dirty="0" err="1"/>
              <a:t>itr.is_done</a:t>
            </a:r>
            <a:r>
              <a:rPr lang="en-US" dirty="0"/>
              <a:t>();</a:t>
            </a:r>
            <a:r>
              <a:rPr lang="en-US" dirty="0" err="1"/>
              <a:t>itr.next</a:t>
            </a:r>
            <a:r>
              <a:rPr lang="en-US" dirty="0"/>
              <a:t>()){ </a:t>
            </a:r>
            <a:r>
              <a:rPr lang="en-US" dirty="0" err="1"/>
              <a:t>println</a:t>
            </a:r>
            <a:r>
              <a:rPr lang="en-US" dirty="0"/>
              <a:t>("</a:t>
            </a:r>
            <a:r>
              <a:rPr lang="en-US" dirty="0" err="1"/>
              <a:t>itr.currentItem</a:t>
            </a:r>
            <a:r>
              <a:rPr lang="en-US" dirty="0"/>
              <a:t>()") } </a:t>
            </a:r>
          </a:p>
          <a:p>
            <a:pPr marL="0" indent="0">
              <a:lnSpc>
                <a:spcPct val="100000"/>
              </a:lnSpc>
              <a:spcBef>
                <a:spcPts val="600"/>
              </a:spcBef>
              <a:buNone/>
            </a:pPr>
            <a:r>
              <a:rPr lang="en-US" dirty="0"/>
              <a:t>......</a:t>
            </a:r>
          </a:p>
        </p:txBody>
      </p:sp>
    </p:spTree>
    <p:extLst>
      <p:ext uri="{BB962C8B-B14F-4D97-AF65-F5344CB8AC3E}">
        <p14:creationId xmlns:p14="http://schemas.microsoft.com/office/powerpoint/2010/main" val="171212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2764978"/>
          </a:xfrm>
        </p:spPr>
        <p:txBody>
          <a:bodyPr rtlCol="0">
            <a:normAutofit/>
          </a:bodyPr>
          <a:lstStyle/>
          <a:p>
            <a:pPr marL="0" indent="0">
              <a:buNone/>
            </a:pPr>
            <a:r>
              <a:rPr lang="en-US" sz="1800" dirty="0"/>
              <a:t>The key idea of iterator </a:t>
            </a:r>
            <a:r>
              <a:rPr lang="en-US" altLang="zh-CN" sz="1800" dirty="0"/>
              <a:t>pattern </a:t>
            </a:r>
            <a:r>
              <a:rPr lang="en-US" sz="1800" dirty="0"/>
              <a:t>is to separate the access and traversal of the list from the list object into a separate iteration object.</a:t>
            </a:r>
          </a:p>
          <a:p>
            <a:r>
              <a:rPr lang="en-US" altLang="zh-CN" sz="1800" dirty="0"/>
              <a:t>Intent</a:t>
            </a:r>
          </a:p>
          <a:p>
            <a:pPr lvl="1"/>
            <a:r>
              <a:rPr lang="en-US" altLang="zh-CN" sz="1800" dirty="0"/>
              <a:t>Provide a</a:t>
            </a:r>
            <a:r>
              <a:rPr lang="zh-CN" altLang="en-US" sz="1800" dirty="0"/>
              <a:t> </a:t>
            </a:r>
            <a:r>
              <a:rPr lang="en-US" altLang="zh-CN" sz="1800" dirty="0"/>
              <a:t>way</a:t>
            </a:r>
            <a:r>
              <a:rPr lang="zh-CN" altLang="en-US" sz="1800" dirty="0"/>
              <a:t> </a:t>
            </a:r>
            <a:r>
              <a:rPr lang="en-US" altLang="zh-CN" sz="1800" dirty="0"/>
              <a:t>to</a:t>
            </a:r>
            <a:r>
              <a:rPr lang="zh-CN" altLang="en-US" sz="1800" dirty="0"/>
              <a:t> </a:t>
            </a:r>
            <a:r>
              <a:rPr lang="en-US" altLang="zh-CN" sz="1800" dirty="0"/>
              <a:t>access</a:t>
            </a:r>
            <a:r>
              <a:rPr lang="zh-CN" altLang="en-US" sz="1800" dirty="0"/>
              <a:t> </a:t>
            </a:r>
            <a:r>
              <a:rPr lang="en-US" altLang="zh-CN" sz="1800" dirty="0"/>
              <a:t>the</a:t>
            </a:r>
            <a:r>
              <a:rPr lang="zh-CN" altLang="en-US" sz="1800" dirty="0"/>
              <a:t> </a:t>
            </a:r>
            <a:r>
              <a:rPr lang="en-US" altLang="zh-CN" sz="1800" dirty="0"/>
              <a:t>elements</a:t>
            </a:r>
            <a:r>
              <a:rPr lang="zh-CN" altLang="en-US" sz="1800" dirty="0"/>
              <a:t> </a:t>
            </a:r>
            <a:r>
              <a:rPr lang="en-US" altLang="zh-CN" sz="1800" dirty="0"/>
              <a:t>of</a:t>
            </a:r>
            <a:r>
              <a:rPr lang="zh-CN" altLang="en-US" sz="1800" dirty="0"/>
              <a:t> </a:t>
            </a:r>
            <a:r>
              <a:rPr lang="en-US" altLang="zh-CN" sz="1800" dirty="0"/>
              <a:t>an</a:t>
            </a:r>
            <a:r>
              <a:rPr lang="zh-CN" altLang="en-US" sz="1800" dirty="0"/>
              <a:t> </a:t>
            </a:r>
            <a:r>
              <a:rPr lang="en-US" altLang="zh-CN" sz="1800" dirty="0"/>
              <a:t>aggregate</a:t>
            </a:r>
            <a:r>
              <a:rPr lang="zh-CN" altLang="en-US" sz="1800" dirty="0"/>
              <a:t> </a:t>
            </a:r>
            <a:r>
              <a:rPr lang="en-US" altLang="zh-CN" sz="1800" dirty="0"/>
              <a:t>object</a:t>
            </a:r>
            <a:r>
              <a:rPr lang="zh-CN" altLang="en-US" sz="1800" dirty="0"/>
              <a:t> </a:t>
            </a:r>
            <a:r>
              <a:rPr lang="en-US" altLang="zh-CN" sz="1800" dirty="0"/>
              <a:t>sequentially</a:t>
            </a:r>
            <a:r>
              <a:rPr lang="zh-CN" altLang="en-US" sz="1800" dirty="0"/>
              <a:t> </a:t>
            </a:r>
            <a:r>
              <a:rPr lang="en-US" altLang="zh-CN" sz="1800" dirty="0"/>
              <a:t>without</a:t>
            </a:r>
            <a:r>
              <a:rPr lang="zh-CN" altLang="en-US" sz="1800" dirty="0"/>
              <a:t> </a:t>
            </a:r>
            <a:r>
              <a:rPr lang="en-US" altLang="zh-CN" sz="1800" dirty="0"/>
              <a:t>exposing</a:t>
            </a:r>
            <a:r>
              <a:rPr lang="zh-CN" altLang="en-US" sz="1800" dirty="0"/>
              <a:t> </a:t>
            </a:r>
            <a:r>
              <a:rPr lang="en-US" altLang="zh-CN" sz="1800" dirty="0"/>
              <a:t>its</a:t>
            </a:r>
            <a:r>
              <a:rPr lang="zh-CN" altLang="en-US" sz="1800" dirty="0"/>
              <a:t> </a:t>
            </a:r>
            <a:r>
              <a:rPr lang="zh-CN" altLang="zh-CN" sz="1800" dirty="0"/>
              <a:t>u</a:t>
            </a:r>
            <a:r>
              <a:rPr lang="en-US" altLang="zh-CN" sz="1800" dirty="0" err="1"/>
              <a:t>nderlying</a:t>
            </a:r>
            <a:r>
              <a:rPr lang="zh-CN" altLang="en-US" sz="1800" dirty="0"/>
              <a:t> </a:t>
            </a:r>
            <a:r>
              <a:rPr lang="en-US" altLang="zh-CN" sz="1800" dirty="0"/>
              <a:t>representation.</a:t>
            </a:r>
          </a:p>
          <a:p>
            <a:r>
              <a:rPr lang="zh-CN" altLang="zh-CN" sz="1800" dirty="0"/>
              <a:t>S</a:t>
            </a:r>
            <a:r>
              <a:rPr lang="en-US" altLang="zh-CN" sz="1800" dirty="0" err="1"/>
              <a:t>tructure</a:t>
            </a:r>
            <a:endParaRPr lang="en-US" sz="1800" dirty="0"/>
          </a:p>
        </p:txBody>
      </p:sp>
      <p:pic>
        <p:nvPicPr>
          <p:cNvPr id="2" name="图片 1" descr="屏幕快照 2018-03-24 下午8.43.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512" y="3673514"/>
            <a:ext cx="5318528" cy="2654349"/>
          </a:xfrm>
          <a:prstGeom prst="rect">
            <a:avLst/>
          </a:prstGeom>
        </p:spPr>
      </p:pic>
    </p:spTree>
    <p:extLst>
      <p:ext uri="{BB962C8B-B14F-4D97-AF65-F5344CB8AC3E}">
        <p14:creationId xmlns:p14="http://schemas.microsoft.com/office/powerpoint/2010/main" val="240910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538133"/>
          </a:xfrm>
        </p:spPr>
        <p:txBody>
          <a:bodyPr rtlCol="0">
            <a:normAutofit/>
          </a:bodyPr>
          <a:lstStyle/>
          <a:p>
            <a:r>
              <a:rPr lang="en-US" altLang="zh-CN" dirty="0">
                <a:latin typeface="微软雅黑" panose="020B0503020204020204" pitchFamily="34" charset="-122"/>
                <a:ea typeface="微软雅黑" panose="020B0503020204020204" pitchFamily="34" charset="-122"/>
              </a:rPr>
              <a:t>Participant</a:t>
            </a:r>
          </a:p>
          <a:p>
            <a:pPr lvl="1"/>
            <a:r>
              <a:rPr lang="en-US" altLang="zh-CN" sz="2000" dirty="0"/>
              <a:t>Iterator</a:t>
            </a:r>
          </a:p>
          <a:p>
            <a:pPr lvl="2"/>
            <a:r>
              <a:rPr lang="en-US" altLang="zh-CN" sz="2000" dirty="0"/>
              <a:t>Defines</a:t>
            </a:r>
            <a:r>
              <a:rPr lang="zh-CN" altLang="en-US" sz="2000" dirty="0"/>
              <a:t> </a:t>
            </a:r>
            <a:r>
              <a:rPr lang="en-US" altLang="zh-CN" sz="2000" dirty="0"/>
              <a:t>an</a:t>
            </a:r>
            <a:r>
              <a:rPr lang="zh-CN" altLang="en-US" sz="2000" dirty="0"/>
              <a:t> </a:t>
            </a:r>
            <a:r>
              <a:rPr lang="en-US" altLang="zh-CN" sz="2000" dirty="0"/>
              <a:t>interface</a:t>
            </a:r>
            <a:r>
              <a:rPr lang="zh-CN" altLang="en-US" sz="2000" dirty="0"/>
              <a:t> </a:t>
            </a:r>
            <a:r>
              <a:rPr lang="en-US" altLang="zh-CN" sz="2000" dirty="0"/>
              <a:t>for</a:t>
            </a:r>
            <a:r>
              <a:rPr lang="zh-CN" altLang="en-US" sz="2000" dirty="0"/>
              <a:t> </a:t>
            </a:r>
            <a:r>
              <a:rPr lang="en-US" altLang="zh-CN" sz="2000" dirty="0"/>
              <a:t>accessing</a:t>
            </a:r>
            <a:r>
              <a:rPr lang="zh-CN" altLang="en-US" sz="2000" dirty="0"/>
              <a:t> </a:t>
            </a:r>
            <a:r>
              <a:rPr lang="en-US" altLang="zh-CN" sz="2000" dirty="0"/>
              <a:t>and</a:t>
            </a:r>
            <a:r>
              <a:rPr lang="zh-CN" altLang="en-US" sz="2000" dirty="0"/>
              <a:t> </a:t>
            </a:r>
            <a:r>
              <a:rPr lang="zh-CN" altLang="zh-CN" sz="2000" dirty="0"/>
              <a:t>t</a:t>
            </a:r>
            <a:r>
              <a:rPr lang="en-US" altLang="zh-CN" sz="2000" dirty="0" err="1"/>
              <a:t>raversing</a:t>
            </a:r>
            <a:r>
              <a:rPr lang="zh-CN" altLang="en-US" sz="2000" dirty="0"/>
              <a:t> </a:t>
            </a:r>
            <a:r>
              <a:rPr lang="en-US" altLang="zh-CN" sz="2000" dirty="0"/>
              <a:t>elements</a:t>
            </a:r>
          </a:p>
          <a:p>
            <a:pPr lvl="1"/>
            <a:r>
              <a:rPr lang="en-US" altLang="zh-CN" sz="2000" dirty="0" err="1"/>
              <a:t>ConcreteIterator</a:t>
            </a:r>
            <a:endParaRPr lang="en-US" altLang="zh-CN" sz="2000" dirty="0"/>
          </a:p>
          <a:p>
            <a:pPr lvl="2"/>
            <a:r>
              <a:rPr lang="en-US" altLang="zh-CN" sz="2000" dirty="0"/>
              <a:t>Implements</a:t>
            </a:r>
            <a:r>
              <a:rPr lang="zh-CN" altLang="en-US" sz="2000" dirty="0"/>
              <a:t> </a:t>
            </a:r>
            <a:r>
              <a:rPr lang="en-US" altLang="zh-CN" sz="2000" dirty="0"/>
              <a:t>the</a:t>
            </a:r>
            <a:r>
              <a:rPr lang="zh-CN" altLang="en-US" sz="2000" dirty="0"/>
              <a:t> </a:t>
            </a:r>
            <a:r>
              <a:rPr lang="en-US" altLang="zh-CN" sz="2000" dirty="0"/>
              <a:t>Iterator</a:t>
            </a:r>
            <a:r>
              <a:rPr lang="zh-CN" altLang="en-US" sz="2000" dirty="0"/>
              <a:t> </a:t>
            </a:r>
            <a:r>
              <a:rPr lang="en-US" altLang="zh-CN" sz="2000" dirty="0"/>
              <a:t>interface</a:t>
            </a:r>
          </a:p>
          <a:p>
            <a:pPr lvl="2"/>
            <a:r>
              <a:rPr lang="en-US" altLang="zh-CN" sz="2000" dirty="0"/>
              <a:t>Keeps</a:t>
            </a:r>
            <a:r>
              <a:rPr lang="zh-CN" altLang="en-US" sz="2000" dirty="0"/>
              <a:t> </a:t>
            </a:r>
            <a:r>
              <a:rPr lang="en-US" altLang="zh-CN" sz="2000" dirty="0"/>
              <a:t>track</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current</a:t>
            </a:r>
            <a:r>
              <a:rPr lang="zh-CN" altLang="en-US" sz="2000" dirty="0"/>
              <a:t> </a:t>
            </a:r>
            <a:r>
              <a:rPr lang="en-US" altLang="zh-CN" sz="2000" dirty="0"/>
              <a:t>position</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traversal</a:t>
            </a:r>
            <a:r>
              <a:rPr lang="zh-CN" altLang="en-US" sz="2000" dirty="0"/>
              <a:t> </a:t>
            </a:r>
            <a:r>
              <a:rPr lang="en-US" altLang="zh-CN" sz="2000" dirty="0"/>
              <a:t>of</a:t>
            </a:r>
            <a:r>
              <a:rPr lang="zh-CN" altLang="en-US" sz="2000" dirty="0"/>
              <a:t> </a:t>
            </a:r>
            <a:r>
              <a:rPr lang="zh-CN" altLang="zh-CN" sz="2000" dirty="0"/>
              <a:t>t</a:t>
            </a:r>
            <a:r>
              <a:rPr lang="en-US" altLang="zh-CN" sz="2000" dirty="0"/>
              <a:t>he</a:t>
            </a:r>
            <a:r>
              <a:rPr lang="zh-CN" altLang="en-US" sz="2000" dirty="0"/>
              <a:t> </a:t>
            </a:r>
            <a:r>
              <a:rPr lang="en-US" altLang="zh-CN" sz="2000" dirty="0"/>
              <a:t>aggregate</a:t>
            </a:r>
          </a:p>
          <a:p>
            <a:pPr lvl="1"/>
            <a:r>
              <a:rPr lang="zh-CN" altLang="zh-CN" sz="2000" dirty="0"/>
              <a:t>A</a:t>
            </a:r>
            <a:r>
              <a:rPr lang="en-US" altLang="zh-CN" sz="2000" dirty="0" err="1"/>
              <a:t>ggregate</a:t>
            </a:r>
            <a:endParaRPr lang="en-US" altLang="zh-CN" sz="2000" dirty="0"/>
          </a:p>
          <a:p>
            <a:pPr lvl="2"/>
            <a:r>
              <a:rPr lang="en-US" altLang="zh-CN" sz="2000" dirty="0"/>
              <a:t>Define</a:t>
            </a:r>
            <a:r>
              <a:rPr lang="zh-CN" altLang="en-US" sz="2000" dirty="0"/>
              <a:t>s</a:t>
            </a:r>
            <a:r>
              <a:rPr lang="zh-CN" altLang="zh-CN" sz="2000" dirty="0"/>
              <a:t> </a:t>
            </a:r>
            <a:r>
              <a:rPr lang="en-US" altLang="zh-CN" sz="2000" dirty="0"/>
              <a:t>an</a:t>
            </a:r>
            <a:r>
              <a:rPr lang="zh-CN" altLang="en-US" sz="2000" dirty="0"/>
              <a:t> </a:t>
            </a:r>
            <a:r>
              <a:rPr lang="en-US" altLang="zh-CN" sz="2000" dirty="0"/>
              <a:t>interface</a:t>
            </a:r>
            <a:r>
              <a:rPr lang="zh-CN" altLang="en-US" sz="2000" dirty="0"/>
              <a:t> </a:t>
            </a:r>
            <a:r>
              <a:rPr lang="en-US" altLang="zh-CN" sz="2000" dirty="0"/>
              <a:t>for</a:t>
            </a:r>
            <a:r>
              <a:rPr lang="zh-CN" altLang="en-US" sz="2000" dirty="0"/>
              <a:t> </a:t>
            </a:r>
            <a:r>
              <a:rPr lang="en-US" altLang="zh-CN" sz="2000" dirty="0"/>
              <a:t>creating</a:t>
            </a:r>
            <a:r>
              <a:rPr lang="zh-CN" altLang="en-US" sz="2000" dirty="0"/>
              <a:t> </a:t>
            </a:r>
            <a:r>
              <a:rPr lang="en-US" altLang="zh-CN" sz="2000" dirty="0"/>
              <a:t>an</a:t>
            </a:r>
            <a:r>
              <a:rPr lang="zh-CN" altLang="en-US" sz="2000" dirty="0"/>
              <a:t> </a:t>
            </a:r>
            <a:r>
              <a:rPr lang="en-US" altLang="zh-CN" sz="2000" dirty="0"/>
              <a:t>Iterator</a:t>
            </a:r>
            <a:r>
              <a:rPr lang="zh-CN" altLang="en-US" sz="2000" dirty="0"/>
              <a:t> </a:t>
            </a:r>
            <a:r>
              <a:rPr lang="en-US" altLang="zh-CN" sz="2000" dirty="0"/>
              <a:t>object</a:t>
            </a:r>
          </a:p>
          <a:p>
            <a:pPr lvl="1"/>
            <a:r>
              <a:rPr lang="zh-CN" altLang="zh-CN" sz="2000" dirty="0"/>
              <a:t>C</a:t>
            </a:r>
            <a:r>
              <a:rPr lang="en-US" altLang="zh-CN" sz="2000" dirty="0" err="1"/>
              <a:t>oncreteAggregate</a:t>
            </a:r>
            <a:endParaRPr lang="en-US" altLang="zh-CN" sz="2000" dirty="0"/>
          </a:p>
          <a:p>
            <a:pPr lvl="2"/>
            <a:r>
              <a:rPr lang="en-US" altLang="zh-CN" sz="2000" dirty="0"/>
              <a:t>Implements</a:t>
            </a:r>
            <a:r>
              <a:rPr lang="zh-CN" altLang="en-US" sz="2000" dirty="0"/>
              <a:t> </a:t>
            </a:r>
            <a:r>
              <a:rPr lang="en-US" altLang="zh-CN" sz="2000" dirty="0"/>
              <a:t>the</a:t>
            </a:r>
            <a:r>
              <a:rPr lang="zh-CN" altLang="en-US" sz="2000" dirty="0"/>
              <a:t> </a:t>
            </a:r>
            <a:r>
              <a:rPr lang="en-US" altLang="zh-CN" sz="2000" dirty="0"/>
              <a:t>Iterator</a:t>
            </a:r>
            <a:r>
              <a:rPr lang="zh-CN" altLang="en-US" sz="2000" dirty="0"/>
              <a:t> </a:t>
            </a:r>
            <a:r>
              <a:rPr lang="en-US" altLang="zh-CN" sz="2000" dirty="0"/>
              <a:t>creation</a:t>
            </a:r>
            <a:r>
              <a:rPr lang="zh-CN" altLang="en-US" sz="2000" dirty="0"/>
              <a:t> </a:t>
            </a:r>
            <a:r>
              <a:rPr lang="en-US" altLang="zh-CN" sz="2000" dirty="0"/>
              <a:t>interface</a:t>
            </a:r>
            <a:r>
              <a:rPr lang="zh-CN" altLang="en-US" sz="2000" dirty="0"/>
              <a:t> </a:t>
            </a:r>
            <a:r>
              <a:rPr lang="en-US" altLang="zh-CN" sz="2000" dirty="0"/>
              <a:t>to</a:t>
            </a:r>
            <a:r>
              <a:rPr lang="zh-CN" altLang="en-US" sz="2000" dirty="0"/>
              <a:t> </a:t>
            </a:r>
            <a:r>
              <a:rPr lang="en-US" altLang="zh-CN" sz="2000" dirty="0"/>
              <a:t>return</a:t>
            </a:r>
            <a:r>
              <a:rPr lang="zh-CN" altLang="en-US" sz="2000" dirty="0"/>
              <a:t> </a:t>
            </a:r>
            <a:r>
              <a:rPr lang="en-US" altLang="zh-CN" sz="2000" dirty="0"/>
              <a:t>an</a:t>
            </a:r>
            <a:r>
              <a:rPr lang="zh-CN" altLang="en-US" sz="2000" dirty="0"/>
              <a:t> </a:t>
            </a:r>
            <a:r>
              <a:rPr lang="en-US" altLang="zh-CN" sz="2000" dirty="0"/>
              <a:t>instance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proper</a:t>
            </a:r>
            <a:r>
              <a:rPr lang="zh-CN" altLang="en-US" sz="2000" dirty="0"/>
              <a:t> </a:t>
            </a:r>
            <a:r>
              <a:rPr lang="en-US" altLang="zh-CN" sz="2000" dirty="0" err="1"/>
              <a:t>ConcreteIerator</a:t>
            </a:r>
            <a:r>
              <a:rPr lang="en-US" altLang="zh-CN" sz="2000" dirty="0"/>
              <a:t>.</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910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Iterator—Applicability</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538133"/>
          </a:xfrm>
        </p:spPr>
        <p:txBody>
          <a:bodyPr rtlCol="0">
            <a:normAutofit/>
          </a:bodyPr>
          <a:lstStyle/>
          <a:p>
            <a:r>
              <a:rPr lang="en-US" altLang="zh-CN" dirty="0">
                <a:latin typeface="微软雅黑" panose="020B0503020204020204" pitchFamily="34" charset="-122"/>
                <a:ea typeface="微软雅黑" panose="020B0503020204020204" pitchFamily="34" charset="-122"/>
              </a:rPr>
              <a:t>Use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Iterator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pattern</a:t>
            </a:r>
          </a:p>
          <a:p>
            <a:r>
              <a:rPr lang="en-US" altLang="zh-CN" dirty="0"/>
              <a:t>To</a:t>
            </a:r>
            <a:r>
              <a:rPr lang="zh-CN" altLang="en-US" dirty="0"/>
              <a:t> </a:t>
            </a:r>
            <a:r>
              <a:rPr lang="en-US" altLang="zh-CN" dirty="0"/>
              <a:t>access</a:t>
            </a:r>
            <a:r>
              <a:rPr lang="zh-CN" altLang="en-US" dirty="0"/>
              <a:t> </a:t>
            </a:r>
            <a:r>
              <a:rPr lang="en-US" altLang="zh-CN" dirty="0"/>
              <a:t>an</a:t>
            </a:r>
            <a:r>
              <a:rPr lang="zh-CN" altLang="en-US" dirty="0"/>
              <a:t> </a:t>
            </a:r>
            <a:r>
              <a:rPr lang="en-US" altLang="zh-CN" dirty="0"/>
              <a:t>aggregate</a:t>
            </a:r>
            <a:r>
              <a:rPr lang="zh-CN" altLang="en-US" dirty="0"/>
              <a:t> </a:t>
            </a:r>
            <a:r>
              <a:rPr lang="en-US" altLang="zh-CN" dirty="0"/>
              <a:t>object’s</a:t>
            </a:r>
            <a:r>
              <a:rPr lang="zh-CN" altLang="en-US" dirty="0"/>
              <a:t> </a:t>
            </a:r>
            <a:r>
              <a:rPr lang="en-US" altLang="zh-CN" dirty="0"/>
              <a:t>contents</a:t>
            </a:r>
            <a:r>
              <a:rPr lang="zh-CN" altLang="en-US" dirty="0"/>
              <a:t> </a:t>
            </a:r>
            <a:r>
              <a:rPr lang="en-US" altLang="zh-CN" dirty="0"/>
              <a:t>without</a:t>
            </a:r>
            <a:r>
              <a:rPr lang="zh-CN" altLang="en-US" dirty="0"/>
              <a:t> </a:t>
            </a:r>
            <a:r>
              <a:rPr lang="en-US" altLang="zh-CN" dirty="0"/>
              <a:t>exposing</a:t>
            </a:r>
            <a:r>
              <a:rPr lang="zh-CN" altLang="en-US" dirty="0"/>
              <a:t> </a:t>
            </a:r>
            <a:r>
              <a:rPr lang="en-US" altLang="zh-CN" dirty="0"/>
              <a:t>its</a:t>
            </a:r>
            <a:r>
              <a:rPr lang="zh-CN" altLang="en-US" dirty="0"/>
              <a:t> </a:t>
            </a:r>
            <a:r>
              <a:rPr lang="en-US" altLang="zh-CN" dirty="0"/>
              <a:t>internal</a:t>
            </a:r>
            <a:r>
              <a:rPr lang="zh-CN" altLang="en-US" dirty="0"/>
              <a:t> </a:t>
            </a:r>
            <a:r>
              <a:rPr lang="en-US" altLang="zh-CN" dirty="0"/>
              <a:t>representation</a:t>
            </a:r>
          </a:p>
          <a:p>
            <a:r>
              <a:rPr lang="en-US" altLang="zh-CN" dirty="0">
                <a:latin typeface="微软雅黑" panose="020B0503020204020204" pitchFamily="34" charset="-122"/>
                <a:ea typeface="微软雅黑" panose="020B0503020204020204" pitchFamily="34" charset="-122"/>
              </a:rPr>
              <a:t>To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support</a:t>
            </a: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multip</a:t>
            </a:r>
            <a:r>
              <a:rPr lang="zh-CN" altLang="zh-CN" dirty="0"/>
              <a:t>l</a:t>
            </a:r>
            <a:r>
              <a:rPr lang="en-US" altLang="zh-CN" dirty="0"/>
              <a:t>e</a:t>
            </a:r>
            <a:r>
              <a:rPr lang="zh-CN" altLang="en-US" dirty="0"/>
              <a:t> </a:t>
            </a:r>
            <a:r>
              <a:rPr lang="en-US" altLang="zh-CN" dirty="0"/>
              <a:t>traversals</a:t>
            </a:r>
            <a:r>
              <a:rPr lang="zh-CN" altLang="en-US" dirty="0"/>
              <a:t> </a:t>
            </a:r>
            <a:r>
              <a:rPr lang="en-US" altLang="zh-CN" dirty="0"/>
              <a:t>of</a:t>
            </a:r>
            <a:r>
              <a:rPr lang="zh-CN" altLang="en-US" dirty="0"/>
              <a:t> </a:t>
            </a:r>
            <a:r>
              <a:rPr lang="en-US" altLang="zh-CN" dirty="0"/>
              <a:t>aggregate</a:t>
            </a:r>
            <a:r>
              <a:rPr lang="zh-CN" altLang="en-US" dirty="0"/>
              <a:t> </a:t>
            </a:r>
            <a:r>
              <a:rPr lang="en-US" altLang="zh-CN" dirty="0"/>
              <a:t>objects</a:t>
            </a:r>
          </a:p>
          <a:p>
            <a:r>
              <a:rPr lang="en-US" altLang="zh-CN" dirty="0">
                <a:latin typeface="微软雅黑" panose="020B0503020204020204" pitchFamily="34" charset="-122"/>
                <a:ea typeface="微软雅黑" panose="020B0503020204020204" pitchFamily="34" charset="-122"/>
              </a:rPr>
              <a:t>To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provide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uniform</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interface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for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traversing</a:t>
            </a:r>
            <a:r>
              <a:rPr lang="zh-CN" altLang="en-US" dirty="0">
                <a:latin typeface="微软雅黑" panose="020B0503020204020204" pitchFamily="34" charset="-122"/>
                <a:ea typeface="微软雅黑" panose="020B0503020204020204" pitchFamily="34" charset="-122"/>
              </a:rPr>
              <a:t> </a:t>
            </a:r>
            <a:r>
              <a:rPr lang="zh-CN" altLang="zh-CN" dirty="0"/>
              <a:t>d</a:t>
            </a:r>
            <a:r>
              <a:rPr lang="en-US" altLang="zh-CN" dirty="0" err="1"/>
              <a:t>ifferent</a:t>
            </a:r>
            <a:r>
              <a:rPr lang="zh-CN" altLang="en-US" dirty="0"/>
              <a:t> </a:t>
            </a:r>
            <a:r>
              <a:rPr lang="en-US" altLang="zh-CN" dirty="0"/>
              <a:t>aggregate</a:t>
            </a:r>
            <a:r>
              <a:rPr lang="zh-CN" altLang="en-US" dirty="0"/>
              <a:t> </a:t>
            </a:r>
            <a:r>
              <a:rPr lang="en-US" altLang="zh-CN" dirty="0"/>
              <a:t>structures.</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108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1728431"/>
          </a:xfrm>
        </p:spPr>
        <p:txBody>
          <a:bodyPr rtlCol="0">
            <a:normAutofit/>
          </a:bodyPr>
          <a:lstStyle/>
          <a:p>
            <a:r>
              <a:rPr lang="en-US" dirty="0"/>
              <a:t>Randomly generates an integer matrix (Matrix). The matrix can be seen as aggregated data. Consider two different ways of traversing this matrix (</a:t>
            </a:r>
            <a:r>
              <a:rPr lang="en-US" dirty="0" err="1"/>
              <a:t>OddNumIterator</a:t>
            </a:r>
            <a:r>
              <a:rPr lang="en-US" dirty="0"/>
              <a:t> and </a:t>
            </a:r>
            <a:r>
              <a:rPr lang="en-US" dirty="0" err="1"/>
              <a:t>CircularIterator</a:t>
            </a:r>
            <a:r>
              <a:rPr lang="en-US" dirty="0"/>
              <a:t>). </a:t>
            </a:r>
            <a:r>
              <a:rPr lang="en-US" altLang="zh-CN" dirty="0"/>
              <a:t>D</a:t>
            </a:r>
            <a:r>
              <a:rPr lang="en-US" dirty="0"/>
              <a:t>esign class diagram</a:t>
            </a:r>
            <a:r>
              <a:rPr lang="zh-CN" altLang="en-US" dirty="0"/>
              <a:t> </a:t>
            </a:r>
            <a:r>
              <a:rPr lang="en-US" altLang="zh-CN" dirty="0"/>
              <a:t>by</a:t>
            </a:r>
            <a:r>
              <a:rPr lang="zh-CN" altLang="en-US" dirty="0"/>
              <a:t> </a:t>
            </a:r>
            <a:r>
              <a:rPr lang="en-US" altLang="zh-CN" dirty="0"/>
              <a:t>Iterator</a:t>
            </a:r>
            <a:r>
              <a:rPr lang="zh-CN" altLang="en-US" dirty="0"/>
              <a:t> </a:t>
            </a:r>
            <a:r>
              <a:rPr lang="en-US" altLang="zh-CN" dirty="0"/>
              <a:t>pattern</a:t>
            </a:r>
            <a:r>
              <a:rPr lang="en-US" dirty="0"/>
              <a:t>.</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4 下午8.52.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04" y="3202303"/>
            <a:ext cx="7772400" cy="3289300"/>
          </a:xfrm>
          <a:prstGeom prst="rect">
            <a:avLst/>
          </a:prstGeom>
        </p:spPr>
      </p:pic>
    </p:spTree>
    <p:extLst>
      <p:ext uri="{BB962C8B-B14F-4D97-AF65-F5344CB8AC3E}">
        <p14:creationId xmlns:p14="http://schemas.microsoft.com/office/powerpoint/2010/main" val="117108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Iterator—Example</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4 下午8.53.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036" y="2083206"/>
            <a:ext cx="6743700" cy="3454400"/>
          </a:xfrm>
          <a:prstGeom prst="rect">
            <a:avLst/>
          </a:prstGeom>
        </p:spPr>
      </p:pic>
    </p:spTree>
    <p:extLst>
      <p:ext uri="{BB962C8B-B14F-4D97-AF65-F5344CB8AC3E}">
        <p14:creationId xmlns:p14="http://schemas.microsoft.com/office/powerpoint/2010/main" val="117108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1713832"/>
          </a:xfrm>
        </p:spPr>
        <p:txBody>
          <a:bodyPr rtlCol="0">
            <a:normAutofit fontScale="85000" lnSpcReduction="10000"/>
          </a:bodyPr>
          <a:lstStyle/>
          <a:p>
            <a:pPr>
              <a:lnSpc>
                <a:spcPct val="110000"/>
              </a:lnSpc>
            </a:pPr>
            <a:r>
              <a:rPr lang="en-US" dirty="0"/>
              <a:t>Design a product sales information query system, assuming that this system does not involve a database, and all sales information is written in a txt file (</a:t>
            </a:r>
            <a:r>
              <a:rPr lang="en-US" dirty="0" err="1"/>
              <a:t>TotalSalesInfo</a:t>
            </a:r>
            <a:r>
              <a:rPr lang="en-US" dirty="0"/>
              <a:t>) in a fixed format (</a:t>
            </a:r>
            <a:r>
              <a:rPr lang="en-US" dirty="0" err="1"/>
              <a:t>SalesDataModel</a:t>
            </a:r>
            <a:r>
              <a:rPr lang="en-US" dirty="0"/>
              <a:t>). The user queries the document through the user's graphical interface program to obtain the information to be queried. There are two iterators (</a:t>
            </a:r>
            <a:r>
              <a:rPr lang="en-US" dirty="0" err="1"/>
              <a:t>SalesIterator</a:t>
            </a:r>
            <a:r>
              <a:rPr lang="en-US" dirty="0"/>
              <a:t> and </a:t>
            </a:r>
            <a:r>
              <a:rPr lang="en-US" dirty="0" err="1"/>
              <a:t>DateIterator</a:t>
            </a:r>
            <a:r>
              <a:rPr lang="en-US" dirty="0"/>
              <a:t>) in this design, as shown.</a:t>
            </a:r>
            <a:endParaRPr lang="en-US" dirty="0">
              <a:latin typeface="微软雅黑" panose="020B0503020204020204" pitchFamily="34" charset="-122"/>
              <a:ea typeface="微软雅黑" panose="020B0503020204020204" pitchFamily="34" charset="-122"/>
            </a:endParaRPr>
          </a:p>
        </p:txBody>
      </p:sp>
      <p:pic>
        <p:nvPicPr>
          <p:cNvPr id="3" name="图片 2" descr="屏幕快照 2018-03-24 下午8.55.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66" y="3217229"/>
            <a:ext cx="4735318" cy="2326837"/>
          </a:xfrm>
          <a:prstGeom prst="rect">
            <a:avLst/>
          </a:prstGeom>
        </p:spPr>
      </p:pic>
      <p:pic>
        <p:nvPicPr>
          <p:cNvPr id="2" name="图片 1" descr="屏幕快照 2018-03-24 下午8.52.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626" y="4706026"/>
            <a:ext cx="5328374" cy="2254982"/>
          </a:xfrm>
          <a:prstGeom prst="rect">
            <a:avLst/>
          </a:prstGeom>
        </p:spPr>
      </p:pic>
    </p:spTree>
    <p:extLst>
      <p:ext uri="{BB962C8B-B14F-4D97-AF65-F5344CB8AC3E}">
        <p14:creationId xmlns:p14="http://schemas.microsoft.com/office/powerpoint/2010/main" val="179637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Iterator—Example</a:t>
            </a:r>
            <a:endParaRPr lang="en-US" dirty="0">
              <a:latin typeface="微软雅黑" panose="020B0503020204020204" pitchFamily="34" charset="-122"/>
              <a:ea typeface="微软雅黑" panose="020B0503020204020204" pitchFamily="34" charset="-122"/>
            </a:endParaRPr>
          </a:p>
        </p:txBody>
      </p:sp>
      <p:pic>
        <p:nvPicPr>
          <p:cNvPr id="3" name="图片 2" descr="屏幕快照 2018-03-24 下午8.57.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83" y="1985498"/>
            <a:ext cx="7411031" cy="4223960"/>
          </a:xfrm>
          <a:prstGeom prst="rect">
            <a:avLst/>
          </a:prstGeom>
        </p:spPr>
      </p:pic>
    </p:spTree>
    <p:extLst>
      <p:ext uri="{BB962C8B-B14F-4D97-AF65-F5344CB8AC3E}">
        <p14:creationId xmlns:p14="http://schemas.microsoft.com/office/powerpoint/2010/main" val="179637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Iterator—</a:t>
            </a:r>
            <a:r>
              <a:rPr lang="en-US" altLang="zh-CN" dirty="0" err="1">
                <a:latin typeface="微软雅黑" panose="020B0503020204020204" pitchFamily="34" charset="-122"/>
                <a:ea typeface="微软雅黑" panose="020B0503020204020204" pitchFamily="34" charset="-122"/>
              </a:rPr>
              <a:t>Advantege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984065"/>
          </a:xfrm>
        </p:spPr>
        <p:txBody>
          <a:bodyPr rtlCol="0">
            <a:normAutofit/>
          </a:bodyPr>
          <a:lstStyle/>
          <a:p>
            <a:r>
              <a:rPr lang="en-US" altLang="zh-CN" dirty="0">
                <a:latin typeface="微软雅黑" panose="020B0503020204020204" pitchFamily="34" charset="-122"/>
                <a:ea typeface="微软雅黑" panose="020B0503020204020204" pitchFamily="34" charset="-122"/>
              </a:rPr>
              <a:t>It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support</a:t>
            </a:r>
            <a:r>
              <a:rPr lang="zh-CN" altLang="en-US" dirty="0"/>
              <a:t>s </a:t>
            </a:r>
            <a:r>
              <a:rPr lang="en-US" altLang="zh-CN" dirty="0"/>
              <a:t>variations</a:t>
            </a:r>
            <a:r>
              <a:rPr lang="zh-CN" altLang="en-US" dirty="0"/>
              <a:t> </a:t>
            </a:r>
            <a:r>
              <a:rPr lang="en-US" altLang="zh-CN" dirty="0"/>
              <a:t>in</a:t>
            </a:r>
            <a:r>
              <a:rPr lang="zh-CN" altLang="en-US" dirty="0"/>
              <a:t> </a:t>
            </a:r>
            <a:r>
              <a:rPr lang="en-US" altLang="zh-CN" dirty="0"/>
              <a:t>the</a:t>
            </a:r>
            <a:r>
              <a:rPr lang="zh-CN" altLang="en-US" dirty="0"/>
              <a:t> </a:t>
            </a:r>
            <a:r>
              <a:rPr lang="en-US" altLang="zh-CN" dirty="0"/>
              <a:t>traversal</a:t>
            </a:r>
            <a:r>
              <a:rPr lang="zh-CN" altLang="en-US" dirty="0"/>
              <a:t> </a:t>
            </a:r>
            <a:r>
              <a:rPr lang="en-US" altLang="zh-CN" dirty="0"/>
              <a:t>of</a:t>
            </a:r>
            <a:r>
              <a:rPr lang="zh-CN" altLang="en-US" dirty="0"/>
              <a:t> </a:t>
            </a:r>
            <a:r>
              <a:rPr lang="en-US" altLang="zh-CN" dirty="0"/>
              <a:t>an</a:t>
            </a:r>
            <a:r>
              <a:rPr lang="zh-CN" altLang="en-US" dirty="0"/>
              <a:t> </a:t>
            </a:r>
            <a:r>
              <a:rPr lang="en-US" altLang="zh-CN" dirty="0"/>
              <a:t>aggregate.</a:t>
            </a:r>
            <a:r>
              <a:rPr lang="zh-CN" altLang="en-US" dirty="0"/>
              <a:t> </a:t>
            </a:r>
            <a:r>
              <a:rPr lang="en-US" altLang="zh-CN" dirty="0"/>
              <a:t>Complex</a:t>
            </a:r>
            <a:r>
              <a:rPr lang="zh-CN" altLang="en-US" dirty="0"/>
              <a:t> </a:t>
            </a:r>
            <a:r>
              <a:rPr lang="en-US" altLang="zh-CN" dirty="0"/>
              <a:t>aggregates</a:t>
            </a:r>
            <a:r>
              <a:rPr lang="zh-CN" altLang="en-US" dirty="0"/>
              <a:t> </a:t>
            </a:r>
            <a:r>
              <a:rPr lang="en-US" altLang="zh-CN" dirty="0"/>
              <a:t>may</a:t>
            </a:r>
            <a:r>
              <a:rPr lang="zh-CN" altLang="en-US" dirty="0"/>
              <a:t> </a:t>
            </a:r>
            <a:r>
              <a:rPr lang="en-US" altLang="zh-CN" dirty="0"/>
              <a:t>be</a:t>
            </a:r>
            <a:r>
              <a:rPr lang="zh-CN" altLang="en-US" dirty="0"/>
              <a:t> </a:t>
            </a:r>
            <a:r>
              <a:rPr lang="en-US" altLang="zh-CN" dirty="0"/>
              <a:t>traversed</a:t>
            </a:r>
            <a:r>
              <a:rPr lang="zh-CN" altLang="en-US" dirty="0"/>
              <a:t> </a:t>
            </a:r>
            <a:r>
              <a:rPr lang="en-US" altLang="zh-CN" dirty="0"/>
              <a:t>in</a:t>
            </a:r>
            <a:r>
              <a:rPr lang="zh-CN" altLang="en-US" dirty="0"/>
              <a:t> </a:t>
            </a:r>
            <a:r>
              <a:rPr lang="en-US" altLang="zh-CN" dirty="0"/>
              <a:t>many</a:t>
            </a:r>
            <a:r>
              <a:rPr lang="zh-CN" altLang="en-US" dirty="0"/>
              <a:t> </a:t>
            </a:r>
            <a:r>
              <a:rPr lang="en-US" altLang="zh-CN" dirty="0"/>
              <a:t>ways.</a:t>
            </a:r>
            <a:r>
              <a:rPr lang="zh-CN" altLang="en-US" dirty="0"/>
              <a:t> </a:t>
            </a:r>
            <a:r>
              <a:rPr lang="en-US" altLang="zh-CN" dirty="0"/>
              <a:t>For</a:t>
            </a:r>
            <a:r>
              <a:rPr lang="zh-CN" altLang="en-US" dirty="0"/>
              <a:t> </a:t>
            </a:r>
            <a:r>
              <a:rPr lang="en-US" altLang="zh-CN" dirty="0"/>
              <a:t>example,</a:t>
            </a:r>
            <a:r>
              <a:rPr lang="zh-CN" altLang="en-US" dirty="0"/>
              <a:t> </a:t>
            </a:r>
            <a:r>
              <a:rPr lang="en-US" altLang="zh-CN" dirty="0"/>
              <a:t>code</a:t>
            </a:r>
            <a:r>
              <a:rPr lang="zh-CN" altLang="en-US" dirty="0"/>
              <a:t> </a:t>
            </a:r>
            <a:r>
              <a:rPr lang="en-US" altLang="zh-CN" dirty="0"/>
              <a:t>generation</a:t>
            </a:r>
            <a:r>
              <a:rPr lang="zh-CN" altLang="en-US" dirty="0"/>
              <a:t> </a:t>
            </a:r>
            <a:r>
              <a:rPr lang="en-US" altLang="zh-CN" dirty="0"/>
              <a:t>and</a:t>
            </a:r>
            <a:r>
              <a:rPr lang="zh-CN" altLang="en-US" dirty="0"/>
              <a:t> </a:t>
            </a:r>
            <a:r>
              <a:rPr lang="en-US" altLang="zh-CN" dirty="0"/>
              <a:t>semantic</a:t>
            </a:r>
            <a:r>
              <a:rPr lang="zh-CN" altLang="en-US" dirty="0"/>
              <a:t> </a:t>
            </a:r>
            <a:r>
              <a:rPr lang="en-US" altLang="zh-CN" dirty="0"/>
              <a:t>checking</a:t>
            </a:r>
            <a:r>
              <a:rPr lang="zh-CN" altLang="en-US" dirty="0"/>
              <a:t> </a:t>
            </a:r>
            <a:r>
              <a:rPr lang="en-US" altLang="zh-CN" dirty="0"/>
              <a:t>involve</a:t>
            </a:r>
            <a:r>
              <a:rPr lang="zh-CN" altLang="en-US" dirty="0"/>
              <a:t> </a:t>
            </a:r>
            <a:r>
              <a:rPr lang="en-US" altLang="zh-CN" dirty="0"/>
              <a:t>traversing</a:t>
            </a:r>
            <a:r>
              <a:rPr lang="zh-CN" altLang="en-US" dirty="0"/>
              <a:t> </a:t>
            </a:r>
            <a:r>
              <a:rPr lang="en-US" altLang="zh-CN" dirty="0"/>
              <a:t>parse</a:t>
            </a:r>
            <a:r>
              <a:rPr lang="zh-CN" altLang="en-US" dirty="0"/>
              <a:t> </a:t>
            </a:r>
            <a:r>
              <a:rPr lang="en-US" altLang="zh-CN" dirty="0"/>
              <a:t>trees.</a:t>
            </a:r>
            <a:r>
              <a:rPr lang="zh-CN" altLang="en-US" dirty="0"/>
              <a:t> </a:t>
            </a:r>
            <a:r>
              <a:rPr lang="en-US" altLang="zh-CN" dirty="0"/>
              <a:t>Code</a:t>
            </a:r>
            <a:r>
              <a:rPr lang="zh-CN" altLang="en-US" dirty="0"/>
              <a:t> </a:t>
            </a:r>
            <a:r>
              <a:rPr lang="en-US" altLang="zh-CN" dirty="0"/>
              <a:t>generation</a:t>
            </a:r>
            <a:r>
              <a:rPr lang="zh-CN" altLang="en-US" dirty="0"/>
              <a:t> </a:t>
            </a:r>
            <a:r>
              <a:rPr lang="en-US" altLang="zh-CN" dirty="0"/>
              <a:t>may</a:t>
            </a:r>
            <a:r>
              <a:rPr lang="zh-CN" altLang="en-US" dirty="0"/>
              <a:t> </a:t>
            </a:r>
            <a:r>
              <a:rPr lang="en-US" altLang="zh-CN" dirty="0"/>
              <a:t>traverse</a:t>
            </a:r>
            <a:r>
              <a:rPr lang="zh-CN" altLang="en-US" dirty="0"/>
              <a:t> </a:t>
            </a:r>
            <a:r>
              <a:rPr lang="en-US" altLang="zh-CN" dirty="0"/>
              <a:t>the</a:t>
            </a:r>
            <a:r>
              <a:rPr lang="zh-CN" altLang="en-US" dirty="0"/>
              <a:t> </a:t>
            </a:r>
            <a:r>
              <a:rPr lang="en-US" altLang="zh-CN" dirty="0"/>
              <a:t>parse</a:t>
            </a:r>
            <a:r>
              <a:rPr lang="zh-CN" altLang="en-US" dirty="0"/>
              <a:t> </a:t>
            </a:r>
            <a:r>
              <a:rPr lang="en-US" altLang="zh-CN" dirty="0"/>
              <a:t>tree</a:t>
            </a:r>
            <a:r>
              <a:rPr lang="zh-CN" altLang="en-US" dirty="0"/>
              <a:t> </a:t>
            </a:r>
            <a:r>
              <a:rPr lang="en-US" altLang="zh-CN" dirty="0" err="1"/>
              <a:t>inorder</a:t>
            </a:r>
            <a:r>
              <a:rPr lang="zh-CN" altLang="en-US" dirty="0"/>
              <a:t> </a:t>
            </a:r>
            <a:r>
              <a:rPr lang="en-US" altLang="zh-CN" dirty="0"/>
              <a:t>or</a:t>
            </a:r>
            <a:r>
              <a:rPr lang="zh-CN" altLang="en-US" dirty="0"/>
              <a:t> </a:t>
            </a:r>
            <a:r>
              <a:rPr lang="en-US" altLang="zh-CN" dirty="0"/>
              <a:t>preorder.</a:t>
            </a:r>
            <a:r>
              <a:rPr lang="zh-CN" altLang="en-US" dirty="0"/>
              <a:t> </a:t>
            </a:r>
            <a:r>
              <a:rPr lang="en-US" altLang="zh-CN" dirty="0"/>
              <a:t>Iterators</a:t>
            </a:r>
            <a:r>
              <a:rPr lang="zh-CN" altLang="en-US" dirty="0"/>
              <a:t> </a:t>
            </a:r>
            <a:r>
              <a:rPr lang="en-US" altLang="zh-CN" dirty="0"/>
              <a:t>make</a:t>
            </a:r>
            <a:r>
              <a:rPr lang="zh-CN" altLang="en-US" dirty="0"/>
              <a:t> </a:t>
            </a:r>
            <a:r>
              <a:rPr lang="en-US" altLang="zh-CN" dirty="0"/>
              <a:t>it</a:t>
            </a:r>
            <a:r>
              <a:rPr lang="zh-CN" altLang="en-US" dirty="0"/>
              <a:t> </a:t>
            </a:r>
            <a:r>
              <a:rPr lang="en-US" altLang="zh-CN" dirty="0"/>
              <a:t>easy</a:t>
            </a:r>
            <a:r>
              <a:rPr lang="zh-CN" altLang="en-US" dirty="0"/>
              <a:t> </a:t>
            </a:r>
            <a:r>
              <a:rPr lang="en-US" altLang="zh-CN" dirty="0"/>
              <a:t>to</a:t>
            </a:r>
            <a:r>
              <a:rPr lang="zh-CN" altLang="en-US" dirty="0"/>
              <a:t> </a:t>
            </a:r>
            <a:r>
              <a:rPr lang="en-US" altLang="zh-CN" dirty="0"/>
              <a:t>change</a:t>
            </a:r>
            <a:r>
              <a:rPr lang="zh-CN" altLang="en-US" dirty="0"/>
              <a:t> </a:t>
            </a:r>
            <a:r>
              <a:rPr lang="en-US" altLang="zh-CN" dirty="0"/>
              <a:t>the</a:t>
            </a:r>
            <a:r>
              <a:rPr lang="zh-CN" altLang="en-US" dirty="0"/>
              <a:t> </a:t>
            </a:r>
            <a:r>
              <a:rPr lang="en-US" altLang="zh-CN" dirty="0"/>
              <a:t>traversal</a:t>
            </a:r>
            <a:r>
              <a:rPr lang="zh-CN" altLang="en-US" dirty="0"/>
              <a:t> </a:t>
            </a:r>
            <a:r>
              <a:rPr lang="zh-CN" altLang="zh-CN" dirty="0"/>
              <a:t>a</a:t>
            </a:r>
            <a:r>
              <a:rPr lang="en-US" altLang="zh-CN" dirty="0" err="1"/>
              <a:t>lgorithm</a:t>
            </a:r>
            <a:r>
              <a:rPr lang="en-US" altLang="zh-CN" dirty="0"/>
              <a:t>:</a:t>
            </a:r>
            <a:r>
              <a:rPr lang="zh-CN" altLang="en-US" dirty="0"/>
              <a:t> </a:t>
            </a:r>
            <a:r>
              <a:rPr lang="en-US" altLang="zh-CN" dirty="0"/>
              <a:t>just</a:t>
            </a:r>
            <a:r>
              <a:rPr lang="zh-CN" altLang="en-US" dirty="0"/>
              <a:t> </a:t>
            </a:r>
            <a:r>
              <a:rPr lang="en-US" altLang="zh-CN" dirty="0"/>
              <a:t>replace</a:t>
            </a:r>
            <a:r>
              <a:rPr lang="zh-CN" altLang="en-US" dirty="0"/>
              <a:t> </a:t>
            </a:r>
            <a:r>
              <a:rPr lang="en-US" altLang="zh-CN" dirty="0"/>
              <a:t>the</a:t>
            </a:r>
            <a:r>
              <a:rPr lang="zh-CN" altLang="en-US" dirty="0"/>
              <a:t> </a:t>
            </a:r>
            <a:r>
              <a:rPr lang="en-US" altLang="zh-CN" dirty="0"/>
              <a:t>iterator</a:t>
            </a:r>
            <a:r>
              <a:rPr lang="zh-CN" altLang="en-US" dirty="0"/>
              <a:t> </a:t>
            </a:r>
            <a:r>
              <a:rPr lang="en-US" altLang="zh-CN" dirty="0"/>
              <a:t>instance</a:t>
            </a:r>
            <a:r>
              <a:rPr lang="zh-CN" altLang="en-US" dirty="0"/>
              <a:t> </a:t>
            </a:r>
            <a:r>
              <a:rPr lang="en-US" altLang="zh-CN" dirty="0"/>
              <a:t>with</a:t>
            </a:r>
            <a:r>
              <a:rPr lang="zh-CN" altLang="en-US" dirty="0"/>
              <a:t> </a:t>
            </a:r>
            <a:r>
              <a:rPr lang="en-US" altLang="zh-CN" dirty="0"/>
              <a:t>a</a:t>
            </a:r>
            <a:r>
              <a:rPr lang="zh-CN" altLang="en-US" dirty="0"/>
              <a:t> </a:t>
            </a:r>
            <a:r>
              <a:rPr lang="zh-CN" altLang="zh-CN" dirty="0"/>
              <a:t>d</a:t>
            </a:r>
            <a:r>
              <a:rPr lang="en-US" altLang="zh-CN" dirty="0" err="1"/>
              <a:t>ifferent</a:t>
            </a:r>
            <a:r>
              <a:rPr lang="zh-CN" altLang="en-US" dirty="0"/>
              <a:t> </a:t>
            </a:r>
            <a:r>
              <a:rPr lang="en-US" altLang="zh-CN" dirty="0"/>
              <a:t>one.</a:t>
            </a:r>
            <a:r>
              <a:rPr lang="zh-CN" altLang="en-US" dirty="0"/>
              <a:t> </a:t>
            </a:r>
            <a:r>
              <a:rPr lang="en-US" altLang="zh-CN" dirty="0"/>
              <a:t>You</a:t>
            </a:r>
            <a:r>
              <a:rPr lang="zh-CN" altLang="en-US" dirty="0"/>
              <a:t> </a:t>
            </a:r>
            <a:r>
              <a:rPr lang="en-US" altLang="zh-CN" dirty="0"/>
              <a:t>can</a:t>
            </a:r>
            <a:r>
              <a:rPr lang="zh-CN" altLang="en-US" dirty="0"/>
              <a:t> </a:t>
            </a:r>
            <a:r>
              <a:rPr lang="en-US" altLang="zh-CN" dirty="0"/>
              <a:t>also</a:t>
            </a:r>
            <a:r>
              <a:rPr lang="zh-CN" altLang="en-US" dirty="0"/>
              <a:t> </a:t>
            </a:r>
            <a:r>
              <a:rPr lang="en-US" altLang="zh-CN" dirty="0"/>
              <a:t>define</a:t>
            </a:r>
            <a:r>
              <a:rPr lang="zh-CN" altLang="en-US" dirty="0"/>
              <a:t> </a:t>
            </a:r>
            <a:r>
              <a:rPr lang="zh-CN" altLang="zh-CN" dirty="0"/>
              <a:t>I</a:t>
            </a:r>
            <a:r>
              <a:rPr lang="en-US" altLang="zh-CN" dirty="0" err="1"/>
              <a:t>terator</a:t>
            </a:r>
            <a:r>
              <a:rPr lang="zh-CN" altLang="en-US" dirty="0"/>
              <a:t> </a:t>
            </a:r>
            <a:r>
              <a:rPr lang="en-US" altLang="zh-CN" dirty="0"/>
              <a:t>subclasses</a:t>
            </a:r>
            <a:r>
              <a:rPr lang="zh-CN" altLang="en-US" dirty="0"/>
              <a:t> </a:t>
            </a:r>
            <a:r>
              <a:rPr lang="en-US" altLang="zh-CN" dirty="0"/>
              <a:t>to</a:t>
            </a:r>
            <a:r>
              <a:rPr lang="zh-CN" altLang="en-US" dirty="0"/>
              <a:t> </a:t>
            </a:r>
            <a:r>
              <a:rPr lang="zh-CN" altLang="zh-CN" dirty="0"/>
              <a:t>s</a:t>
            </a:r>
            <a:r>
              <a:rPr lang="en-US" altLang="zh-CN" dirty="0" err="1"/>
              <a:t>upport</a:t>
            </a:r>
            <a:r>
              <a:rPr lang="zh-CN" altLang="en-US" dirty="0"/>
              <a:t> </a:t>
            </a:r>
            <a:r>
              <a:rPr lang="en-US" altLang="zh-CN" dirty="0"/>
              <a:t>new</a:t>
            </a:r>
            <a:r>
              <a:rPr lang="zh-CN" altLang="en-US" dirty="0"/>
              <a:t> </a:t>
            </a:r>
            <a:r>
              <a:rPr lang="en-US" altLang="zh-CN" dirty="0"/>
              <a:t>traversals.</a:t>
            </a:r>
          </a:p>
          <a:p>
            <a:r>
              <a:rPr lang="en-US" altLang="zh-CN" dirty="0">
                <a:latin typeface="微软雅黑" panose="020B0503020204020204" pitchFamily="34" charset="-122"/>
                <a:ea typeface="微软雅黑" panose="020B0503020204020204" pitchFamily="34" charset="-122"/>
              </a:rPr>
              <a:t>I</a:t>
            </a:r>
            <a:r>
              <a:rPr lang="zh-CN" altLang="zh-CN" dirty="0"/>
              <a:t>t</a:t>
            </a:r>
            <a:r>
              <a:rPr lang="en-US" altLang="zh-CN" dirty="0" err="1"/>
              <a:t>erator</a:t>
            </a:r>
            <a:r>
              <a:rPr lang="zh-CN" altLang="en-US" dirty="0"/>
              <a:t> </a:t>
            </a:r>
            <a:r>
              <a:rPr lang="en-US" altLang="zh-CN" dirty="0"/>
              <a:t>simplify</a:t>
            </a:r>
            <a:r>
              <a:rPr lang="zh-CN" altLang="en-US" dirty="0"/>
              <a:t> </a:t>
            </a:r>
            <a:r>
              <a:rPr lang="en-US" altLang="zh-CN" dirty="0"/>
              <a:t>the</a:t>
            </a:r>
            <a:r>
              <a:rPr lang="zh-CN" altLang="en-US" dirty="0"/>
              <a:t> </a:t>
            </a:r>
            <a:r>
              <a:rPr lang="en-US" altLang="zh-CN" dirty="0"/>
              <a:t>Aggregate</a:t>
            </a:r>
            <a:r>
              <a:rPr lang="zh-CN" altLang="en-US" dirty="0"/>
              <a:t> </a:t>
            </a:r>
            <a:r>
              <a:rPr lang="en-US" altLang="zh-CN" dirty="0"/>
              <a:t>interface.</a:t>
            </a:r>
            <a:r>
              <a:rPr lang="zh-CN" altLang="en-US" dirty="0"/>
              <a:t> </a:t>
            </a:r>
            <a:r>
              <a:rPr lang="en-US" altLang="zh-CN" dirty="0"/>
              <a:t>Iterator’s</a:t>
            </a:r>
            <a:r>
              <a:rPr lang="zh-CN" altLang="en-US" dirty="0"/>
              <a:t> </a:t>
            </a:r>
            <a:r>
              <a:rPr lang="en-US" altLang="zh-CN" dirty="0"/>
              <a:t>traversal</a:t>
            </a:r>
            <a:r>
              <a:rPr lang="zh-CN" altLang="en-US" dirty="0"/>
              <a:t> </a:t>
            </a:r>
            <a:r>
              <a:rPr lang="en-US" altLang="zh-CN" dirty="0"/>
              <a:t>interface</a:t>
            </a:r>
            <a:r>
              <a:rPr lang="zh-CN" altLang="en-US" dirty="0"/>
              <a:t> </a:t>
            </a:r>
            <a:r>
              <a:rPr lang="en-US" altLang="zh-CN" dirty="0"/>
              <a:t>obviates</a:t>
            </a:r>
            <a:r>
              <a:rPr lang="zh-CN" altLang="en-US" dirty="0"/>
              <a:t> </a:t>
            </a:r>
            <a:r>
              <a:rPr lang="en-US" altLang="zh-CN" dirty="0"/>
              <a:t>the</a:t>
            </a:r>
            <a:r>
              <a:rPr lang="zh-CN" altLang="en-US" dirty="0"/>
              <a:t> </a:t>
            </a:r>
            <a:r>
              <a:rPr lang="en-US" altLang="zh-CN" dirty="0"/>
              <a:t>need</a:t>
            </a:r>
            <a:r>
              <a:rPr lang="zh-CN" altLang="en-US" dirty="0"/>
              <a:t> </a:t>
            </a:r>
            <a:r>
              <a:rPr lang="en-US" altLang="zh-CN" dirty="0"/>
              <a:t>for</a:t>
            </a:r>
            <a:r>
              <a:rPr lang="zh-CN" altLang="en-US" dirty="0"/>
              <a:t> </a:t>
            </a:r>
            <a:r>
              <a:rPr lang="en-US" altLang="zh-CN" dirty="0"/>
              <a:t>a</a:t>
            </a:r>
            <a:r>
              <a:rPr lang="zh-CN" altLang="en-US" dirty="0"/>
              <a:t> </a:t>
            </a:r>
            <a:r>
              <a:rPr lang="en-US" altLang="zh-CN" dirty="0"/>
              <a:t>similar</a:t>
            </a:r>
            <a:r>
              <a:rPr lang="zh-CN" altLang="en-US" dirty="0"/>
              <a:t> </a:t>
            </a:r>
            <a:r>
              <a:rPr lang="en-US" altLang="zh-CN" dirty="0"/>
              <a:t>interface</a:t>
            </a:r>
            <a:r>
              <a:rPr lang="zh-CN" altLang="en-US" dirty="0"/>
              <a:t> </a:t>
            </a:r>
            <a:r>
              <a:rPr lang="en-US" altLang="zh-CN" dirty="0"/>
              <a:t>in</a:t>
            </a:r>
            <a:r>
              <a:rPr lang="zh-CN" altLang="en-US" dirty="0"/>
              <a:t> </a:t>
            </a:r>
            <a:r>
              <a:rPr lang="en-US" altLang="zh-CN" dirty="0"/>
              <a:t>Aggregate,</a:t>
            </a:r>
            <a:r>
              <a:rPr lang="zh-CN" altLang="en-US" dirty="0"/>
              <a:t> </a:t>
            </a:r>
            <a:r>
              <a:rPr lang="en-US" altLang="zh-CN" dirty="0"/>
              <a:t>thereby</a:t>
            </a:r>
            <a:r>
              <a:rPr lang="zh-CN" altLang="en-US" dirty="0"/>
              <a:t> </a:t>
            </a:r>
            <a:r>
              <a:rPr lang="en-US" altLang="zh-CN" dirty="0"/>
              <a:t>simplifying</a:t>
            </a:r>
            <a:r>
              <a:rPr lang="zh-CN" altLang="en-US" dirty="0"/>
              <a:t> </a:t>
            </a:r>
            <a:r>
              <a:rPr lang="en-US" altLang="zh-CN" dirty="0"/>
              <a:t>the</a:t>
            </a:r>
            <a:r>
              <a:rPr lang="zh-CN" altLang="en-US" dirty="0"/>
              <a:t> </a:t>
            </a:r>
            <a:r>
              <a:rPr lang="en-US" altLang="zh-CN" dirty="0"/>
              <a:t>aggregate’s</a:t>
            </a:r>
            <a:r>
              <a:rPr lang="zh-CN" altLang="en-US" dirty="0"/>
              <a:t> </a:t>
            </a:r>
            <a:r>
              <a:rPr lang="en-US" altLang="zh-CN" dirty="0"/>
              <a:t>interface.</a:t>
            </a:r>
          </a:p>
          <a:p>
            <a:r>
              <a:rPr lang="en-US" altLang="zh-CN" dirty="0">
                <a:latin typeface="微软雅黑" panose="020B0503020204020204" pitchFamily="34" charset="-122"/>
                <a:ea typeface="微软雅黑" panose="020B0503020204020204" pitchFamily="34" charset="-122"/>
              </a:rPr>
              <a:t>More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than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one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traversal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can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pending</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aggregate.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iterator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keeps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track</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of</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its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own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traversal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state.</a:t>
            </a:r>
            <a:r>
              <a:rPr lang="zh-CN" altLang="en-US" dirty="0">
                <a:latin typeface="微软雅黑" panose="020B0503020204020204" pitchFamily="34" charset="-122"/>
                <a:ea typeface="微软雅黑" panose="020B0503020204020204" pitchFamily="34" charset="-122"/>
              </a:rPr>
              <a:t> </a:t>
            </a:r>
            <a:r>
              <a:rPr lang="zh-CN" altLang="zh-CN" dirty="0"/>
              <a:t>T</a:t>
            </a:r>
            <a:r>
              <a:rPr lang="en-US" altLang="zh-CN" dirty="0" err="1"/>
              <a:t>herefore</a:t>
            </a:r>
            <a:r>
              <a:rPr lang="zh-CN" altLang="en-US" dirty="0"/>
              <a:t> </a:t>
            </a:r>
            <a:r>
              <a:rPr lang="en-US" altLang="zh-CN" dirty="0"/>
              <a:t>you</a:t>
            </a:r>
            <a:r>
              <a:rPr lang="zh-CN" altLang="en-US" dirty="0"/>
              <a:t> </a:t>
            </a:r>
            <a:r>
              <a:rPr lang="en-US" altLang="zh-CN" dirty="0"/>
              <a:t>can</a:t>
            </a:r>
            <a:r>
              <a:rPr lang="zh-CN" altLang="en-US" dirty="0"/>
              <a:t> </a:t>
            </a:r>
            <a:r>
              <a:rPr lang="en-US" altLang="zh-CN" dirty="0"/>
              <a:t>have</a:t>
            </a:r>
            <a:r>
              <a:rPr lang="zh-CN" altLang="en-US" dirty="0"/>
              <a:t> </a:t>
            </a:r>
            <a:r>
              <a:rPr lang="en-US" altLang="zh-CN" dirty="0"/>
              <a:t>more</a:t>
            </a:r>
            <a:r>
              <a:rPr lang="zh-CN" altLang="en-US" dirty="0"/>
              <a:t> </a:t>
            </a:r>
            <a:r>
              <a:rPr lang="en-US" altLang="zh-CN" dirty="0"/>
              <a:t>than</a:t>
            </a:r>
            <a:r>
              <a:rPr lang="zh-CN" altLang="en-US" dirty="0"/>
              <a:t> </a:t>
            </a:r>
            <a:r>
              <a:rPr lang="en-US" altLang="zh-CN" dirty="0"/>
              <a:t>one</a:t>
            </a:r>
            <a:r>
              <a:rPr lang="zh-CN" altLang="en-US" dirty="0"/>
              <a:t> </a:t>
            </a:r>
            <a:r>
              <a:rPr lang="en-US" altLang="zh-CN" dirty="0"/>
              <a:t>traversal</a:t>
            </a:r>
            <a:r>
              <a:rPr lang="zh-CN" altLang="en-US" dirty="0"/>
              <a:t> </a:t>
            </a:r>
            <a:r>
              <a:rPr lang="en-US" altLang="zh-CN" dirty="0"/>
              <a:t>in</a:t>
            </a:r>
            <a:r>
              <a:rPr lang="zh-CN" altLang="en-US" dirty="0"/>
              <a:t> </a:t>
            </a:r>
            <a:r>
              <a:rPr lang="en-US" altLang="zh-CN" dirty="0"/>
              <a:t>progress</a:t>
            </a:r>
            <a:r>
              <a:rPr lang="zh-CN" altLang="en-US" dirty="0"/>
              <a:t> </a:t>
            </a:r>
            <a:r>
              <a:rPr lang="en-US" altLang="zh-CN" dirty="0"/>
              <a:t>at</a:t>
            </a:r>
            <a:r>
              <a:rPr lang="zh-CN" altLang="en-US" dirty="0"/>
              <a:t> </a:t>
            </a:r>
            <a:r>
              <a:rPr lang="en-US" altLang="zh-CN" dirty="0"/>
              <a:t>once.</a:t>
            </a:r>
            <a:r>
              <a:rPr lang="zh-CN" altLang="en-US" dirty="0"/>
              <a:t> </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212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1984022"/>
          </a:xfrm>
        </p:spPr>
        <p:txBody>
          <a:bodyPr rtlCol="0">
            <a:normAutofit fontScale="92500" lnSpcReduction="10000"/>
          </a:bodyPr>
          <a:lstStyle/>
          <a:p>
            <a:r>
              <a:rPr lang="en-US" dirty="0"/>
              <a:t>Consider an example of an automatic tea selling machine. The tea sold by the machine is divided into medium cups and </a:t>
            </a:r>
            <a:r>
              <a:rPr lang="en-US" altLang="zh-CN" dirty="0"/>
              <a:t>Super </a:t>
            </a:r>
            <a:r>
              <a:rPr lang="en-US" dirty="0"/>
              <a:t>cups on the volume of the cups and </a:t>
            </a:r>
            <a:r>
              <a:rPr lang="en-US" altLang="zh-CN" dirty="0"/>
              <a:t>red </a:t>
            </a:r>
            <a:r>
              <a:rPr lang="en-US" dirty="0"/>
              <a:t>tea and green tea on the tea </a:t>
            </a:r>
            <a:r>
              <a:rPr lang="en-US" altLang="zh-CN" dirty="0"/>
              <a:t>kind</a:t>
            </a:r>
            <a:r>
              <a:rPr lang="en-US" dirty="0"/>
              <a:t>. Sales programs are designed here. For the sake of simplicity, it is assumed that the main function of the program is to calculate the selling price of a cup of tea based on the size of the teacup and the </a:t>
            </a:r>
            <a:r>
              <a:rPr lang="en-US" altLang="zh-CN" dirty="0"/>
              <a:t>kind </a:t>
            </a:r>
            <a:r>
              <a:rPr lang="en-US" dirty="0"/>
              <a:t>of tea. The initial design is shown in Figure </a:t>
            </a:r>
            <a:r>
              <a:rPr lang="en-US" altLang="zh-CN" dirty="0"/>
              <a:t>1.</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2 下午8.49.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443" y="3578756"/>
            <a:ext cx="7732889" cy="1566855"/>
          </a:xfrm>
          <a:prstGeom prst="rect">
            <a:avLst/>
          </a:prstGeom>
        </p:spPr>
      </p:pic>
      <p:sp>
        <p:nvSpPr>
          <p:cNvPr id="3" name="文本框 2"/>
          <p:cNvSpPr txBox="1"/>
          <p:nvPr/>
        </p:nvSpPr>
        <p:spPr>
          <a:xfrm>
            <a:off x="4049889" y="5192889"/>
            <a:ext cx="843287" cy="307777"/>
          </a:xfrm>
          <a:prstGeom prst="rect">
            <a:avLst/>
          </a:prstGeom>
          <a:noFill/>
        </p:spPr>
        <p:txBody>
          <a:bodyPr wrap="none" rtlCol="0">
            <a:spAutoFit/>
          </a:bodyPr>
          <a:lstStyle/>
          <a:p>
            <a:r>
              <a:rPr kumimoji="1" lang="en-US" altLang="zh-CN" sz="1400" dirty="0"/>
              <a:t>Figure 1</a:t>
            </a:r>
            <a:endParaRPr kumimoji="1" lang="zh-CN" altLang="en-US" sz="1400" dirty="0"/>
          </a:p>
        </p:txBody>
      </p:sp>
      <p:sp>
        <p:nvSpPr>
          <p:cNvPr id="6" name="内容占位符 13"/>
          <p:cNvSpPr txBox="1">
            <a:spLocks/>
          </p:cNvSpPr>
          <p:nvPr/>
        </p:nvSpPr>
        <p:spPr>
          <a:xfrm>
            <a:off x="825852" y="5576711"/>
            <a:ext cx="7510992" cy="900289"/>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dirty="0"/>
              <a:t>The disadvantages of the above design are repetitive and lack of scalability.</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5C39A-413A-4641-BB32-DCE1D1B31C24}"/>
              </a:ext>
            </a:extLst>
          </p:cNvPr>
          <p:cNvSpPr>
            <a:spLocks noGrp="1"/>
          </p:cNvSpPr>
          <p:nvPr>
            <p:ph type="title"/>
          </p:nvPr>
        </p:nvSpPr>
        <p:spPr/>
        <p:txBody>
          <a:bodyPr/>
          <a:lstStyle/>
          <a:p>
            <a:r>
              <a:rPr lang="en-US" altLang="zh-CN" dirty="0"/>
              <a:t>Example</a:t>
            </a:r>
            <a:endParaRPr lang="zh-CN" altLang="en-US" dirty="0"/>
          </a:p>
        </p:txBody>
      </p:sp>
      <p:sp>
        <p:nvSpPr>
          <p:cNvPr id="3" name="内容占位符 2">
            <a:extLst>
              <a:ext uri="{FF2B5EF4-FFF2-40B4-BE49-F238E27FC236}">
                <a16:creationId xmlns:a16="http://schemas.microsoft.com/office/drawing/2014/main" id="{79A887AA-D3DA-4CAD-9F33-1F0E4F526FA9}"/>
              </a:ext>
            </a:extLst>
          </p:cNvPr>
          <p:cNvSpPr>
            <a:spLocks noGrp="1"/>
          </p:cNvSpPr>
          <p:nvPr>
            <p:ph idx="1"/>
          </p:nvPr>
        </p:nvSpPr>
        <p:spPr>
          <a:xfrm>
            <a:off x="828675" y="1313895"/>
            <a:ext cx="7486650" cy="5362113"/>
          </a:xfrm>
        </p:spPr>
        <p:txBody>
          <a:bodyPr>
            <a:normAutofit fontScale="70000" lnSpcReduction="20000"/>
          </a:bodyPr>
          <a:lstStyle/>
          <a:p>
            <a:r>
              <a:rPr lang="en-GB" altLang="zh-CN" sz="2500" dirty="0" err="1"/>
              <a:t>int</a:t>
            </a:r>
            <a:r>
              <a:rPr lang="en-GB" altLang="zh-CN" sz="2500" dirty="0"/>
              <a:t> main(){</a:t>
            </a:r>
          </a:p>
          <a:p>
            <a:r>
              <a:rPr lang="en-GB" altLang="zh-CN" sz="2500" dirty="0"/>
              <a:t>    deque&lt;</a:t>
            </a:r>
            <a:r>
              <a:rPr lang="en-GB" altLang="zh-CN" sz="2500" dirty="0" err="1"/>
              <a:t>int</a:t>
            </a:r>
            <a:r>
              <a:rPr lang="en-GB" altLang="zh-CN" sz="2500" dirty="0"/>
              <a:t>&gt; </a:t>
            </a:r>
            <a:r>
              <a:rPr lang="en-GB" altLang="zh-CN" sz="2500" dirty="0" err="1"/>
              <a:t>coll</a:t>
            </a:r>
            <a:r>
              <a:rPr lang="en-GB" altLang="zh-CN" sz="2500" dirty="0"/>
              <a:t>;</a:t>
            </a:r>
          </a:p>
          <a:p>
            <a:r>
              <a:rPr lang="en-GB" altLang="zh-CN" sz="2500" dirty="0"/>
              <a:t>    deque&lt;</a:t>
            </a:r>
            <a:r>
              <a:rPr lang="en-GB" altLang="zh-CN" sz="2500" dirty="0" err="1"/>
              <a:t>int</a:t>
            </a:r>
            <a:r>
              <a:rPr lang="en-GB" altLang="zh-CN" sz="2500" dirty="0"/>
              <a:t>&gt;::iterator pos1;</a:t>
            </a:r>
          </a:p>
          <a:p>
            <a:r>
              <a:rPr lang="en-GB" altLang="zh-CN" sz="2500" dirty="0"/>
              <a:t>    pos1 = find(</a:t>
            </a:r>
            <a:r>
              <a:rPr lang="en-GB" altLang="zh-CN" sz="2500" dirty="0" err="1"/>
              <a:t>coll.begin</a:t>
            </a:r>
            <a:r>
              <a:rPr lang="en-GB" altLang="zh-CN" sz="2500" dirty="0"/>
              <a:t>(), </a:t>
            </a:r>
            <a:r>
              <a:rPr lang="en-GB" altLang="zh-CN" sz="2500" dirty="0" err="1"/>
              <a:t>coll.end</a:t>
            </a:r>
            <a:r>
              <a:rPr lang="en-GB" altLang="zh-CN" sz="2500" dirty="0"/>
              <a:t>(), 2);</a:t>
            </a:r>
          </a:p>
          <a:p>
            <a:r>
              <a:rPr lang="en-GB" altLang="zh-CN" sz="2500" dirty="0"/>
              <a:t>    deque&lt;</a:t>
            </a:r>
            <a:r>
              <a:rPr lang="en-GB" altLang="zh-CN" sz="2500" dirty="0" err="1"/>
              <a:t>int</a:t>
            </a:r>
            <a:r>
              <a:rPr lang="en-GB" altLang="zh-CN" sz="2500" dirty="0"/>
              <a:t>&gt;::iterator pos2;</a:t>
            </a:r>
          </a:p>
          <a:p>
            <a:r>
              <a:rPr lang="en-GB" altLang="zh-CN" sz="2500" dirty="0"/>
              <a:t>    pos2 = find(</a:t>
            </a:r>
            <a:r>
              <a:rPr lang="en-GB" altLang="zh-CN" sz="2500" dirty="0" err="1"/>
              <a:t>coll.begin</a:t>
            </a:r>
            <a:r>
              <a:rPr lang="en-GB" altLang="zh-CN" sz="2500" dirty="0"/>
              <a:t>(), </a:t>
            </a:r>
            <a:r>
              <a:rPr lang="en-GB" altLang="zh-CN" sz="2500" dirty="0" err="1"/>
              <a:t>coll.end</a:t>
            </a:r>
            <a:r>
              <a:rPr lang="en-GB" altLang="zh-CN" sz="2500" dirty="0"/>
              <a:t>(), 7);</a:t>
            </a:r>
          </a:p>
          <a:p>
            <a:r>
              <a:rPr lang="en-GB" altLang="zh-CN" sz="2500" dirty="0"/>
              <a:t>    </a:t>
            </a:r>
            <a:r>
              <a:rPr lang="en-GB" altLang="zh-CN" sz="2500" dirty="0" err="1"/>
              <a:t>for_each</a:t>
            </a:r>
            <a:r>
              <a:rPr lang="en-GB" altLang="zh-CN" sz="2500" dirty="0"/>
              <a:t>(pos1, pos2, print);</a:t>
            </a:r>
          </a:p>
          <a:p>
            <a:r>
              <a:rPr lang="en-GB" altLang="zh-CN" sz="2500" dirty="0"/>
              <a:t>    </a:t>
            </a:r>
            <a:r>
              <a:rPr lang="en-GB" altLang="zh-CN" sz="2500" dirty="0" err="1"/>
              <a:t>cout</a:t>
            </a:r>
            <a:r>
              <a:rPr lang="en-GB" altLang="zh-CN" sz="2500" dirty="0"/>
              <a:t> &lt;&lt; </a:t>
            </a:r>
            <a:r>
              <a:rPr lang="en-GB" altLang="zh-CN" sz="2500" dirty="0" err="1"/>
              <a:t>endl</a:t>
            </a:r>
            <a:r>
              <a:rPr lang="en-GB" altLang="zh-CN" sz="2500" dirty="0"/>
              <a:t>;</a:t>
            </a:r>
          </a:p>
          <a:p>
            <a:r>
              <a:rPr lang="en-GB" altLang="zh-CN" sz="2500" dirty="0"/>
              <a:t>    deque&lt;</a:t>
            </a:r>
            <a:r>
              <a:rPr lang="en-GB" altLang="zh-CN" sz="2500" dirty="0" err="1"/>
              <a:t>int</a:t>
            </a:r>
            <a:r>
              <a:rPr lang="en-GB" altLang="zh-CN" sz="2500" dirty="0"/>
              <a:t>&gt;::</a:t>
            </a:r>
            <a:r>
              <a:rPr lang="en-GB" altLang="zh-CN" sz="2500" dirty="0" err="1"/>
              <a:t>reverse_iterator</a:t>
            </a:r>
            <a:r>
              <a:rPr lang="en-GB" altLang="zh-CN" sz="2500" dirty="0"/>
              <a:t> rpos1(pos1);</a:t>
            </a:r>
          </a:p>
          <a:p>
            <a:r>
              <a:rPr lang="en-GB" altLang="zh-CN" sz="2500" dirty="0"/>
              <a:t>    deque&lt;</a:t>
            </a:r>
            <a:r>
              <a:rPr lang="en-GB" altLang="zh-CN" sz="2500" dirty="0" err="1"/>
              <a:t>int</a:t>
            </a:r>
            <a:r>
              <a:rPr lang="en-GB" altLang="zh-CN" sz="2500" dirty="0"/>
              <a:t>&gt;::</a:t>
            </a:r>
            <a:r>
              <a:rPr lang="en-GB" altLang="zh-CN" sz="2500" dirty="0" err="1"/>
              <a:t>reverse_iterator</a:t>
            </a:r>
            <a:r>
              <a:rPr lang="en-GB" altLang="zh-CN" sz="2500" dirty="0"/>
              <a:t> rpos2(pos2);</a:t>
            </a:r>
          </a:p>
          <a:p>
            <a:r>
              <a:rPr lang="en-GB" altLang="zh-CN" sz="2500" dirty="0"/>
              <a:t>    </a:t>
            </a:r>
            <a:r>
              <a:rPr lang="en-GB" altLang="zh-CN" sz="2500" dirty="0" err="1"/>
              <a:t>for_each</a:t>
            </a:r>
            <a:r>
              <a:rPr lang="en-GB" altLang="zh-CN" sz="2500" dirty="0"/>
              <a:t>(rpos2, rpos1, print);</a:t>
            </a:r>
          </a:p>
          <a:p>
            <a:r>
              <a:rPr lang="en-GB" altLang="zh-CN" sz="2500" dirty="0"/>
              <a:t>    </a:t>
            </a:r>
            <a:r>
              <a:rPr lang="en-GB" altLang="zh-CN" sz="2500" dirty="0" err="1"/>
              <a:t>cout</a:t>
            </a:r>
            <a:r>
              <a:rPr lang="en-GB" altLang="zh-CN" sz="2500" dirty="0"/>
              <a:t> &lt;&lt; </a:t>
            </a:r>
            <a:r>
              <a:rPr lang="en-GB" altLang="zh-CN" sz="2500" dirty="0" err="1"/>
              <a:t>endl</a:t>
            </a:r>
            <a:r>
              <a:rPr lang="en-GB" altLang="zh-CN" sz="2500" dirty="0"/>
              <a:t>;</a:t>
            </a:r>
          </a:p>
          <a:p>
            <a:r>
              <a:rPr lang="en-GB" altLang="zh-CN" sz="2500" dirty="0"/>
              <a:t>    return 0;</a:t>
            </a:r>
            <a:r>
              <a:rPr lang="en-US" altLang="zh-CN" sz="2500" dirty="0"/>
              <a:t>}</a:t>
            </a:r>
            <a:endParaRPr lang="en-GB" altLang="zh-CN" sz="2500" dirty="0"/>
          </a:p>
          <a:p>
            <a:endParaRPr lang="zh-CN" altLang="en-US" dirty="0"/>
          </a:p>
        </p:txBody>
      </p:sp>
    </p:spTree>
    <p:extLst>
      <p:ext uri="{BB962C8B-B14F-4D97-AF65-F5344CB8AC3E}">
        <p14:creationId xmlns:p14="http://schemas.microsoft.com/office/powerpoint/2010/main" val="263312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mediator</a:t>
            </a:r>
            <a:endParaRPr lang="en-US" dirty="0"/>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59257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2808776"/>
          </a:xfrm>
        </p:spPr>
        <p:txBody>
          <a:bodyPr rtlCol="0">
            <a:normAutofit/>
          </a:bodyPr>
          <a:lstStyle/>
          <a:p>
            <a:pPr>
              <a:spcBef>
                <a:spcPts val="600"/>
              </a:spcBef>
            </a:pPr>
            <a:r>
              <a:rPr lang="en-US" sz="1500" dirty="0"/>
              <a:t>In the airport command system, aircraft that take off and land at the same airport do not directly communicate with each other, but each aircraft communicates directly with the command system. The command system then directs all aircraft to take off and land in accordance with the rules. For example, when an aircraft (A1) fails and requires an emergency landing at an airport, the aircraft does not directly talk to all the aircraft at the airport, as shown in Figure 1. Instead, a request was made directly to the airport command center, requesting an emergency landing, and then the airport directed all the appropriate aircraft to give up the runway, as shown in Figure 2.</a:t>
            </a:r>
          </a:p>
          <a:p>
            <a:pPr>
              <a:spcBef>
                <a:spcPts val="600"/>
              </a:spcBef>
            </a:pPr>
            <a:r>
              <a:rPr lang="en-US" sz="1500" dirty="0"/>
              <a:t>Through the center as an </a:t>
            </a:r>
            <a:r>
              <a:rPr lang="en-US" altLang="zh-CN" sz="1500" dirty="0"/>
              <a:t>mediator</a:t>
            </a:r>
            <a:r>
              <a:rPr lang="en-US" sz="1500" dirty="0"/>
              <a:t>, the communications of all aircraft are conducted with the center, and the function calls are also concentrated in the command and control center.</a:t>
            </a:r>
          </a:p>
          <a:p>
            <a:endParaRPr lang="en-US" dirty="0">
              <a:latin typeface="微软雅黑" panose="020B0503020204020204" pitchFamily="34" charset="-122"/>
              <a:ea typeface="微软雅黑" panose="020B0503020204020204" pitchFamily="34" charset="-122"/>
            </a:endParaRPr>
          </a:p>
        </p:txBody>
      </p:sp>
      <p:pic>
        <p:nvPicPr>
          <p:cNvPr id="2" name="图片 1" descr="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66" y="4371048"/>
            <a:ext cx="2965550" cy="2224163"/>
          </a:xfrm>
          <a:prstGeom prst="rect">
            <a:avLst/>
          </a:prstGeom>
        </p:spPr>
      </p:pic>
      <p:pic>
        <p:nvPicPr>
          <p:cNvPr id="3" name="图片 2" descr="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7605" y="4340038"/>
            <a:ext cx="5541119" cy="2156629"/>
          </a:xfrm>
          <a:prstGeom prst="rect">
            <a:avLst/>
          </a:prstGeom>
        </p:spPr>
      </p:pic>
      <p:sp>
        <p:nvSpPr>
          <p:cNvPr id="5" name="文本框 4"/>
          <p:cNvSpPr txBox="1"/>
          <p:nvPr/>
        </p:nvSpPr>
        <p:spPr>
          <a:xfrm>
            <a:off x="1357641" y="6550223"/>
            <a:ext cx="843287" cy="307777"/>
          </a:xfrm>
          <a:prstGeom prst="rect">
            <a:avLst/>
          </a:prstGeom>
          <a:noFill/>
        </p:spPr>
        <p:txBody>
          <a:bodyPr wrap="none" rtlCol="0">
            <a:spAutoFit/>
          </a:bodyPr>
          <a:lstStyle/>
          <a:p>
            <a:r>
              <a:rPr kumimoji="1" lang="en-US" altLang="zh-CN" sz="1400" dirty="0"/>
              <a:t>Figure 1</a:t>
            </a:r>
            <a:endParaRPr kumimoji="1" lang="zh-CN" altLang="en-US" sz="1400" dirty="0"/>
          </a:p>
        </p:txBody>
      </p:sp>
      <p:sp>
        <p:nvSpPr>
          <p:cNvPr id="6" name="文本框 5"/>
          <p:cNvSpPr txBox="1"/>
          <p:nvPr/>
        </p:nvSpPr>
        <p:spPr>
          <a:xfrm>
            <a:off x="5547348" y="6488668"/>
            <a:ext cx="843287" cy="307777"/>
          </a:xfrm>
          <a:prstGeom prst="rect">
            <a:avLst/>
          </a:prstGeom>
          <a:noFill/>
        </p:spPr>
        <p:txBody>
          <a:bodyPr wrap="none" rtlCol="0">
            <a:spAutoFit/>
          </a:bodyPr>
          <a:lstStyle/>
          <a:p>
            <a:r>
              <a:rPr kumimoji="1" lang="en-US" altLang="zh-CN" sz="1400" dirty="0"/>
              <a:t>Figure 2</a:t>
            </a:r>
            <a:endParaRPr kumimoji="1" lang="zh-CN" altLang="en-US" sz="1400" dirty="0"/>
          </a:p>
        </p:txBody>
      </p:sp>
    </p:spTree>
    <p:extLst>
      <p:ext uri="{BB962C8B-B14F-4D97-AF65-F5344CB8AC3E}">
        <p14:creationId xmlns:p14="http://schemas.microsoft.com/office/powerpoint/2010/main" val="171212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2385398"/>
          </a:xfrm>
        </p:spPr>
        <p:txBody>
          <a:bodyPr rtlCol="0">
            <a:normAutofit/>
          </a:bodyPr>
          <a:lstStyle/>
          <a:p>
            <a:pPr>
              <a:spcBef>
                <a:spcPts val="600"/>
              </a:spcBef>
            </a:pPr>
            <a:r>
              <a:rPr lang="en-US" sz="1600" dirty="0"/>
              <a:t>In general, a software system contains some objects, each of which can provide some services. If objects are called directly by messages, the message calls between objects are relatively simple when the number of objects is small, as shown in Figure 3.</a:t>
            </a:r>
          </a:p>
          <a:p>
            <a:pPr>
              <a:spcBef>
                <a:spcPts val="600"/>
              </a:spcBef>
            </a:pPr>
            <a:r>
              <a:rPr lang="en-US" sz="1600" dirty="0"/>
              <a:t>However, when the number of objects increases from 3 to 5, the number of interactions between objects increases from 6 to 20, as shown in Figure 4. That is, although the number of participants has increased slightly, the number of interactions has increased significantly. In this case, you can use the mediator pattern to reduce direct calls between individual objects.</a:t>
            </a:r>
          </a:p>
        </p:txBody>
      </p:sp>
      <p:pic>
        <p:nvPicPr>
          <p:cNvPr id="2" name="图片 1" descr="屏幕快照 2018-03-24 下午9.28.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83" y="3927199"/>
            <a:ext cx="4300249" cy="2436808"/>
          </a:xfrm>
          <a:prstGeom prst="rect">
            <a:avLst/>
          </a:prstGeom>
        </p:spPr>
      </p:pic>
      <p:sp>
        <p:nvSpPr>
          <p:cNvPr id="3" name="文本框 2"/>
          <p:cNvSpPr txBox="1"/>
          <p:nvPr/>
        </p:nvSpPr>
        <p:spPr>
          <a:xfrm>
            <a:off x="1766392" y="6488668"/>
            <a:ext cx="843287" cy="307777"/>
          </a:xfrm>
          <a:prstGeom prst="rect">
            <a:avLst/>
          </a:prstGeom>
          <a:noFill/>
        </p:spPr>
        <p:txBody>
          <a:bodyPr wrap="none" rtlCol="0">
            <a:spAutoFit/>
          </a:bodyPr>
          <a:lstStyle/>
          <a:p>
            <a:r>
              <a:rPr kumimoji="1" lang="en-US" altLang="zh-CN" sz="1400" dirty="0"/>
              <a:t>Figure 3</a:t>
            </a:r>
            <a:endParaRPr kumimoji="1" lang="zh-CN" altLang="en-US" sz="1400" dirty="0"/>
          </a:p>
        </p:txBody>
      </p:sp>
      <p:pic>
        <p:nvPicPr>
          <p:cNvPr id="4" name="图片 3" descr="屏幕快照 2018-03-24 下午9.28.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342" y="3679013"/>
            <a:ext cx="3559384" cy="2801367"/>
          </a:xfrm>
          <a:prstGeom prst="rect">
            <a:avLst/>
          </a:prstGeom>
        </p:spPr>
      </p:pic>
      <p:sp>
        <p:nvSpPr>
          <p:cNvPr id="5" name="文本框 4"/>
          <p:cNvSpPr txBox="1"/>
          <p:nvPr/>
        </p:nvSpPr>
        <p:spPr>
          <a:xfrm>
            <a:off x="6277263" y="6488668"/>
            <a:ext cx="843287" cy="307777"/>
          </a:xfrm>
          <a:prstGeom prst="rect">
            <a:avLst/>
          </a:prstGeom>
          <a:noFill/>
        </p:spPr>
        <p:txBody>
          <a:bodyPr wrap="none" rtlCol="0">
            <a:spAutoFit/>
          </a:bodyPr>
          <a:lstStyle/>
          <a:p>
            <a:r>
              <a:rPr kumimoji="1" lang="en-US" altLang="zh-CN" sz="1400" dirty="0"/>
              <a:t>Figure 4</a:t>
            </a:r>
            <a:endParaRPr kumimoji="1" lang="zh-CN" altLang="en-US" sz="1400" dirty="0"/>
          </a:p>
        </p:txBody>
      </p:sp>
    </p:spTree>
    <p:extLst>
      <p:ext uri="{BB962C8B-B14F-4D97-AF65-F5344CB8AC3E}">
        <p14:creationId xmlns:p14="http://schemas.microsoft.com/office/powerpoint/2010/main" val="310872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510992" cy="2764978"/>
          </a:xfrm>
        </p:spPr>
        <p:txBody>
          <a:bodyPr rtlCol="0">
            <a:normAutofit/>
          </a:bodyPr>
          <a:lstStyle/>
          <a:p>
            <a:pPr>
              <a:spcBef>
                <a:spcPts val="600"/>
              </a:spcBef>
            </a:pPr>
            <a:r>
              <a:rPr lang="en-US" sz="1800" dirty="0"/>
              <a:t>The main point of the mediator pattern is to abstract the details of interactions between all objects into a single class, called Mediator, as shown in Figure 5. Each object is still responsible for providing the original design of the service, but there is no direct interaction between the objects. The interaction between the objects is done through the Mediator class. </a:t>
            </a:r>
          </a:p>
          <a:p>
            <a:pPr>
              <a:spcBef>
                <a:spcPts val="600"/>
              </a:spcBef>
            </a:pPr>
            <a:r>
              <a:rPr lang="en-US" sz="1800" dirty="0"/>
              <a:t>For example, object B calls a method of Mediator, and in this method will call some of the methods in objects E, F, and G, and it may also call B's method in reverse. Object B may not know at all which object was called.</a:t>
            </a:r>
          </a:p>
        </p:txBody>
      </p:sp>
      <p:pic>
        <p:nvPicPr>
          <p:cNvPr id="2" name="图片 1" descr="屏幕快照 2018-03-24 下午9.34.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349" y="4221574"/>
            <a:ext cx="5021456" cy="2392520"/>
          </a:xfrm>
          <a:prstGeom prst="rect">
            <a:avLst/>
          </a:prstGeom>
        </p:spPr>
      </p:pic>
      <p:sp>
        <p:nvSpPr>
          <p:cNvPr id="3" name="文本框 2"/>
          <p:cNvSpPr txBox="1"/>
          <p:nvPr/>
        </p:nvSpPr>
        <p:spPr>
          <a:xfrm>
            <a:off x="2248135" y="5664510"/>
            <a:ext cx="843287" cy="307777"/>
          </a:xfrm>
          <a:prstGeom prst="rect">
            <a:avLst/>
          </a:prstGeom>
          <a:noFill/>
        </p:spPr>
        <p:txBody>
          <a:bodyPr wrap="none" rtlCol="0">
            <a:spAutoFit/>
          </a:bodyPr>
          <a:lstStyle/>
          <a:p>
            <a:r>
              <a:rPr kumimoji="1" lang="en-US" altLang="zh-CN" sz="1400" dirty="0"/>
              <a:t>Figure 5</a:t>
            </a:r>
            <a:endParaRPr kumimoji="1" lang="zh-CN" altLang="en-US" sz="1400" dirty="0"/>
          </a:p>
        </p:txBody>
      </p:sp>
    </p:spTree>
    <p:extLst>
      <p:ext uri="{BB962C8B-B14F-4D97-AF65-F5344CB8AC3E}">
        <p14:creationId xmlns:p14="http://schemas.microsoft.com/office/powerpoint/2010/main" val="310872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3217555"/>
          </a:xfrm>
        </p:spPr>
        <p:txBody>
          <a:bodyPr rtlCol="0">
            <a:normAutofit fontScale="85000" lnSpcReduction="10000"/>
          </a:bodyPr>
          <a:lstStyle/>
          <a:p>
            <a:r>
              <a:rPr lang="en-US" sz="2400" dirty="0">
                <a:latin typeface="微软雅黑" panose="020B0503020204020204" pitchFamily="34" charset="-122"/>
                <a:ea typeface="微软雅黑" panose="020B0503020204020204" pitchFamily="34" charset="-122"/>
              </a:rPr>
              <a:t>Participants</a:t>
            </a:r>
          </a:p>
          <a:p>
            <a:pPr lvl="1"/>
            <a:r>
              <a:rPr lang="en-US" sz="1800" dirty="0"/>
              <a:t>Mediator</a:t>
            </a:r>
          </a:p>
          <a:p>
            <a:pPr lvl="2"/>
            <a:r>
              <a:rPr lang="en-US" sz="1800" dirty="0"/>
              <a:t>Defines an interface for communicating with Colleague objects.</a:t>
            </a:r>
          </a:p>
          <a:p>
            <a:pPr lvl="1"/>
            <a:r>
              <a:rPr lang="en-US" sz="1800" dirty="0" err="1"/>
              <a:t>ConcreteMediator</a:t>
            </a:r>
            <a:endParaRPr lang="en-US" sz="1800" dirty="0"/>
          </a:p>
          <a:p>
            <a:pPr lvl="2"/>
            <a:r>
              <a:rPr lang="en-US" sz="1800" dirty="0"/>
              <a:t>Implements cooperative behavior by coordinating Colleague objects</a:t>
            </a:r>
          </a:p>
          <a:p>
            <a:pPr lvl="2"/>
            <a:r>
              <a:rPr lang="en-US" sz="1800" dirty="0"/>
              <a:t>Knows and maintains its colleagues</a:t>
            </a:r>
          </a:p>
          <a:p>
            <a:pPr lvl="1"/>
            <a:r>
              <a:rPr lang="en-US" sz="1800" dirty="0"/>
              <a:t>Colleague classes</a:t>
            </a:r>
          </a:p>
          <a:p>
            <a:pPr lvl="2"/>
            <a:r>
              <a:rPr lang="en-US" sz="1800" dirty="0"/>
              <a:t>Each Colleague class knows its Mediator object</a:t>
            </a:r>
          </a:p>
          <a:p>
            <a:pPr lvl="2"/>
            <a:r>
              <a:rPr lang="en-US" sz="1800" dirty="0"/>
              <a:t>Each colleague communicates with its mediator whenever it would have otherwise communicated with another colleague.</a:t>
            </a:r>
          </a:p>
          <a:p>
            <a:r>
              <a:rPr lang="en-US" sz="2400" dirty="0"/>
              <a:t>Structure</a:t>
            </a:r>
          </a:p>
          <a:p>
            <a:endParaRPr lang="en-US" sz="2400" dirty="0"/>
          </a:p>
        </p:txBody>
      </p:sp>
      <p:pic>
        <p:nvPicPr>
          <p:cNvPr id="2" name="图片 1" descr="屏幕快照 2018-03-24 下午9.35.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700" y="4557712"/>
            <a:ext cx="6845300" cy="2184400"/>
          </a:xfrm>
          <a:prstGeom prst="rect">
            <a:avLst/>
          </a:prstGeom>
        </p:spPr>
      </p:pic>
    </p:spTree>
    <p:extLst>
      <p:ext uri="{BB962C8B-B14F-4D97-AF65-F5344CB8AC3E}">
        <p14:creationId xmlns:p14="http://schemas.microsoft.com/office/powerpoint/2010/main" val="310872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538133"/>
          </a:xfrm>
        </p:spPr>
        <p:txBody>
          <a:bodyPr rtlCol="0">
            <a:normAutofit/>
          </a:bodyPr>
          <a:lstStyle/>
          <a:p>
            <a:r>
              <a:rPr lang="en-US" dirty="0">
                <a:latin typeface="微软雅黑" panose="020B0503020204020204" pitchFamily="34" charset="-122"/>
                <a:ea typeface="微软雅黑" panose="020B0503020204020204" pitchFamily="34" charset="-122"/>
              </a:rPr>
              <a:t>Structure</a:t>
            </a:r>
          </a:p>
        </p:txBody>
      </p:sp>
      <p:pic>
        <p:nvPicPr>
          <p:cNvPr id="2" name="图片 1" descr="屏幕快照 2018-03-24 下午9.35.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416" y="2061239"/>
            <a:ext cx="6845300" cy="2184400"/>
          </a:xfrm>
          <a:prstGeom prst="rect">
            <a:avLst/>
          </a:prstGeom>
        </p:spPr>
      </p:pic>
      <p:sp>
        <p:nvSpPr>
          <p:cNvPr id="3" name="文本框 2"/>
          <p:cNvSpPr txBox="1"/>
          <p:nvPr/>
        </p:nvSpPr>
        <p:spPr>
          <a:xfrm>
            <a:off x="963487" y="4584166"/>
            <a:ext cx="4938484" cy="1754327"/>
          </a:xfrm>
          <a:prstGeom prst="rect">
            <a:avLst/>
          </a:prstGeom>
          <a:noFill/>
        </p:spPr>
        <p:txBody>
          <a:bodyPr wrap="none" rtlCol="0">
            <a:spAutoFit/>
          </a:bodyPr>
          <a:lstStyle/>
          <a:p>
            <a:r>
              <a:rPr kumimoji="1" lang="en-US" altLang="zh-CN" dirty="0"/>
              <a:t>Mediator </a:t>
            </a:r>
            <a:r>
              <a:rPr kumimoji="1" lang="en-US" altLang="zh-CN" dirty="0" err="1"/>
              <a:t>mtr</a:t>
            </a:r>
            <a:r>
              <a:rPr kumimoji="1" lang="en-US" altLang="zh-CN" dirty="0"/>
              <a:t> = new </a:t>
            </a:r>
            <a:r>
              <a:rPr kumimoji="1" lang="en-US" altLang="zh-CN" dirty="0" err="1"/>
              <a:t>ConcreteMediator</a:t>
            </a:r>
            <a:r>
              <a:rPr kumimoji="1" lang="en-US" altLang="zh-CN" dirty="0"/>
              <a:t>(); </a:t>
            </a:r>
          </a:p>
          <a:p>
            <a:r>
              <a:rPr kumimoji="1" lang="en-US" altLang="zh-CN" dirty="0"/>
              <a:t>Colleague c1 = new ConcreteColleague1(</a:t>
            </a:r>
            <a:r>
              <a:rPr kumimoji="1" lang="en-US" altLang="zh-CN" dirty="0" err="1"/>
              <a:t>mtr</a:t>
            </a:r>
            <a:r>
              <a:rPr kumimoji="1" lang="en-US" altLang="zh-CN" dirty="0"/>
              <a:t>); </a:t>
            </a:r>
          </a:p>
          <a:p>
            <a:r>
              <a:rPr kumimoji="1" lang="en-US" altLang="zh-CN" dirty="0"/>
              <a:t>Colleague c2 = new ConcreteColleague2(</a:t>
            </a:r>
            <a:r>
              <a:rPr kumimoji="1" lang="en-US" altLang="zh-CN" dirty="0" err="1"/>
              <a:t>mtr</a:t>
            </a:r>
            <a:r>
              <a:rPr kumimoji="1" lang="en-US" altLang="zh-CN" dirty="0"/>
              <a:t>); </a:t>
            </a:r>
          </a:p>
          <a:p>
            <a:r>
              <a:rPr kumimoji="1" lang="en-US" altLang="zh-CN" dirty="0"/>
              <a:t>mtr.registerConcreteColleague1(c1); </a:t>
            </a:r>
          </a:p>
          <a:p>
            <a:r>
              <a:rPr kumimoji="1" lang="en-US" altLang="zh-CN" dirty="0"/>
              <a:t>mtr.registerConcreteColleague2(c2);  </a:t>
            </a:r>
          </a:p>
          <a:p>
            <a:r>
              <a:rPr kumimoji="1" lang="en-US" altLang="zh-CN" dirty="0" err="1"/>
              <a:t>mtr.update</a:t>
            </a:r>
            <a:r>
              <a:rPr kumimoji="1" lang="en-US" altLang="zh-CN" dirty="0"/>
              <a:t>(“information”);</a:t>
            </a:r>
            <a:endParaRPr kumimoji="1" lang="zh-CN" altLang="en-US" dirty="0"/>
          </a:p>
        </p:txBody>
      </p:sp>
    </p:spTree>
    <p:extLst>
      <p:ext uri="{BB962C8B-B14F-4D97-AF65-F5344CB8AC3E}">
        <p14:creationId xmlns:p14="http://schemas.microsoft.com/office/powerpoint/2010/main" val="310872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Mediator—Applicability</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538133"/>
          </a:xfrm>
        </p:spPr>
        <p:txBody>
          <a:bodyPr rtlCol="0">
            <a:normAutofit/>
          </a:bodyPr>
          <a:lstStyle/>
          <a:p>
            <a:pPr marL="0" indent="0">
              <a:buNone/>
            </a:pPr>
            <a:r>
              <a:rPr lang="en-US" altLang="zh-CN" dirty="0"/>
              <a:t>Use</a:t>
            </a:r>
            <a:r>
              <a:rPr lang="zh-CN" altLang="en-US" dirty="0"/>
              <a:t> </a:t>
            </a:r>
            <a:r>
              <a:rPr lang="en-US" altLang="zh-CN" dirty="0"/>
              <a:t>the</a:t>
            </a:r>
            <a:r>
              <a:rPr lang="zh-CN" altLang="en-US" dirty="0"/>
              <a:t> </a:t>
            </a:r>
            <a:r>
              <a:rPr lang="en-US" altLang="zh-CN" dirty="0"/>
              <a:t>Mediator</a:t>
            </a:r>
            <a:r>
              <a:rPr lang="zh-CN" altLang="en-US" dirty="0"/>
              <a:t> </a:t>
            </a:r>
            <a:r>
              <a:rPr lang="en-US" altLang="zh-CN" dirty="0"/>
              <a:t>pattern</a:t>
            </a:r>
            <a:r>
              <a:rPr lang="zh-CN" altLang="en-US" dirty="0"/>
              <a:t> </a:t>
            </a:r>
            <a:r>
              <a:rPr lang="en-US" altLang="zh-CN" dirty="0"/>
              <a:t>when</a:t>
            </a:r>
          </a:p>
          <a:p>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 </a:t>
            </a:r>
            <a:r>
              <a:rPr lang="zh-CN" altLang="zh-CN" dirty="0"/>
              <a:t>o</a:t>
            </a:r>
            <a:r>
              <a:rPr lang="en-US" altLang="zh-CN" dirty="0"/>
              <a:t>f</a:t>
            </a:r>
            <a:r>
              <a:rPr lang="zh-CN" altLang="en-US" dirty="0"/>
              <a:t> </a:t>
            </a:r>
            <a:r>
              <a:rPr lang="en-US" altLang="zh-CN" dirty="0"/>
              <a:t>objects</a:t>
            </a:r>
            <a:r>
              <a:rPr lang="zh-CN" altLang="en-US" dirty="0"/>
              <a:t> </a:t>
            </a:r>
            <a:r>
              <a:rPr lang="en-US" altLang="zh-CN" dirty="0"/>
              <a:t>communicate</a:t>
            </a:r>
            <a:r>
              <a:rPr lang="zh-CN" altLang="en-US" dirty="0"/>
              <a:t> </a:t>
            </a:r>
            <a:r>
              <a:rPr lang="en-US" altLang="zh-CN" dirty="0"/>
              <a:t>in</a:t>
            </a:r>
            <a:r>
              <a:rPr lang="zh-CN" altLang="en-US" dirty="0"/>
              <a:t> </a:t>
            </a:r>
            <a:r>
              <a:rPr lang="en-US" altLang="zh-CN" dirty="0"/>
              <a:t>well-defines</a:t>
            </a:r>
            <a:r>
              <a:rPr lang="zh-CN" altLang="en-US" dirty="0"/>
              <a:t> </a:t>
            </a:r>
            <a:r>
              <a:rPr lang="en-US" altLang="zh-CN" dirty="0"/>
              <a:t>but</a:t>
            </a:r>
            <a:r>
              <a:rPr lang="zh-CN" altLang="en-US" dirty="0"/>
              <a:t> </a:t>
            </a:r>
            <a:r>
              <a:rPr lang="en-US" altLang="zh-CN" dirty="0"/>
              <a:t>complex</a:t>
            </a:r>
            <a:r>
              <a:rPr lang="zh-CN" altLang="en-US" dirty="0"/>
              <a:t> </a:t>
            </a:r>
            <a:r>
              <a:rPr lang="zh-CN" altLang="zh-CN" dirty="0"/>
              <a:t>w</a:t>
            </a:r>
            <a:r>
              <a:rPr lang="en-US" altLang="zh-CN" dirty="0" err="1"/>
              <a:t>ays</a:t>
            </a:r>
            <a:r>
              <a:rPr lang="en-US" altLang="zh-CN" dirty="0"/>
              <a:t>.</a:t>
            </a:r>
            <a:r>
              <a:rPr lang="zh-CN" altLang="en-US" dirty="0"/>
              <a:t> </a:t>
            </a:r>
            <a:r>
              <a:rPr lang="en-US" altLang="zh-CN" dirty="0"/>
              <a:t>The</a:t>
            </a:r>
            <a:r>
              <a:rPr lang="zh-CN" altLang="en-US" dirty="0"/>
              <a:t> </a:t>
            </a:r>
            <a:r>
              <a:rPr lang="en-US" altLang="zh-CN" dirty="0"/>
              <a:t>resulting</a:t>
            </a:r>
            <a:r>
              <a:rPr lang="zh-CN" altLang="en-US" dirty="0"/>
              <a:t> </a:t>
            </a:r>
            <a:r>
              <a:rPr lang="en-US" altLang="zh-CN" dirty="0"/>
              <a:t>interdependencies</a:t>
            </a:r>
            <a:r>
              <a:rPr lang="zh-CN" altLang="en-US" dirty="0"/>
              <a:t> </a:t>
            </a:r>
            <a:r>
              <a:rPr lang="en-US" altLang="zh-CN" dirty="0"/>
              <a:t>are</a:t>
            </a:r>
            <a:r>
              <a:rPr lang="zh-CN" altLang="en-US" dirty="0"/>
              <a:t> </a:t>
            </a:r>
            <a:r>
              <a:rPr lang="en-US" altLang="zh-CN" dirty="0"/>
              <a:t>unstructured</a:t>
            </a:r>
            <a:r>
              <a:rPr lang="zh-CN" altLang="en-US" dirty="0"/>
              <a:t> </a:t>
            </a:r>
            <a:r>
              <a:rPr lang="en-US" altLang="zh-CN" dirty="0"/>
              <a:t>and</a:t>
            </a:r>
            <a:r>
              <a:rPr lang="zh-CN" altLang="en-US" dirty="0"/>
              <a:t> </a:t>
            </a:r>
            <a:r>
              <a:rPr lang="en-US" altLang="zh-CN" dirty="0"/>
              <a:t>difficult</a:t>
            </a:r>
            <a:r>
              <a:rPr lang="zh-CN" altLang="en-US" dirty="0"/>
              <a:t> </a:t>
            </a:r>
            <a:r>
              <a:rPr lang="en-US" altLang="zh-CN" dirty="0"/>
              <a:t>t</a:t>
            </a:r>
            <a:r>
              <a:rPr lang="zh-CN" altLang="en-US" dirty="0"/>
              <a:t>o </a:t>
            </a:r>
            <a:r>
              <a:rPr lang="en-US" altLang="zh-CN" dirty="0"/>
              <a:t>understand.</a:t>
            </a:r>
          </a:p>
          <a:p>
            <a:r>
              <a:rPr lang="en-US" altLang="zh-CN" dirty="0">
                <a:latin typeface="微软雅黑" panose="020B0503020204020204" pitchFamily="34" charset="-122"/>
                <a:ea typeface="微软雅黑" panose="020B0503020204020204" pitchFamily="34" charset="-122"/>
              </a:rPr>
              <a:t>Reusing</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object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difficult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because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refers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communicates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with</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many</a:t>
            </a:r>
            <a:r>
              <a:rPr lang="zh-CN" altLang="en-US" dirty="0">
                <a:latin typeface="微软雅黑" panose="020B0503020204020204" pitchFamily="34" charset="-122"/>
                <a:ea typeface="微软雅黑" panose="020B0503020204020204" pitchFamily="34" charset="-122"/>
              </a:rPr>
              <a:t> </a:t>
            </a:r>
            <a:r>
              <a:rPr lang="zh-CN" altLang="zh-CN" dirty="0"/>
              <a:t>o</a:t>
            </a:r>
            <a:r>
              <a:rPr lang="en-US" altLang="zh-CN" dirty="0" err="1"/>
              <a:t>ther</a:t>
            </a:r>
            <a:r>
              <a:rPr lang="zh-CN" altLang="en-US"/>
              <a:t> </a:t>
            </a:r>
            <a:r>
              <a:rPr lang="en-US" altLang="zh-CN"/>
              <a:t>objects</a:t>
            </a:r>
            <a:r>
              <a:rPr lang="en-US" altLang="zh-CN" dirty="0"/>
              <a:t>.</a:t>
            </a:r>
          </a:p>
          <a:p>
            <a:r>
              <a:rPr lang="en-US" altLang="zh-CN" dirty="0"/>
              <a:t>A</a:t>
            </a:r>
            <a:r>
              <a:rPr lang="zh-CN" altLang="en-US" dirty="0"/>
              <a:t> </a:t>
            </a:r>
            <a:r>
              <a:rPr lang="en-US" altLang="zh-CN" dirty="0"/>
              <a:t>behavior</a:t>
            </a:r>
            <a:r>
              <a:rPr lang="zh-CN" altLang="en-US" dirty="0"/>
              <a:t> </a:t>
            </a:r>
            <a:r>
              <a:rPr lang="en-US" altLang="zh-CN" dirty="0"/>
              <a:t>that’s</a:t>
            </a:r>
            <a:r>
              <a:rPr lang="zh-CN" altLang="en-US" dirty="0"/>
              <a:t> </a:t>
            </a:r>
            <a:r>
              <a:rPr lang="en-US" altLang="zh-CN" dirty="0"/>
              <a:t>distributed</a:t>
            </a:r>
            <a:r>
              <a:rPr lang="zh-CN" altLang="en-US" dirty="0"/>
              <a:t> </a:t>
            </a:r>
            <a:r>
              <a:rPr lang="en-US" altLang="zh-CN" dirty="0"/>
              <a:t>between</a:t>
            </a:r>
            <a:r>
              <a:rPr lang="zh-CN" altLang="en-US" dirty="0"/>
              <a:t> </a:t>
            </a:r>
            <a:r>
              <a:rPr lang="en-US" altLang="zh-CN" dirty="0"/>
              <a:t>several</a:t>
            </a:r>
            <a:r>
              <a:rPr lang="zh-CN" altLang="en-US" dirty="0"/>
              <a:t> </a:t>
            </a:r>
            <a:r>
              <a:rPr lang="en-US" altLang="zh-CN" dirty="0"/>
              <a:t>classes</a:t>
            </a:r>
            <a:r>
              <a:rPr lang="zh-CN" altLang="en-US" dirty="0"/>
              <a:t> </a:t>
            </a:r>
            <a:r>
              <a:rPr lang="en-US" altLang="zh-CN" dirty="0"/>
              <a:t>should</a:t>
            </a:r>
            <a:r>
              <a:rPr lang="zh-CN" altLang="en-US" dirty="0"/>
              <a:t> </a:t>
            </a:r>
            <a:r>
              <a:rPr lang="en-US" altLang="zh-CN" dirty="0"/>
              <a:t>be</a:t>
            </a:r>
            <a:r>
              <a:rPr lang="zh-CN" altLang="en-US" dirty="0"/>
              <a:t> </a:t>
            </a:r>
            <a:r>
              <a:rPr lang="en-US" altLang="zh-CN" dirty="0"/>
              <a:t>customizable</a:t>
            </a:r>
            <a:r>
              <a:rPr lang="zh-CN" altLang="en-US" dirty="0"/>
              <a:t> </a:t>
            </a:r>
            <a:r>
              <a:rPr lang="en-US" altLang="zh-CN" dirty="0"/>
              <a:t>without</a:t>
            </a:r>
            <a:r>
              <a:rPr lang="zh-CN" altLang="en-US" dirty="0"/>
              <a:t> </a:t>
            </a:r>
            <a:r>
              <a:rPr lang="en-US" altLang="zh-CN" dirty="0"/>
              <a:t>a</a:t>
            </a:r>
            <a:r>
              <a:rPr lang="zh-CN" altLang="en-US" dirty="0"/>
              <a:t> </a:t>
            </a:r>
            <a:r>
              <a:rPr lang="en-US" altLang="zh-CN" dirty="0"/>
              <a:t>lot</a:t>
            </a:r>
            <a:r>
              <a:rPr lang="zh-CN" altLang="en-US" dirty="0"/>
              <a:t> </a:t>
            </a:r>
            <a:r>
              <a:rPr lang="en-US" altLang="zh-CN" dirty="0"/>
              <a:t>of</a:t>
            </a:r>
            <a:r>
              <a:rPr lang="zh-CN" altLang="en-US" dirty="0"/>
              <a:t> </a:t>
            </a:r>
            <a:r>
              <a:rPr lang="en-US" altLang="zh-CN" dirty="0" err="1"/>
              <a:t>subclassing</a:t>
            </a:r>
            <a:r>
              <a:rPr lang="en-US" altLang="zh-CN" dirty="0"/>
              <a:t>.</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35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538133"/>
          </a:xfrm>
        </p:spPr>
        <p:txBody>
          <a:bodyPr rtlCol="0">
            <a:normAutofit fontScale="92500" lnSpcReduction="10000"/>
          </a:bodyPr>
          <a:lstStyle/>
          <a:p>
            <a:r>
              <a:rPr lang="en-US" dirty="0"/>
              <a:t>An example of an island mini airfield. There is a miniature military airfield on a small island. The airport has only three types of flights: Bomber, </a:t>
            </a:r>
            <a:r>
              <a:rPr lang="en-US" dirty="0" err="1"/>
              <a:t>BattlePlane</a:t>
            </a:r>
            <a:r>
              <a:rPr lang="en-US" dirty="0"/>
              <a:t>, and Transporter. The airport‘s setup includes a hangar and a runway for the aircraft to take off and land. Aircraft can be parked in the hangar to prevent the aircraft from being damaged on the ground. Only one aircraft can be parked on the runway. When an aircraft is commanded to take off from the hangar, the aircraft is first opened from the hangar to the runway, so if there is already an aircraft on the runway, the aircraft must first enter the hangar to free up the runway to allow the aircraft </a:t>
            </a:r>
            <a:r>
              <a:rPr lang="en-US" altLang="zh-CN" dirty="0"/>
              <a:t>which</a:t>
            </a:r>
            <a:r>
              <a:rPr lang="zh-CN" altLang="en-US" dirty="0"/>
              <a:t> </a:t>
            </a:r>
            <a:r>
              <a:rPr lang="en-US" altLang="zh-CN" dirty="0"/>
              <a:t>is</a:t>
            </a:r>
            <a:r>
              <a:rPr lang="zh-CN" altLang="en-US" dirty="0"/>
              <a:t> </a:t>
            </a:r>
            <a:r>
              <a:rPr lang="en-US" altLang="zh-CN" dirty="0"/>
              <a:t>got</a:t>
            </a:r>
            <a:r>
              <a:rPr lang="zh-CN" altLang="en-US" dirty="0"/>
              <a:t> </a:t>
            </a:r>
            <a:r>
              <a:rPr lang="en-US" altLang="zh-CN" dirty="0"/>
              <a:t>order</a:t>
            </a:r>
            <a:r>
              <a:rPr lang="zh-CN" altLang="en-US" dirty="0"/>
              <a:t> </a:t>
            </a:r>
            <a:r>
              <a:rPr lang="en-US" altLang="zh-CN" dirty="0"/>
              <a:t>before</a:t>
            </a:r>
            <a:r>
              <a:rPr lang="en-US" dirty="0"/>
              <a:t> gliding to take off. When an aircraft is commanded to land from the air, if there are still other aircraft on the runway, the aircraft will first enter the hangar to free the runway to allow the landed aircraft to land. It is required to design a software management system for the airport to manage the </a:t>
            </a:r>
            <a:r>
              <a:rPr lang="en-US" dirty="0" err="1"/>
              <a:t>take-off</a:t>
            </a:r>
            <a:r>
              <a:rPr lang="en-US" dirty="0"/>
              <a:t>, landing and entry and exit of the aircraft. Design the system according to the mediator </a:t>
            </a:r>
            <a:r>
              <a:rPr lang="en-US" altLang="zh-CN" dirty="0"/>
              <a:t>pattern</a:t>
            </a:r>
            <a:r>
              <a:rPr lang="en-US" dirty="0"/>
              <a:t>.</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872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4525769"/>
            <a:ext cx="7510992" cy="1612563"/>
          </a:xfrm>
        </p:spPr>
        <p:txBody>
          <a:bodyPr rtlCol="0">
            <a:normAutofit/>
          </a:bodyPr>
          <a:lstStyle/>
          <a:p>
            <a:pPr marL="0" indent="0">
              <a:spcBef>
                <a:spcPts val="600"/>
              </a:spcBef>
              <a:buNone/>
            </a:pPr>
            <a:r>
              <a:rPr lang="en-US" dirty="0" err="1"/>
              <a:t>ControlTower</a:t>
            </a:r>
            <a:r>
              <a:rPr lang="en-US" dirty="0"/>
              <a:t> </a:t>
            </a:r>
            <a:r>
              <a:rPr lang="en-US" dirty="0" err="1"/>
              <a:t>ct</a:t>
            </a:r>
            <a:r>
              <a:rPr lang="en-US" dirty="0"/>
              <a:t> = new </a:t>
            </a:r>
            <a:r>
              <a:rPr lang="en-US" dirty="0" err="1"/>
              <a:t>ControlTower</a:t>
            </a:r>
            <a:r>
              <a:rPr lang="en-US" dirty="0"/>
              <a:t>(); </a:t>
            </a:r>
          </a:p>
          <a:p>
            <a:pPr marL="0" indent="0">
              <a:spcBef>
                <a:spcPts val="600"/>
              </a:spcBef>
              <a:buNone/>
            </a:pPr>
            <a:r>
              <a:rPr lang="en-US" dirty="0" err="1"/>
              <a:t>Battleplane</a:t>
            </a:r>
            <a:r>
              <a:rPr lang="en-US" dirty="0"/>
              <a:t> </a:t>
            </a:r>
            <a:r>
              <a:rPr lang="en-US" dirty="0" err="1"/>
              <a:t>bp</a:t>
            </a:r>
            <a:r>
              <a:rPr lang="en-US" dirty="0"/>
              <a:t> = new </a:t>
            </a:r>
            <a:r>
              <a:rPr lang="en-US" dirty="0" err="1"/>
              <a:t>Battleplane</a:t>
            </a:r>
            <a:r>
              <a:rPr lang="en-US" dirty="0"/>
              <a:t>(</a:t>
            </a:r>
            <a:r>
              <a:rPr lang="en-US" dirty="0" err="1"/>
              <a:t>ct</a:t>
            </a:r>
            <a:r>
              <a:rPr lang="en-US" dirty="0"/>
              <a:t>); </a:t>
            </a:r>
          </a:p>
          <a:p>
            <a:pPr marL="0" indent="0">
              <a:spcBef>
                <a:spcPts val="600"/>
              </a:spcBef>
              <a:buNone/>
            </a:pPr>
            <a:r>
              <a:rPr lang="en-US" dirty="0" err="1"/>
              <a:t>ct.registerBattleplane</a:t>
            </a:r>
            <a:r>
              <a:rPr lang="en-US" dirty="0"/>
              <a:t>(this);</a:t>
            </a:r>
            <a:endParaRPr lang="en-US" dirty="0">
              <a:latin typeface="微软雅黑" panose="020B0503020204020204" pitchFamily="34" charset="-122"/>
              <a:ea typeface="微软雅黑" panose="020B0503020204020204" pitchFamily="34" charset="-122"/>
            </a:endParaRPr>
          </a:p>
        </p:txBody>
      </p:sp>
      <p:pic>
        <p:nvPicPr>
          <p:cNvPr id="2" name="图片 1" desc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837" y="1400044"/>
            <a:ext cx="5462023" cy="2929909"/>
          </a:xfrm>
          <a:prstGeom prst="rect">
            <a:avLst/>
          </a:prstGeom>
        </p:spPr>
      </p:pic>
    </p:spTree>
    <p:extLst>
      <p:ext uri="{BB962C8B-B14F-4D97-AF65-F5344CB8AC3E}">
        <p14:creationId xmlns:p14="http://schemas.microsoft.com/office/powerpoint/2010/main" val="333725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855133"/>
          </a:xfrm>
        </p:spPr>
        <p:txBody>
          <a:bodyPr rtlCol="0"/>
          <a:lstStyle/>
          <a:p>
            <a:r>
              <a:rPr lang="en-US" dirty="0"/>
              <a:t>According to the size of the teacup, a structure like the one shown in Figure 2 can be designed.</a:t>
            </a:r>
            <a:endParaRPr 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665111" y="5771444"/>
            <a:ext cx="6199133" cy="307777"/>
          </a:xfrm>
          <a:prstGeom prst="rect">
            <a:avLst/>
          </a:prstGeom>
          <a:noFill/>
        </p:spPr>
        <p:txBody>
          <a:bodyPr wrap="none" rtlCol="0">
            <a:spAutoFit/>
          </a:bodyPr>
          <a:lstStyle/>
          <a:p>
            <a:r>
              <a:rPr kumimoji="1" lang="en-US" altLang="zh-CN" sz="1400" dirty="0"/>
              <a:t>Figure 2 A class diagram designed according to the cup size and tea variety</a:t>
            </a:r>
            <a:endParaRPr kumimoji="1" lang="zh-CN" altLang="en-US" sz="1400" dirty="0"/>
          </a:p>
        </p:txBody>
      </p:sp>
      <p:pic>
        <p:nvPicPr>
          <p:cNvPr id="3" name="图片 2" descr="屏幕快照 2018-03-22 下午8.53.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667" y="2411172"/>
            <a:ext cx="7267222" cy="2954577"/>
          </a:xfrm>
          <a:prstGeom prst="rect">
            <a:avLst/>
          </a:prstGeom>
        </p:spPr>
      </p:pic>
    </p:spTree>
    <p:extLst>
      <p:ext uri="{BB962C8B-B14F-4D97-AF65-F5344CB8AC3E}">
        <p14:creationId xmlns:p14="http://schemas.microsoft.com/office/powerpoint/2010/main" val="147476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Mediator—Advantage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510992" cy="4538133"/>
          </a:xfrm>
        </p:spPr>
        <p:txBody>
          <a:bodyPr rtlCol="0">
            <a:normAutofit/>
          </a:bodyPr>
          <a:lstStyle/>
          <a:p>
            <a:r>
              <a:rPr lang="en-US" dirty="0"/>
              <a:t>The interaction of all objects is transferred to a</a:t>
            </a:r>
            <a:r>
              <a:rPr lang="en-US" altLang="zh-CN" dirty="0"/>
              <a:t>n</a:t>
            </a:r>
            <a:r>
              <a:rPr lang="en-US" dirty="0"/>
              <a:t> </a:t>
            </a:r>
            <a:r>
              <a:rPr lang="en-US" altLang="zh-CN" dirty="0"/>
              <a:t>independent </a:t>
            </a:r>
            <a:r>
              <a:rPr lang="en-US" dirty="0"/>
              <a:t>mediator object, making it easier for users to modify inter-relationships between objects through mediators. When modifying an interactive behavior, it can be done by modifying or replacing one of the specific mediator subclasses. In addition, the transfer of object interactions into a specialized class also improves object reusability.</a:t>
            </a:r>
          </a:p>
          <a:p>
            <a:r>
              <a:rPr lang="en-US" dirty="0"/>
              <a:t>Because the objects do not interact directly, the unit test of the object </a:t>
            </a:r>
            <a:r>
              <a:rPr lang="en-US" altLang="zh-CN" dirty="0"/>
              <a:t>becomes</a:t>
            </a:r>
            <a:r>
              <a:rPr lang="zh-CN" altLang="en-US" dirty="0"/>
              <a:t> </a:t>
            </a:r>
            <a:r>
              <a:rPr lang="en-US" altLang="zh-CN" dirty="0"/>
              <a:t>more</a:t>
            </a:r>
            <a:r>
              <a:rPr lang="en-US" dirty="0"/>
              <a:t> easier.</a:t>
            </a:r>
          </a:p>
          <a:p>
            <a:r>
              <a:rPr lang="en-US" dirty="0"/>
              <a:t>Low coupling makes the modification of one class not affect other classes.</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47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250244"/>
          </a:xfrm>
        </p:spPr>
        <p:txBody>
          <a:bodyPr rtlCol="0"/>
          <a:lstStyle/>
          <a:p>
            <a:r>
              <a:rPr lang="en-US" dirty="0"/>
              <a:t>Now, if you need to add a new tea </a:t>
            </a:r>
            <a:r>
              <a:rPr lang="en-US" altLang="zh-CN" dirty="0"/>
              <a:t>kind</a:t>
            </a:r>
            <a:r>
              <a:rPr lang="en-US" dirty="0"/>
              <a:t>, such as </a:t>
            </a:r>
            <a:r>
              <a:rPr lang="en-US" dirty="0" err="1"/>
              <a:t>BlackTea</a:t>
            </a:r>
            <a:r>
              <a:rPr lang="en-US" dirty="0"/>
              <a:t>, you need to add the </a:t>
            </a:r>
            <a:r>
              <a:rPr lang="en-US" dirty="0" err="1"/>
              <a:t>BlackTea</a:t>
            </a:r>
            <a:r>
              <a:rPr lang="en-US" dirty="0"/>
              <a:t> class to the subclasses of </a:t>
            </a:r>
            <a:r>
              <a:rPr lang="en-US" dirty="0" err="1"/>
              <a:t>MedTea</a:t>
            </a:r>
            <a:r>
              <a:rPr lang="en-US" dirty="0"/>
              <a:t> and </a:t>
            </a:r>
            <a:r>
              <a:rPr lang="en-US" dirty="0" err="1"/>
              <a:t>SuperTea</a:t>
            </a:r>
            <a:r>
              <a:rPr lang="en-US" dirty="0"/>
              <a:t>, as shown in Figure 3.</a:t>
            </a:r>
            <a:endParaRPr lang="en-US" dirty="0">
              <a:latin typeface="微软雅黑" panose="020B0503020204020204" pitchFamily="34" charset="-122"/>
              <a:ea typeface="微软雅黑" panose="020B0503020204020204" pitchFamily="34" charset="-122"/>
            </a:endParaRPr>
          </a:p>
        </p:txBody>
      </p:sp>
      <p:sp>
        <p:nvSpPr>
          <p:cNvPr id="4" name="内容占位符 13"/>
          <p:cNvSpPr txBox="1">
            <a:spLocks/>
          </p:cNvSpPr>
          <p:nvPr/>
        </p:nvSpPr>
        <p:spPr>
          <a:xfrm>
            <a:off x="868186" y="5407377"/>
            <a:ext cx="7486650" cy="125024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dirty="0"/>
              <a:t>The above design does still </a:t>
            </a:r>
            <a:r>
              <a:rPr lang="en-US" altLang="zh-CN" dirty="0"/>
              <a:t>consistent with </a:t>
            </a:r>
            <a:r>
              <a:rPr lang="en-US" dirty="0"/>
              <a:t>the open and close principle, but adding a class needs to operate in two places at the same time, which is still more troublesome.</a:t>
            </a:r>
          </a:p>
        </p:txBody>
      </p:sp>
      <p:pic>
        <p:nvPicPr>
          <p:cNvPr id="2" name="图片 1" descr="屏幕快照 2018-03-22 下午9.01.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33" y="2635160"/>
            <a:ext cx="6913034" cy="2274802"/>
          </a:xfrm>
          <a:prstGeom prst="rect">
            <a:avLst/>
          </a:prstGeom>
        </p:spPr>
      </p:pic>
      <p:sp>
        <p:nvSpPr>
          <p:cNvPr id="3" name="文本框 2"/>
          <p:cNvSpPr txBox="1"/>
          <p:nvPr/>
        </p:nvSpPr>
        <p:spPr>
          <a:xfrm>
            <a:off x="4078111" y="5065888"/>
            <a:ext cx="843287" cy="307777"/>
          </a:xfrm>
          <a:prstGeom prst="rect">
            <a:avLst/>
          </a:prstGeom>
          <a:noFill/>
        </p:spPr>
        <p:txBody>
          <a:bodyPr wrap="none" rtlCol="0">
            <a:spAutoFit/>
          </a:bodyPr>
          <a:lstStyle/>
          <a:p>
            <a:r>
              <a:rPr kumimoji="1" lang="en-US" altLang="zh-CN" sz="1400" dirty="0"/>
              <a:t>Figure 3 </a:t>
            </a:r>
            <a:endParaRPr kumimoji="1" lang="zh-CN" altLang="en-US" sz="1400" dirty="0"/>
          </a:p>
        </p:txBody>
      </p:sp>
    </p:spTree>
    <p:extLst>
      <p:ext uri="{BB962C8B-B14F-4D97-AF65-F5344CB8AC3E}">
        <p14:creationId xmlns:p14="http://schemas.microsoft.com/office/powerpoint/2010/main" val="147476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292578"/>
          </a:xfrm>
        </p:spPr>
        <p:txBody>
          <a:bodyPr rtlCol="0"/>
          <a:lstStyle/>
          <a:p>
            <a:r>
              <a:rPr lang="en-US" dirty="0"/>
              <a:t>Now consider a structure that splits the entire class into two classes and redesigns it, as shown in Figure 4.</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2 下午9.06.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55" y="2751042"/>
            <a:ext cx="7718778" cy="1905268"/>
          </a:xfrm>
          <a:prstGeom prst="rect">
            <a:avLst/>
          </a:prstGeom>
        </p:spPr>
      </p:pic>
      <p:sp>
        <p:nvSpPr>
          <p:cNvPr id="3" name="文本框 2"/>
          <p:cNvSpPr txBox="1"/>
          <p:nvPr/>
        </p:nvSpPr>
        <p:spPr>
          <a:xfrm>
            <a:off x="1665112" y="5009445"/>
            <a:ext cx="6327373" cy="307777"/>
          </a:xfrm>
          <a:prstGeom prst="rect">
            <a:avLst/>
          </a:prstGeom>
          <a:noFill/>
        </p:spPr>
        <p:txBody>
          <a:bodyPr wrap="none" rtlCol="0">
            <a:spAutoFit/>
          </a:bodyPr>
          <a:lstStyle/>
          <a:p>
            <a:r>
              <a:rPr kumimoji="1" lang="en-US" altLang="zh-CN" sz="1400" dirty="0"/>
              <a:t>Figure 4 Design that separates the abstract part from the implementation part</a:t>
            </a:r>
            <a:endParaRPr kumimoji="1" lang="zh-CN" altLang="en-US" sz="1400" dirty="0"/>
          </a:p>
        </p:txBody>
      </p:sp>
    </p:spTree>
    <p:extLst>
      <p:ext uri="{BB962C8B-B14F-4D97-AF65-F5344CB8AC3E}">
        <p14:creationId xmlns:p14="http://schemas.microsoft.com/office/powerpoint/2010/main" val="147476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631244"/>
          </a:xfrm>
        </p:spPr>
        <p:txBody>
          <a:bodyPr rtlCol="0"/>
          <a:lstStyle/>
          <a:p>
            <a:r>
              <a:rPr lang="en-US" dirty="0"/>
              <a:t>Because the new design separates the abstract part from the implementation part, it is relatively easy to add new classes to the tea </a:t>
            </a:r>
            <a:r>
              <a:rPr lang="en-US" altLang="zh-CN" dirty="0"/>
              <a:t>kind </a:t>
            </a:r>
            <a:r>
              <a:rPr lang="en-US" dirty="0"/>
              <a:t>and cup size. For example, if you add a </a:t>
            </a:r>
            <a:r>
              <a:rPr lang="en-US" dirty="0" err="1"/>
              <a:t>BlackTea</a:t>
            </a:r>
            <a:r>
              <a:rPr lang="en-US" dirty="0"/>
              <a:t> class, just add a </a:t>
            </a:r>
            <a:r>
              <a:rPr lang="en-US" dirty="0" err="1"/>
              <a:t>Teakind</a:t>
            </a:r>
            <a:r>
              <a:rPr lang="en-US" dirty="0"/>
              <a:t> subclass, as shown in Figure </a:t>
            </a:r>
            <a:r>
              <a:rPr lang="en-US" altLang="zh-CN" dirty="0"/>
              <a:t>5</a:t>
            </a:r>
            <a:r>
              <a:rPr lang="en-US" dirty="0"/>
              <a:t>.</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2 下午9.08.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111" y="3259868"/>
            <a:ext cx="7168444" cy="1596762"/>
          </a:xfrm>
          <a:prstGeom prst="rect">
            <a:avLst/>
          </a:prstGeom>
        </p:spPr>
      </p:pic>
      <p:sp>
        <p:nvSpPr>
          <p:cNvPr id="3" name="文本框 2"/>
          <p:cNvSpPr txBox="1"/>
          <p:nvPr/>
        </p:nvSpPr>
        <p:spPr>
          <a:xfrm>
            <a:off x="3795889" y="5305778"/>
            <a:ext cx="843287" cy="307777"/>
          </a:xfrm>
          <a:prstGeom prst="rect">
            <a:avLst/>
          </a:prstGeom>
          <a:noFill/>
        </p:spPr>
        <p:txBody>
          <a:bodyPr wrap="none" rtlCol="0">
            <a:spAutoFit/>
          </a:bodyPr>
          <a:lstStyle/>
          <a:p>
            <a:r>
              <a:rPr kumimoji="1" lang="en-US" altLang="zh-CN" sz="1400" dirty="0"/>
              <a:t>Figure 5</a:t>
            </a:r>
            <a:endParaRPr kumimoji="1" lang="zh-CN" altLang="en-US" sz="1400" dirty="0"/>
          </a:p>
        </p:txBody>
      </p:sp>
    </p:spTree>
    <p:extLst>
      <p:ext uri="{BB962C8B-B14F-4D97-AF65-F5344CB8AC3E}">
        <p14:creationId xmlns:p14="http://schemas.microsoft.com/office/powerpoint/2010/main" val="17543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405467"/>
          </a:xfrm>
        </p:spPr>
        <p:txBody>
          <a:bodyPr rtlCol="0"/>
          <a:lstStyle/>
          <a:p>
            <a:r>
              <a:rPr lang="en-US" dirty="0"/>
              <a:t>If </a:t>
            </a:r>
            <a:r>
              <a:rPr lang="en-US" altLang="zh-CN" dirty="0"/>
              <a:t>you</a:t>
            </a:r>
            <a:r>
              <a:rPr lang="en-US" dirty="0"/>
              <a:t> want to add a new function of selling small cups of tea, </a:t>
            </a:r>
            <a:r>
              <a:rPr lang="zh-CN" altLang="zh-CN" dirty="0"/>
              <a:t>y</a:t>
            </a:r>
            <a:r>
              <a:rPr lang="en-US" altLang="zh-CN" dirty="0" err="1"/>
              <a:t>ou</a:t>
            </a:r>
            <a:r>
              <a:rPr lang="zh-CN" altLang="en-US" dirty="0"/>
              <a:t> </a:t>
            </a:r>
            <a:r>
              <a:rPr lang="en-US" dirty="0"/>
              <a:t>only need to add a </a:t>
            </a:r>
            <a:r>
              <a:rPr lang="en-US" dirty="0" err="1"/>
              <a:t>TeaSize</a:t>
            </a:r>
            <a:r>
              <a:rPr lang="en-US" dirty="0"/>
              <a:t> subclass of </a:t>
            </a:r>
            <a:r>
              <a:rPr lang="en-US" dirty="0" err="1"/>
              <a:t>SmallCup</a:t>
            </a:r>
            <a:r>
              <a:rPr lang="en-US" dirty="0"/>
              <a:t>, as shown in Figure 6.</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2 下午9.12.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556" y="2621652"/>
            <a:ext cx="8071556" cy="1634286"/>
          </a:xfrm>
          <a:prstGeom prst="rect">
            <a:avLst/>
          </a:prstGeom>
        </p:spPr>
      </p:pic>
      <p:sp>
        <p:nvSpPr>
          <p:cNvPr id="3" name="文本框 2"/>
          <p:cNvSpPr txBox="1"/>
          <p:nvPr/>
        </p:nvSpPr>
        <p:spPr>
          <a:xfrm>
            <a:off x="3908777" y="4459111"/>
            <a:ext cx="843287" cy="307777"/>
          </a:xfrm>
          <a:prstGeom prst="rect">
            <a:avLst/>
          </a:prstGeom>
          <a:noFill/>
        </p:spPr>
        <p:txBody>
          <a:bodyPr wrap="none" rtlCol="0">
            <a:spAutoFit/>
          </a:bodyPr>
          <a:lstStyle/>
          <a:p>
            <a:r>
              <a:rPr kumimoji="1" lang="en-US" altLang="zh-CN" sz="1400" dirty="0"/>
              <a:t>Figure 6</a:t>
            </a:r>
            <a:endParaRPr kumimoji="1" lang="zh-CN" altLang="en-US" sz="1400" dirty="0"/>
          </a:p>
        </p:txBody>
      </p:sp>
      <p:sp>
        <p:nvSpPr>
          <p:cNvPr id="6" name="内容占位符 13"/>
          <p:cNvSpPr txBox="1">
            <a:spLocks/>
          </p:cNvSpPr>
          <p:nvPr/>
        </p:nvSpPr>
        <p:spPr>
          <a:xfrm>
            <a:off x="924630" y="4871155"/>
            <a:ext cx="7486650" cy="1732845"/>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dirty="0"/>
              <a:t>From this point of view, when there are several dimensions in the designed program, the design that separates the abstract part from the implementation part can make the program independent and add classes without affecting each other. </a:t>
            </a:r>
            <a:r>
              <a:rPr lang="en-US" altLang="zh-CN" dirty="0"/>
              <a:t>And there is no need to change or even recompile already existing classes.</a:t>
            </a:r>
            <a:endParaRPr lang="en-US" dirty="0"/>
          </a:p>
        </p:txBody>
      </p:sp>
    </p:spTree>
    <p:extLst>
      <p:ext uri="{BB962C8B-B14F-4D97-AF65-F5344CB8AC3E}">
        <p14:creationId xmlns:p14="http://schemas.microsoft.com/office/powerpoint/2010/main" val="17543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Bridge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842911"/>
          </a:xfrm>
        </p:spPr>
        <p:txBody>
          <a:bodyPr rtlCol="0"/>
          <a:lstStyle/>
          <a:p>
            <a:pPr rtl="0"/>
            <a:r>
              <a:rPr lang="en-US" altLang="zh-CN" dirty="0">
                <a:latin typeface="微软雅黑" panose="020B0503020204020204" pitchFamily="34" charset="-122"/>
                <a:ea typeface="微软雅黑" panose="020B0503020204020204" pitchFamily="34" charset="-122"/>
              </a:rPr>
              <a:t>Indent</a:t>
            </a:r>
          </a:p>
          <a:p>
            <a:pPr lvl="1"/>
            <a:r>
              <a:rPr lang="en-US" altLang="zh-CN" sz="2000" dirty="0"/>
              <a:t>Decouple</a:t>
            </a:r>
            <a:r>
              <a:rPr lang="zh-CN" altLang="en-US" sz="2000" dirty="0"/>
              <a:t> </a:t>
            </a:r>
            <a:r>
              <a:rPr lang="en-US" altLang="zh-CN" sz="2000" dirty="0"/>
              <a:t>an</a:t>
            </a:r>
            <a:r>
              <a:rPr lang="zh-CN" altLang="en-US" sz="2000" dirty="0"/>
              <a:t> </a:t>
            </a:r>
            <a:r>
              <a:rPr lang="en-US" altLang="zh-CN" sz="2000" dirty="0"/>
              <a:t>abstraction</a:t>
            </a:r>
            <a:r>
              <a:rPr lang="zh-CN" altLang="en-US" sz="2000" dirty="0"/>
              <a:t> </a:t>
            </a:r>
            <a:r>
              <a:rPr lang="en-US" altLang="zh-CN" sz="2000" dirty="0"/>
              <a:t>from</a:t>
            </a:r>
            <a:r>
              <a:rPr lang="zh-CN" altLang="en-US" sz="2000" dirty="0"/>
              <a:t> </a:t>
            </a:r>
            <a:r>
              <a:rPr lang="en-US" altLang="zh-CN" sz="2000" dirty="0"/>
              <a:t>its</a:t>
            </a:r>
            <a:r>
              <a:rPr lang="zh-CN" altLang="en-US" sz="2000" dirty="0"/>
              <a:t> </a:t>
            </a:r>
            <a:r>
              <a:rPr lang="en-US" altLang="zh-CN" sz="2000" dirty="0"/>
              <a:t>implementation</a:t>
            </a:r>
            <a:r>
              <a:rPr lang="zh-CN" altLang="en-US" sz="2000" dirty="0"/>
              <a:t> </a:t>
            </a:r>
            <a:r>
              <a:rPr lang="en-US" altLang="zh-CN" sz="2000" dirty="0"/>
              <a:t>so</a:t>
            </a:r>
            <a:r>
              <a:rPr lang="zh-CN" altLang="en-US" sz="2000" dirty="0"/>
              <a:t> </a:t>
            </a:r>
            <a:r>
              <a:rPr lang="en-US" altLang="zh-CN" sz="2000" dirty="0"/>
              <a:t>that</a:t>
            </a:r>
            <a:r>
              <a:rPr lang="zh-CN" altLang="en-US" sz="2000" dirty="0"/>
              <a:t> </a:t>
            </a:r>
            <a:r>
              <a:rPr lang="en-US" altLang="zh-CN" sz="2000" dirty="0"/>
              <a:t>the</a:t>
            </a:r>
            <a:r>
              <a:rPr lang="zh-CN" altLang="en-US" sz="2000" dirty="0"/>
              <a:t> </a:t>
            </a:r>
            <a:r>
              <a:rPr lang="zh-CN" altLang="zh-CN" sz="2000" dirty="0"/>
              <a:t>t</a:t>
            </a:r>
            <a:r>
              <a:rPr lang="en-US" altLang="zh-CN" sz="2000" dirty="0" err="1"/>
              <a:t>wo</a:t>
            </a:r>
            <a:r>
              <a:rPr lang="zh-CN" altLang="en-US" sz="2000" dirty="0"/>
              <a:t> </a:t>
            </a:r>
            <a:r>
              <a:rPr lang="en-US" altLang="zh-CN" sz="2000" dirty="0"/>
              <a:t>can</a:t>
            </a:r>
            <a:r>
              <a:rPr lang="zh-CN" altLang="en-US" sz="2000" dirty="0"/>
              <a:t> </a:t>
            </a:r>
            <a:r>
              <a:rPr lang="en-US" altLang="zh-CN" sz="2000" dirty="0"/>
              <a:t>vary</a:t>
            </a:r>
            <a:r>
              <a:rPr lang="zh-CN" altLang="en-US" sz="2000" dirty="0"/>
              <a:t> </a:t>
            </a:r>
            <a:r>
              <a:rPr lang="en-US" altLang="zh-CN" sz="2000" dirty="0"/>
              <a:t>independently.</a:t>
            </a:r>
          </a:p>
          <a:p>
            <a:pPr rtl="0"/>
            <a:r>
              <a:rPr lang="en-US" altLang="zh-CN" dirty="0">
                <a:latin typeface="微软雅黑" panose="020B0503020204020204" pitchFamily="34" charset="-122"/>
                <a:ea typeface="微软雅黑" panose="020B0503020204020204" pitchFamily="34" charset="-122"/>
              </a:rPr>
              <a:t>Structure</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2 下午9.20.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05" y="3146778"/>
            <a:ext cx="7487761" cy="3105856"/>
          </a:xfrm>
          <a:prstGeom prst="rect">
            <a:avLst/>
          </a:prstGeom>
        </p:spPr>
      </p:pic>
    </p:spTree>
    <p:extLst>
      <p:ext uri="{BB962C8B-B14F-4D97-AF65-F5344CB8AC3E}">
        <p14:creationId xmlns:p14="http://schemas.microsoft.com/office/powerpoint/2010/main" val="374893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2869</Words>
  <Application>Microsoft Office PowerPoint</Application>
  <PresentationFormat>全屏显示(4:3)</PresentationFormat>
  <Paragraphs>208</Paragraphs>
  <Slides>40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微软雅黑</vt:lpstr>
      <vt:lpstr>Arial</vt:lpstr>
      <vt:lpstr>Euphemia</vt:lpstr>
      <vt:lpstr>Wingdings</vt:lpstr>
      <vt:lpstr>学术文献 16x9</vt:lpstr>
      <vt:lpstr>Design pattern</vt:lpstr>
      <vt:lpstr>Bridge</vt:lpstr>
      <vt:lpstr>Bridge</vt:lpstr>
      <vt:lpstr>Bridge</vt:lpstr>
      <vt:lpstr>Bridge</vt:lpstr>
      <vt:lpstr>Bridge</vt:lpstr>
      <vt:lpstr>Bridge</vt:lpstr>
      <vt:lpstr>Bridge</vt:lpstr>
      <vt:lpstr>Bridge</vt:lpstr>
      <vt:lpstr>Bridge</vt:lpstr>
      <vt:lpstr>Bridge — Applicability</vt:lpstr>
      <vt:lpstr>Bridge—Example</vt:lpstr>
      <vt:lpstr>Bridge—Example</vt:lpstr>
      <vt:lpstr>Bridge—Example</vt:lpstr>
      <vt:lpstr>Bridge—Example</vt:lpstr>
      <vt:lpstr>Behavioral patterns</vt:lpstr>
      <vt:lpstr>Behavioral patterns</vt:lpstr>
      <vt:lpstr>iterator</vt:lpstr>
      <vt:lpstr>Iterator </vt:lpstr>
      <vt:lpstr>Iterator</vt:lpstr>
      <vt:lpstr>Iterator</vt:lpstr>
      <vt:lpstr>Iterator</vt:lpstr>
      <vt:lpstr>Iterator</vt:lpstr>
      <vt:lpstr>Iterator—Applicability</vt:lpstr>
      <vt:lpstr>Iterator—Example</vt:lpstr>
      <vt:lpstr>Iterator—Example</vt:lpstr>
      <vt:lpstr>Iterator—Example</vt:lpstr>
      <vt:lpstr>Iterator—Example</vt:lpstr>
      <vt:lpstr>Iterator—Advantege</vt:lpstr>
      <vt:lpstr>Example</vt:lpstr>
      <vt:lpstr>mediator</vt:lpstr>
      <vt:lpstr>Mediator</vt:lpstr>
      <vt:lpstr>Mediator</vt:lpstr>
      <vt:lpstr>Mediator</vt:lpstr>
      <vt:lpstr>Mediator</vt:lpstr>
      <vt:lpstr>Mediator</vt:lpstr>
      <vt:lpstr>Mediator—Applicability</vt:lpstr>
      <vt:lpstr>Mediator—Example</vt:lpstr>
      <vt:lpstr>Mediator—Example</vt:lpstr>
      <vt:lpstr>Mediator—Advantage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2018-03-29T00:24:34Z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