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71" r:id="rId6"/>
    <p:sldId id="257" r:id="rId7"/>
    <p:sldId id="269" r:id="rId8"/>
    <p:sldId id="272" r:id="rId9"/>
    <p:sldId id="273" r:id="rId10"/>
    <p:sldId id="270" r:id="rId11"/>
    <p:sldId id="274" r:id="rId12"/>
    <p:sldId id="275" r:id="rId13"/>
    <p:sldId id="276" r:id="rId14"/>
    <p:sldId id="277" r:id="rId15"/>
    <p:sldId id="261" r:id="rId16"/>
    <p:sldId id="278" r:id="rId17"/>
    <p:sldId id="279" r:id="rId18"/>
    <p:sldId id="280" r:id="rId19"/>
    <p:sldId id="281" r:id="rId20"/>
    <p:sldId id="282" r:id="rId21"/>
    <p:sldId id="283" r:id="rId22"/>
    <p:sldId id="284" r:id="rId23"/>
    <p:sldId id="285" r:id="rId24"/>
    <p:sldId id="286" r:id="rId25"/>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2018/3/29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2018/3/29</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2018/3/29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2018/3/29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2018/3/29</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2018/3/29</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2018/3/29</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2018/3/29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2018/3/29</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Design</a:t>
            </a:r>
            <a:r>
              <a:rPr lang="zh-CN" altLang="en-US" dirty="0"/>
              <a:t> </a:t>
            </a:r>
            <a:r>
              <a:rPr lang="zh-CN" altLang="zh-CN" dirty="0"/>
              <a:t>p</a:t>
            </a:r>
            <a:r>
              <a:rPr lang="en-US" altLang="zh-CN" dirty="0" err="1"/>
              <a:t>attern</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latin typeface="微软雅黑" panose="020B0503020204020204" pitchFamily="34" charset="-122"/>
                <a:ea typeface="微软雅黑" panose="020B0503020204020204" pitchFamily="34" charset="-122"/>
              </a:rPr>
              <a:t>Lecture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239502"/>
          </a:xfrm>
        </p:spPr>
        <p:txBody>
          <a:bodyPr rtlCol="0">
            <a:noAutofit/>
          </a:bodyPr>
          <a:lstStyle/>
          <a:p>
            <a:pPr>
              <a:lnSpc>
                <a:spcPct val="100000"/>
              </a:lnSpc>
              <a:spcBef>
                <a:spcPts val="600"/>
              </a:spcBef>
            </a:pPr>
            <a:r>
              <a:rPr lang="en-US" sz="1800" dirty="0"/>
              <a:t>Simulate boiler temperature display. </a:t>
            </a:r>
            <a:r>
              <a:rPr lang="en-US" altLang="zh-CN" sz="1800" dirty="0"/>
              <a:t>T</a:t>
            </a:r>
            <a:r>
              <a:rPr lang="en-US" sz="1800" dirty="0"/>
              <a:t>he </a:t>
            </a:r>
            <a:r>
              <a:rPr lang="en-US" sz="1800" dirty="0" err="1"/>
              <a:t>observer</a:t>
            </a:r>
            <a:r>
              <a:rPr lang="en-US" altLang="zh-CN" sz="1800" dirty="0" err="1"/>
              <a:t>d</a:t>
            </a:r>
            <a:r>
              <a:rPr lang="zh-CN" altLang="en-US" sz="1800" dirty="0"/>
              <a:t> </a:t>
            </a:r>
            <a:r>
              <a:rPr lang="en-US" sz="1800" dirty="0"/>
              <a:t>represents the boiler </a:t>
            </a:r>
            <a:r>
              <a:rPr lang="en-US" altLang="zh-CN" sz="1800" dirty="0"/>
              <a:t>with </a:t>
            </a:r>
            <a:r>
              <a:rPr lang="en-US" sz="1800" dirty="0" err="1"/>
              <a:t>TemperatureGUI</a:t>
            </a:r>
            <a:r>
              <a:rPr lang="en-US" sz="1800" dirty="0"/>
              <a:t>. In order to display the temperature values in different ways, several observers were designed</a:t>
            </a:r>
            <a:r>
              <a:rPr lang="zh-CN" altLang="en-US" sz="1800" dirty="0"/>
              <a:t>: </a:t>
            </a:r>
            <a:r>
              <a:rPr lang="en-US" sz="1800" dirty="0"/>
              <a:t>the Celsius graphic display interface</a:t>
            </a:r>
            <a:r>
              <a:rPr lang="en-US" altLang="zh-CN" sz="1800" dirty="0"/>
              <a:t>—</a:t>
            </a:r>
            <a:r>
              <a:rPr lang="en-US" altLang="zh-CN" sz="1800" dirty="0" err="1"/>
              <a:t>CelsiusGUI</a:t>
            </a:r>
            <a:r>
              <a:rPr lang="en-US" sz="1800" dirty="0"/>
              <a:t>, the </a:t>
            </a:r>
            <a:r>
              <a:rPr lang="en-US" sz="1800" dirty="0" err="1"/>
              <a:t>FahrenheitGUI</a:t>
            </a:r>
            <a:r>
              <a:rPr lang="en-US" sz="1800" dirty="0"/>
              <a:t> object of the Fahrenheit temperature display interface, and the </a:t>
            </a:r>
            <a:r>
              <a:rPr lang="en-US" sz="1800" dirty="0" err="1"/>
              <a:t>KelvinGUI</a:t>
            </a:r>
            <a:r>
              <a:rPr lang="en-US" sz="1800" dirty="0"/>
              <a:t> object of the Kevin temperature display interface to observe the observed </a:t>
            </a:r>
            <a:r>
              <a:rPr lang="en-US" sz="1800" dirty="0" err="1"/>
              <a:t>TemperatureGUI</a:t>
            </a:r>
            <a:r>
              <a:rPr lang="en-US" sz="1800" dirty="0"/>
              <a:t> object.</a:t>
            </a:r>
          </a:p>
          <a:p>
            <a:pPr>
              <a:lnSpc>
                <a:spcPct val="100000"/>
              </a:lnSpc>
              <a:spcBef>
                <a:spcPts val="600"/>
              </a:spcBef>
            </a:pPr>
            <a:r>
              <a:rPr lang="en-US" sz="1800" dirty="0"/>
              <a:t>When the user enters Celsius, Fahrenheit or Kevin temperature in the </a:t>
            </a:r>
            <a:r>
              <a:rPr lang="en-US" sz="1800" dirty="0" err="1"/>
              <a:t>TemperatureGUI</a:t>
            </a:r>
            <a:r>
              <a:rPr lang="en-US" sz="1800" dirty="0"/>
              <a:t> graphical interface, accordingly, according to the temperature conversion, several temperature observer interfaces will display Celsius, Fahrenheit, or Kevin temperature, respectively, and also display the temperature color, That is, different colors indicate different temperatures. The design is shown in Figure</a:t>
            </a:r>
            <a:r>
              <a:rPr lang="en-US" altLang="zh-CN" sz="1800" dirty="0"/>
              <a:t>2</a:t>
            </a:r>
            <a:r>
              <a:rPr lang="zh-CN" altLang="en-US" sz="1800" dirty="0"/>
              <a:t> </a:t>
            </a:r>
            <a:r>
              <a:rPr lang="en-US" altLang="zh-CN" sz="1800" dirty="0"/>
              <a:t>.</a:t>
            </a:r>
            <a:endParaRPr lang="en-US" sz="1800" dirty="0"/>
          </a:p>
        </p:txBody>
      </p:sp>
    </p:spTree>
    <p:extLst>
      <p:ext uri="{BB962C8B-B14F-4D97-AF65-F5344CB8AC3E}">
        <p14:creationId xmlns:p14="http://schemas.microsoft.com/office/powerpoint/2010/main" val="2360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99479" y="4788190"/>
            <a:ext cx="7486650" cy="1923817"/>
          </a:xfrm>
        </p:spPr>
        <p:txBody>
          <a:bodyPr rtlCol="0">
            <a:normAutofit/>
          </a:bodyPr>
          <a:lstStyle/>
          <a:p>
            <a:r>
              <a:rPr lang="en-US" sz="1800" dirty="0"/>
              <a:t>In this program, the </a:t>
            </a:r>
            <a:r>
              <a:rPr lang="en-US" sz="1800" dirty="0" err="1"/>
              <a:t>setChanged</a:t>
            </a:r>
            <a:r>
              <a:rPr lang="en-US" sz="1800" dirty="0"/>
              <a:t>() and </a:t>
            </a:r>
            <a:r>
              <a:rPr lang="en-US" sz="1800" dirty="0" err="1"/>
              <a:t>notifyObservers</a:t>
            </a:r>
            <a:r>
              <a:rPr lang="en-US" sz="1800" dirty="0"/>
              <a:t>(</a:t>
            </a:r>
            <a:r>
              <a:rPr lang="en-US" sz="1800" dirty="0" err="1"/>
              <a:t>bTem</a:t>
            </a:r>
            <a:r>
              <a:rPr lang="en-US" sz="1800" dirty="0"/>
              <a:t>) methods are used to notify observers of changes in temperature. The parameter </a:t>
            </a:r>
            <a:r>
              <a:rPr lang="en-US" sz="1800" dirty="0" err="1"/>
              <a:t>bTem</a:t>
            </a:r>
            <a:r>
              <a:rPr lang="en-US" sz="1800" dirty="0"/>
              <a:t> represents the temperature value entered by the user. This parameter passes the temperature value to the observer's update method's second parameter. After reading this value in the observer object, the current user input temperature value can be obtained.</a:t>
            </a:r>
          </a:p>
        </p:txBody>
      </p:sp>
      <p:pic>
        <p:nvPicPr>
          <p:cNvPr id="2" name="图片 1" descr="屏幕快照 2018-03-26 下午5.09.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42" y="1405057"/>
            <a:ext cx="6355275" cy="2771020"/>
          </a:xfrm>
          <a:prstGeom prst="rect">
            <a:avLst/>
          </a:prstGeom>
        </p:spPr>
      </p:pic>
      <p:sp>
        <p:nvSpPr>
          <p:cNvPr id="3" name="文本框 2"/>
          <p:cNvSpPr txBox="1"/>
          <p:nvPr/>
        </p:nvSpPr>
        <p:spPr>
          <a:xfrm>
            <a:off x="3883143" y="4321379"/>
            <a:ext cx="843287" cy="307777"/>
          </a:xfrm>
          <a:prstGeom prst="rect">
            <a:avLst/>
          </a:prstGeom>
          <a:noFill/>
        </p:spPr>
        <p:txBody>
          <a:bodyPr wrap="none" rtlCol="0">
            <a:spAutoFit/>
          </a:bodyPr>
          <a:lstStyle/>
          <a:p>
            <a:r>
              <a:rPr kumimoji="1" lang="en-US" altLang="zh-CN" sz="1400" dirty="0"/>
              <a:t>Figure</a:t>
            </a:r>
            <a:r>
              <a:rPr kumimoji="1" lang="zh-CN" altLang="en-US" sz="1400" dirty="0"/>
              <a:t> </a:t>
            </a:r>
            <a:r>
              <a:rPr kumimoji="1" lang="en-US" altLang="zh-CN" sz="1400" dirty="0"/>
              <a:t>2</a:t>
            </a:r>
            <a:endParaRPr kumimoji="1" lang="zh-CN" altLang="en-US" sz="1400" dirty="0"/>
          </a:p>
        </p:txBody>
      </p:sp>
    </p:spTree>
    <p:extLst>
      <p:ext uri="{BB962C8B-B14F-4D97-AF65-F5344CB8AC3E}">
        <p14:creationId xmlns:p14="http://schemas.microsoft.com/office/powerpoint/2010/main" val="2360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Strategy</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845224"/>
          </a:xfrm>
        </p:spPr>
        <p:txBody>
          <a:bodyPr rtlCol="0">
            <a:normAutofit fontScale="85000" lnSpcReduction="20000"/>
          </a:bodyPr>
          <a:lstStyle/>
          <a:p>
            <a:pPr>
              <a:lnSpc>
                <a:spcPct val="100000"/>
              </a:lnSpc>
              <a:spcBef>
                <a:spcPts val="600"/>
              </a:spcBef>
            </a:pPr>
            <a:r>
              <a:rPr lang="en-US" dirty="0"/>
              <a:t>One of the basic principles that object-oriented programming follows is </a:t>
            </a:r>
            <a:r>
              <a:rPr lang="en-US" altLang="zh-CN" dirty="0"/>
              <a:t>separation </a:t>
            </a:r>
            <a:r>
              <a:rPr lang="en-US" dirty="0"/>
              <a:t>of duties, and the other is high cohesion and low coupling.</a:t>
            </a:r>
          </a:p>
          <a:p>
            <a:pPr>
              <a:lnSpc>
                <a:spcPct val="100000"/>
              </a:lnSpc>
              <a:spcBef>
                <a:spcPts val="600"/>
              </a:spcBef>
            </a:pPr>
            <a:r>
              <a:rPr lang="en-US" dirty="0"/>
              <a:t>Let‘s first observe an example. This is a sort of Java program. This sorter contains 4 different sort methods. Each method will return an ordered sequence of integers.</a:t>
            </a:r>
            <a:r>
              <a:rPr lang="zh-CN" altLang="en-US" dirty="0"/>
              <a:t> </a:t>
            </a:r>
            <a:r>
              <a:rPr lang="en-US" dirty="0"/>
              <a:t>First design the program as a </a:t>
            </a:r>
            <a:r>
              <a:rPr lang="en-US" altLang="zh-CN" dirty="0"/>
              <a:t>independent </a:t>
            </a:r>
            <a:r>
              <a:rPr lang="en-US" dirty="0"/>
              <a:t>class. The design includes both the main method and some sorting methods.</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5.2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150" y="3401225"/>
            <a:ext cx="3721100" cy="2044700"/>
          </a:xfrm>
          <a:prstGeom prst="rect">
            <a:avLst/>
          </a:prstGeom>
        </p:spPr>
      </p:pic>
      <p:sp>
        <p:nvSpPr>
          <p:cNvPr id="5" name="内容占位符 13"/>
          <p:cNvSpPr txBox="1">
            <a:spLocks/>
          </p:cNvSpPr>
          <p:nvPr/>
        </p:nvSpPr>
        <p:spPr>
          <a:xfrm>
            <a:off x="1039468" y="5530157"/>
            <a:ext cx="7486650" cy="121469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spcBef>
                <a:spcPts val="600"/>
              </a:spcBef>
            </a:pPr>
            <a:r>
              <a:rPr lang="en-US" sz="1700" dirty="0"/>
              <a:t>Advantages: The entire program is designed as a </a:t>
            </a:r>
            <a:r>
              <a:rPr lang="en-US" altLang="zh-CN" sz="1700" dirty="0"/>
              <a:t>independent</a:t>
            </a:r>
            <a:r>
              <a:rPr lang="zh-CN" altLang="en-US" sz="1700" dirty="0"/>
              <a:t> </a:t>
            </a:r>
            <a:r>
              <a:rPr lang="en-US" sz="1700" dirty="0"/>
              <a:t>class, making it easier to write code;</a:t>
            </a:r>
          </a:p>
          <a:p>
            <a:pPr>
              <a:spcBef>
                <a:spcPts val="600"/>
              </a:spcBef>
            </a:pPr>
            <a:r>
              <a:rPr lang="en-US" sz="1700" dirty="0"/>
              <a:t>Disadvantages: There is no separation of </a:t>
            </a:r>
            <a:r>
              <a:rPr lang="en-US" altLang="zh-CN" sz="1700" dirty="0"/>
              <a:t>duties</a:t>
            </a:r>
            <a:r>
              <a:rPr lang="zh-CN" altLang="en-US" sz="1700" dirty="0"/>
              <a:t> </a:t>
            </a:r>
            <a:r>
              <a:rPr lang="en-US" sz="1700" dirty="0"/>
              <a:t>and there are also problems with scalability and maintainability.</a:t>
            </a:r>
          </a:p>
        </p:txBody>
      </p:sp>
    </p:spTree>
    <p:extLst>
      <p:ext uri="{BB962C8B-B14F-4D97-AF65-F5344CB8AC3E}">
        <p14:creationId xmlns:p14="http://schemas.microsoft.com/office/powerpoint/2010/main" val="2360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962018"/>
          </a:xfrm>
        </p:spPr>
        <p:txBody>
          <a:bodyPr rtlCol="0">
            <a:normAutofit fontScale="92500" lnSpcReduction="20000"/>
          </a:bodyPr>
          <a:lstStyle/>
          <a:p>
            <a:pPr>
              <a:lnSpc>
                <a:spcPct val="100000"/>
              </a:lnSpc>
              <a:spcBef>
                <a:spcPts val="600"/>
              </a:spcBef>
            </a:pPr>
            <a:r>
              <a:rPr lang="en-US" sz="1700" dirty="0"/>
              <a:t>In order to overcome the above-mentioned disadvantages, the above design class is split into two classes.</a:t>
            </a:r>
          </a:p>
          <a:p>
            <a:pPr lvl="1">
              <a:lnSpc>
                <a:spcPct val="100000"/>
              </a:lnSpc>
            </a:pPr>
            <a:r>
              <a:rPr lang="en-US" sz="1700" dirty="0"/>
              <a:t>This design strips the customer class Sorting with the main method from the sorting </a:t>
            </a:r>
            <a:r>
              <a:rPr lang="en-US" sz="1700" dirty="0" err="1"/>
              <a:t>SortingAlgorithms</a:t>
            </a:r>
            <a:r>
              <a:rPr lang="en-US" sz="1700" dirty="0"/>
              <a:t>.</a:t>
            </a:r>
            <a:r>
              <a:rPr lang="zh-CN" altLang="en-US" sz="1700" dirty="0"/>
              <a:t> </a:t>
            </a:r>
            <a:r>
              <a:rPr lang="en-US" sz="1700" dirty="0"/>
              <a:t>Therefore, the separation of </a:t>
            </a:r>
            <a:r>
              <a:rPr lang="en-US" altLang="zh-CN" sz="1700" dirty="0"/>
              <a:t>duties</a:t>
            </a:r>
            <a:r>
              <a:rPr lang="zh-CN" altLang="en-US" sz="1700" dirty="0"/>
              <a:t> </a:t>
            </a:r>
            <a:r>
              <a:rPr lang="en-US" sz="1700" dirty="0"/>
              <a:t>was achieved.</a:t>
            </a:r>
          </a:p>
          <a:p>
            <a:pPr lvl="1">
              <a:lnSpc>
                <a:spcPct val="100000"/>
              </a:lnSpc>
            </a:pPr>
            <a:r>
              <a:rPr lang="en-US" sz="1700" dirty="0"/>
              <a:t> All the sorting algorithms in the design are encapsulated in a class</a:t>
            </a:r>
            <a:r>
              <a:rPr lang="en-US" altLang="zh-CN" sz="1700" dirty="0"/>
              <a:t>.</a:t>
            </a:r>
            <a:r>
              <a:rPr lang="zh-CN" altLang="en-US" sz="1700" dirty="0"/>
              <a:t> </a:t>
            </a:r>
            <a:r>
              <a:rPr lang="en-US" sz="1700" dirty="0"/>
              <a:t>These methods all accomplish the same task- sorting an integer sequence, so the design has a high cohesive nature.</a:t>
            </a:r>
          </a:p>
        </p:txBody>
      </p:sp>
      <p:pic>
        <p:nvPicPr>
          <p:cNvPr id="2" name="图片 1" descr="屏幕快照 2018-03-26 下午5.37.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384" y="3381777"/>
            <a:ext cx="5579920" cy="1826760"/>
          </a:xfrm>
          <a:prstGeom prst="rect">
            <a:avLst/>
          </a:prstGeom>
        </p:spPr>
      </p:pic>
      <p:sp>
        <p:nvSpPr>
          <p:cNvPr id="5" name="内容占位符 13"/>
          <p:cNvSpPr txBox="1">
            <a:spLocks/>
          </p:cNvSpPr>
          <p:nvPr/>
        </p:nvSpPr>
        <p:spPr>
          <a:xfrm>
            <a:off x="864288" y="5270330"/>
            <a:ext cx="7486650" cy="1451733"/>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lnSpc>
                <a:spcPct val="100000"/>
              </a:lnSpc>
              <a:spcBef>
                <a:spcPts val="600"/>
              </a:spcBef>
            </a:pPr>
            <a:r>
              <a:rPr lang="en-US" sz="1700" dirty="0"/>
              <a:t>Advantages: When you need to modify the methods in </a:t>
            </a:r>
            <a:r>
              <a:rPr lang="en-US" sz="1700" dirty="0" err="1"/>
              <a:t>SortingAlgorithms</a:t>
            </a:r>
            <a:r>
              <a:rPr lang="en-US" sz="1700" dirty="0"/>
              <a:t>, you do not have to make any changes to the customer class Sorting.</a:t>
            </a:r>
          </a:p>
          <a:p>
            <a:pPr>
              <a:lnSpc>
                <a:spcPct val="100000"/>
              </a:lnSpc>
              <a:spcBef>
                <a:spcPts val="600"/>
              </a:spcBef>
            </a:pPr>
            <a:r>
              <a:rPr lang="en-US" sz="1700" dirty="0"/>
              <a:t>Problem: When a new algorithm is added to the </a:t>
            </a:r>
            <a:r>
              <a:rPr lang="en-US" sz="1700" dirty="0" err="1"/>
              <a:t>SortingAlgorithms</a:t>
            </a:r>
            <a:r>
              <a:rPr lang="en-US" sz="1700" dirty="0"/>
              <a:t> or when an algorithm is modified, the entire </a:t>
            </a:r>
            <a:r>
              <a:rPr lang="en-US" sz="1700" dirty="0" err="1"/>
              <a:t>SortingAlgorithms</a:t>
            </a:r>
            <a:r>
              <a:rPr lang="en-US" sz="1700" dirty="0"/>
              <a:t> class needs to be recompiled.</a:t>
            </a:r>
          </a:p>
        </p:txBody>
      </p:sp>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10410"/>
            <a:ext cx="7486650" cy="1392647"/>
          </a:xfrm>
        </p:spPr>
        <p:txBody>
          <a:bodyPr rtlCol="0">
            <a:normAutofit lnSpcReduction="10000"/>
          </a:bodyPr>
          <a:lstStyle/>
          <a:p>
            <a:r>
              <a:rPr lang="en-US" dirty="0"/>
              <a:t>Solution:</a:t>
            </a:r>
          </a:p>
          <a:p>
            <a:pPr lvl="1"/>
            <a:r>
              <a:rPr lang="en-US" sz="1800" dirty="0"/>
              <a:t>Split </a:t>
            </a:r>
            <a:r>
              <a:rPr lang="en-US" altLang="zh-CN" sz="1800" dirty="0"/>
              <a:t>class</a:t>
            </a:r>
            <a:r>
              <a:rPr lang="zh-CN" altLang="en-US" sz="1800" dirty="0"/>
              <a:t> </a:t>
            </a:r>
            <a:r>
              <a:rPr lang="en-US" sz="1800" dirty="0" err="1"/>
              <a:t>SortingAlgorithms</a:t>
            </a:r>
            <a:r>
              <a:rPr lang="en-US" sz="1800" dirty="0"/>
              <a:t> further, </a:t>
            </a:r>
            <a:r>
              <a:rPr lang="en-US" altLang="zh-CN" sz="1800" dirty="0"/>
              <a:t>encapsulating </a:t>
            </a:r>
            <a:r>
              <a:rPr lang="en-US" sz="1800" dirty="0"/>
              <a:t>each sorting algorithm into a single class, that is, splitting a class into several classes, each encapsulating an algorithm separately.</a:t>
            </a:r>
          </a:p>
        </p:txBody>
      </p:sp>
      <p:pic>
        <p:nvPicPr>
          <p:cNvPr id="2" name="图片 1" descr="屏幕快照 2018-03-26 下午5.40.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57" y="2504509"/>
            <a:ext cx="4452476" cy="2266230"/>
          </a:xfrm>
          <a:prstGeom prst="rect">
            <a:avLst/>
          </a:prstGeom>
        </p:spPr>
      </p:pic>
      <p:sp>
        <p:nvSpPr>
          <p:cNvPr id="5" name="内容占位符 13"/>
          <p:cNvSpPr txBox="1">
            <a:spLocks/>
          </p:cNvSpPr>
          <p:nvPr/>
        </p:nvSpPr>
        <p:spPr>
          <a:xfrm>
            <a:off x="908083" y="4906040"/>
            <a:ext cx="7486650" cy="1824217"/>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lvl="1">
              <a:spcBef>
                <a:spcPts val="300"/>
              </a:spcBef>
            </a:pPr>
            <a:r>
              <a:rPr lang="en-US" sz="1800" dirty="0"/>
              <a:t>Advantages: Modifying an algorithm only requires recompiling the class involved in the algorithm without having to recompile other classes. If you want to add a new algorithm, you only need to add a new class that encapsulates the algorithm in the collection of subclasses.</a:t>
            </a:r>
          </a:p>
          <a:p>
            <a:pPr>
              <a:spcBef>
                <a:spcPts val="300"/>
              </a:spcBef>
            </a:pPr>
            <a:r>
              <a:rPr lang="en-US" sz="2100" dirty="0"/>
              <a:t>The design is universal, and it can be attributed to this type of </a:t>
            </a:r>
            <a:r>
              <a:rPr lang="en-US" altLang="zh-CN" sz="2100" dirty="0"/>
              <a:t>pattern—</a:t>
            </a:r>
            <a:r>
              <a:rPr lang="zh-CN" altLang="en-US" sz="2100" dirty="0"/>
              <a:t> </a:t>
            </a:r>
            <a:r>
              <a:rPr lang="en-US" sz="2100" dirty="0"/>
              <a:t>the strategy </a:t>
            </a:r>
            <a:r>
              <a:rPr lang="en-US" altLang="zh-CN" sz="2100" dirty="0"/>
              <a:t>pattern</a:t>
            </a:r>
            <a:r>
              <a:rPr lang="en-US" sz="2100" dirty="0"/>
              <a:t>.</a:t>
            </a:r>
          </a:p>
          <a:p>
            <a:pPr lvl="1"/>
            <a:endParaRPr lang="en-US" sz="1800" dirty="0"/>
          </a:p>
        </p:txBody>
      </p:sp>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078812"/>
          </a:xfrm>
        </p:spPr>
        <p:txBody>
          <a:bodyPr rtlCol="0"/>
          <a:lstStyle/>
          <a:p>
            <a:pPr rtl="0"/>
            <a:r>
              <a:rPr lang="en-US" altLang="zh-CN" dirty="0">
                <a:latin typeface="微软雅黑" panose="020B0503020204020204" pitchFamily="34" charset="-122"/>
                <a:ea typeface="微软雅黑" panose="020B0503020204020204" pitchFamily="34" charset="-122"/>
              </a:rPr>
              <a:t>Intent</a:t>
            </a:r>
          </a:p>
          <a:p>
            <a:pPr lvl="1"/>
            <a:r>
              <a:rPr lang="en-US" altLang="zh-CN" sz="2000" dirty="0"/>
              <a:t>Define</a:t>
            </a:r>
            <a:r>
              <a:rPr lang="zh-CN" altLang="en-US" sz="2000" dirty="0"/>
              <a:t> </a:t>
            </a:r>
            <a:r>
              <a:rPr lang="en-US" altLang="zh-CN" sz="2000" dirty="0"/>
              <a:t>a</a:t>
            </a:r>
            <a:r>
              <a:rPr lang="zh-CN" altLang="en-US" sz="2000" dirty="0"/>
              <a:t> </a:t>
            </a:r>
            <a:r>
              <a:rPr lang="en-US" altLang="zh-CN" sz="2000" dirty="0"/>
              <a:t>family</a:t>
            </a:r>
            <a:r>
              <a:rPr lang="zh-CN" altLang="en-US" sz="2000" dirty="0"/>
              <a:t> </a:t>
            </a:r>
            <a:r>
              <a:rPr lang="en-US" altLang="zh-CN" sz="2000" dirty="0"/>
              <a:t>of</a:t>
            </a:r>
            <a:r>
              <a:rPr lang="zh-CN" altLang="en-US" sz="2000" dirty="0"/>
              <a:t> </a:t>
            </a:r>
            <a:r>
              <a:rPr lang="en-US" altLang="zh-CN" sz="2000" dirty="0"/>
              <a:t>algorithm,</a:t>
            </a:r>
            <a:r>
              <a:rPr lang="zh-CN" altLang="en-US" sz="2000" dirty="0"/>
              <a:t> </a:t>
            </a:r>
            <a:r>
              <a:rPr lang="en-US" altLang="zh-CN" sz="2000" dirty="0"/>
              <a:t>encapsulate</a:t>
            </a:r>
            <a:r>
              <a:rPr lang="zh-CN" altLang="en-US" sz="2000" dirty="0"/>
              <a:t> </a:t>
            </a:r>
            <a:r>
              <a:rPr lang="en-US" altLang="zh-CN" sz="2000" dirty="0"/>
              <a:t>each</a:t>
            </a:r>
            <a:r>
              <a:rPr lang="zh-CN" altLang="en-US" sz="2000" dirty="0"/>
              <a:t> </a:t>
            </a:r>
            <a:r>
              <a:rPr lang="en-US" altLang="zh-CN" sz="2000" dirty="0"/>
              <a:t>one,</a:t>
            </a:r>
            <a:r>
              <a:rPr lang="zh-CN" altLang="en-US" sz="2000" dirty="0"/>
              <a:t> </a:t>
            </a:r>
            <a:r>
              <a:rPr lang="en-US" altLang="zh-CN" sz="2000" dirty="0"/>
              <a:t>and</a:t>
            </a:r>
            <a:r>
              <a:rPr lang="zh-CN" altLang="en-US" sz="2000" dirty="0"/>
              <a:t> </a:t>
            </a:r>
            <a:r>
              <a:rPr lang="en-US" altLang="zh-CN" sz="2000" dirty="0"/>
              <a:t>make</a:t>
            </a:r>
            <a:r>
              <a:rPr lang="zh-CN" altLang="en-US" sz="2000" dirty="0"/>
              <a:t> </a:t>
            </a:r>
            <a:r>
              <a:rPr lang="en-US" altLang="zh-CN" sz="2000" dirty="0"/>
              <a:t>them</a:t>
            </a:r>
            <a:r>
              <a:rPr lang="zh-CN" altLang="en-US" sz="2000" dirty="0"/>
              <a:t> </a:t>
            </a:r>
            <a:r>
              <a:rPr lang="en-US" altLang="zh-CN" sz="2000" dirty="0"/>
              <a:t>interchangeable.</a:t>
            </a:r>
            <a:r>
              <a:rPr lang="zh-CN" altLang="en-US" sz="2000" dirty="0"/>
              <a:t> </a:t>
            </a:r>
            <a:r>
              <a:rPr lang="en-US" altLang="zh-CN" sz="2000" dirty="0"/>
              <a:t>Strategy</a:t>
            </a:r>
            <a:r>
              <a:rPr lang="zh-CN" altLang="en-US" sz="2000" dirty="0"/>
              <a:t> </a:t>
            </a:r>
            <a:r>
              <a:rPr lang="zh-CN" altLang="zh-CN" sz="2000" dirty="0"/>
              <a:t>l</a:t>
            </a:r>
            <a:r>
              <a:rPr lang="en-US" altLang="zh-CN" sz="2000" dirty="0" err="1"/>
              <a:t>ets</a:t>
            </a:r>
            <a:r>
              <a:rPr lang="zh-CN" altLang="en-US" sz="2000" dirty="0"/>
              <a:t> </a:t>
            </a:r>
            <a:r>
              <a:rPr lang="en-US" altLang="zh-CN" sz="2000" dirty="0"/>
              <a:t>the</a:t>
            </a:r>
            <a:r>
              <a:rPr lang="zh-CN" altLang="en-US" sz="2000" dirty="0"/>
              <a:t> </a:t>
            </a:r>
            <a:r>
              <a:rPr lang="en-US" altLang="zh-CN" sz="2000" dirty="0"/>
              <a:t>algorithm</a:t>
            </a:r>
            <a:r>
              <a:rPr lang="zh-CN" altLang="en-US" sz="2000" dirty="0"/>
              <a:t> </a:t>
            </a:r>
            <a:r>
              <a:rPr lang="en-US" altLang="zh-CN" sz="2000" dirty="0"/>
              <a:t>vary</a:t>
            </a:r>
            <a:r>
              <a:rPr lang="zh-CN" altLang="en-US" sz="2000" dirty="0"/>
              <a:t> </a:t>
            </a:r>
            <a:r>
              <a:rPr lang="en-US" altLang="zh-CN" sz="2000" dirty="0"/>
              <a:t>independently</a:t>
            </a:r>
            <a:r>
              <a:rPr lang="zh-CN" altLang="en-US" sz="2000" dirty="0"/>
              <a:t> </a:t>
            </a:r>
            <a:r>
              <a:rPr lang="en-US" altLang="zh-CN" sz="2000" dirty="0"/>
              <a:t>from</a:t>
            </a:r>
            <a:r>
              <a:rPr lang="zh-CN" altLang="en-US" sz="2000" dirty="0"/>
              <a:t> </a:t>
            </a:r>
            <a:r>
              <a:rPr lang="en-US" altLang="zh-CN" sz="2000" dirty="0"/>
              <a:t>clients</a:t>
            </a:r>
            <a:r>
              <a:rPr lang="zh-CN" altLang="en-US" sz="2000" dirty="0"/>
              <a:t> </a:t>
            </a:r>
            <a:r>
              <a:rPr lang="en-US" altLang="zh-CN" sz="2000" dirty="0"/>
              <a:t>that</a:t>
            </a:r>
            <a:r>
              <a:rPr lang="zh-CN" altLang="en-US" sz="2000" dirty="0"/>
              <a:t> </a:t>
            </a:r>
            <a:r>
              <a:rPr lang="en-US" altLang="zh-CN" sz="2000" dirty="0"/>
              <a:t>use</a:t>
            </a:r>
            <a:r>
              <a:rPr lang="zh-CN" altLang="en-US" sz="2000" dirty="0"/>
              <a:t> </a:t>
            </a:r>
            <a:r>
              <a:rPr lang="en-US" altLang="zh-CN" sz="2000" dirty="0"/>
              <a:t>it.</a:t>
            </a:r>
          </a:p>
          <a:p>
            <a:r>
              <a:rPr lang="en-US" altLang="zh-CN" dirty="0">
                <a:latin typeface="微软雅黑" panose="020B0503020204020204" pitchFamily="34" charset="-122"/>
                <a:ea typeface="微软雅黑" panose="020B0503020204020204" pitchFamily="34" charset="-122"/>
              </a:rPr>
              <a:t>Structure</a:t>
            </a:r>
          </a:p>
          <a:p>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5.50.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31" y="3711550"/>
            <a:ext cx="7188200" cy="2387600"/>
          </a:xfrm>
          <a:prstGeom prst="rect">
            <a:avLst/>
          </a:prstGeom>
        </p:spPr>
      </p:pic>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70282" y="1410410"/>
            <a:ext cx="7486650" cy="3334348"/>
          </a:xfrm>
        </p:spPr>
        <p:txBody>
          <a:bodyPr rtlCol="0"/>
          <a:lstStyle/>
          <a:p>
            <a:pPr rtl="0"/>
            <a:r>
              <a:rPr lang="en-US" altLang="zh-CN" dirty="0">
                <a:latin typeface="微软雅黑" panose="020B0503020204020204" pitchFamily="34" charset="-122"/>
                <a:ea typeface="微软雅黑" panose="020B0503020204020204" pitchFamily="34" charset="-122"/>
              </a:rPr>
              <a:t>Participants</a:t>
            </a:r>
          </a:p>
          <a:p>
            <a:pPr lvl="1"/>
            <a:r>
              <a:rPr lang="en-US" altLang="zh-CN" dirty="0"/>
              <a:t>Strategy</a:t>
            </a:r>
          </a:p>
          <a:p>
            <a:pPr lvl="2"/>
            <a:r>
              <a:rPr lang="en-US" altLang="zh-CN" sz="1600" dirty="0"/>
              <a:t>Declare</a:t>
            </a:r>
            <a:r>
              <a:rPr lang="zh-CN" altLang="en-US" sz="1600" dirty="0"/>
              <a:t> </a:t>
            </a:r>
            <a:r>
              <a:rPr lang="en-US" altLang="zh-CN" sz="1600" dirty="0"/>
              <a:t>an</a:t>
            </a:r>
            <a:r>
              <a:rPr lang="zh-CN" altLang="en-US" sz="1600" dirty="0"/>
              <a:t> </a:t>
            </a:r>
            <a:r>
              <a:rPr lang="en-US" altLang="zh-CN" sz="1600" dirty="0"/>
              <a:t>interface</a:t>
            </a:r>
            <a:r>
              <a:rPr lang="zh-CN" altLang="en-US" sz="1600" dirty="0"/>
              <a:t> </a:t>
            </a:r>
            <a:r>
              <a:rPr lang="en-US" altLang="zh-CN" sz="1600" dirty="0"/>
              <a:t>common</a:t>
            </a:r>
            <a:r>
              <a:rPr lang="zh-CN" altLang="en-US" sz="1600" dirty="0"/>
              <a:t> </a:t>
            </a:r>
            <a:r>
              <a:rPr lang="en-US" altLang="zh-CN" sz="1600" dirty="0"/>
              <a:t>to</a:t>
            </a:r>
            <a:r>
              <a:rPr lang="zh-CN" altLang="en-US" sz="1600" dirty="0"/>
              <a:t> </a:t>
            </a:r>
            <a:r>
              <a:rPr lang="en-US" altLang="zh-CN" sz="1600" dirty="0"/>
              <a:t>all</a:t>
            </a:r>
            <a:r>
              <a:rPr lang="zh-CN" altLang="en-US" sz="1600" dirty="0"/>
              <a:t> </a:t>
            </a:r>
            <a:r>
              <a:rPr lang="en-US" altLang="zh-CN" sz="1600" dirty="0"/>
              <a:t>support</a:t>
            </a:r>
            <a:r>
              <a:rPr lang="zh-CN" altLang="en-US" sz="1600" dirty="0"/>
              <a:t>e</a:t>
            </a:r>
            <a:r>
              <a:rPr lang="en-US" altLang="zh-CN" sz="1600" dirty="0"/>
              <a:t>d</a:t>
            </a:r>
            <a:r>
              <a:rPr lang="zh-CN" altLang="en-US" sz="1600" dirty="0"/>
              <a:t> </a:t>
            </a:r>
            <a:r>
              <a:rPr lang="en-US" altLang="zh-CN" sz="1600" dirty="0"/>
              <a:t>algorithms.</a:t>
            </a:r>
            <a:r>
              <a:rPr lang="zh-CN" altLang="en-US" sz="1600" dirty="0"/>
              <a:t> </a:t>
            </a:r>
            <a:r>
              <a:rPr lang="en-US" altLang="zh-CN" sz="1600" dirty="0"/>
              <a:t>Context</a:t>
            </a:r>
            <a:r>
              <a:rPr lang="zh-CN" altLang="en-US" sz="1600" dirty="0"/>
              <a:t> </a:t>
            </a:r>
            <a:r>
              <a:rPr lang="en-US" altLang="zh-CN" sz="1600" dirty="0"/>
              <a:t>uses</a:t>
            </a:r>
            <a:r>
              <a:rPr lang="zh-CN" altLang="en-US" sz="1600" dirty="0"/>
              <a:t> </a:t>
            </a:r>
            <a:r>
              <a:rPr lang="en-US" altLang="zh-CN" sz="1600" dirty="0"/>
              <a:t>this</a:t>
            </a:r>
            <a:r>
              <a:rPr lang="zh-CN" altLang="en-US" sz="1600" dirty="0"/>
              <a:t> </a:t>
            </a:r>
            <a:r>
              <a:rPr lang="en-US" altLang="zh-CN" sz="1600" dirty="0"/>
              <a:t>interface</a:t>
            </a:r>
            <a:r>
              <a:rPr lang="zh-CN" altLang="en-US" sz="1600" dirty="0"/>
              <a:t> </a:t>
            </a:r>
            <a:r>
              <a:rPr lang="en-US" altLang="zh-CN" sz="1600" dirty="0"/>
              <a:t>to</a:t>
            </a:r>
            <a:r>
              <a:rPr lang="zh-CN" altLang="en-US" sz="1600" dirty="0"/>
              <a:t> </a:t>
            </a:r>
            <a:r>
              <a:rPr lang="en-US" altLang="zh-CN" sz="1600" dirty="0"/>
              <a:t>call</a:t>
            </a:r>
            <a:r>
              <a:rPr lang="zh-CN" altLang="en-US" sz="1600" dirty="0"/>
              <a:t> </a:t>
            </a:r>
            <a:r>
              <a:rPr lang="en-US" altLang="zh-CN" sz="1600" dirty="0"/>
              <a:t>the</a:t>
            </a:r>
            <a:r>
              <a:rPr lang="zh-CN" altLang="en-US" sz="1600" dirty="0"/>
              <a:t> </a:t>
            </a:r>
            <a:r>
              <a:rPr lang="en-US" altLang="zh-CN" sz="1600" dirty="0"/>
              <a:t>algorithm</a:t>
            </a:r>
            <a:r>
              <a:rPr lang="zh-CN" altLang="en-US" sz="1600" dirty="0"/>
              <a:t> </a:t>
            </a:r>
            <a:r>
              <a:rPr lang="en-US" altLang="zh-CN" sz="1600" dirty="0"/>
              <a:t>defined</a:t>
            </a:r>
            <a:r>
              <a:rPr lang="zh-CN" altLang="en-US" sz="1600" dirty="0"/>
              <a:t> </a:t>
            </a:r>
            <a:r>
              <a:rPr lang="en-US" altLang="zh-CN" sz="1600" dirty="0"/>
              <a:t>by</a:t>
            </a:r>
            <a:r>
              <a:rPr lang="zh-CN" altLang="en-US" sz="1600" dirty="0"/>
              <a:t> </a:t>
            </a:r>
            <a:r>
              <a:rPr lang="en-US" altLang="zh-CN" sz="1600" dirty="0"/>
              <a:t>a</a:t>
            </a:r>
            <a:r>
              <a:rPr lang="zh-CN" altLang="en-US" sz="1600" dirty="0"/>
              <a:t> </a:t>
            </a:r>
            <a:r>
              <a:rPr lang="zh-CN" altLang="zh-CN" sz="1600" dirty="0"/>
              <a:t>C</a:t>
            </a:r>
            <a:r>
              <a:rPr lang="en-US" altLang="zh-CN" sz="1600" dirty="0" err="1"/>
              <a:t>oncreteStrategy</a:t>
            </a:r>
            <a:r>
              <a:rPr lang="en-US" altLang="zh-CN" sz="1600" dirty="0"/>
              <a:t>.</a:t>
            </a:r>
          </a:p>
          <a:p>
            <a:pPr lvl="1"/>
            <a:r>
              <a:rPr lang="zh-CN" altLang="zh-CN" dirty="0"/>
              <a:t>C</a:t>
            </a:r>
            <a:r>
              <a:rPr lang="en-US" altLang="zh-CN" dirty="0" err="1"/>
              <a:t>oncreteStrategy</a:t>
            </a:r>
            <a:endParaRPr lang="en-US" altLang="zh-CN" dirty="0"/>
          </a:p>
          <a:p>
            <a:pPr lvl="2"/>
            <a:r>
              <a:rPr lang="en-US" altLang="zh-CN" sz="1600" dirty="0"/>
              <a:t>Implements</a:t>
            </a:r>
            <a:r>
              <a:rPr lang="zh-CN" altLang="en-US" sz="1600" dirty="0"/>
              <a:t> </a:t>
            </a:r>
            <a:r>
              <a:rPr lang="en-US" altLang="zh-CN" sz="1600" dirty="0"/>
              <a:t>the</a:t>
            </a:r>
            <a:r>
              <a:rPr lang="zh-CN" altLang="en-US" sz="1600" dirty="0"/>
              <a:t> </a:t>
            </a:r>
            <a:r>
              <a:rPr lang="en-US" altLang="zh-CN" sz="1600" dirty="0"/>
              <a:t>algorithm</a:t>
            </a:r>
            <a:r>
              <a:rPr lang="zh-CN" altLang="en-US" sz="1600" dirty="0"/>
              <a:t> </a:t>
            </a:r>
            <a:r>
              <a:rPr lang="en-US" altLang="zh-CN" sz="1600" dirty="0"/>
              <a:t>using</a:t>
            </a:r>
            <a:r>
              <a:rPr lang="zh-CN" altLang="en-US" sz="1600" dirty="0"/>
              <a:t> </a:t>
            </a:r>
            <a:r>
              <a:rPr lang="en-US" altLang="zh-CN" sz="1600" dirty="0"/>
              <a:t>the</a:t>
            </a:r>
            <a:r>
              <a:rPr lang="zh-CN" altLang="en-US" sz="1600" dirty="0"/>
              <a:t> </a:t>
            </a:r>
            <a:r>
              <a:rPr lang="en-US" altLang="zh-CN" sz="1600" dirty="0"/>
              <a:t>Strategy</a:t>
            </a:r>
            <a:r>
              <a:rPr lang="zh-CN" altLang="en-US" sz="1600" dirty="0"/>
              <a:t> </a:t>
            </a:r>
            <a:r>
              <a:rPr lang="en-US" altLang="zh-CN" sz="1600" dirty="0"/>
              <a:t>interface.</a:t>
            </a:r>
          </a:p>
          <a:p>
            <a:pPr lvl="1"/>
            <a:r>
              <a:rPr lang="en-US" altLang="zh-CN" dirty="0"/>
              <a:t>Context</a:t>
            </a:r>
          </a:p>
          <a:p>
            <a:pPr lvl="2"/>
            <a:r>
              <a:rPr lang="en-US" altLang="zh-CN" sz="1600" dirty="0"/>
              <a:t>Is</a:t>
            </a:r>
            <a:r>
              <a:rPr lang="zh-CN" altLang="en-US" sz="1600" dirty="0"/>
              <a:t> </a:t>
            </a:r>
            <a:r>
              <a:rPr lang="en-US" altLang="zh-CN" sz="1600" dirty="0"/>
              <a:t>configure</a:t>
            </a:r>
            <a:r>
              <a:rPr lang="zh-CN" altLang="en-US" sz="1600" dirty="0"/>
              <a:t> </a:t>
            </a:r>
            <a:r>
              <a:rPr lang="en-US" altLang="zh-CN" sz="1600" dirty="0"/>
              <a:t>with</a:t>
            </a:r>
            <a:r>
              <a:rPr lang="zh-CN" altLang="en-US" sz="1600" dirty="0"/>
              <a:t> </a:t>
            </a:r>
            <a:r>
              <a:rPr lang="en-US" altLang="zh-CN" sz="1600" dirty="0"/>
              <a:t>a</a:t>
            </a:r>
            <a:r>
              <a:rPr lang="zh-CN" altLang="en-US" sz="1600" dirty="0"/>
              <a:t> </a:t>
            </a:r>
            <a:r>
              <a:rPr lang="en-US" altLang="zh-CN" sz="1600" dirty="0" err="1"/>
              <a:t>ConcreteStrategy</a:t>
            </a:r>
            <a:r>
              <a:rPr lang="zh-CN" altLang="en-US" sz="1600" dirty="0"/>
              <a:t> </a:t>
            </a:r>
            <a:r>
              <a:rPr lang="en-US" altLang="zh-CN" sz="1600" dirty="0"/>
              <a:t>object.</a:t>
            </a:r>
          </a:p>
          <a:p>
            <a:pPr lvl="2"/>
            <a:r>
              <a:rPr lang="en-US" altLang="zh-CN" sz="1600" dirty="0"/>
              <a:t>Maintains</a:t>
            </a:r>
            <a:r>
              <a:rPr lang="zh-CN" altLang="en-US" sz="1600" dirty="0"/>
              <a:t> </a:t>
            </a:r>
            <a:r>
              <a:rPr lang="en-US" altLang="zh-CN" sz="1600" dirty="0"/>
              <a:t>a</a:t>
            </a:r>
            <a:r>
              <a:rPr lang="zh-CN" altLang="en-US" sz="1600" dirty="0"/>
              <a:t> </a:t>
            </a:r>
            <a:r>
              <a:rPr lang="en-US" altLang="zh-CN" sz="1600" dirty="0"/>
              <a:t>reference</a:t>
            </a:r>
            <a:r>
              <a:rPr lang="zh-CN" altLang="en-US" sz="1600" dirty="0"/>
              <a:t> </a:t>
            </a:r>
            <a:r>
              <a:rPr lang="en-US" altLang="zh-CN" sz="1600" dirty="0"/>
              <a:t>to</a:t>
            </a:r>
            <a:r>
              <a:rPr lang="zh-CN" altLang="en-US" sz="1600" dirty="0"/>
              <a:t> </a:t>
            </a:r>
            <a:r>
              <a:rPr lang="en-US" altLang="zh-CN" sz="1600" dirty="0"/>
              <a:t>a</a:t>
            </a:r>
            <a:r>
              <a:rPr lang="zh-CN" altLang="en-US" sz="1600" dirty="0"/>
              <a:t> </a:t>
            </a:r>
            <a:r>
              <a:rPr lang="en-US" altLang="zh-CN" sz="1600" dirty="0"/>
              <a:t>Strategy</a:t>
            </a:r>
            <a:r>
              <a:rPr lang="zh-CN" altLang="en-US" sz="1600" dirty="0"/>
              <a:t> </a:t>
            </a:r>
            <a:r>
              <a:rPr lang="en-US" altLang="zh-CN" sz="1600" dirty="0"/>
              <a:t>object</a:t>
            </a:r>
          </a:p>
          <a:p>
            <a:pPr lvl="2"/>
            <a:r>
              <a:rPr lang="en-US" altLang="zh-CN" sz="1600" dirty="0"/>
              <a:t>May</a:t>
            </a:r>
            <a:r>
              <a:rPr lang="zh-CN" altLang="en-US" sz="1600" dirty="0"/>
              <a:t> </a:t>
            </a:r>
            <a:r>
              <a:rPr lang="en-US" altLang="zh-CN" sz="1600" dirty="0"/>
              <a:t>define</a:t>
            </a:r>
            <a:r>
              <a:rPr lang="zh-CN" altLang="en-US" sz="1600" dirty="0"/>
              <a:t> </a:t>
            </a:r>
            <a:r>
              <a:rPr lang="en-US" altLang="zh-CN" sz="1600" dirty="0"/>
              <a:t>an</a:t>
            </a:r>
            <a:r>
              <a:rPr lang="zh-CN" altLang="en-US" sz="1600" dirty="0"/>
              <a:t> </a:t>
            </a:r>
            <a:r>
              <a:rPr lang="en-US" altLang="zh-CN" sz="1600" dirty="0"/>
              <a:t>interface</a:t>
            </a:r>
            <a:r>
              <a:rPr lang="zh-CN" altLang="en-US" sz="1600" dirty="0"/>
              <a:t> </a:t>
            </a:r>
            <a:r>
              <a:rPr lang="en-US" altLang="zh-CN" sz="1600" dirty="0"/>
              <a:t>that</a:t>
            </a:r>
            <a:r>
              <a:rPr lang="zh-CN" altLang="en-US" sz="1600" dirty="0"/>
              <a:t> </a:t>
            </a:r>
            <a:r>
              <a:rPr lang="en-US" altLang="zh-CN" sz="1600" dirty="0"/>
              <a:t>lets</a:t>
            </a:r>
            <a:r>
              <a:rPr lang="zh-CN" altLang="en-US" sz="1600" dirty="0"/>
              <a:t> </a:t>
            </a:r>
            <a:r>
              <a:rPr lang="en-US" altLang="zh-CN" sz="1600" dirty="0"/>
              <a:t>Strategy</a:t>
            </a:r>
            <a:r>
              <a:rPr lang="zh-CN" altLang="en-US" sz="1600" dirty="0"/>
              <a:t> </a:t>
            </a:r>
            <a:r>
              <a:rPr lang="en-US" altLang="zh-CN" sz="1600" dirty="0"/>
              <a:t>access</a:t>
            </a:r>
            <a:r>
              <a:rPr lang="zh-CN" altLang="en-US" sz="1600" dirty="0"/>
              <a:t> </a:t>
            </a:r>
            <a:r>
              <a:rPr lang="en-US" altLang="zh-CN" sz="1600" dirty="0"/>
              <a:t>its</a:t>
            </a:r>
            <a:r>
              <a:rPr lang="zh-CN" altLang="en-US" sz="1600" dirty="0"/>
              <a:t> </a:t>
            </a:r>
            <a:r>
              <a:rPr lang="en-US" altLang="zh-CN" sz="1600" dirty="0"/>
              <a:t>data</a:t>
            </a:r>
            <a:endParaRPr lang="en-US" sz="1600" dirty="0"/>
          </a:p>
        </p:txBody>
      </p:sp>
      <p:pic>
        <p:nvPicPr>
          <p:cNvPr id="2" name="图片 1" descr="屏幕快照 2018-03-26 下午5.50.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991" y="4630216"/>
            <a:ext cx="6180548" cy="2052903"/>
          </a:xfrm>
          <a:prstGeom prst="rect">
            <a:avLst/>
          </a:prstGeom>
        </p:spPr>
      </p:pic>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fontScale="92500" lnSpcReduction="10000"/>
          </a:bodyPr>
          <a:lstStyle/>
          <a:p>
            <a:pPr marL="0" indent="0" rtl="0">
              <a:buNone/>
            </a:pPr>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zh-CN" altLang="zh-CN" dirty="0"/>
              <a:t>t</a:t>
            </a:r>
            <a:r>
              <a:rPr lang="en-US" altLang="zh-CN" dirty="0"/>
              <a:t>he</a:t>
            </a:r>
            <a:r>
              <a:rPr lang="zh-CN" altLang="en-US" dirty="0"/>
              <a:t> </a:t>
            </a:r>
            <a:r>
              <a:rPr lang="en-US" altLang="zh-CN" dirty="0"/>
              <a:t>Strategy</a:t>
            </a:r>
            <a:r>
              <a:rPr lang="zh-CN" altLang="en-US" dirty="0"/>
              <a:t> </a:t>
            </a:r>
            <a:r>
              <a:rPr lang="en-US" altLang="zh-CN" dirty="0"/>
              <a:t>pattern</a:t>
            </a:r>
            <a:r>
              <a:rPr lang="zh-CN" altLang="en-US" dirty="0"/>
              <a:t> </a:t>
            </a:r>
            <a:r>
              <a:rPr lang="en-US" altLang="zh-CN" dirty="0"/>
              <a:t>when</a:t>
            </a:r>
          </a:p>
          <a:p>
            <a:pPr rtl="0"/>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related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differ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only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their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behavior.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Strategies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provide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way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configure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of</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behaviors.</a:t>
            </a:r>
          </a:p>
          <a:p>
            <a:pPr rtl="0"/>
            <a:r>
              <a:rPr lang="en-US" altLang="zh-CN" dirty="0"/>
              <a:t>You</a:t>
            </a:r>
            <a:r>
              <a:rPr lang="zh-CN" altLang="en-US" dirty="0"/>
              <a:t> </a:t>
            </a:r>
            <a:r>
              <a:rPr lang="en-US" altLang="zh-CN" dirty="0"/>
              <a:t>need</a:t>
            </a:r>
            <a:r>
              <a:rPr lang="zh-CN" altLang="en-US" dirty="0"/>
              <a:t> </a:t>
            </a:r>
            <a:r>
              <a:rPr lang="en-US" altLang="zh-CN" dirty="0"/>
              <a:t>different</a:t>
            </a:r>
            <a:r>
              <a:rPr lang="zh-CN" altLang="en-US" dirty="0"/>
              <a:t> </a:t>
            </a:r>
            <a:r>
              <a:rPr lang="en-US" altLang="zh-CN" dirty="0"/>
              <a:t>variants</a:t>
            </a:r>
            <a:r>
              <a:rPr lang="zh-CN" altLang="en-US" dirty="0"/>
              <a:t> </a:t>
            </a:r>
            <a:r>
              <a:rPr lang="en-US" altLang="zh-CN" dirty="0"/>
              <a:t>of</a:t>
            </a:r>
            <a:r>
              <a:rPr lang="zh-CN" altLang="en-US" dirty="0"/>
              <a:t> </a:t>
            </a:r>
            <a:r>
              <a:rPr lang="en-US" altLang="zh-CN" dirty="0"/>
              <a:t>an</a:t>
            </a:r>
            <a:r>
              <a:rPr lang="zh-CN" altLang="en-US" dirty="0"/>
              <a:t> </a:t>
            </a:r>
            <a:r>
              <a:rPr lang="en-US" altLang="zh-CN" dirty="0"/>
              <a:t>algorithm.</a:t>
            </a:r>
            <a:r>
              <a:rPr lang="zh-CN" altLang="en-US" dirty="0"/>
              <a:t> </a:t>
            </a:r>
            <a:r>
              <a:rPr lang="en-US" altLang="zh-CN" dirty="0"/>
              <a:t>For</a:t>
            </a:r>
            <a:r>
              <a:rPr lang="zh-CN" altLang="en-US" dirty="0"/>
              <a:t> </a:t>
            </a:r>
            <a:r>
              <a:rPr lang="en-US" altLang="zh-CN" dirty="0"/>
              <a:t>example,</a:t>
            </a:r>
            <a:r>
              <a:rPr lang="zh-CN" altLang="en-US" dirty="0"/>
              <a:t> </a:t>
            </a:r>
            <a:r>
              <a:rPr lang="en-US" altLang="zh-CN" dirty="0"/>
              <a:t>you</a:t>
            </a:r>
            <a:r>
              <a:rPr lang="zh-CN" altLang="en-US" dirty="0"/>
              <a:t> </a:t>
            </a:r>
            <a:r>
              <a:rPr lang="en-US" altLang="zh-CN" dirty="0"/>
              <a:t>might</a:t>
            </a:r>
            <a:r>
              <a:rPr lang="zh-CN" altLang="en-US" dirty="0"/>
              <a:t> </a:t>
            </a:r>
            <a:r>
              <a:rPr lang="en-US" altLang="zh-CN" dirty="0"/>
              <a:t>define</a:t>
            </a:r>
            <a:r>
              <a:rPr lang="zh-CN" altLang="en-US" dirty="0"/>
              <a:t> </a:t>
            </a:r>
            <a:r>
              <a:rPr lang="en-US" altLang="zh-CN" dirty="0"/>
              <a:t>algorithms</a:t>
            </a:r>
            <a:r>
              <a:rPr lang="zh-CN" altLang="en-US" dirty="0"/>
              <a:t> </a:t>
            </a:r>
            <a:r>
              <a:rPr lang="en-US" altLang="zh-CN" dirty="0"/>
              <a:t>reflecting</a:t>
            </a:r>
            <a:r>
              <a:rPr lang="zh-CN" altLang="en-US" dirty="0"/>
              <a:t> </a:t>
            </a:r>
            <a:r>
              <a:rPr lang="en-US" altLang="zh-CN" dirty="0"/>
              <a:t>different</a:t>
            </a:r>
            <a:r>
              <a:rPr lang="zh-CN" altLang="en-US" dirty="0"/>
              <a:t> </a:t>
            </a:r>
            <a:r>
              <a:rPr lang="en-US" altLang="zh-CN" dirty="0"/>
              <a:t>space/time</a:t>
            </a:r>
            <a:r>
              <a:rPr lang="zh-CN" altLang="en-US" dirty="0"/>
              <a:t> </a:t>
            </a:r>
            <a:r>
              <a:rPr lang="en-US" altLang="zh-CN" dirty="0"/>
              <a:t>trade-offs.</a:t>
            </a:r>
            <a:r>
              <a:rPr lang="zh-CN" altLang="en-US" dirty="0"/>
              <a:t> </a:t>
            </a:r>
            <a:r>
              <a:rPr lang="en-US" altLang="zh-CN" dirty="0"/>
              <a:t>Strategies</a:t>
            </a:r>
            <a:r>
              <a:rPr lang="zh-CN" altLang="en-US" dirty="0"/>
              <a:t> </a:t>
            </a:r>
            <a:r>
              <a:rPr lang="en-US" altLang="zh-CN" dirty="0"/>
              <a:t>can</a:t>
            </a:r>
            <a:r>
              <a:rPr lang="zh-CN" altLang="en-US" dirty="0"/>
              <a:t> </a:t>
            </a:r>
            <a:r>
              <a:rPr lang="en-US" altLang="zh-CN" dirty="0"/>
              <a:t>be</a:t>
            </a:r>
            <a:r>
              <a:rPr lang="zh-CN" altLang="en-US" dirty="0"/>
              <a:t> </a:t>
            </a:r>
            <a:r>
              <a:rPr lang="en-US" altLang="zh-CN" dirty="0"/>
              <a:t>used</a:t>
            </a:r>
            <a:r>
              <a:rPr lang="zh-CN" altLang="en-US" dirty="0"/>
              <a:t> </a:t>
            </a:r>
            <a:r>
              <a:rPr lang="en-US" altLang="zh-CN" dirty="0"/>
              <a:t>when</a:t>
            </a:r>
            <a:r>
              <a:rPr lang="zh-CN" altLang="en-US" dirty="0"/>
              <a:t> </a:t>
            </a:r>
            <a:r>
              <a:rPr lang="en-US" altLang="zh-CN" dirty="0"/>
              <a:t>these</a:t>
            </a:r>
            <a:r>
              <a:rPr lang="zh-CN" altLang="en-US" dirty="0"/>
              <a:t> </a:t>
            </a:r>
            <a:r>
              <a:rPr lang="en-US" altLang="zh-CN" dirty="0"/>
              <a:t>variants</a:t>
            </a:r>
            <a:r>
              <a:rPr lang="zh-CN" altLang="en-US" dirty="0"/>
              <a:t> </a:t>
            </a:r>
            <a:r>
              <a:rPr lang="en-US" altLang="zh-CN" dirty="0"/>
              <a:t>are</a:t>
            </a:r>
            <a:r>
              <a:rPr lang="zh-CN" altLang="en-US" dirty="0"/>
              <a:t> </a:t>
            </a:r>
            <a:r>
              <a:rPr lang="en-US" altLang="zh-CN" dirty="0"/>
              <a:t>implemented</a:t>
            </a:r>
            <a:r>
              <a:rPr lang="zh-CN" altLang="en-US" dirty="0"/>
              <a:t> </a:t>
            </a:r>
            <a:r>
              <a:rPr lang="en-US" altLang="zh-CN" dirty="0"/>
              <a:t>as</a:t>
            </a:r>
            <a:r>
              <a:rPr lang="zh-CN" altLang="en-US" dirty="0"/>
              <a:t> </a:t>
            </a:r>
            <a:r>
              <a:rPr lang="en-US" altLang="zh-CN" dirty="0"/>
              <a:t>a</a:t>
            </a:r>
            <a:r>
              <a:rPr lang="zh-CN" altLang="en-US" dirty="0"/>
              <a:t> </a:t>
            </a:r>
            <a:r>
              <a:rPr lang="en-US" altLang="zh-CN" dirty="0"/>
              <a:t>class</a:t>
            </a:r>
            <a:r>
              <a:rPr lang="zh-CN" altLang="en-US" dirty="0"/>
              <a:t> </a:t>
            </a:r>
            <a:r>
              <a:rPr lang="en-US" altLang="zh-CN" dirty="0"/>
              <a:t>hierarchy</a:t>
            </a:r>
            <a:r>
              <a:rPr lang="zh-CN" altLang="en-US" dirty="0"/>
              <a:t> </a:t>
            </a:r>
            <a:r>
              <a:rPr lang="en-US" altLang="zh-CN" dirty="0"/>
              <a:t>of</a:t>
            </a:r>
            <a:r>
              <a:rPr lang="zh-CN" altLang="en-US" dirty="0"/>
              <a:t> </a:t>
            </a:r>
            <a:r>
              <a:rPr lang="en-US" altLang="zh-CN" dirty="0"/>
              <a:t>algorithms.</a:t>
            </a:r>
          </a:p>
          <a:p>
            <a:pPr rtl="0"/>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algorithm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uses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clients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shouldn’t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know</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about.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Strategy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avoid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exposing</a:t>
            </a:r>
            <a:r>
              <a:rPr lang="zh-CN" altLang="en-US" dirty="0">
                <a:latin typeface="微软雅黑" panose="020B0503020204020204" pitchFamily="34" charset="-122"/>
                <a:ea typeface="微软雅黑" panose="020B0503020204020204" pitchFamily="34" charset="-122"/>
              </a:rPr>
              <a:t> </a:t>
            </a:r>
            <a:r>
              <a:rPr lang="zh-CN" altLang="zh-CN" dirty="0"/>
              <a:t>c</a:t>
            </a:r>
            <a:r>
              <a:rPr lang="en-US" altLang="zh-CN" dirty="0" err="1"/>
              <a:t>omplex</a:t>
            </a:r>
            <a:r>
              <a:rPr lang="en-US" altLang="zh-CN" dirty="0"/>
              <a:t>,</a:t>
            </a:r>
            <a:r>
              <a:rPr lang="zh-CN" altLang="en-US" dirty="0"/>
              <a:t> </a:t>
            </a:r>
            <a:r>
              <a:rPr lang="en-US" altLang="zh-CN" dirty="0"/>
              <a:t>algorithm-specific</a:t>
            </a:r>
            <a:r>
              <a:rPr lang="zh-CN" altLang="en-US" dirty="0"/>
              <a:t> </a:t>
            </a:r>
            <a:r>
              <a:rPr lang="en-US" altLang="zh-CN" dirty="0"/>
              <a:t>data</a:t>
            </a:r>
            <a:r>
              <a:rPr lang="zh-CN" altLang="en-US" dirty="0"/>
              <a:t> </a:t>
            </a:r>
            <a:r>
              <a:rPr lang="en-US" altLang="zh-CN" dirty="0"/>
              <a:t>structures.</a:t>
            </a:r>
          </a:p>
          <a:p>
            <a:pPr rtl="0"/>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defines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behaviors,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appear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multiple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conditional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statements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operations.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Instead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of</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conditionals,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move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related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conditional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branches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their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own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Strategy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5013262"/>
          </a:xfrm>
        </p:spPr>
        <p:txBody>
          <a:bodyPr rtlCol="0">
            <a:normAutofit/>
          </a:bodyPr>
          <a:lstStyle/>
          <a:p>
            <a:pPr rtl="0"/>
            <a:r>
              <a:rPr lang="en-US" altLang="zh-CN" dirty="0">
                <a:latin typeface="微软雅黑" panose="020B0503020204020204" pitchFamily="34" charset="-122"/>
                <a:ea typeface="微软雅黑" panose="020B0503020204020204" pitchFamily="34" charset="-122"/>
              </a:rPr>
              <a:t>Advantage</a:t>
            </a:r>
          </a:p>
          <a:p>
            <a:pPr lvl="1"/>
            <a:r>
              <a:rPr lang="en-US" altLang="zh-CN" sz="1800" dirty="0"/>
              <a:t>Obtain</a:t>
            </a:r>
            <a:r>
              <a:rPr lang="en-US" sz="1800" dirty="0"/>
              <a:t> a series of reusable algorithms, these algorithms inherit a common abstract class, so the common functions can be put into the super class;</a:t>
            </a:r>
          </a:p>
          <a:p>
            <a:pPr lvl="1"/>
            <a:r>
              <a:rPr lang="en-US" sz="1800" dirty="0"/>
              <a:t>Encapsulate different algorithms in different </a:t>
            </a:r>
            <a:r>
              <a:rPr lang="en-US" altLang="zh-CN" sz="1800" dirty="0"/>
              <a:t>strategy</a:t>
            </a:r>
            <a:r>
              <a:rPr lang="zh-CN" altLang="en-US" sz="1800" dirty="0"/>
              <a:t> </a:t>
            </a:r>
            <a:r>
              <a:rPr lang="en-US" sz="1800" dirty="0"/>
              <a:t>subclasses to make the logic clearer and each algorithm can change independently;</a:t>
            </a:r>
          </a:p>
          <a:p>
            <a:pPr lvl="1"/>
            <a:r>
              <a:rPr lang="en-US" sz="1800" dirty="0"/>
              <a:t>It is easier to change or extend functions. Modifying an algorithm does not require recompiling “Client” and “Context”.</a:t>
            </a:r>
          </a:p>
          <a:p>
            <a:r>
              <a:rPr lang="en-US" altLang="zh-CN" dirty="0">
                <a:latin typeface="微软雅黑" panose="020B0503020204020204" pitchFamily="34" charset="-122"/>
                <a:ea typeface="微软雅黑" panose="020B0503020204020204" pitchFamily="34" charset="-122"/>
              </a:rPr>
              <a:t>Disadvantage</a:t>
            </a:r>
          </a:p>
          <a:p>
            <a:pPr lvl="1"/>
            <a:r>
              <a:rPr lang="en-US" altLang="zh-CN" sz="1800" dirty="0"/>
              <a:t>Clients</a:t>
            </a:r>
            <a:r>
              <a:rPr lang="zh-CN" altLang="en-US" sz="1800" dirty="0"/>
              <a:t> </a:t>
            </a:r>
            <a:r>
              <a:rPr lang="en-US" altLang="zh-CN" sz="1800" dirty="0"/>
              <a:t>must</a:t>
            </a:r>
            <a:r>
              <a:rPr lang="zh-CN" altLang="en-US" sz="1800" dirty="0"/>
              <a:t> </a:t>
            </a:r>
            <a:r>
              <a:rPr lang="en-US" altLang="zh-CN" sz="1800" dirty="0"/>
              <a:t>be</a:t>
            </a:r>
            <a:r>
              <a:rPr lang="zh-CN" altLang="en-US" sz="1800" dirty="0"/>
              <a:t> </a:t>
            </a:r>
            <a:r>
              <a:rPr lang="en-US" altLang="zh-CN" sz="1800" dirty="0"/>
              <a:t>aware</a:t>
            </a:r>
            <a:r>
              <a:rPr lang="zh-CN" altLang="en-US" sz="1800" dirty="0"/>
              <a:t> </a:t>
            </a:r>
            <a:r>
              <a:rPr lang="en-US" altLang="zh-CN" sz="1800" dirty="0"/>
              <a:t>of</a:t>
            </a:r>
            <a:r>
              <a:rPr lang="zh-CN" altLang="en-US" sz="1800" dirty="0"/>
              <a:t> </a:t>
            </a:r>
            <a:r>
              <a:rPr lang="en-US" altLang="zh-CN" sz="1800" dirty="0"/>
              <a:t>different</a:t>
            </a:r>
            <a:r>
              <a:rPr lang="zh-CN" altLang="en-US" sz="1800" dirty="0"/>
              <a:t> </a:t>
            </a:r>
            <a:r>
              <a:rPr lang="en-US" altLang="zh-CN" sz="1800" dirty="0"/>
              <a:t>Strategies.</a:t>
            </a:r>
            <a:r>
              <a:rPr lang="zh-CN" altLang="en-US" sz="1800" dirty="0"/>
              <a:t> </a:t>
            </a:r>
            <a:r>
              <a:rPr lang="en-US" altLang="zh-CN" sz="1800" dirty="0"/>
              <a:t>The</a:t>
            </a:r>
            <a:r>
              <a:rPr lang="zh-CN" altLang="en-US" sz="1800" dirty="0"/>
              <a:t> </a:t>
            </a:r>
            <a:r>
              <a:rPr lang="en-US" altLang="zh-CN" sz="1800" dirty="0"/>
              <a:t>pattern</a:t>
            </a:r>
            <a:r>
              <a:rPr lang="zh-CN" altLang="en-US" sz="1800" dirty="0"/>
              <a:t> </a:t>
            </a:r>
            <a:r>
              <a:rPr lang="en-US" altLang="zh-CN" sz="1800" dirty="0"/>
              <a:t>has</a:t>
            </a:r>
            <a:r>
              <a:rPr lang="zh-CN" altLang="en-US" sz="1800" dirty="0"/>
              <a:t> </a:t>
            </a:r>
            <a:r>
              <a:rPr lang="en-US" altLang="zh-CN" sz="1800" dirty="0"/>
              <a:t>a</a:t>
            </a:r>
            <a:r>
              <a:rPr lang="zh-CN" altLang="en-US" sz="1800" dirty="0"/>
              <a:t> </a:t>
            </a:r>
            <a:r>
              <a:rPr lang="en-US" altLang="zh-CN" sz="1800" dirty="0"/>
              <a:t>potential</a:t>
            </a:r>
            <a:r>
              <a:rPr lang="zh-CN" altLang="en-US" sz="1800" dirty="0"/>
              <a:t> </a:t>
            </a:r>
            <a:r>
              <a:rPr lang="en-US" altLang="zh-CN" sz="1800" dirty="0"/>
              <a:t>drawback</a:t>
            </a:r>
            <a:r>
              <a:rPr lang="zh-CN" altLang="en-US" sz="1800" dirty="0"/>
              <a:t> </a:t>
            </a:r>
            <a:r>
              <a:rPr lang="en-US" altLang="zh-CN" sz="1800" dirty="0"/>
              <a:t>in</a:t>
            </a:r>
            <a:r>
              <a:rPr lang="zh-CN" altLang="en-US" sz="1800" dirty="0"/>
              <a:t> </a:t>
            </a:r>
            <a:r>
              <a:rPr lang="en-US" altLang="zh-CN" sz="1800" dirty="0"/>
              <a:t>that</a:t>
            </a:r>
            <a:r>
              <a:rPr lang="zh-CN" altLang="en-US" sz="1800" dirty="0"/>
              <a:t> </a:t>
            </a:r>
            <a:r>
              <a:rPr lang="en-US" altLang="zh-CN" sz="1800" dirty="0"/>
              <a:t>a</a:t>
            </a:r>
            <a:r>
              <a:rPr lang="zh-CN" altLang="en-US" sz="1800" dirty="0"/>
              <a:t>  </a:t>
            </a:r>
            <a:r>
              <a:rPr lang="en-US" altLang="zh-CN" sz="1800" dirty="0"/>
              <a:t>client</a:t>
            </a:r>
            <a:r>
              <a:rPr lang="zh-CN" altLang="en-US" sz="1800" dirty="0"/>
              <a:t> </a:t>
            </a:r>
            <a:r>
              <a:rPr lang="en-US" altLang="zh-CN" sz="1800" dirty="0"/>
              <a:t>must</a:t>
            </a:r>
            <a:r>
              <a:rPr lang="zh-CN" altLang="en-US" sz="1800" dirty="0"/>
              <a:t> </a:t>
            </a:r>
            <a:r>
              <a:rPr lang="zh-CN" altLang="zh-CN" sz="1800" dirty="0"/>
              <a:t>u</a:t>
            </a:r>
            <a:r>
              <a:rPr lang="en-US" altLang="zh-CN" sz="1800" dirty="0" err="1"/>
              <a:t>nderstand</a:t>
            </a:r>
            <a:r>
              <a:rPr lang="zh-CN" altLang="en-US" sz="1800" dirty="0"/>
              <a:t> </a:t>
            </a:r>
            <a:r>
              <a:rPr lang="en-US" altLang="zh-CN" sz="1800" dirty="0"/>
              <a:t>how</a:t>
            </a:r>
            <a:r>
              <a:rPr lang="zh-CN" altLang="en-US" sz="1800" dirty="0"/>
              <a:t> </a:t>
            </a:r>
            <a:r>
              <a:rPr lang="en-US" altLang="zh-CN" sz="1800" dirty="0"/>
              <a:t>Strategies</a:t>
            </a:r>
            <a:r>
              <a:rPr lang="zh-CN" altLang="en-US" sz="1800" dirty="0"/>
              <a:t> </a:t>
            </a:r>
            <a:r>
              <a:rPr lang="en-US" altLang="zh-CN" sz="1800" dirty="0"/>
              <a:t>differ</a:t>
            </a:r>
            <a:r>
              <a:rPr lang="zh-CN" altLang="en-US" sz="1800" dirty="0"/>
              <a:t> </a:t>
            </a:r>
            <a:r>
              <a:rPr lang="en-US" altLang="zh-CN" sz="1800" dirty="0"/>
              <a:t>before</a:t>
            </a:r>
            <a:r>
              <a:rPr lang="zh-CN" altLang="en-US" sz="1800" dirty="0"/>
              <a:t> </a:t>
            </a:r>
            <a:r>
              <a:rPr lang="en-US" altLang="zh-CN" sz="1800" dirty="0"/>
              <a:t>it</a:t>
            </a:r>
            <a:r>
              <a:rPr lang="zh-CN" altLang="en-US" sz="1800" dirty="0"/>
              <a:t> </a:t>
            </a:r>
            <a:r>
              <a:rPr lang="en-US" altLang="zh-CN" sz="1800" dirty="0"/>
              <a:t>can</a:t>
            </a:r>
            <a:r>
              <a:rPr lang="zh-CN" altLang="en-US" sz="1800" dirty="0"/>
              <a:t> </a:t>
            </a:r>
            <a:r>
              <a:rPr lang="en-US" altLang="zh-CN" sz="1800" dirty="0"/>
              <a:t>select</a:t>
            </a:r>
            <a:r>
              <a:rPr lang="zh-CN" altLang="en-US" sz="1800" dirty="0"/>
              <a:t> </a:t>
            </a:r>
            <a:r>
              <a:rPr lang="en-US" altLang="zh-CN" sz="1800" dirty="0"/>
              <a:t>the</a:t>
            </a:r>
            <a:r>
              <a:rPr lang="zh-CN" altLang="en-US" sz="1800" dirty="0"/>
              <a:t> </a:t>
            </a:r>
            <a:r>
              <a:rPr lang="en-US" altLang="zh-CN" sz="1800" dirty="0"/>
              <a:t>appropriate</a:t>
            </a:r>
            <a:r>
              <a:rPr lang="zh-CN" altLang="en-US" sz="1800" dirty="0"/>
              <a:t> </a:t>
            </a:r>
            <a:r>
              <a:rPr lang="en-US" altLang="zh-CN" sz="1800" dirty="0"/>
              <a:t>one.</a:t>
            </a:r>
            <a:r>
              <a:rPr lang="zh-CN" altLang="en-US" sz="1800" dirty="0"/>
              <a:t> </a:t>
            </a:r>
            <a:r>
              <a:rPr lang="en-US" altLang="zh-CN" sz="1800" dirty="0"/>
              <a:t>Clients</a:t>
            </a:r>
            <a:r>
              <a:rPr lang="zh-CN" altLang="en-US" sz="1800" dirty="0"/>
              <a:t> </a:t>
            </a:r>
            <a:r>
              <a:rPr lang="en-US" altLang="zh-CN" sz="1800" dirty="0"/>
              <a:t>might</a:t>
            </a:r>
            <a:r>
              <a:rPr lang="zh-CN" altLang="en-US" sz="1800" dirty="0"/>
              <a:t> </a:t>
            </a:r>
            <a:r>
              <a:rPr lang="en-US" altLang="zh-CN" sz="1800" dirty="0"/>
              <a:t>be</a:t>
            </a:r>
            <a:r>
              <a:rPr lang="zh-CN" altLang="en-US" sz="1800" dirty="0"/>
              <a:t> </a:t>
            </a:r>
            <a:r>
              <a:rPr lang="en-US" altLang="zh-CN" sz="1800" dirty="0"/>
              <a:t>exposed</a:t>
            </a:r>
            <a:r>
              <a:rPr lang="zh-CN" altLang="en-US" sz="1800" dirty="0"/>
              <a:t> </a:t>
            </a:r>
            <a:r>
              <a:rPr lang="zh-CN" altLang="zh-CN" sz="1800" dirty="0"/>
              <a:t>t</a:t>
            </a:r>
            <a:r>
              <a:rPr lang="en-US" altLang="zh-CN" sz="1800" dirty="0"/>
              <a:t>o</a:t>
            </a:r>
            <a:r>
              <a:rPr lang="zh-CN" altLang="en-US" sz="1800" dirty="0"/>
              <a:t> </a:t>
            </a:r>
            <a:r>
              <a:rPr lang="en-US" altLang="zh-CN" sz="1800" dirty="0"/>
              <a:t>implementation</a:t>
            </a:r>
            <a:r>
              <a:rPr lang="zh-CN" altLang="en-US" sz="1800" dirty="0"/>
              <a:t> </a:t>
            </a:r>
            <a:r>
              <a:rPr lang="en-US" altLang="zh-CN" sz="1800" dirty="0"/>
              <a:t>issues.</a:t>
            </a:r>
            <a:r>
              <a:rPr lang="zh-CN" altLang="en-US" sz="1800" dirty="0"/>
              <a:t> </a:t>
            </a:r>
            <a:r>
              <a:rPr lang="en-US" altLang="zh-CN" sz="1800" dirty="0"/>
              <a:t>Therefore</a:t>
            </a:r>
            <a:r>
              <a:rPr lang="zh-CN" altLang="en-US" sz="1800" dirty="0"/>
              <a:t> </a:t>
            </a:r>
            <a:r>
              <a:rPr lang="en-US" altLang="zh-CN" sz="1800" dirty="0"/>
              <a:t>you</a:t>
            </a:r>
            <a:r>
              <a:rPr lang="zh-CN" altLang="en-US" sz="1800" dirty="0"/>
              <a:t> </a:t>
            </a:r>
            <a:r>
              <a:rPr lang="en-US" altLang="zh-CN" sz="1800" dirty="0"/>
              <a:t>should</a:t>
            </a:r>
            <a:r>
              <a:rPr lang="zh-CN" altLang="en-US" sz="1800" dirty="0"/>
              <a:t> </a:t>
            </a:r>
            <a:r>
              <a:rPr lang="en-US" altLang="zh-CN" sz="1800" dirty="0"/>
              <a:t>use</a:t>
            </a:r>
            <a:r>
              <a:rPr lang="zh-CN" altLang="en-US" sz="1800" dirty="0"/>
              <a:t> </a:t>
            </a:r>
            <a:r>
              <a:rPr lang="en-US" altLang="zh-CN" sz="1800" dirty="0"/>
              <a:t>the</a:t>
            </a:r>
            <a:r>
              <a:rPr lang="zh-CN" altLang="en-US" sz="1800" dirty="0"/>
              <a:t> </a:t>
            </a:r>
            <a:r>
              <a:rPr lang="en-US" altLang="zh-CN" sz="1800" dirty="0"/>
              <a:t>Strategy</a:t>
            </a:r>
            <a:r>
              <a:rPr lang="zh-CN" altLang="en-US" sz="1800" dirty="0"/>
              <a:t> </a:t>
            </a:r>
            <a:r>
              <a:rPr lang="en-US" altLang="zh-CN" sz="1800" dirty="0"/>
              <a:t>pattern</a:t>
            </a:r>
            <a:r>
              <a:rPr lang="zh-CN" altLang="en-US" sz="1800" dirty="0"/>
              <a:t> </a:t>
            </a:r>
            <a:r>
              <a:rPr lang="zh-CN" altLang="zh-CN" sz="1800" dirty="0"/>
              <a:t>o</a:t>
            </a:r>
            <a:r>
              <a:rPr lang="en-US" altLang="zh-CN" sz="1800" dirty="0" err="1"/>
              <a:t>nly</a:t>
            </a:r>
            <a:r>
              <a:rPr lang="zh-CN" altLang="en-US" sz="1800" dirty="0"/>
              <a:t> </a:t>
            </a:r>
            <a:r>
              <a:rPr lang="en-US" altLang="zh-CN" sz="1800" dirty="0"/>
              <a:t>when</a:t>
            </a:r>
            <a:r>
              <a:rPr lang="zh-CN" altLang="en-US" sz="1800" dirty="0"/>
              <a:t> </a:t>
            </a:r>
            <a:r>
              <a:rPr lang="en-US" altLang="zh-CN" sz="1800" dirty="0"/>
              <a:t>the</a:t>
            </a:r>
            <a:r>
              <a:rPr lang="zh-CN" altLang="en-US" sz="1800" dirty="0"/>
              <a:t> </a:t>
            </a:r>
            <a:r>
              <a:rPr lang="en-US" altLang="zh-CN" sz="1800" dirty="0"/>
              <a:t>variation</a:t>
            </a:r>
            <a:r>
              <a:rPr lang="zh-CN" altLang="en-US" sz="1800" dirty="0"/>
              <a:t> </a:t>
            </a:r>
            <a:r>
              <a:rPr lang="en-US" altLang="zh-CN" sz="1800" dirty="0"/>
              <a:t>in</a:t>
            </a:r>
            <a:r>
              <a:rPr lang="zh-CN" altLang="en-US" sz="1800" dirty="0"/>
              <a:t> </a:t>
            </a:r>
            <a:r>
              <a:rPr lang="en-US" altLang="zh-CN" sz="1800" dirty="0"/>
              <a:t>behavior</a:t>
            </a:r>
            <a:r>
              <a:rPr lang="zh-CN" altLang="en-US" sz="1800" dirty="0"/>
              <a:t> </a:t>
            </a:r>
            <a:r>
              <a:rPr lang="en-US" altLang="zh-CN" sz="1800" dirty="0"/>
              <a:t>is</a:t>
            </a:r>
            <a:r>
              <a:rPr lang="zh-CN" altLang="en-US" sz="1800" dirty="0"/>
              <a:t> </a:t>
            </a:r>
            <a:r>
              <a:rPr lang="en-US" altLang="zh-CN" sz="1800" dirty="0"/>
              <a:t>relevant</a:t>
            </a:r>
            <a:r>
              <a:rPr lang="zh-CN" altLang="en-US" sz="1800" dirty="0"/>
              <a:t> </a:t>
            </a:r>
            <a:r>
              <a:rPr lang="en-US" altLang="zh-CN" sz="1800" dirty="0"/>
              <a:t>to</a:t>
            </a:r>
            <a:r>
              <a:rPr lang="zh-CN" altLang="en-US" sz="1800" dirty="0"/>
              <a:t> </a:t>
            </a:r>
            <a:r>
              <a:rPr lang="en-US" altLang="zh-CN" sz="1800" dirty="0"/>
              <a:t>clients.</a:t>
            </a:r>
            <a:endParaRPr lang="en-US" sz="1800" dirty="0"/>
          </a:p>
        </p:txBody>
      </p:sp>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observer</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89214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Strategy—Example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604385"/>
          </a:xfrm>
        </p:spPr>
        <p:txBody>
          <a:bodyPr rtlCol="0"/>
          <a:lstStyle/>
          <a:p>
            <a:r>
              <a:rPr lang="en-US" dirty="0"/>
              <a:t>Chin</a:t>
            </a:r>
            <a:r>
              <a:rPr lang="en-US" altLang="zh-CN" dirty="0"/>
              <a:t>ese</a:t>
            </a:r>
            <a:r>
              <a:rPr lang="en-US" dirty="0"/>
              <a:t> Zodiac query system. Use the strategy pattern to design this example.</a:t>
            </a:r>
          </a:p>
          <a:p>
            <a:pPr lvl="1"/>
            <a:r>
              <a:rPr lang="en-US" dirty="0"/>
              <a:t>Encapsulate each of the twelve </a:t>
            </a:r>
            <a:r>
              <a:rPr lang="en-US" altLang="zh-CN" dirty="0"/>
              <a:t>Zodiac </a:t>
            </a:r>
            <a:r>
              <a:rPr lang="en-US" dirty="0"/>
              <a:t>as a class and design a common interface</a:t>
            </a:r>
            <a:r>
              <a:rPr lang="zh-CN" altLang="en-US" dirty="0"/>
              <a:t> (</a:t>
            </a:r>
            <a:r>
              <a:rPr lang="en-US" altLang="zh-CN" dirty="0" err="1"/>
              <a:t>ChineseZodiac</a:t>
            </a:r>
            <a:r>
              <a:rPr lang="en-US" altLang="zh-CN" dirty="0"/>
              <a:t>) </a:t>
            </a:r>
            <a:r>
              <a:rPr lang="en-US" dirty="0"/>
              <a:t>for these classes</a:t>
            </a:r>
            <a:r>
              <a:rPr lang="en-US" altLang="zh-CN" dirty="0"/>
              <a:t>. Users enter their date of birth using the user's graphical interface, and when creating a Context object, the date is passed as a parameter to the Context class. The Context class performs calculations based on user input, derives the initial Zodiac class, and is responsible for creating the Zodiac object. The Context class uses this object to call the subclass's say() function to introduce the features of the Zodiac.</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6.29.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842" y="4014794"/>
            <a:ext cx="3280428" cy="2609617"/>
          </a:xfrm>
          <a:prstGeom prst="rect">
            <a:avLst/>
          </a:prstGeom>
        </p:spPr>
      </p:pic>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Strategy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925471"/>
          </a:xfrm>
        </p:spPr>
        <p:txBody>
          <a:bodyPr rtlCol="0"/>
          <a:lstStyle/>
          <a:p>
            <a:r>
              <a:rPr lang="en-US" altLang="zh-CN" dirty="0"/>
              <a:t>Chinese Zodiac</a:t>
            </a:r>
            <a:r>
              <a:rPr lang="en-US" dirty="0"/>
              <a:t> query system designed </a:t>
            </a:r>
            <a:r>
              <a:rPr lang="en-US" altLang="zh-CN" dirty="0"/>
              <a:t>by</a:t>
            </a:r>
            <a:r>
              <a:rPr lang="en-US" dirty="0"/>
              <a:t> strategy </a:t>
            </a:r>
            <a:r>
              <a:rPr lang="en-US" altLang="zh-CN" dirty="0"/>
              <a:t>pattern</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6.2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33" y="2410220"/>
            <a:ext cx="7877746" cy="3115989"/>
          </a:xfrm>
          <a:prstGeom prst="rect">
            <a:avLst/>
          </a:prstGeom>
        </p:spPr>
      </p:pic>
    </p:spTree>
    <p:extLst>
      <p:ext uri="{BB962C8B-B14F-4D97-AF65-F5344CB8AC3E}">
        <p14:creationId xmlns:p14="http://schemas.microsoft.com/office/powerpoint/2010/main" val="234655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There is a lot of wild animals in some grassland in Africa, including herbivores and carnivores. Every year when entering the period from May to October, grassland is green and fragrant, providing herbivores with abundant food. Therefore, a large number of herbivores have entered the grasslands, and various carnivores also enter the grasslands along with herbivores; but when From November to April, the grassland turns yellow. Most of the plants are withered and the water source is dry. All herbivores must leave the grassland or they cannot survive. Various </a:t>
            </a:r>
            <a:r>
              <a:rPr lang="en-US" altLang="zh-CN" dirty="0"/>
              <a:t>carnivores </a:t>
            </a:r>
            <a:r>
              <a:rPr lang="en-US" dirty="0"/>
              <a:t>must also leave the grasslands. In this way, all animals depend on the state of this grassland, and green and yellow can be used to indicate different states</a:t>
            </a:r>
            <a:r>
              <a:rPr lang="en-US" b="1" dirty="0"/>
              <a:t>. Here, the grasslands are observed and other animals are observers.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564" y="1444976"/>
            <a:ext cx="7486650" cy="1941689"/>
          </a:xfrm>
        </p:spPr>
        <p:txBody>
          <a:bodyPr rtlCol="0">
            <a:normAutofit fontScale="85000" lnSpcReduction="20000"/>
          </a:bodyPr>
          <a:lstStyle/>
          <a:p>
            <a:pPr>
              <a:lnSpc>
                <a:spcPct val="100000"/>
              </a:lnSpc>
              <a:spcBef>
                <a:spcPts val="600"/>
              </a:spcBef>
            </a:pPr>
            <a:r>
              <a:rPr lang="en-US" dirty="0"/>
              <a:t>If you develop a grassland animal observer software, you can design the grassland and each animal as  class</a:t>
            </a:r>
            <a:r>
              <a:rPr lang="en-US" altLang="zh-CN" dirty="0"/>
              <a:t>es</a:t>
            </a:r>
            <a:r>
              <a:rPr lang="en-US" dirty="0"/>
              <a:t>. The class diagram is shown in Figure </a:t>
            </a:r>
            <a:r>
              <a:rPr lang="en-US" altLang="zh-CN" dirty="0"/>
              <a:t>1</a:t>
            </a:r>
            <a:r>
              <a:rPr lang="en-US" dirty="0"/>
              <a:t>.</a:t>
            </a:r>
          </a:p>
          <a:p>
            <a:pPr>
              <a:lnSpc>
                <a:spcPct val="100000"/>
              </a:lnSpc>
              <a:spcBef>
                <a:spcPts val="600"/>
              </a:spcBef>
            </a:pPr>
            <a:r>
              <a:rPr lang="en-US" dirty="0"/>
              <a:t>This </a:t>
            </a:r>
            <a:r>
              <a:rPr lang="en-US" altLang="zh-CN" dirty="0"/>
              <a:t>class</a:t>
            </a:r>
            <a:r>
              <a:rPr lang="zh-CN" altLang="en-US" dirty="0"/>
              <a:t> </a:t>
            </a:r>
            <a:r>
              <a:rPr lang="en-US" altLang="zh-CN" dirty="0"/>
              <a:t>diagram</a:t>
            </a:r>
            <a:r>
              <a:rPr lang="zh-CN" altLang="en-US" dirty="0"/>
              <a:t> </a:t>
            </a:r>
            <a:r>
              <a:rPr lang="en-US" dirty="0"/>
              <a:t>contains a grassland Plain and 6 animal species Hare, Antelope, Buffalo, Tiger, Lion and Fox, which contains 3 herbivores and 3 carnivores. These animals depend on the state of the grassland. If the state state is yellow, all the animals leave the grassland. If the state is green, all the animals enter the grassland.</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3.46.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362711"/>
            <a:ext cx="4619978" cy="3325956"/>
          </a:xfrm>
          <a:prstGeom prst="rect">
            <a:avLst/>
          </a:prstGeom>
        </p:spPr>
      </p:pic>
      <p:sp>
        <p:nvSpPr>
          <p:cNvPr id="3" name="文本框 2"/>
          <p:cNvSpPr txBox="1"/>
          <p:nvPr/>
        </p:nvSpPr>
        <p:spPr>
          <a:xfrm>
            <a:off x="6547556" y="4515556"/>
            <a:ext cx="843287" cy="307777"/>
          </a:xfrm>
          <a:prstGeom prst="rect">
            <a:avLst/>
          </a:prstGeom>
          <a:noFill/>
        </p:spPr>
        <p:txBody>
          <a:bodyPr wrap="none" rtlCol="0">
            <a:spAutoFit/>
          </a:bodyPr>
          <a:lstStyle/>
          <a:p>
            <a:r>
              <a:rPr kumimoji="1" lang="en-US" altLang="zh-CN" sz="1400" dirty="0"/>
              <a:t>Figure</a:t>
            </a:r>
            <a:r>
              <a:rPr kumimoji="1" lang="zh-CN" altLang="en-US" sz="1400" dirty="0"/>
              <a:t> </a:t>
            </a:r>
            <a:r>
              <a:rPr kumimoji="1" lang="en-US" altLang="zh-CN" sz="1400" dirty="0"/>
              <a:t>1</a:t>
            </a:r>
            <a:r>
              <a:rPr kumimoji="1" lang="zh-CN" altLang="en-US" sz="1400" dirty="0"/>
              <a:t> </a:t>
            </a:r>
          </a:p>
        </p:txBody>
      </p:sp>
    </p:spTree>
    <p:extLst>
      <p:ext uri="{BB962C8B-B14F-4D97-AF65-F5344CB8AC3E}">
        <p14:creationId xmlns:p14="http://schemas.microsoft.com/office/powerpoint/2010/main" val="173900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en-US" altLang="zh-CN" dirty="0">
                <a:latin typeface="微软雅黑" panose="020B0503020204020204" pitchFamily="34" charset="-122"/>
                <a:ea typeface="微软雅黑" panose="020B0503020204020204" pitchFamily="34" charset="-122"/>
              </a:rPr>
              <a:t>Intent</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a:r>
              <a:rPr lang="en-US" altLang="zh-CN" sz="2000" dirty="0"/>
              <a:t>Define</a:t>
            </a:r>
            <a:r>
              <a:rPr lang="zh-CN" altLang="en-US" sz="2000" dirty="0"/>
              <a:t> </a:t>
            </a:r>
            <a:r>
              <a:rPr lang="en-US" altLang="zh-CN" sz="2000" dirty="0"/>
              <a:t>a</a:t>
            </a:r>
            <a:r>
              <a:rPr lang="zh-CN" altLang="en-US" sz="2000" dirty="0"/>
              <a:t> </a:t>
            </a:r>
            <a:r>
              <a:rPr lang="en-US" altLang="zh-CN" sz="2000" dirty="0"/>
              <a:t>one</a:t>
            </a:r>
            <a:r>
              <a:rPr lang="zh-CN" altLang="en-US" sz="2000" dirty="0"/>
              <a:t>-</a:t>
            </a:r>
            <a:r>
              <a:rPr lang="en-US" altLang="zh-CN" sz="2000" dirty="0"/>
              <a:t>to-many</a:t>
            </a:r>
            <a:r>
              <a:rPr lang="zh-CN" altLang="en-US" sz="2000" dirty="0"/>
              <a:t> </a:t>
            </a:r>
            <a:r>
              <a:rPr lang="en-US" altLang="zh-CN" sz="2000" dirty="0"/>
              <a:t>dependency</a:t>
            </a:r>
            <a:r>
              <a:rPr lang="zh-CN" altLang="en-US" sz="2000" dirty="0"/>
              <a:t> </a:t>
            </a:r>
            <a:r>
              <a:rPr lang="en-US" altLang="zh-CN" sz="2000" dirty="0"/>
              <a:t>between</a:t>
            </a:r>
            <a:r>
              <a:rPr lang="zh-CN" altLang="en-US" sz="2000" dirty="0"/>
              <a:t> </a:t>
            </a:r>
            <a:r>
              <a:rPr lang="en-US" altLang="zh-CN" sz="2000" dirty="0"/>
              <a:t>objects</a:t>
            </a:r>
            <a:r>
              <a:rPr lang="zh-CN" altLang="en-US" sz="2000" dirty="0"/>
              <a:t> </a:t>
            </a:r>
            <a:r>
              <a:rPr lang="en-US" altLang="zh-CN" sz="2000" dirty="0"/>
              <a:t>so</a:t>
            </a:r>
            <a:r>
              <a:rPr lang="zh-CN" altLang="en-US" sz="2000" dirty="0"/>
              <a:t> </a:t>
            </a:r>
            <a:r>
              <a:rPr lang="en-US" altLang="zh-CN" sz="2000" dirty="0"/>
              <a:t>that</a:t>
            </a:r>
            <a:r>
              <a:rPr lang="zh-CN" altLang="en-US" sz="2000" dirty="0"/>
              <a:t> </a:t>
            </a:r>
            <a:r>
              <a:rPr lang="en-US" altLang="zh-CN" sz="2000" dirty="0"/>
              <a:t>when</a:t>
            </a:r>
            <a:r>
              <a:rPr lang="zh-CN" altLang="en-US" sz="2000" dirty="0"/>
              <a:t> </a:t>
            </a:r>
            <a:r>
              <a:rPr lang="en-US" altLang="zh-CN" sz="2000" dirty="0"/>
              <a:t>one</a:t>
            </a:r>
            <a:r>
              <a:rPr lang="zh-CN" altLang="en-US" sz="2000" dirty="0"/>
              <a:t> </a:t>
            </a:r>
            <a:r>
              <a:rPr lang="en-US" altLang="zh-CN" sz="2000" dirty="0"/>
              <a:t>object</a:t>
            </a:r>
            <a:r>
              <a:rPr lang="zh-CN" altLang="en-US" sz="2000" dirty="0"/>
              <a:t> </a:t>
            </a:r>
            <a:r>
              <a:rPr lang="en-US" altLang="zh-CN" sz="2000" dirty="0"/>
              <a:t>changes</a:t>
            </a:r>
            <a:r>
              <a:rPr lang="zh-CN" altLang="en-US" sz="2000" dirty="0"/>
              <a:t> </a:t>
            </a:r>
            <a:r>
              <a:rPr lang="en-US" altLang="zh-CN" sz="2000" dirty="0"/>
              <a:t>state,</a:t>
            </a:r>
            <a:r>
              <a:rPr lang="zh-CN" altLang="en-US" sz="2000" dirty="0"/>
              <a:t> </a:t>
            </a:r>
            <a:r>
              <a:rPr lang="en-US" altLang="zh-CN" sz="2000" dirty="0"/>
              <a:t>all</a:t>
            </a:r>
            <a:r>
              <a:rPr lang="zh-CN" altLang="en-US" sz="2000" dirty="0"/>
              <a:t> </a:t>
            </a:r>
            <a:r>
              <a:rPr lang="en-US" altLang="zh-CN" sz="2000" dirty="0"/>
              <a:t>its</a:t>
            </a:r>
            <a:r>
              <a:rPr lang="zh-CN" altLang="en-US" sz="2000" dirty="0"/>
              <a:t> </a:t>
            </a:r>
            <a:r>
              <a:rPr lang="en-US" altLang="zh-CN" sz="2000" dirty="0"/>
              <a:t>dependents</a:t>
            </a:r>
            <a:r>
              <a:rPr lang="zh-CN" altLang="en-US" sz="2000" dirty="0"/>
              <a:t> </a:t>
            </a:r>
            <a:r>
              <a:rPr lang="en-US" altLang="zh-CN" sz="2000" dirty="0"/>
              <a:t>are</a:t>
            </a:r>
            <a:r>
              <a:rPr lang="zh-CN" altLang="en-US" sz="2000" dirty="0"/>
              <a:t> </a:t>
            </a:r>
            <a:r>
              <a:rPr lang="zh-CN" altLang="zh-CN" sz="2000" dirty="0"/>
              <a:t>n</a:t>
            </a:r>
            <a:r>
              <a:rPr lang="en-US" altLang="zh-CN" sz="2000" dirty="0" err="1"/>
              <a:t>otified</a:t>
            </a:r>
            <a:r>
              <a:rPr lang="zh-CN" altLang="en-US" sz="2000" dirty="0"/>
              <a:t> </a:t>
            </a:r>
            <a:r>
              <a:rPr lang="en-US" altLang="zh-CN" sz="2000" dirty="0"/>
              <a:t>and</a:t>
            </a:r>
            <a:r>
              <a:rPr lang="zh-CN" altLang="en-US" sz="2000" dirty="0"/>
              <a:t> </a:t>
            </a:r>
            <a:r>
              <a:rPr lang="en-US" altLang="zh-CN" sz="2000" dirty="0"/>
              <a:t>automatically.</a:t>
            </a:r>
          </a:p>
          <a:p>
            <a:pPr rtl="0"/>
            <a:r>
              <a:rPr lang="zh-CN"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tructure</a:t>
            </a:r>
            <a:endParaRPr lang="en-US" altLang="zh-CN" dirty="0">
              <a:latin typeface="微软雅黑" panose="020B0503020204020204" pitchFamily="34" charset="-122"/>
              <a:ea typeface="微软雅黑" panose="020B0503020204020204" pitchFamily="34" charset="-122"/>
            </a:endParaRPr>
          </a:p>
          <a:p>
            <a:pPr marL="0" indent="0" rtl="0">
              <a:buNone/>
            </a:pP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3.5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39" y="3554588"/>
            <a:ext cx="6997700" cy="2768600"/>
          </a:xfrm>
          <a:prstGeom prst="rect">
            <a:avLst/>
          </a:prstGeom>
        </p:spPr>
      </p:pic>
    </p:spTree>
    <p:extLst>
      <p:ext uri="{BB962C8B-B14F-4D97-AF65-F5344CB8AC3E}">
        <p14:creationId xmlns:p14="http://schemas.microsoft.com/office/powerpoint/2010/main" val="20951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lnSpcReduction="10000"/>
          </a:bodyPr>
          <a:lstStyle/>
          <a:p>
            <a:pPr rtl="0"/>
            <a:r>
              <a:rPr lang="en-US" altLang="zh-CN" dirty="0">
                <a:latin typeface="微软雅黑" panose="020B0503020204020204" pitchFamily="34" charset="-122"/>
                <a:ea typeface="微软雅黑" panose="020B0503020204020204" pitchFamily="34" charset="-122"/>
              </a:rPr>
              <a:t>Participant</a:t>
            </a:r>
          </a:p>
          <a:p>
            <a:r>
              <a:rPr lang="en-US" dirty="0"/>
              <a:t>Observable: Observed interface, which declares three methods that should be implemented. In the simple case, the register(</a:t>
            </a:r>
            <a:r>
              <a:rPr lang="en-US" dirty="0" err="1"/>
              <a:t>obs</a:t>
            </a:r>
            <a:r>
              <a:rPr lang="en-US" dirty="0"/>
              <a:t>:</a:t>
            </a:r>
            <a:r>
              <a:rPr lang="zh-CN" altLang="en-US" dirty="0"/>
              <a:t> </a:t>
            </a:r>
            <a:r>
              <a:rPr lang="en-US" dirty="0"/>
              <a:t>Observer) method is responsible for registering the observers in the parameters to the Subject object, keeping a list of </a:t>
            </a:r>
            <a:r>
              <a:rPr lang="en-US" altLang="zh-CN" dirty="0"/>
              <a:t>concrete</a:t>
            </a:r>
            <a:r>
              <a:rPr lang="zh-CN" altLang="en-US" dirty="0"/>
              <a:t> </a:t>
            </a:r>
            <a:r>
              <a:rPr lang="en-US" dirty="0"/>
              <a:t>observers in the Subject object for recording all the observers.</a:t>
            </a:r>
          </a:p>
          <a:p>
            <a:r>
              <a:rPr lang="en-US" dirty="0"/>
              <a:t>Subject: The object that the </a:t>
            </a:r>
            <a:r>
              <a:rPr lang="en-US" altLang="zh-CN" dirty="0"/>
              <a:t>concrete</a:t>
            </a:r>
            <a:r>
              <a:rPr lang="zh-CN" altLang="en-US" dirty="0"/>
              <a:t> </a:t>
            </a:r>
            <a:r>
              <a:rPr lang="en-US" dirty="0"/>
              <a:t>observer depends on. It implements all methods of Observable. The </a:t>
            </a:r>
            <a:r>
              <a:rPr lang="en-US" dirty="0" err="1"/>
              <a:t>getState</a:t>
            </a:r>
            <a:r>
              <a:rPr lang="en-US" dirty="0"/>
              <a:t>() method in the Subject can be called by </a:t>
            </a:r>
            <a:r>
              <a:rPr lang="en-US" dirty="0" err="1"/>
              <a:t>ConcreteObserver</a:t>
            </a:r>
            <a:r>
              <a:rPr lang="en-US" dirty="0"/>
              <a:t> to get the latest status.</a:t>
            </a:r>
          </a:p>
          <a:p>
            <a:r>
              <a:rPr lang="en-US" dirty="0"/>
              <a:t>Observer: Observer interface, </a:t>
            </a:r>
            <a:r>
              <a:rPr lang="en-US" altLang="zh-CN" dirty="0"/>
              <a:t>represents</a:t>
            </a:r>
            <a:r>
              <a:rPr lang="en-US" dirty="0"/>
              <a:t> the dependent object. There can be more than one observer.</a:t>
            </a:r>
          </a:p>
          <a:p>
            <a:r>
              <a:rPr lang="en-US" dirty="0" err="1"/>
              <a:t>ConcreteObserver</a:t>
            </a:r>
            <a:r>
              <a:rPr lang="en-US" dirty="0"/>
              <a:t>: represents a </a:t>
            </a:r>
            <a:r>
              <a:rPr lang="en-US" altLang="zh-CN" dirty="0"/>
              <a:t>concrete </a:t>
            </a:r>
            <a:r>
              <a:rPr lang="en-US" dirty="0"/>
              <a:t>observer object.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51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076" y="1425009"/>
            <a:ext cx="7486650" cy="3334348"/>
          </a:xfrm>
        </p:spPr>
        <p:txBody>
          <a:bodyPr rtlCol="0">
            <a:normAutofit fontScale="77500" lnSpcReduction="20000"/>
          </a:bodyPr>
          <a:lstStyle/>
          <a:p>
            <a:pPr marL="0" indent="0">
              <a:buNone/>
            </a:pPr>
            <a:r>
              <a:rPr lang="en-US" dirty="0"/>
              <a:t>The observer </a:t>
            </a:r>
            <a:r>
              <a:rPr lang="en-US" altLang="zh-CN" dirty="0"/>
              <a:t>pattern </a:t>
            </a:r>
            <a:r>
              <a:rPr lang="en-US" dirty="0"/>
              <a:t>works as follows:</a:t>
            </a:r>
          </a:p>
          <a:p>
            <a:pPr marL="457200" indent="-457200">
              <a:lnSpc>
                <a:spcPct val="100000"/>
              </a:lnSpc>
              <a:spcBef>
                <a:spcPts val="600"/>
              </a:spcBef>
              <a:buFont typeface="+mj-ea"/>
              <a:buAutoNum type="circleNumDbPlain"/>
            </a:pPr>
            <a:r>
              <a:rPr lang="en-US" dirty="0"/>
              <a:t>The </a:t>
            </a:r>
            <a:r>
              <a:rPr lang="en-US" altLang="zh-CN" dirty="0"/>
              <a:t>Subject </a:t>
            </a:r>
            <a:r>
              <a:rPr lang="en-US" dirty="0"/>
              <a:t>maintains a data structure, such as a Java </a:t>
            </a:r>
            <a:r>
              <a:rPr lang="en-US" dirty="0" err="1"/>
              <a:t>ArrayList</a:t>
            </a:r>
            <a:r>
              <a:rPr lang="en-US" dirty="0"/>
              <a:t>, for recording dynamically added observers.</a:t>
            </a:r>
          </a:p>
          <a:p>
            <a:pPr marL="457200" indent="-457200">
              <a:lnSpc>
                <a:spcPct val="100000"/>
              </a:lnSpc>
              <a:spcBef>
                <a:spcPts val="600"/>
              </a:spcBef>
              <a:buFont typeface="+mj-ea"/>
              <a:buAutoNum type="circleNumDbPlain"/>
            </a:pPr>
            <a:r>
              <a:rPr lang="en-US" dirty="0"/>
              <a:t>The object interested in the state of the </a:t>
            </a:r>
            <a:r>
              <a:rPr lang="en-US" altLang="zh-CN" dirty="0"/>
              <a:t>Subject(observer) </a:t>
            </a:r>
            <a:r>
              <a:rPr lang="en-US" dirty="0"/>
              <a:t> should call the </a:t>
            </a:r>
            <a:r>
              <a:rPr lang="en-US" altLang="zh-CN" dirty="0"/>
              <a:t>Subject </a:t>
            </a:r>
            <a:r>
              <a:rPr lang="en-US" dirty="0"/>
              <a:t>'s Register method to register </a:t>
            </a:r>
            <a:r>
              <a:rPr lang="en-US" altLang="zh-CN" dirty="0"/>
              <a:t>it</a:t>
            </a:r>
            <a:r>
              <a:rPr lang="en-US" dirty="0"/>
              <a:t>self as an observer of it.</a:t>
            </a:r>
          </a:p>
          <a:p>
            <a:pPr marL="457200" indent="-457200">
              <a:lnSpc>
                <a:spcPct val="100000"/>
              </a:lnSpc>
              <a:spcBef>
                <a:spcPts val="600"/>
              </a:spcBef>
              <a:buFont typeface="+mj-ea"/>
              <a:buAutoNum type="circleNumDbPlain"/>
            </a:pPr>
            <a:r>
              <a:rPr lang="en-US" dirty="0"/>
              <a:t>Whenever the state of the </a:t>
            </a:r>
            <a:r>
              <a:rPr lang="en-US" altLang="zh-CN" dirty="0"/>
              <a:t>Subject</a:t>
            </a:r>
            <a:r>
              <a:rPr lang="zh-CN" altLang="en-US" dirty="0"/>
              <a:t> </a:t>
            </a:r>
            <a:r>
              <a:rPr lang="en-US" dirty="0"/>
              <a:t>changes, it will notify the registered observer using the method </a:t>
            </a:r>
            <a:r>
              <a:rPr lang="en-US" dirty="0" err="1"/>
              <a:t>notifyObservers</a:t>
            </a:r>
            <a:r>
              <a:rPr lang="en-US" dirty="0"/>
              <a:t>().</a:t>
            </a:r>
          </a:p>
          <a:p>
            <a:pPr marL="457200" indent="-457200">
              <a:lnSpc>
                <a:spcPct val="100000"/>
              </a:lnSpc>
              <a:spcBef>
                <a:spcPts val="600"/>
              </a:spcBef>
              <a:buFont typeface="+mj-ea"/>
              <a:buAutoNum type="circleNumDbPlain"/>
            </a:pPr>
            <a:r>
              <a:rPr lang="en-US" dirty="0"/>
              <a:t>When notified, each observer will </a:t>
            </a:r>
            <a:r>
              <a:rPr lang="en-US" altLang="zh-CN" dirty="0"/>
              <a:t>check </a:t>
            </a:r>
            <a:r>
              <a:rPr lang="en-US" dirty="0"/>
              <a:t>the state of the </a:t>
            </a:r>
            <a:r>
              <a:rPr lang="zh-CN" altLang="zh-CN" dirty="0"/>
              <a:t>S</a:t>
            </a:r>
            <a:r>
              <a:rPr lang="en-US" altLang="zh-CN" dirty="0" err="1"/>
              <a:t>ubject</a:t>
            </a:r>
            <a:r>
              <a:rPr lang="zh-CN" altLang="en-US" dirty="0"/>
              <a:t> </a:t>
            </a:r>
            <a:r>
              <a:rPr lang="en-US" dirty="0"/>
              <a:t>to keep the state synchronized. According to the new state, the observer will decide to do some synchronous updates or other related operations.</a:t>
            </a:r>
          </a:p>
          <a:p>
            <a:pPr marL="457200" indent="-457200">
              <a:lnSpc>
                <a:spcPct val="100000"/>
              </a:lnSpc>
              <a:spcBef>
                <a:spcPts val="600"/>
              </a:spcBef>
              <a:buFont typeface="+mj-ea"/>
              <a:buAutoNum type="circleNumDbPlain"/>
            </a:pPr>
            <a:r>
              <a:rPr lang="en-US" dirty="0"/>
              <a:t>The observer will provide an interface that receives notification from the </a:t>
            </a:r>
            <a:r>
              <a:rPr lang="en-US" altLang="zh-CN" dirty="0"/>
              <a:t>subject</a:t>
            </a:r>
            <a:r>
              <a:rPr lang="en-US" dirty="0"/>
              <a:t>, such as </a:t>
            </a:r>
            <a:r>
              <a:rPr lang="en-US" dirty="0" err="1"/>
              <a:t>synchronizeState</a:t>
            </a:r>
            <a:r>
              <a:rPr lang="en-US" dirty="0"/>
              <a:t>(), which the </a:t>
            </a:r>
            <a:r>
              <a:rPr lang="en-US" altLang="zh-CN" dirty="0"/>
              <a:t>subject</a:t>
            </a:r>
            <a:r>
              <a:rPr lang="zh-CN" altLang="en-US" dirty="0"/>
              <a:t> </a:t>
            </a:r>
            <a:r>
              <a:rPr lang="en-US" dirty="0"/>
              <a:t>can invoke in the method notify().</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3.5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212" y="4380945"/>
            <a:ext cx="5596616" cy="2214269"/>
          </a:xfrm>
          <a:prstGeom prst="rect">
            <a:avLst/>
          </a:prstGeom>
        </p:spPr>
      </p:pic>
    </p:spTree>
    <p:extLst>
      <p:ext uri="{BB962C8B-B14F-4D97-AF65-F5344CB8AC3E}">
        <p14:creationId xmlns:p14="http://schemas.microsoft.com/office/powerpoint/2010/main" val="173900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marL="0" indent="0" rtl="0">
              <a:buNone/>
            </a:pPr>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Observer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when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of</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following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situations:</a:t>
            </a:r>
          </a:p>
          <a:p>
            <a:r>
              <a:rPr lang="en-US" altLang="zh-CN" dirty="0"/>
              <a:t>When</a:t>
            </a:r>
            <a:r>
              <a:rPr lang="zh-CN" altLang="en-US" dirty="0"/>
              <a:t> </a:t>
            </a:r>
            <a:r>
              <a:rPr lang="en-US" altLang="zh-CN" dirty="0"/>
              <a:t>an</a:t>
            </a:r>
            <a:r>
              <a:rPr lang="zh-CN" altLang="en-US" dirty="0"/>
              <a:t> </a:t>
            </a:r>
            <a:r>
              <a:rPr lang="en-US" altLang="zh-CN" dirty="0"/>
              <a:t>abstraction</a:t>
            </a:r>
            <a:r>
              <a:rPr lang="zh-CN" altLang="en-US" dirty="0"/>
              <a:t> </a:t>
            </a:r>
            <a:r>
              <a:rPr lang="en-US" altLang="zh-CN" dirty="0"/>
              <a:t>has</a:t>
            </a:r>
            <a:r>
              <a:rPr lang="zh-CN" altLang="en-US" dirty="0"/>
              <a:t> </a:t>
            </a:r>
            <a:r>
              <a:rPr lang="en-US" altLang="zh-CN" dirty="0"/>
              <a:t>two</a:t>
            </a:r>
            <a:r>
              <a:rPr lang="zh-CN" altLang="en-US" dirty="0"/>
              <a:t> </a:t>
            </a:r>
            <a:r>
              <a:rPr lang="zh-CN" altLang="zh-CN" dirty="0"/>
              <a:t>a</a:t>
            </a:r>
            <a:r>
              <a:rPr lang="en-US" altLang="zh-CN" dirty="0" err="1"/>
              <a:t>spects</a:t>
            </a:r>
            <a:r>
              <a:rPr lang="en-US" altLang="zh-CN" dirty="0"/>
              <a:t>,</a:t>
            </a:r>
            <a:r>
              <a:rPr lang="zh-CN" altLang="en-US" dirty="0"/>
              <a:t> </a:t>
            </a:r>
            <a:r>
              <a:rPr lang="en-US" altLang="zh-CN" dirty="0"/>
              <a:t>one</a:t>
            </a:r>
            <a:r>
              <a:rPr lang="zh-CN" altLang="en-US" dirty="0"/>
              <a:t> </a:t>
            </a:r>
            <a:r>
              <a:rPr lang="en-US" altLang="zh-CN" dirty="0"/>
              <a:t>dependent</a:t>
            </a:r>
            <a:r>
              <a:rPr lang="zh-CN" altLang="en-US" dirty="0"/>
              <a:t> </a:t>
            </a:r>
            <a:r>
              <a:rPr lang="en-US" altLang="zh-CN" dirty="0"/>
              <a:t>on</a:t>
            </a:r>
            <a:r>
              <a:rPr lang="zh-CN" altLang="en-US" dirty="0"/>
              <a:t> </a:t>
            </a:r>
            <a:r>
              <a:rPr lang="en-US" altLang="zh-CN" dirty="0"/>
              <a:t>the</a:t>
            </a:r>
            <a:r>
              <a:rPr lang="zh-CN" altLang="en-US" dirty="0"/>
              <a:t> </a:t>
            </a:r>
            <a:r>
              <a:rPr lang="en-US" altLang="zh-CN" dirty="0"/>
              <a:t>other.</a:t>
            </a:r>
            <a:r>
              <a:rPr lang="zh-CN" altLang="en-US" dirty="0"/>
              <a:t> </a:t>
            </a:r>
            <a:r>
              <a:rPr lang="en-US" altLang="zh-CN" dirty="0"/>
              <a:t>Encapsulating</a:t>
            </a:r>
            <a:r>
              <a:rPr lang="zh-CN" altLang="en-US" dirty="0"/>
              <a:t> </a:t>
            </a:r>
            <a:r>
              <a:rPr lang="en-US" altLang="zh-CN" dirty="0"/>
              <a:t>these</a:t>
            </a:r>
            <a:r>
              <a:rPr lang="zh-CN" altLang="en-US" dirty="0"/>
              <a:t> </a:t>
            </a:r>
            <a:r>
              <a:rPr lang="en-US" altLang="zh-CN" dirty="0"/>
              <a:t>aspects</a:t>
            </a:r>
            <a:r>
              <a:rPr lang="zh-CN" altLang="en-US" dirty="0"/>
              <a:t> </a:t>
            </a:r>
            <a:r>
              <a:rPr lang="en-US" altLang="zh-CN" dirty="0"/>
              <a:t>in</a:t>
            </a:r>
            <a:r>
              <a:rPr lang="zh-CN" altLang="en-US" dirty="0"/>
              <a:t> </a:t>
            </a:r>
            <a:r>
              <a:rPr lang="en-US" altLang="zh-CN" dirty="0"/>
              <a:t>separate</a:t>
            </a:r>
            <a:r>
              <a:rPr lang="zh-CN" altLang="en-US" dirty="0"/>
              <a:t> </a:t>
            </a:r>
            <a:r>
              <a:rPr lang="en-US" altLang="zh-CN" dirty="0"/>
              <a:t>objects</a:t>
            </a:r>
            <a:r>
              <a:rPr lang="zh-CN" altLang="en-US" dirty="0"/>
              <a:t> </a:t>
            </a:r>
            <a:r>
              <a:rPr lang="en-US" altLang="zh-CN" dirty="0"/>
              <a:t>lets</a:t>
            </a:r>
            <a:r>
              <a:rPr lang="zh-CN" altLang="en-US" dirty="0"/>
              <a:t> </a:t>
            </a:r>
            <a:r>
              <a:rPr lang="en-US" altLang="zh-CN" dirty="0"/>
              <a:t>you</a:t>
            </a:r>
            <a:r>
              <a:rPr lang="zh-CN" altLang="en-US" dirty="0"/>
              <a:t> </a:t>
            </a:r>
            <a:r>
              <a:rPr lang="en-US" altLang="zh-CN" dirty="0"/>
              <a:t>vary</a:t>
            </a:r>
            <a:r>
              <a:rPr lang="zh-CN" altLang="en-US" dirty="0"/>
              <a:t> </a:t>
            </a:r>
            <a:r>
              <a:rPr lang="en-US" altLang="zh-CN" dirty="0"/>
              <a:t>and</a:t>
            </a:r>
            <a:r>
              <a:rPr lang="zh-CN" altLang="en-US" dirty="0"/>
              <a:t> </a:t>
            </a:r>
            <a:r>
              <a:rPr lang="en-US" altLang="zh-CN" dirty="0"/>
              <a:t>reuse</a:t>
            </a:r>
            <a:r>
              <a:rPr lang="zh-CN" altLang="en-US" dirty="0"/>
              <a:t> </a:t>
            </a:r>
            <a:r>
              <a:rPr lang="en-US" altLang="zh-CN" dirty="0"/>
              <a:t>them</a:t>
            </a:r>
            <a:r>
              <a:rPr lang="zh-CN" altLang="en-US" dirty="0"/>
              <a:t> </a:t>
            </a:r>
            <a:r>
              <a:rPr lang="en-US" altLang="zh-CN" dirty="0"/>
              <a:t>independently.</a:t>
            </a:r>
          </a:p>
          <a:p>
            <a:r>
              <a:rPr lang="en-US" altLang="zh-CN" dirty="0">
                <a:latin typeface="微软雅黑" panose="020B0503020204020204" pitchFamily="34" charset="-122"/>
                <a:ea typeface="微软雅黑" panose="020B0503020204020204" pitchFamily="34" charset="-122"/>
              </a:rPr>
              <a:t>When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change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one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requires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changing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others,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you</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not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know</a:t>
            </a:r>
            <a:r>
              <a:rPr lang="zh-CN" altLang="en-US" dirty="0">
                <a:latin typeface="微软雅黑" panose="020B0503020204020204" pitchFamily="34" charset="-122"/>
                <a:ea typeface="微软雅黑" panose="020B0503020204020204" pitchFamily="34" charset="-122"/>
              </a:rPr>
              <a:t> </a:t>
            </a:r>
            <a:r>
              <a:rPr lang="zh-CN" altLang="zh-CN" dirty="0"/>
              <a:t>h</a:t>
            </a:r>
            <a:r>
              <a:rPr lang="en-US" altLang="zh-CN" dirty="0" err="1"/>
              <a:t>ow</a:t>
            </a:r>
            <a:r>
              <a:rPr lang="zh-CN" altLang="en-US" dirty="0"/>
              <a:t> </a:t>
            </a:r>
            <a:r>
              <a:rPr lang="en-US" altLang="zh-CN" dirty="0"/>
              <a:t>many</a:t>
            </a:r>
            <a:r>
              <a:rPr lang="zh-CN" altLang="en-US" dirty="0"/>
              <a:t> </a:t>
            </a:r>
            <a:r>
              <a:rPr lang="en-US" altLang="zh-CN" dirty="0"/>
              <a:t>objects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changed.</a:t>
            </a:r>
          </a:p>
          <a:p>
            <a:r>
              <a:rPr lang="en-US" altLang="zh-CN" dirty="0">
                <a:latin typeface="微软雅黑" panose="020B0503020204020204" pitchFamily="34" charset="-122"/>
                <a:ea typeface="微软雅黑" panose="020B0503020204020204" pitchFamily="34" charset="-122"/>
              </a:rPr>
              <a:t>When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should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notify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other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without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making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assumptions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about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who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other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words,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you</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do</a:t>
            </a:r>
            <a:r>
              <a:rPr lang="zh-CN" altLang="en-US" dirty="0"/>
              <a:t>n</a:t>
            </a:r>
            <a:r>
              <a:rPr lang="en-US" altLang="zh-CN" dirty="0"/>
              <a:t>’t</a:t>
            </a:r>
            <a:r>
              <a:rPr lang="zh-CN" altLang="en-US" dirty="0"/>
              <a:t> </a:t>
            </a:r>
            <a:r>
              <a:rPr lang="en-US" altLang="zh-CN" dirty="0"/>
              <a:t>want</a:t>
            </a:r>
            <a:r>
              <a:rPr lang="zh-CN" altLang="en-US" dirty="0"/>
              <a:t> </a:t>
            </a:r>
            <a:r>
              <a:rPr lang="en-US" altLang="zh-CN" dirty="0"/>
              <a:t>these</a:t>
            </a:r>
            <a:r>
              <a:rPr lang="zh-CN" altLang="en-US" dirty="0"/>
              <a:t> </a:t>
            </a:r>
            <a:r>
              <a:rPr lang="en-US" altLang="zh-CN" dirty="0"/>
              <a:t>objects</a:t>
            </a:r>
            <a:r>
              <a:rPr lang="zh-CN" altLang="en-US" dirty="0"/>
              <a:t> </a:t>
            </a:r>
            <a:r>
              <a:rPr lang="en-US" altLang="zh-CN" dirty="0"/>
              <a:t>tightly</a:t>
            </a:r>
            <a:r>
              <a:rPr lang="zh-CN" altLang="en-US" dirty="0"/>
              <a:t> </a:t>
            </a:r>
            <a:r>
              <a:rPr lang="en-US" altLang="zh-CN" dirty="0"/>
              <a:t>coupled.</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0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Observer—Example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903621"/>
          </a:xfrm>
        </p:spPr>
        <p:txBody>
          <a:bodyPr rtlCol="0">
            <a:normAutofit fontScale="85000" lnSpcReduction="20000"/>
          </a:bodyPr>
          <a:lstStyle/>
          <a:p>
            <a:pPr>
              <a:lnSpc>
                <a:spcPct val="100000"/>
              </a:lnSpc>
              <a:spcBef>
                <a:spcPts val="600"/>
              </a:spcBef>
            </a:pPr>
            <a:r>
              <a:rPr lang="en-US" dirty="0"/>
              <a:t>Assume that there are two groups of animals: tigers and antelopes. Both groups of animals are observing the grassy state of a prairie. When the grass turns green, the antelope group and the tiger group will all come to the grassland; when the grassland turns yellow, both the antelope group and the tiger group will leave. Design a simple program with a graphical interface to simulate the above scenario.</a:t>
            </a:r>
          </a:p>
          <a:p>
            <a:pPr>
              <a:lnSpc>
                <a:spcPct val="100000"/>
              </a:lnSpc>
              <a:spcBef>
                <a:spcPts val="600"/>
              </a:spcBef>
            </a:pPr>
            <a:r>
              <a:rPr lang="en-US" dirty="0"/>
              <a:t>According to the structure of the observer pattern, the design is shown in the figure below.</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6 下午4.57.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34" y="3545672"/>
            <a:ext cx="6471924" cy="3140787"/>
          </a:xfrm>
          <a:prstGeom prst="rect">
            <a:avLst/>
          </a:prstGeom>
        </p:spPr>
      </p:pic>
    </p:spTree>
    <p:extLst>
      <p:ext uri="{BB962C8B-B14F-4D97-AF65-F5344CB8AC3E}">
        <p14:creationId xmlns:p14="http://schemas.microsoft.com/office/powerpoint/2010/main" val="236080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1753</Words>
  <Application>Microsoft Office PowerPoint</Application>
  <PresentationFormat>全屏显示(4:3)</PresentationFormat>
  <Paragraphs>90</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微软雅黑</vt:lpstr>
      <vt:lpstr>Arial</vt:lpstr>
      <vt:lpstr>Euphemia</vt:lpstr>
      <vt:lpstr>Wingdings</vt:lpstr>
      <vt:lpstr>学术文献 16x9</vt:lpstr>
      <vt:lpstr>Design pattern</vt:lpstr>
      <vt:lpstr>observer</vt:lpstr>
      <vt:lpstr>Observer</vt:lpstr>
      <vt:lpstr>Observer</vt:lpstr>
      <vt:lpstr>Observer</vt:lpstr>
      <vt:lpstr>Observer</vt:lpstr>
      <vt:lpstr>Observer</vt:lpstr>
      <vt:lpstr>Observer—Applicability</vt:lpstr>
      <vt:lpstr>Observer—Example</vt:lpstr>
      <vt:lpstr>Observer</vt:lpstr>
      <vt:lpstr>Observer</vt:lpstr>
      <vt:lpstr>Strategy</vt:lpstr>
      <vt:lpstr>Strategy </vt:lpstr>
      <vt:lpstr>Strategy </vt:lpstr>
      <vt:lpstr>Strategy </vt:lpstr>
      <vt:lpstr>Strategy </vt:lpstr>
      <vt:lpstr>Strategy </vt:lpstr>
      <vt:lpstr>Strategy —Applicability</vt:lpstr>
      <vt:lpstr>Strategy </vt:lpstr>
      <vt:lpstr>Strategy—Example </vt:lpstr>
      <vt:lpstr>Strategy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2018-03-29T02:12:27Z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