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Microsoft___1.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73"/>
  </p:notesMasterIdLst>
  <p:handoutMasterIdLst>
    <p:handoutMasterId r:id="rId74"/>
  </p:handoutMasterIdLst>
  <p:sldIdLst>
    <p:sldId id="256" r:id="rId5"/>
    <p:sldId id="301" r:id="rId6"/>
    <p:sldId id="300" r:id="rId7"/>
    <p:sldId id="298" r:id="rId8"/>
    <p:sldId id="299" r:id="rId9"/>
    <p:sldId id="302" r:id="rId10"/>
    <p:sldId id="303" r:id="rId11"/>
    <p:sldId id="304" r:id="rId12"/>
    <p:sldId id="305" r:id="rId13"/>
    <p:sldId id="290" r:id="rId14"/>
    <p:sldId id="291" r:id="rId15"/>
    <p:sldId id="292" r:id="rId16"/>
    <p:sldId id="293" r:id="rId17"/>
    <p:sldId id="295" r:id="rId18"/>
    <p:sldId id="296" r:id="rId19"/>
    <p:sldId id="297" r:id="rId20"/>
    <p:sldId id="269" r:id="rId21"/>
    <p:sldId id="274" r:id="rId22"/>
    <p:sldId id="275" r:id="rId23"/>
    <p:sldId id="280" r:id="rId24"/>
    <p:sldId id="284" r:id="rId25"/>
    <p:sldId id="285" r:id="rId26"/>
    <p:sldId id="277" r:id="rId27"/>
    <p:sldId id="281" r:id="rId28"/>
    <p:sldId id="282" r:id="rId29"/>
    <p:sldId id="278" r:id="rId30"/>
    <p:sldId id="283" r:id="rId31"/>
    <p:sldId id="270" r:id="rId32"/>
    <p:sldId id="286" r:id="rId33"/>
    <p:sldId id="287" r:id="rId34"/>
    <p:sldId id="257" r:id="rId35"/>
    <p:sldId id="271" r:id="rId36"/>
    <p:sldId id="288" r:id="rId37"/>
    <p:sldId id="289" r:id="rId38"/>
    <p:sldId id="272" r:id="rId39"/>
    <p:sldId id="307" r:id="rId40"/>
    <p:sldId id="308" r:id="rId41"/>
    <p:sldId id="309" r:id="rId42"/>
    <p:sldId id="324" r:id="rId43"/>
    <p:sldId id="325" r:id="rId44"/>
    <p:sldId id="335" r:id="rId45"/>
    <p:sldId id="310" r:id="rId46"/>
    <p:sldId id="326" r:id="rId47"/>
    <p:sldId id="327" r:id="rId48"/>
    <p:sldId id="336" r:id="rId49"/>
    <p:sldId id="311" r:id="rId50"/>
    <p:sldId id="318" r:id="rId51"/>
    <p:sldId id="328" r:id="rId52"/>
    <p:sldId id="329" r:id="rId53"/>
    <p:sldId id="337" r:id="rId54"/>
    <p:sldId id="312" r:id="rId55"/>
    <p:sldId id="319" r:id="rId56"/>
    <p:sldId id="330" r:id="rId57"/>
    <p:sldId id="338" r:id="rId58"/>
    <p:sldId id="313" r:id="rId59"/>
    <p:sldId id="320" r:id="rId60"/>
    <p:sldId id="331" r:id="rId61"/>
    <p:sldId id="332" r:id="rId62"/>
    <p:sldId id="339" r:id="rId63"/>
    <p:sldId id="314" r:id="rId64"/>
    <p:sldId id="321" r:id="rId65"/>
    <p:sldId id="333" r:id="rId66"/>
    <p:sldId id="340" r:id="rId67"/>
    <p:sldId id="315" r:id="rId68"/>
    <p:sldId id="322" r:id="rId69"/>
    <p:sldId id="334" r:id="rId70"/>
    <p:sldId id="341" r:id="rId71"/>
    <p:sldId id="316" r:id="rId72"/>
  </p:sldIdLst>
  <p:sldSz cx="9144000" cy="6858000" type="screen4x3"/>
  <p:notesSz cx="6858000" cy="9144000"/>
  <p:defaultTextStyle>
    <a:defPPr rtl="0">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p:scale>
          <a:sx n="100" d="100"/>
          <a:sy n="100" d="100"/>
        </p:scale>
        <p:origin x="-248" y="-64"/>
      </p:cViewPr>
      <p:guideLst>
        <p:guide orient="horz" pos="2160"/>
        <p:guide pos="2880"/>
      </p:guideLst>
    </p:cSldViewPr>
  </p:slideViewPr>
  <p:notesTextViewPr>
    <p:cViewPr>
      <p:scale>
        <a:sx n="1" d="1"/>
        <a:sy n="1" d="1"/>
      </p:scale>
      <p:origin x="0" y="0"/>
    </p:cViewPr>
  </p:notesTextViewPr>
  <p:notesViewPr>
    <p:cSldViewPr snapToGrid="0"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73" Type="http://schemas.openxmlformats.org/officeDocument/2006/relationships/notesMaster" Target="notesMasters/notesMaster1.xml"/><Relationship Id="rId74" Type="http://schemas.openxmlformats.org/officeDocument/2006/relationships/handoutMaster" Target="handoutMasters/handoutMaster1.xml"/><Relationship Id="rId75" Type="http://schemas.openxmlformats.org/officeDocument/2006/relationships/printerSettings" Target="printerSettings/printerSettings1.bin"/><Relationship Id="rId76" Type="http://schemas.openxmlformats.org/officeDocument/2006/relationships/presProps" Target="presProps.xml"/><Relationship Id="rId77" Type="http://schemas.openxmlformats.org/officeDocument/2006/relationships/viewProps" Target="viewProps.xml"/><Relationship Id="rId78" Type="http://schemas.openxmlformats.org/officeDocument/2006/relationships/theme" Target="theme/theme1.xml"/><Relationship Id="rId79" Type="http://schemas.openxmlformats.org/officeDocument/2006/relationships/tableStyles" Target="tableStyles.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pPr algn="r" rtl="0"/>
              <a:t>18-2-25</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pPr algn="r" rtl="0"/>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pPr/>
              <a:t>18-2-25</a:t>
            </a:fld>
            <a:endParaRPr lang="zh-CN" alt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pPr/>
              <a:t>‹#›</a:t>
            </a:fld>
            <a:endParaRPr lang="en-US" altLang="zh-C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1</a:t>
            </a:fld>
            <a:endParaRPr lang="en-US" altLang="zh-CN" dirty="0"/>
          </a:p>
        </p:txBody>
      </p:sp>
    </p:spTree>
    <p:extLst>
      <p:ext uri="{BB962C8B-B14F-4D97-AF65-F5344CB8AC3E}">
        <p14:creationId xmlns:p14="http://schemas.microsoft.com/office/powerpoint/2010/main" val="849057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microsoft.com/office/2007/relationships/hdphoto" Target="../media/hdphoto1.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p>
        </p:txBody>
      </p:sp>
      <p:sp>
        <p:nvSpPr>
          <p:cNvPr id="8" name="矩形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p>
        </p:txBody>
      </p:sp>
      <p:sp>
        <p:nvSpPr>
          <p:cNvPr id="2" name="标题 1"/>
          <p:cNvSpPr>
            <a:spLocks noGrp="1"/>
          </p:cNvSpPr>
          <p:nvPr>
            <p:ph type="ctrTitle"/>
          </p:nvPr>
        </p:nvSpPr>
        <p:spPr>
          <a:xfrm>
            <a:off x="828675" y="2292095"/>
            <a:ext cx="7572375" cy="2219691"/>
          </a:xfrm>
        </p:spPr>
        <p:txBody>
          <a:bodyPr rtlCol="0" anchor="ctr">
            <a:normAutofit/>
          </a:bodyPr>
          <a:lstStyle>
            <a:lvl1pPr algn="l" rtl="0">
              <a:defRPr sz="44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28674" y="4511785"/>
            <a:ext cx="7572376"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pPr/>
              <a:t>18-2-25</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3334" y="0"/>
            <a:ext cx="1310643"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3491003" y="1600200"/>
            <a:ext cx="4823184" cy="4572001"/>
          </a:xfrm>
        </p:spPr>
        <p:txBody>
          <a:bodyPr tIns="1188720" rtlCol="0">
            <a:normAutofit/>
          </a:bodyPr>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828675" y="1600200"/>
            <a:ext cx="2547747" cy="4572000"/>
          </a:xfrm>
        </p:spPr>
        <p:txBody>
          <a:bodyPr rtlCol="0">
            <a:normAutofit/>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pPr/>
              <a:t>18-2-25</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pPr/>
              <a:t>18-2-25</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7029450" y="365125"/>
            <a:ext cx="1285875" cy="5811838"/>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828675" y="365125"/>
            <a:ext cx="6074172" cy="5811838"/>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pPr/>
              <a:t>18-2-25</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grpSp>
        <p:nvGrpSpPr>
          <p:cNvPr id="7" name="组 6"/>
          <p:cNvGrpSpPr/>
          <p:nvPr/>
        </p:nvGrpSpPr>
        <p:grpSpPr>
          <a:xfrm rot="5400000">
            <a:off x="4181447" y="3239394"/>
            <a:ext cx="5632704" cy="63302"/>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pPr/>
              <a:t>18-2-25</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1"/>
            <a:ext cx="9144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1"/>
            <a:ext cx="9144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828675" y="2292095"/>
            <a:ext cx="4300538" cy="2219691"/>
          </a:xfrm>
        </p:spPr>
        <p:txBody>
          <a:bodyPr rtlCol="0" anchor="ctr">
            <a:normAutofit/>
          </a:bodyPr>
          <a:lstStyle>
            <a:lvl1pPr algn="l" rtl="0">
              <a:defRPr sz="44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28675" y="4511785"/>
            <a:ext cx="4300538" cy="955565"/>
          </a:xfrm>
        </p:spPr>
        <p:txBody>
          <a:bodyPr rtlCol="0">
            <a:normAutofit/>
          </a:bodyPr>
          <a:lstStyle>
            <a:lvl1pPr marL="0" indent="0" algn="l"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4410" y="0"/>
            <a:ext cx="1310643" cy="2292094"/>
          </a:xfrm>
          <a:prstGeom prst="rect">
            <a:avLst/>
          </a:prstGeom>
        </p:spPr>
      </p:pic>
      <p:sp>
        <p:nvSpPr>
          <p:cNvPr id="11" name="图片占位符 10"/>
          <p:cNvSpPr>
            <a:spLocks noGrp="1"/>
          </p:cNvSpPr>
          <p:nvPr>
            <p:ph type="pic" sz="quarter" idx="13"/>
          </p:nvPr>
        </p:nvSpPr>
        <p:spPr>
          <a:xfrm>
            <a:off x="5235798" y="1310656"/>
            <a:ext cx="3908203"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p:nvSpPr>
        <p:spPr>
          <a:xfrm>
            <a:off x="9258300" y="0"/>
            <a:ext cx="97155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zh-CN" altLang="en-US" sz="1200" b="1" i="1" noProof="0" dirty="0">
                <a:latin typeface="微软雅黑" panose="020B0503020204020204" pitchFamily="34" charset="-122"/>
                <a:ea typeface="微软雅黑" panose="020B0503020204020204" pitchFamily="34" charset="-122"/>
                <a:cs typeface="Arial" pitchFamily="34" charset="0"/>
              </a:rPr>
              <a:t>注意：</a:t>
            </a:r>
          </a:p>
          <a:p>
            <a:pPr rtl="0"/>
            <a:r>
              <a:rPr lang="zh-CN" altLang="en-US" sz="1200" i="1" noProof="0" dirty="0">
                <a:latin typeface="微软雅黑" panose="020B0503020204020204" pitchFamily="34" charset="-122"/>
                <a:ea typeface="微软雅黑" panose="020B0503020204020204" pitchFamily="34" charset="-122"/>
                <a:cs typeface="Arial" pitchFamily="34" charset="0"/>
              </a:rPr>
              <a:t>若要更改此幻灯片上的图像，请选择该图片，并将其删除。然后单击占位符中的图片图标以插入自己的图像。</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组 7"/>
          <p:cNvGrpSpPr/>
          <p:nvPr/>
        </p:nvGrpSpPr>
        <p:grpSpPr>
          <a:xfrm>
            <a:off x="0" y="2514601"/>
            <a:ext cx="9144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828675" y="2971806"/>
            <a:ext cx="7553324" cy="1684150"/>
          </a:xfrm>
        </p:spPr>
        <p:txBody>
          <a:bodyPr rtlCol="0" anchor="ctr">
            <a:normAutofit/>
          </a:bodyPr>
          <a:lstStyle>
            <a:lvl1pPr algn="l" rtl="0">
              <a:defRPr sz="44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28675" y="4655956"/>
            <a:ext cx="7553324" cy="509750"/>
          </a:xfrm>
        </p:spPr>
        <p:txBody>
          <a:bodyPr rtlCol="0">
            <a:normAutofit/>
          </a:bodyPr>
          <a:lstStyle>
            <a:lvl1pPr marL="0" indent="0" algn="l" rtl="0">
              <a:spcBef>
                <a:spcPts val="0"/>
              </a:spcBef>
              <a:buNone/>
              <a:defRPr sz="1600">
                <a:solidFill>
                  <a:schemeClr val="bg1"/>
                </a:solidFill>
                <a:latin typeface="微软雅黑" panose="020B0503020204020204" pitchFamily="34" charset="-122"/>
                <a:ea typeface="微软雅黑" panose="020B0503020204020204" pitchFamily="34" charset="-122"/>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AF5F6A19-70BF-4380-9A40-68C9536408C6}" type="datetime1">
              <a:rPr lang="zh-CN" altLang="en-US" smtClean="0"/>
              <a:pPr/>
              <a:t>18-2-25</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94410" y="0"/>
            <a:ext cx="1337391"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828675" y="1600201"/>
            <a:ext cx="3686175"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4629150" y="1600201"/>
            <a:ext cx="3686175"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smtClean="0"/>
              <a:pPr/>
              <a:t>18-2-25</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28675" y="1600201"/>
            <a:ext cx="3689604"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828675" y="2424112"/>
            <a:ext cx="3689604"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4624583" y="1600201"/>
            <a:ext cx="3689604"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4624583" y="2424112"/>
            <a:ext cx="3689604"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pPr/>
              <a:t>18-2-25</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pPr/>
              <a:t>18-2-25</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pPr/>
              <a:t>18-2-25</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4231386" y="1600200"/>
            <a:ext cx="4083939"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828675" y="1600200"/>
            <a:ext cx="3288411"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pPr/>
              <a:t>18-2-25</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8675" y="76200"/>
            <a:ext cx="7485512" cy="1096962"/>
          </a:xfrm>
          <a:prstGeom prst="rect">
            <a:avLst/>
          </a:prstGeom>
        </p:spPr>
        <p:txBody>
          <a:bodyPr vert="horz" lIns="0" tIns="45720" rIns="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828675" y="1600200"/>
            <a:ext cx="7486650" cy="4572000"/>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4" name="日期占位符 3"/>
          <p:cNvSpPr>
            <a:spLocks noGrp="1"/>
          </p:cNvSpPr>
          <p:nvPr>
            <p:ph type="dt" sz="half" idx="2"/>
          </p:nvPr>
        </p:nvSpPr>
        <p:spPr>
          <a:xfrm>
            <a:off x="828675" y="6356352"/>
            <a:ext cx="1372169"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smtClean="0"/>
              <a:pPr/>
              <a:t>18-2-25</a:t>
            </a:fld>
            <a:r>
              <a:rPr lang="zh-CN" altLang="en-US" dirty="0"/>
              <a:t>​</a:t>
            </a:r>
          </a:p>
        </p:txBody>
      </p:sp>
      <p:sp>
        <p:nvSpPr>
          <p:cNvPr id="5" name="页脚占位符 4"/>
          <p:cNvSpPr>
            <a:spLocks noGrp="1"/>
          </p:cNvSpPr>
          <p:nvPr>
            <p:ph type="ftr" sz="quarter" idx="3"/>
          </p:nvPr>
        </p:nvSpPr>
        <p:spPr>
          <a:xfrm>
            <a:off x="2200844" y="6356350"/>
            <a:ext cx="4742312" cy="365126"/>
          </a:xfrm>
          <a:prstGeom prst="rect">
            <a:avLst/>
          </a:prstGeom>
        </p:spPr>
        <p:txBody>
          <a:bodyPr vert="horz" lIns="0" tIns="45720" rIns="0" bIns="45720" rtlCol="0" anchor="ctr"/>
          <a:lstStyle>
            <a:lvl1pPr algn="ctr"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6942587" y="6356352"/>
            <a:ext cx="1371600"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pPr algn="r"/>
              <a:t>‹#›</a:t>
            </a:fld>
            <a:endParaRPr lang="zh-CN" altLang="en-US" noProof="0" dirty="0"/>
          </a:p>
        </p:txBody>
      </p:sp>
      <p:grpSp>
        <p:nvGrpSpPr>
          <p:cNvPr id="15" name="组 14"/>
          <p:cNvGrpSpPr/>
          <p:nvPr/>
        </p:nvGrpSpPr>
        <p:grpSpPr>
          <a:xfrm>
            <a:off x="827532" y="1219202"/>
            <a:ext cx="7488936"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522" userDrawn="1">
          <p15:clr>
            <a:srgbClr val="F26B43"/>
          </p15:clr>
        </p15:guide>
        <p15:guide id="2" pos="5238" userDrawn="1">
          <p15:clr>
            <a:srgbClr val="F26B43"/>
          </p15:clr>
        </p15:guide>
        <p15:guide id="3" orient="horz" pos="1008" userDrawn="1">
          <p15:clr>
            <a:srgbClr val="F26B43"/>
          </p15:clr>
        </p15:guide>
        <p15:guide id="4"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Microsoft___1.bin"/><Relationship Id="rId4" Type="http://schemas.openxmlformats.org/officeDocument/2006/relationships/image" Target="../media/image10.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202336" y="2292094"/>
            <a:ext cx="5734050" cy="2219691"/>
          </a:xfrm>
        </p:spPr>
        <p:txBody>
          <a:bodyPr rtlCol="0" anchor="ctr"/>
          <a:lstStyle/>
          <a:p>
            <a:pPr rtl="0"/>
            <a:r>
              <a:rPr lang="en-US" altLang="zh-CN" dirty="0" smtClean="0"/>
              <a:t>Software architecture</a:t>
            </a:r>
            <a:endParaRPr lang="en-US" dirty="0">
              <a:latin typeface="微软雅黑" panose="020B0503020204020204" pitchFamily="34" charset="-122"/>
              <a:ea typeface="微软雅黑" panose="020B0503020204020204" pitchFamily="34" charset="-122"/>
            </a:endParaRPr>
          </a:p>
        </p:txBody>
      </p:sp>
      <p:sp>
        <p:nvSpPr>
          <p:cNvPr id="7" name="副标题 6"/>
          <p:cNvSpPr>
            <a:spLocks noGrp="1"/>
          </p:cNvSpPr>
          <p:nvPr>
            <p:ph type="subTitle" idx="1"/>
          </p:nvPr>
        </p:nvSpPr>
        <p:spPr/>
        <p:txBody>
          <a:bodyPr rtlCol="0"/>
          <a:lstStyle/>
          <a:p>
            <a:pPr rtl="0"/>
            <a:r>
              <a:rPr lang="en-US" dirty="0" smtClean="0"/>
              <a:t>Lecture 1</a:t>
            </a:r>
            <a:endParaRPr lang="en-US" dirty="0">
              <a:latin typeface="微软雅黑" panose="020B0503020204020204" pitchFamily="34" charset="-122"/>
              <a:ea typeface="微软雅黑" panose="020B0503020204020204" pitchFamily="34" charset="-122"/>
            </a:endParaRPr>
          </a:p>
        </p:txBody>
      </p:sp>
      <p:pic>
        <p:nvPicPr>
          <p:cNvPr id="4" name="图片占位符 3" descr="桌上一本打开的书，书架在背景中模糊显示" title="示例图片"/>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smtClean="0"/>
              <a:t>Introduction</a:t>
            </a:r>
            <a:endParaRPr lang="en-US" dirty="0"/>
          </a:p>
        </p:txBody>
      </p:sp>
      <p:sp>
        <p:nvSpPr>
          <p:cNvPr id="3" name="文本占位符 2"/>
          <p:cNvSpPr>
            <a:spLocks noGrp="1"/>
          </p:cNvSpPr>
          <p:nvPr>
            <p:ph type="body" idx="1"/>
          </p:nvPr>
        </p:nvSpPr>
        <p:spPr>
          <a:xfrm>
            <a:off x="828674" y="1447801"/>
            <a:ext cx="7464426" cy="823911"/>
          </a:xfrm>
        </p:spPr>
        <p:txBody>
          <a:bodyPr rtlCol="0">
            <a:noAutofit/>
          </a:bodyPr>
          <a:lstStyle/>
          <a:p>
            <a:pPr algn="ctr" rtl="0"/>
            <a:r>
              <a:rPr lang="en-US" altLang="zh-CN" sz="2800" dirty="0" smtClean="0"/>
              <a:t>The</a:t>
            </a:r>
            <a:r>
              <a:rPr lang="zh-CN" altLang="en-US" sz="2800" dirty="0" smtClean="0"/>
              <a:t> </a:t>
            </a:r>
            <a:r>
              <a:rPr lang="en-US" altLang="zh-CN" sz="2800" dirty="0" smtClean="0"/>
              <a:t>story</a:t>
            </a:r>
            <a:r>
              <a:rPr lang="zh-CN" altLang="en-US" sz="2800" dirty="0" smtClean="0"/>
              <a:t> </a:t>
            </a:r>
            <a:r>
              <a:rPr lang="en-US" altLang="zh-CN" sz="2800" dirty="0" smtClean="0"/>
              <a:t>about</a:t>
            </a:r>
            <a:r>
              <a:rPr lang="zh-CN" altLang="en-US" sz="2800" dirty="0" smtClean="0"/>
              <a:t> </a:t>
            </a:r>
            <a:r>
              <a:rPr lang="en-US" altLang="zh-CN" sz="2800" dirty="0" smtClean="0"/>
              <a:t>kennel,</a:t>
            </a:r>
            <a:r>
              <a:rPr lang="zh-CN" altLang="en-US" sz="2800" dirty="0" smtClean="0"/>
              <a:t> </a:t>
            </a:r>
            <a:r>
              <a:rPr lang="en-US" altLang="zh-CN" sz="2800" dirty="0" smtClean="0"/>
              <a:t>architecture</a:t>
            </a:r>
            <a:r>
              <a:rPr lang="zh-CN" altLang="en-US" sz="2800" dirty="0" smtClean="0"/>
              <a:t> </a:t>
            </a:r>
            <a:r>
              <a:rPr lang="en-US" altLang="zh-CN" sz="2800" dirty="0" smtClean="0"/>
              <a:t>and</a:t>
            </a:r>
            <a:r>
              <a:rPr lang="zh-CN" altLang="en-US" sz="2800" dirty="0" smtClean="0"/>
              <a:t> </a:t>
            </a:r>
            <a:r>
              <a:rPr lang="en-US" altLang="zh-CN" sz="2800" dirty="0" smtClean="0"/>
              <a:t>modeling…</a:t>
            </a:r>
            <a:endParaRPr lang="en-US" sz="2800" dirty="0"/>
          </a:p>
        </p:txBody>
      </p:sp>
      <p:pic>
        <p:nvPicPr>
          <p:cNvPr id="8" name="内容占位符 7" descr="屏幕快照 2018-02-25 上午12.51.44.png"/>
          <p:cNvPicPr>
            <a:picLocks noGrp="1" noChangeAspect="1"/>
          </p:cNvPicPr>
          <p:nvPr>
            <p:ph sz="half" idx="2"/>
          </p:nvPr>
        </p:nvPicPr>
        <p:blipFill>
          <a:blip r:embed="rId2">
            <a:extLst>
              <a:ext uri="{28A0092B-C50C-407E-A947-70E740481C1C}">
                <a14:useLocalDpi xmlns:a14="http://schemas.microsoft.com/office/drawing/2010/main" val="0"/>
              </a:ext>
            </a:extLst>
          </a:blip>
          <a:srcRect l="15234" r="15234"/>
          <a:stretch>
            <a:fillRect/>
          </a:stretch>
        </p:blipFill>
        <p:spPr>
          <a:xfrm>
            <a:off x="638175" y="3225800"/>
            <a:ext cx="3184525" cy="2959799"/>
          </a:xfrm>
        </p:spPr>
      </p:pic>
      <p:pic>
        <p:nvPicPr>
          <p:cNvPr id="9" name="内容占位符 8" descr="屏幕快照 2018-02-25 上午12.51.52.png"/>
          <p:cNvPicPr>
            <a:picLocks noGrp="1" noChangeAspect="1"/>
          </p:cNvPicPr>
          <p:nvPr>
            <p:ph sz="quarter" idx="4"/>
          </p:nvPr>
        </p:nvPicPr>
        <p:blipFill>
          <a:blip r:embed="rId3">
            <a:extLst>
              <a:ext uri="{28A0092B-C50C-407E-A947-70E740481C1C}">
                <a14:useLocalDpi xmlns:a14="http://schemas.microsoft.com/office/drawing/2010/main" val="0"/>
              </a:ext>
            </a:extLst>
          </a:blip>
          <a:srcRect l="19378" r="19378"/>
          <a:stretch>
            <a:fillRect/>
          </a:stretch>
        </p:blipFill>
        <p:spPr>
          <a:xfrm>
            <a:off x="4751388" y="3224213"/>
            <a:ext cx="2906712" cy="2947987"/>
          </a:xfrm>
        </p:spPr>
      </p:pic>
      <p:sp>
        <p:nvSpPr>
          <p:cNvPr id="7" name="文本占位符 2"/>
          <p:cNvSpPr>
            <a:spLocks noGrp="1"/>
          </p:cNvSpPr>
          <p:nvPr>
            <p:ph type="body" idx="1"/>
          </p:nvPr>
        </p:nvSpPr>
        <p:spPr>
          <a:xfrm>
            <a:off x="904874" y="2374901"/>
            <a:ext cx="7464426" cy="823911"/>
          </a:xfrm>
        </p:spPr>
        <p:txBody>
          <a:bodyPr rtlCol="0">
            <a:normAutofit/>
          </a:bodyPr>
          <a:lstStyle/>
          <a:p>
            <a:r>
              <a:rPr lang="en-US" altLang="zh-CN" sz="2000" dirty="0"/>
              <a:t>We are building a software skyscraper in a </a:t>
            </a:r>
            <a:r>
              <a:rPr lang="en-US" altLang="zh-CN" sz="2000" dirty="0" smtClean="0"/>
              <a:t>Kennel’s</a:t>
            </a:r>
            <a:r>
              <a:rPr lang="zh-CN" altLang="en-US" sz="2000" dirty="0" smtClean="0"/>
              <a:t> </a:t>
            </a:r>
            <a:r>
              <a:rPr lang="en-US" altLang="zh-CN" sz="2000" dirty="0" smtClean="0"/>
              <a:t>way</a:t>
            </a:r>
            <a:endParaRPr lang="en-US" altLang="zh-CN" sz="2000" dirty="0"/>
          </a:p>
        </p:txBody>
      </p:sp>
    </p:spTree>
    <p:extLst>
      <p:ext uri="{BB962C8B-B14F-4D97-AF65-F5344CB8AC3E}">
        <p14:creationId xmlns:p14="http://schemas.microsoft.com/office/powerpoint/2010/main" val="3923313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dirty="0" smtClean="0"/>
              <a:t>Kenne</a:t>
            </a:r>
            <a:r>
              <a:rPr lang="en-US" altLang="zh-CN" dirty="0" smtClean="0"/>
              <a:t>l’s</a:t>
            </a:r>
            <a:r>
              <a:rPr lang="en-US" dirty="0" smtClean="0"/>
              <a:t> </a:t>
            </a:r>
            <a:r>
              <a:rPr lang="en-US" dirty="0"/>
              <a:t>architecture design</a:t>
            </a:r>
          </a:p>
        </p:txBody>
      </p:sp>
      <p:pic>
        <p:nvPicPr>
          <p:cNvPr id="5" name="内容占位符 4" descr="屏幕快照 2018-02-25 上午1.01.11.png"/>
          <p:cNvPicPr>
            <a:picLocks noGrp="1" noChangeAspect="1"/>
          </p:cNvPicPr>
          <p:nvPr>
            <p:ph idx="1"/>
          </p:nvPr>
        </p:nvPicPr>
        <p:blipFill>
          <a:blip r:embed="rId2">
            <a:extLst>
              <a:ext uri="{28A0092B-C50C-407E-A947-70E740481C1C}">
                <a14:useLocalDpi xmlns:a14="http://schemas.microsoft.com/office/drawing/2010/main" val="0"/>
              </a:ext>
            </a:extLst>
          </a:blip>
          <a:srcRect t="14254" b="14254"/>
          <a:stretch>
            <a:fillRect/>
          </a:stretch>
        </p:blipFill>
        <p:spPr/>
      </p:pic>
      <p:sp>
        <p:nvSpPr>
          <p:cNvPr id="4" name="文本占位符 3"/>
          <p:cNvSpPr>
            <a:spLocks noGrp="1"/>
          </p:cNvSpPr>
          <p:nvPr>
            <p:ph type="body" sz="half" idx="2"/>
          </p:nvPr>
        </p:nvSpPr>
        <p:spPr/>
        <p:txBody>
          <a:bodyPr rtlCol="0"/>
          <a:lstStyle/>
          <a:p>
            <a:r>
              <a:rPr lang="en-US" sz="2400" dirty="0"/>
              <a:t>One person can </a:t>
            </a:r>
            <a:r>
              <a:rPr lang="en-US" sz="2400" dirty="0" smtClean="0"/>
              <a:t>build</a:t>
            </a:r>
          </a:p>
          <a:p>
            <a:endParaRPr lang="en-US" sz="2400" dirty="0"/>
          </a:p>
          <a:p>
            <a:r>
              <a:rPr lang="en-US" altLang="zh-CN" sz="2000" dirty="0" smtClean="0"/>
              <a:t>N</a:t>
            </a:r>
            <a:r>
              <a:rPr lang="en-US" sz="2000" dirty="0" smtClean="0"/>
              <a:t>eed</a:t>
            </a:r>
            <a:r>
              <a:rPr lang="en-US" sz="2000" dirty="0"/>
              <a:t>:</a:t>
            </a:r>
          </a:p>
          <a:p>
            <a:pPr marL="342900" indent="-342900">
              <a:buFont typeface="Arial"/>
              <a:buChar char="•"/>
            </a:pPr>
            <a:r>
              <a:rPr lang="en-US" sz="2000" dirty="0"/>
              <a:t>Design </a:t>
            </a:r>
            <a:r>
              <a:rPr lang="en-US" altLang="zh-CN" sz="2000" dirty="0" smtClean="0"/>
              <a:t>plan </a:t>
            </a:r>
            <a:r>
              <a:rPr lang="en-US" sz="2000" dirty="0" smtClean="0"/>
              <a:t>(</a:t>
            </a:r>
            <a:r>
              <a:rPr lang="en-US" sz="2000" dirty="0"/>
              <a:t>idea) in the builder's mind</a:t>
            </a:r>
          </a:p>
          <a:p>
            <a:pPr marL="342900" indent="-342900">
              <a:buFont typeface="Arial"/>
              <a:buChar char="•"/>
            </a:pPr>
            <a:r>
              <a:rPr lang="en-US" sz="2000" dirty="0"/>
              <a:t>Simple process: building while thinking</a:t>
            </a:r>
          </a:p>
          <a:p>
            <a:pPr marL="342900" indent="-342900">
              <a:buFont typeface="Arial"/>
              <a:buChar char="•"/>
            </a:pPr>
            <a:r>
              <a:rPr lang="en-US" sz="2000" dirty="0"/>
              <a:t>Simple </a:t>
            </a:r>
            <a:r>
              <a:rPr lang="en-US" sz="2000" dirty="0" smtClean="0"/>
              <a:t>tool</a:t>
            </a:r>
            <a:r>
              <a:rPr lang="en-US" altLang="zh-CN" sz="2000" dirty="0" smtClean="0"/>
              <a:t>s</a:t>
            </a:r>
            <a:endParaRPr lang="en-US" sz="2000" dirty="0"/>
          </a:p>
        </p:txBody>
      </p:sp>
    </p:spTree>
    <p:extLst>
      <p:ext uri="{BB962C8B-B14F-4D97-AF65-F5344CB8AC3E}">
        <p14:creationId xmlns:p14="http://schemas.microsoft.com/office/powerpoint/2010/main" val="176599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dirty="0" smtClean="0"/>
              <a:t>Villa</a:t>
            </a:r>
            <a:r>
              <a:rPr lang="en-US" altLang="zh-CN" dirty="0" smtClean="0"/>
              <a:t>’s</a:t>
            </a:r>
            <a:r>
              <a:rPr lang="en-US" dirty="0" smtClean="0"/>
              <a:t> </a:t>
            </a:r>
            <a:r>
              <a:rPr lang="en-US" dirty="0"/>
              <a:t>architecture design</a:t>
            </a:r>
          </a:p>
        </p:txBody>
      </p:sp>
      <p:pic>
        <p:nvPicPr>
          <p:cNvPr id="5" name="内容占位符 4" descr="屏幕快照 2018-02-25 上午1.01.19.png"/>
          <p:cNvPicPr>
            <a:picLocks noGrp="1" noChangeAspect="1"/>
          </p:cNvPicPr>
          <p:nvPr>
            <p:ph idx="1"/>
          </p:nvPr>
        </p:nvPicPr>
        <p:blipFill>
          <a:blip r:embed="rId2">
            <a:extLst>
              <a:ext uri="{28A0092B-C50C-407E-A947-70E740481C1C}">
                <a14:useLocalDpi xmlns:a14="http://schemas.microsoft.com/office/drawing/2010/main" val="0"/>
              </a:ext>
            </a:extLst>
          </a:blip>
          <a:srcRect t="10979" b="10979"/>
          <a:stretch>
            <a:fillRect/>
          </a:stretch>
        </p:blipFill>
        <p:spPr/>
      </p:pic>
      <p:sp>
        <p:nvSpPr>
          <p:cNvPr id="4" name="文本占位符 3"/>
          <p:cNvSpPr>
            <a:spLocks noGrp="1"/>
          </p:cNvSpPr>
          <p:nvPr>
            <p:ph type="body" sz="half" idx="2"/>
          </p:nvPr>
        </p:nvSpPr>
        <p:spPr>
          <a:xfrm>
            <a:off x="533401" y="1600200"/>
            <a:ext cx="3583686" cy="4572000"/>
          </a:xfrm>
        </p:spPr>
        <p:txBody>
          <a:bodyPr rtlCol="0">
            <a:normAutofit/>
          </a:bodyPr>
          <a:lstStyle/>
          <a:p>
            <a:r>
              <a:rPr lang="en-US" altLang="zh-CN" sz="2400" dirty="0" smtClean="0"/>
              <a:t>Built by a</a:t>
            </a:r>
            <a:r>
              <a:rPr lang="en-US" sz="2400" dirty="0" smtClean="0"/>
              <a:t> </a:t>
            </a:r>
            <a:r>
              <a:rPr lang="en-US" sz="2400" dirty="0"/>
              <a:t>team </a:t>
            </a:r>
            <a:r>
              <a:rPr lang="en-US" altLang="zh-CN" sz="2400" dirty="0" smtClean="0"/>
              <a:t>and </a:t>
            </a:r>
            <a:r>
              <a:rPr lang="en-US" sz="2400" dirty="0" smtClean="0"/>
              <a:t>must </a:t>
            </a:r>
            <a:r>
              <a:rPr lang="en-US" sz="2400" dirty="0"/>
              <a:t>be built effectively and efficiently</a:t>
            </a:r>
            <a:r>
              <a:rPr lang="en-US" sz="2400" dirty="0" smtClean="0"/>
              <a:t>.</a:t>
            </a:r>
          </a:p>
          <a:p>
            <a:endParaRPr lang="en-US" sz="2000" dirty="0"/>
          </a:p>
          <a:p>
            <a:r>
              <a:rPr lang="en-US" altLang="zh-CN" sz="2000" dirty="0" smtClean="0"/>
              <a:t>Need</a:t>
            </a:r>
            <a:r>
              <a:rPr lang="zh-CN" altLang="en-US" sz="2000" dirty="0" smtClean="0"/>
              <a:t>:</a:t>
            </a:r>
            <a:endParaRPr lang="en-US" altLang="zh-CN" sz="2000" dirty="0" smtClean="0"/>
          </a:p>
          <a:p>
            <a:pPr marL="342900" indent="-342900">
              <a:buFont typeface="Arial"/>
              <a:buChar char="•"/>
            </a:pPr>
            <a:r>
              <a:rPr lang="en-US" sz="2000" dirty="0"/>
              <a:t>Design, modeling</a:t>
            </a:r>
          </a:p>
          <a:p>
            <a:pPr marL="342900" indent="-342900">
              <a:buFont typeface="Arial"/>
              <a:buChar char="•"/>
            </a:pPr>
            <a:r>
              <a:rPr lang="en-US" sz="2000" dirty="0"/>
              <a:t>Well defined process</a:t>
            </a:r>
          </a:p>
          <a:p>
            <a:pPr marL="342900" indent="-342900">
              <a:buFont typeface="Arial"/>
              <a:buChar char="•"/>
            </a:pPr>
            <a:r>
              <a:rPr lang="en-US" sz="2000" dirty="0"/>
              <a:t>Powerful </a:t>
            </a:r>
            <a:r>
              <a:rPr lang="en-US" sz="2000" dirty="0" smtClean="0"/>
              <a:t>tool</a:t>
            </a:r>
            <a:r>
              <a:rPr lang="en-US" altLang="zh-CN" sz="2000" dirty="0" smtClean="0"/>
              <a:t>s</a:t>
            </a:r>
            <a:endParaRPr lang="en-US" sz="2000" dirty="0"/>
          </a:p>
        </p:txBody>
      </p:sp>
    </p:spTree>
    <p:extLst>
      <p:ext uri="{BB962C8B-B14F-4D97-AF65-F5344CB8AC3E}">
        <p14:creationId xmlns:p14="http://schemas.microsoft.com/office/powerpoint/2010/main" val="176599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err="1" smtClean="0"/>
              <a:t>Buildings’a</a:t>
            </a:r>
            <a:r>
              <a:rPr lang="en-US" dirty="0" err="1" smtClean="0"/>
              <a:t>rchitecture</a:t>
            </a:r>
            <a:r>
              <a:rPr lang="en-US" dirty="0" smtClean="0"/>
              <a:t> design</a:t>
            </a:r>
            <a:endParaRPr lang="en-US" dirty="0"/>
          </a:p>
        </p:txBody>
      </p:sp>
      <p:sp>
        <p:nvSpPr>
          <p:cNvPr id="4" name="内容占位符 3"/>
          <p:cNvSpPr>
            <a:spLocks noGrp="1"/>
          </p:cNvSpPr>
          <p:nvPr>
            <p:ph sz="half" idx="2"/>
          </p:nvPr>
        </p:nvSpPr>
        <p:spPr>
          <a:xfrm>
            <a:off x="701675" y="3048000"/>
            <a:ext cx="3689604" cy="1104900"/>
          </a:xfrm>
        </p:spPr>
        <p:txBody>
          <a:bodyPr rtlCol="0">
            <a:normAutofit/>
          </a:bodyPr>
          <a:lstStyle/>
          <a:p>
            <a:pPr marL="0" indent="0" algn="ctr" rtl="0">
              <a:buNone/>
            </a:pPr>
            <a:r>
              <a:rPr lang="en-US" altLang="zh-CN" sz="3200" dirty="0" smtClean="0"/>
              <a:t>HOW</a:t>
            </a:r>
            <a:r>
              <a:rPr lang="zh-CN" altLang="en-US" sz="3200" dirty="0" smtClean="0"/>
              <a:t> </a:t>
            </a:r>
            <a:r>
              <a:rPr lang="en-US" altLang="zh-CN" sz="3200" dirty="0" smtClean="0"/>
              <a:t>TO</a:t>
            </a:r>
            <a:r>
              <a:rPr lang="zh-CN" altLang="en-US" sz="3200" dirty="0" smtClean="0"/>
              <a:t> </a:t>
            </a:r>
            <a:r>
              <a:rPr lang="en-US" altLang="zh-CN" sz="3200" dirty="0" smtClean="0"/>
              <a:t>BUILD?</a:t>
            </a:r>
            <a:endParaRPr lang="en-US" sz="3200" dirty="0"/>
          </a:p>
        </p:txBody>
      </p:sp>
      <p:pic>
        <p:nvPicPr>
          <p:cNvPr id="7" name="内容占位符 6" descr="屏幕快照 2018-02-25 上午1.07.33.png"/>
          <p:cNvPicPr>
            <a:picLocks noGrp="1" noChangeAspect="1"/>
          </p:cNvPicPr>
          <p:nvPr>
            <p:ph sz="quarter" idx="4"/>
          </p:nvPr>
        </p:nvPicPr>
        <p:blipFill>
          <a:blip r:embed="rId2">
            <a:extLst>
              <a:ext uri="{28A0092B-C50C-407E-A947-70E740481C1C}">
                <a14:useLocalDpi xmlns:a14="http://schemas.microsoft.com/office/drawing/2010/main" val="0"/>
              </a:ext>
            </a:extLst>
          </a:blip>
          <a:srcRect t="6052" b="6052"/>
          <a:stretch>
            <a:fillRect/>
          </a:stretch>
        </p:blipFill>
        <p:spPr>
          <a:xfrm>
            <a:off x="4624388" y="1600200"/>
            <a:ext cx="3689350" cy="4876800"/>
          </a:xfrm>
        </p:spPr>
      </p:pic>
    </p:spTree>
    <p:extLst>
      <p:ext uri="{BB962C8B-B14F-4D97-AF65-F5344CB8AC3E}">
        <p14:creationId xmlns:p14="http://schemas.microsoft.com/office/powerpoint/2010/main" val="655828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dirty="0"/>
              <a:t>Story moral: pay attention to the design of architecture</a:t>
            </a:r>
          </a:p>
        </p:txBody>
      </p:sp>
      <p:pic>
        <p:nvPicPr>
          <p:cNvPr id="3" name="Picture 4"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80554" y="1689100"/>
            <a:ext cx="7588746" cy="463888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文本框 3"/>
          <p:cNvSpPr txBox="1"/>
          <p:nvPr/>
        </p:nvSpPr>
        <p:spPr>
          <a:xfrm>
            <a:off x="5130800" y="1879600"/>
            <a:ext cx="2870200" cy="707886"/>
          </a:xfrm>
          <a:prstGeom prst="rect">
            <a:avLst/>
          </a:prstGeom>
          <a:noFill/>
        </p:spPr>
        <p:txBody>
          <a:bodyPr wrap="square" rtlCol="0">
            <a:spAutoFit/>
          </a:bodyPr>
          <a:lstStyle/>
          <a:p>
            <a:r>
              <a:rPr kumimoji="1" lang="en-US" altLang="zh-CN" sz="2000" dirty="0" smtClean="0"/>
              <a:t>Point 1:the </a:t>
            </a:r>
            <a:r>
              <a:rPr kumimoji="1" lang="en-US" altLang="zh-CN" sz="2000" dirty="0"/>
              <a:t>part and the whole</a:t>
            </a:r>
            <a:endParaRPr kumimoji="1" lang="zh-CN" altLang="en-US" sz="2000" dirty="0"/>
          </a:p>
        </p:txBody>
      </p:sp>
      <p:sp>
        <p:nvSpPr>
          <p:cNvPr id="5" name="文本框 4"/>
          <p:cNvSpPr txBox="1"/>
          <p:nvPr/>
        </p:nvSpPr>
        <p:spPr>
          <a:xfrm>
            <a:off x="698500" y="5257800"/>
            <a:ext cx="2870200" cy="707886"/>
          </a:xfrm>
          <a:prstGeom prst="rect">
            <a:avLst/>
          </a:prstGeom>
          <a:noFill/>
        </p:spPr>
        <p:txBody>
          <a:bodyPr wrap="square" rtlCol="0">
            <a:spAutoFit/>
          </a:bodyPr>
          <a:lstStyle/>
          <a:p>
            <a:r>
              <a:rPr kumimoji="1" lang="en-US" altLang="zh-CN" sz="2000" dirty="0" smtClean="0"/>
              <a:t>Point </a:t>
            </a:r>
            <a:r>
              <a:rPr kumimoji="1" lang="en-US" altLang="zh-CN" sz="2000" dirty="0"/>
              <a:t>2:Modeling and Implementation</a:t>
            </a:r>
            <a:endParaRPr kumimoji="1" lang="zh-CN" altLang="en-US" sz="2000" dirty="0"/>
          </a:p>
        </p:txBody>
      </p:sp>
    </p:spTree>
    <p:extLst>
      <p:ext uri="{BB962C8B-B14F-4D97-AF65-F5344CB8AC3E}">
        <p14:creationId xmlns:p14="http://schemas.microsoft.com/office/powerpoint/2010/main" val="4058671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smtClean="0"/>
              <a:t>Architecture</a:t>
            </a:r>
            <a:endParaRPr lang="en-US" dirty="0"/>
          </a:p>
        </p:txBody>
      </p:sp>
      <p:sp>
        <p:nvSpPr>
          <p:cNvPr id="3" name="文本占位符 2"/>
          <p:cNvSpPr>
            <a:spLocks noGrp="1"/>
          </p:cNvSpPr>
          <p:nvPr>
            <p:ph type="body" idx="1"/>
          </p:nvPr>
        </p:nvSpPr>
        <p:spPr>
          <a:xfrm>
            <a:off x="828674" y="1600201"/>
            <a:ext cx="7426325" cy="2654299"/>
          </a:xfrm>
        </p:spPr>
        <p:txBody>
          <a:bodyPr rtlCol="0">
            <a:noAutofit/>
          </a:bodyPr>
          <a:lstStyle/>
          <a:p>
            <a:pPr marL="342900" indent="-342900">
              <a:lnSpc>
                <a:spcPct val="160000"/>
              </a:lnSpc>
              <a:buFont typeface="Wingdings" charset="2"/>
              <a:buChar char="n"/>
            </a:pPr>
            <a:r>
              <a:rPr lang="en-US" sz="2000" dirty="0"/>
              <a:t>The definition of </a:t>
            </a:r>
            <a:r>
              <a:rPr lang="en-US" altLang="zh-CN" sz="2000" dirty="0" smtClean="0"/>
              <a:t>C</a:t>
            </a:r>
            <a:r>
              <a:rPr lang="en-US" sz="2000" dirty="0" smtClean="0"/>
              <a:t>omputer </a:t>
            </a:r>
            <a:r>
              <a:rPr lang="en-US" altLang="zh-CN" sz="2000" dirty="0"/>
              <a:t>A</a:t>
            </a:r>
            <a:r>
              <a:rPr lang="en-US" sz="2000" dirty="0" smtClean="0"/>
              <a:t>rchitecture </a:t>
            </a:r>
            <a:r>
              <a:rPr lang="en-US" sz="2000" dirty="0"/>
              <a:t>was introduced by </a:t>
            </a:r>
            <a:r>
              <a:rPr lang="en-US" altLang="zh-CN" sz="2000" dirty="0" smtClean="0"/>
              <a:t>C.M</a:t>
            </a:r>
            <a:r>
              <a:rPr lang="zh-CN" altLang="en-US" sz="2000" dirty="0" smtClean="0"/>
              <a:t> </a:t>
            </a:r>
            <a:r>
              <a:rPr lang="en-US" sz="2000" dirty="0" smtClean="0"/>
              <a:t>Amdahl </a:t>
            </a:r>
            <a:r>
              <a:rPr lang="en-US" sz="2000" dirty="0"/>
              <a:t>in introducing the IBM 360 system in </a:t>
            </a:r>
            <a:r>
              <a:rPr lang="en-US" sz="2000" dirty="0" smtClean="0"/>
              <a:t>1965</a:t>
            </a:r>
            <a:r>
              <a:rPr lang="zh-CN" altLang="en-US" sz="2000" dirty="0"/>
              <a:t>:</a:t>
            </a:r>
            <a:r>
              <a:rPr lang="en-US" sz="2000" dirty="0" smtClean="0"/>
              <a:t> </a:t>
            </a:r>
            <a:r>
              <a:rPr lang="en-US" sz="2000" dirty="0"/>
              <a:t>Computer architecture is the computer's property, conceptual structure and functional characteristics, seen by programmers.</a:t>
            </a:r>
          </a:p>
        </p:txBody>
      </p:sp>
      <p:sp>
        <p:nvSpPr>
          <p:cNvPr id="5" name="文本占位符 4"/>
          <p:cNvSpPr>
            <a:spLocks noGrp="1"/>
          </p:cNvSpPr>
          <p:nvPr>
            <p:ph type="body" sz="quarter" idx="3"/>
          </p:nvPr>
        </p:nvSpPr>
        <p:spPr>
          <a:xfrm>
            <a:off x="852682" y="4406901"/>
            <a:ext cx="7161017" cy="1650999"/>
          </a:xfrm>
        </p:spPr>
        <p:txBody>
          <a:bodyPr rtlCol="0">
            <a:normAutofit/>
          </a:bodyPr>
          <a:lstStyle/>
          <a:p>
            <a:pPr marL="342900" indent="-342900">
              <a:lnSpc>
                <a:spcPct val="150000"/>
              </a:lnSpc>
              <a:buFont typeface="Wingdings" charset="2"/>
              <a:buChar char="n"/>
            </a:pPr>
            <a:r>
              <a:rPr lang="en-US" sz="2000" dirty="0"/>
              <a:t>The concept of </a:t>
            </a:r>
            <a:r>
              <a:rPr lang="en-US" altLang="zh-CN" sz="2000" dirty="0" smtClean="0"/>
              <a:t>S</a:t>
            </a:r>
            <a:r>
              <a:rPr lang="en-US" sz="2000" dirty="0" smtClean="0"/>
              <a:t>oftware </a:t>
            </a:r>
            <a:r>
              <a:rPr lang="zh-CN" altLang="zh-CN" sz="2000" dirty="0"/>
              <a:t>A</a:t>
            </a:r>
            <a:r>
              <a:rPr lang="en-US" sz="2000" dirty="0" err="1" smtClean="0"/>
              <a:t>rchitecture</a:t>
            </a:r>
            <a:r>
              <a:rPr lang="en-US" sz="2000" dirty="0" smtClean="0"/>
              <a:t> </a:t>
            </a:r>
            <a:r>
              <a:rPr lang="en-US" sz="2000" dirty="0"/>
              <a:t>was mentioned in </a:t>
            </a:r>
            <a:r>
              <a:rPr lang="en-US" sz="2000" i="1" dirty="0" smtClean="0"/>
              <a:t>An </a:t>
            </a:r>
            <a:r>
              <a:rPr lang="en-US" sz="2000" i="1" dirty="0"/>
              <a:t>Introduction to </a:t>
            </a:r>
            <a:r>
              <a:rPr lang="en-US" altLang="zh-CN" sz="2000" i="1" dirty="0" smtClean="0"/>
              <a:t>S</a:t>
            </a:r>
            <a:r>
              <a:rPr lang="en-US" sz="2000" i="1" dirty="0" smtClean="0"/>
              <a:t>oftware </a:t>
            </a:r>
            <a:r>
              <a:rPr lang="en-US" altLang="zh-CN" sz="2000" i="1" dirty="0" smtClean="0"/>
              <a:t>A</a:t>
            </a:r>
            <a:r>
              <a:rPr lang="en-US" sz="2000" i="1" dirty="0" smtClean="0"/>
              <a:t>rchitectur</a:t>
            </a:r>
            <a:r>
              <a:rPr lang="en-US" sz="2000" dirty="0" smtClean="0"/>
              <a:t>e </a:t>
            </a:r>
            <a:r>
              <a:rPr lang="en-US" sz="2000" dirty="0"/>
              <a:t>by David </a:t>
            </a:r>
            <a:r>
              <a:rPr lang="en-US" sz="2000" dirty="0" err="1"/>
              <a:t>Garlan</a:t>
            </a:r>
            <a:r>
              <a:rPr lang="en-US" sz="2000" dirty="0"/>
              <a:t> and Mary Shaw in </a:t>
            </a:r>
            <a:r>
              <a:rPr lang="en-US" sz="2000" dirty="0" smtClean="0"/>
              <a:t>1993</a:t>
            </a:r>
            <a:r>
              <a:rPr lang="en-US" altLang="zh-CN" sz="2000" dirty="0" smtClean="0"/>
              <a:t>.</a:t>
            </a:r>
            <a:endParaRPr lang="en-US" sz="2000" dirty="0"/>
          </a:p>
        </p:txBody>
      </p:sp>
    </p:spTree>
    <p:extLst>
      <p:ext uri="{BB962C8B-B14F-4D97-AF65-F5344CB8AC3E}">
        <p14:creationId xmlns:p14="http://schemas.microsoft.com/office/powerpoint/2010/main" val="978790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a:t>Reference material</a:t>
            </a:r>
            <a:endParaRPr lang="en-US" dirty="0"/>
          </a:p>
        </p:txBody>
      </p:sp>
      <p:sp>
        <p:nvSpPr>
          <p:cNvPr id="3" name="文本占位符 2"/>
          <p:cNvSpPr>
            <a:spLocks noGrp="1"/>
          </p:cNvSpPr>
          <p:nvPr>
            <p:ph type="body" idx="1"/>
          </p:nvPr>
        </p:nvSpPr>
        <p:spPr>
          <a:xfrm>
            <a:off x="803274" y="2235201"/>
            <a:ext cx="7426325" cy="3035300"/>
          </a:xfrm>
        </p:spPr>
        <p:txBody>
          <a:bodyPr rtlCol="0">
            <a:noAutofit/>
          </a:bodyPr>
          <a:lstStyle/>
          <a:p>
            <a:pPr marL="342900" indent="-342900">
              <a:lnSpc>
                <a:spcPct val="160000"/>
              </a:lnSpc>
              <a:buFont typeface="Wingdings" charset="2"/>
              <a:buChar char="n"/>
            </a:pPr>
            <a:r>
              <a:rPr lang="en-US" sz="2000" dirty="0"/>
              <a:t>Bass L, Clements P, </a:t>
            </a:r>
            <a:r>
              <a:rPr lang="en-US" sz="2000" dirty="0" err="1"/>
              <a:t>Kazman</a:t>
            </a:r>
            <a:r>
              <a:rPr lang="en-US" sz="2000" dirty="0"/>
              <a:t> R, Software Architecture in </a:t>
            </a:r>
            <a:r>
              <a:rPr lang="en-US" sz="2000" dirty="0" smtClean="0"/>
              <a:t>Practice</a:t>
            </a:r>
            <a:r>
              <a:rPr lang="en-US" sz="2000" dirty="0"/>
              <a:t>, 2nd Edition, Addison Wesley, 2003</a:t>
            </a:r>
            <a:r>
              <a:rPr lang="en-US" sz="2000" dirty="0" smtClean="0"/>
              <a:t>.</a:t>
            </a:r>
          </a:p>
          <a:p>
            <a:pPr marL="342900" indent="-342900">
              <a:lnSpc>
                <a:spcPct val="160000"/>
              </a:lnSpc>
              <a:buFont typeface="Wingdings" charset="2"/>
              <a:buChar char="n"/>
            </a:pPr>
            <a:r>
              <a:rPr lang="en-US" sz="2000" dirty="0"/>
              <a:t>Shaw M, </a:t>
            </a:r>
            <a:r>
              <a:rPr lang="en-US" sz="2000" dirty="0" err="1"/>
              <a:t>Garlan</a:t>
            </a:r>
            <a:r>
              <a:rPr lang="en-US" sz="2000" dirty="0"/>
              <a:t> D, Software Architecture – Perspectives </a:t>
            </a:r>
            <a:r>
              <a:rPr lang="en-US" sz="2000" dirty="0" smtClean="0"/>
              <a:t>on </a:t>
            </a:r>
            <a:r>
              <a:rPr lang="en-US" sz="2000" dirty="0"/>
              <a:t>an emerging discipline, Prentice Hall, 1996</a:t>
            </a:r>
            <a:r>
              <a:rPr lang="en-US" sz="2000" dirty="0" smtClean="0"/>
              <a:t>.</a:t>
            </a:r>
          </a:p>
          <a:p>
            <a:pPr marL="342900" indent="-342900">
              <a:lnSpc>
                <a:spcPct val="160000"/>
              </a:lnSpc>
              <a:buFont typeface="Wingdings" charset="2"/>
              <a:buChar char="n"/>
            </a:pPr>
            <a:r>
              <a:rPr lang="en-US" sz="2000" dirty="0"/>
              <a:t>Stephen </a:t>
            </a:r>
            <a:r>
              <a:rPr lang="en-US" sz="2000" dirty="0" err="1"/>
              <a:t>T.Albin</a:t>
            </a:r>
            <a:r>
              <a:rPr lang="en-US" sz="2000" dirty="0"/>
              <a:t>, The Art of Software Architecture Design Methods and Techniques,2003.</a:t>
            </a:r>
          </a:p>
          <a:p>
            <a:pPr marL="342900" indent="-342900">
              <a:lnSpc>
                <a:spcPct val="160000"/>
              </a:lnSpc>
              <a:buFont typeface="Wingdings" charset="2"/>
              <a:buChar char="n"/>
            </a:pPr>
            <a:endParaRPr lang="en-US" sz="2000" dirty="0"/>
          </a:p>
          <a:p>
            <a:pPr marL="342900" indent="-342900">
              <a:lnSpc>
                <a:spcPct val="160000"/>
              </a:lnSpc>
              <a:buFont typeface="Wingdings" charset="2"/>
              <a:buChar char="n"/>
            </a:pPr>
            <a:endParaRPr lang="en-US" sz="2000" dirty="0"/>
          </a:p>
        </p:txBody>
      </p:sp>
    </p:spTree>
    <p:extLst>
      <p:ext uri="{BB962C8B-B14F-4D97-AF65-F5344CB8AC3E}">
        <p14:creationId xmlns:p14="http://schemas.microsoft.com/office/powerpoint/2010/main" val="2661496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t>What is software architecture</a:t>
            </a:r>
            <a:r>
              <a:rPr lang="zh-CN" altLang="en-US" dirty="0" smtClean="0"/>
              <a:t>？</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normAutofit/>
          </a:bodyPr>
          <a:lstStyle/>
          <a:p>
            <a:r>
              <a:rPr lang="en-US" altLang="zh-CN" dirty="0" smtClean="0"/>
              <a:t>Definition of IEEE610.12—1990</a:t>
            </a:r>
          </a:p>
          <a:p>
            <a:pPr marL="0" indent="0">
              <a:buNone/>
            </a:pPr>
            <a:r>
              <a:rPr lang="en-US" altLang="zh-CN" dirty="0" smtClean="0"/>
              <a:t>      </a:t>
            </a:r>
            <a:r>
              <a:rPr lang="en-US" altLang="zh-CN" b="1" dirty="0" smtClean="0"/>
              <a:t>Architecture</a:t>
            </a:r>
            <a:r>
              <a:rPr lang="en-US" altLang="zh-CN" dirty="0" smtClean="0"/>
              <a:t> </a:t>
            </a:r>
            <a:r>
              <a:rPr lang="en-US" altLang="zh-CN" dirty="0"/>
              <a:t>is the basic organization of a system based on the relationship between components and components, the relationship between components and the environment, and the principle that guides the design and evolution of the above content. </a:t>
            </a:r>
          </a:p>
          <a:p>
            <a:pPr marL="0" indent="0">
              <a:buNone/>
            </a:pPr>
            <a:r>
              <a:rPr lang="en-US" altLang="zh-CN" dirty="0" smtClean="0"/>
              <a:t>       </a:t>
            </a:r>
            <a:r>
              <a:rPr lang="en-US" altLang="zh-CN" b="1" dirty="0" smtClean="0"/>
              <a:t>Software </a:t>
            </a:r>
            <a:r>
              <a:rPr lang="en-US" altLang="zh-CN" b="1" dirty="0"/>
              <a:t>Architecture = {Components, Connectors, Environment, Principle</a:t>
            </a:r>
            <a:r>
              <a:rPr lang="en-US" altLang="zh-CN" b="1" dirty="0" smtClean="0"/>
              <a:t>}</a:t>
            </a:r>
          </a:p>
        </p:txBody>
      </p:sp>
    </p:spTree>
    <p:extLst>
      <p:ext uri="{BB962C8B-B14F-4D97-AF65-F5344CB8AC3E}">
        <p14:creationId xmlns:p14="http://schemas.microsoft.com/office/powerpoint/2010/main" val="295712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t>What is software architecture</a:t>
            </a:r>
            <a:r>
              <a:rPr lang="zh-CN" altLang="en-US" dirty="0" smtClean="0"/>
              <a:t>？</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normAutofit/>
          </a:bodyPr>
          <a:lstStyle/>
          <a:p>
            <a:r>
              <a:rPr lang="en-US" dirty="0" smtClean="0"/>
              <a:t>Definition of </a:t>
            </a:r>
            <a:r>
              <a:rPr lang="en-US" dirty="0" err="1" smtClean="0"/>
              <a:t>Booch&amp;Rumbaugh&amp;Jacobson</a:t>
            </a:r>
            <a:endParaRPr lang="en-US" dirty="0" smtClean="0"/>
          </a:p>
          <a:p>
            <a:pPr lvl="1">
              <a:buFont typeface="Arial"/>
              <a:buChar char="•"/>
            </a:pPr>
            <a:r>
              <a:rPr lang="en-US" altLang="zh-CN" sz="1800" dirty="0"/>
              <a:t>Software Architecture encompasses the significant decisions about </a:t>
            </a:r>
            <a:endParaRPr lang="en-US" altLang="zh-CN" sz="1800" dirty="0" smtClean="0"/>
          </a:p>
          <a:p>
            <a:pPr lvl="2">
              <a:lnSpc>
                <a:spcPct val="100000"/>
              </a:lnSpc>
              <a:buFont typeface="Arial"/>
              <a:buChar char="•"/>
            </a:pPr>
            <a:r>
              <a:rPr lang="en-US" altLang="zh-CN" sz="1600" dirty="0"/>
              <a:t>the organization of a software system, </a:t>
            </a:r>
          </a:p>
          <a:p>
            <a:pPr lvl="2">
              <a:lnSpc>
                <a:spcPct val="100000"/>
              </a:lnSpc>
              <a:buFont typeface="Arial"/>
              <a:buChar char="•"/>
            </a:pPr>
            <a:r>
              <a:rPr lang="en-US" altLang="zh-CN" sz="1600" dirty="0"/>
              <a:t>the selection of the structural elements and their interfaces by which the system is composed together with - their behavior as specified in the collaboration among those elements, </a:t>
            </a:r>
          </a:p>
          <a:p>
            <a:pPr lvl="2">
              <a:lnSpc>
                <a:spcPct val="100000"/>
              </a:lnSpc>
              <a:buFont typeface="Arial"/>
              <a:buChar char="•"/>
            </a:pPr>
            <a:r>
              <a:rPr lang="en-US" altLang="zh-CN" sz="1600" dirty="0"/>
              <a:t>the composition of these elements into progressively larger subsystems, </a:t>
            </a:r>
          </a:p>
          <a:p>
            <a:pPr lvl="2">
              <a:lnSpc>
                <a:spcPct val="100000"/>
              </a:lnSpc>
              <a:buFont typeface="Arial"/>
              <a:buChar char="•"/>
            </a:pPr>
            <a:r>
              <a:rPr lang="en-US" altLang="zh-CN" sz="1600" dirty="0"/>
              <a:t>the architectural style that guides this organization, these elements and their interfaces, their collaborations, and their composition. </a:t>
            </a:r>
          </a:p>
          <a:p>
            <a:pPr marL="0" indent="0">
              <a:lnSpc>
                <a:spcPct val="100000"/>
              </a:lnSpc>
              <a:buNone/>
            </a:pPr>
            <a:r>
              <a:rPr lang="en-US" altLang="zh-CN" b="1" dirty="0" smtClean="0"/>
              <a:t>Software </a:t>
            </a:r>
            <a:r>
              <a:rPr lang="en-US" altLang="zh-CN" b="1" dirty="0"/>
              <a:t>Architecture = {Components, </a:t>
            </a:r>
            <a:r>
              <a:rPr lang="en-US" altLang="zh-CN" b="1" dirty="0" smtClean="0"/>
              <a:t>Elements , Subsystems, Style}</a:t>
            </a:r>
            <a:endParaRPr lang="en-US" altLang="zh-CN" b="1" dirty="0"/>
          </a:p>
        </p:txBody>
      </p:sp>
    </p:spTree>
    <p:extLst>
      <p:ext uri="{BB962C8B-B14F-4D97-AF65-F5344CB8AC3E}">
        <p14:creationId xmlns:p14="http://schemas.microsoft.com/office/powerpoint/2010/main" val="345970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t>What is software architecture</a:t>
            </a:r>
            <a:r>
              <a:rPr lang="zh-CN" altLang="en-US" dirty="0" smtClean="0"/>
              <a:t>？</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normAutofit/>
          </a:bodyPr>
          <a:lstStyle/>
          <a:p>
            <a:r>
              <a:rPr lang="en-US" dirty="0" smtClean="0"/>
              <a:t>Definition of Bass</a:t>
            </a:r>
          </a:p>
          <a:p>
            <a:pPr marL="0" indent="0">
              <a:buNone/>
            </a:pPr>
            <a:r>
              <a:rPr lang="en-US" dirty="0" smtClean="0"/>
              <a:t>       The </a:t>
            </a:r>
            <a:r>
              <a:rPr lang="en-US" dirty="0"/>
              <a:t>software architecture of a program or computing system is one or more structures of the system, including the software components, the external visual properties of the components, and the relationships between the components</a:t>
            </a:r>
            <a:r>
              <a:rPr lang="en-US" dirty="0" smtClean="0"/>
              <a:t>.</a:t>
            </a:r>
          </a:p>
          <a:p>
            <a:r>
              <a:rPr lang="en-US" altLang="zh-CN" dirty="0"/>
              <a:t>Definition of </a:t>
            </a:r>
            <a:r>
              <a:rPr lang="en-US" altLang="zh-CN" dirty="0" err="1"/>
              <a:t>Garlan&amp;Perry</a:t>
            </a:r>
            <a:endParaRPr lang="en-US" altLang="zh-CN" dirty="0"/>
          </a:p>
          <a:p>
            <a:pPr marL="0" indent="0">
              <a:buNone/>
            </a:pPr>
            <a:r>
              <a:rPr lang="en-US" altLang="zh-CN" dirty="0"/>
              <a:t>    The structure of the components of a program/system, their interrelationships, and principles and guidelines governing their design and evolution over time.</a:t>
            </a:r>
          </a:p>
          <a:p>
            <a:pPr marL="0" indent="0">
              <a:buNone/>
            </a:pPr>
            <a:endParaRPr lang="en-US" dirty="0" smtClean="0"/>
          </a:p>
        </p:txBody>
      </p:sp>
    </p:spTree>
    <p:extLst>
      <p:ext uri="{BB962C8B-B14F-4D97-AF65-F5344CB8AC3E}">
        <p14:creationId xmlns:p14="http://schemas.microsoft.com/office/powerpoint/2010/main" val="345970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dirty="0"/>
              <a:t>Software Crisis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lstStyle/>
          <a:p>
            <a:pPr marL="0" indent="0">
              <a:buNone/>
            </a:pPr>
            <a:r>
              <a:rPr lang="en-US" sz="2800" b="1" dirty="0"/>
              <a:t>The causes of the software crisis</a:t>
            </a:r>
          </a:p>
          <a:p>
            <a:r>
              <a:rPr lang="en-US" dirty="0" smtClean="0"/>
              <a:t>The </a:t>
            </a:r>
            <a:r>
              <a:rPr lang="en-US" altLang="zh-CN" dirty="0" smtClean="0"/>
              <a:t>scale </a:t>
            </a:r>
            <a:r>
              <a:rPr lang="en-US" dirty="0" smtClean="0"/>
              <a:t>of </a:t>
            </a:r>
            <a:r>
              <a:rPr lang="en-US" dirty="0"/>
              <a:t>the software is getting bigger and bigger</a:t>
            </a:r>
          </a:p>
          <a:p>
            <a:r>
              <a:rPr lang="en-US" dirty="0"/>
              <a:t>Increasing complexity</a:t>
            </a:r>
          </a:p>
          <a:p>
            <a:r>
              <a:rPr lang="en-US" dirty="0"/>
              <a:t>Delivery time is relatively </a:t>
            </a:r>
            <a:r>
              <a:rPr lang="en-US" dirty="0" smtClean="0"/>
              <a:t>short</a:t>
            </a:r>
          </a:p>
        </p:txBody>
      </p:sp>
    </p:spTree>
    <p:extLst>
      <p:ext uri="{BB962C8B-B14F-4D97-AF65-F5344CB8AC3E}">
        <p14:creationId xmlns:p14="http://schemas.microsoft.com/office/powerpoint/2010/main" val="9297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t>What is software architecture</a:t>
            </a:r>
            <a:r>
              <a:rPr lang="zh-CN" altLang="en-US" dirty="0" smtClean="0"/>
              <a:t>？</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4" y="1600200"/>
            <a:ext cx="7908925" cy="4572000"/>
          </a:xfrm>
        </p:spPr>
        <p:txBody>
          <a:bodyPr rtlCol="0">
            <a:normAutofit/>
          </a:bodyPr>
          <a:lstStyle/>
          <a:p>
            <a:r>
              <a:rPr lang="en-US" dirty="0" smtClean="0"/>
              <a:t>Definition of Shaw</a:t>
            </a:r>
          </a:p>
          <a:p>
            <a:pPr marL="457200" lvl="1" indent="0">
              <a:buNone/>
            </a:pPr>
            <a:r>
              <a:rPr lang="en-US" altLang="zh-CN" sz="2000" dirty="0" smtClean="0"/>
              <a:t>Shaw made the following classification of the various views of the software architecture definition</a:t>
            </a:r>
            <a:r>
              <a:rPr lang="zh-CN" altLang="en-US" sz="2000" dirty="0" smtClean="0"/>
              <a:t>：</a:t>
            </a:r>
            <a:endParaRPr lang="en-US" sz="2000" dirty="0" smtClean="0"/>
          </a:p>
          <a:p>
            <a:pPr lvl="1">
              <a:buFont typeface="Arial"/>
              <a:buChar char="•"/>
            </a:pPr>
            <a:r>
              <a:rPr lang="zh-CN" altLang="zh-CN" sz="2000" dirty="0" smtClean="0"/>
              <a:t>S</a:t>
            </a:r>
            <a:r>
              <a:rPr lang="en-US" altLang="zh-CN" sz="2000" dirty="0" err="1" smtClean="0"/>
              <a:t>tructure</a:t>
            </a:r>
            <a:r>
              <a:rPr lang="zh-CN" altLang="en-US" sz="2000" dirty="0" smtClean="0"/>
              <a:t> </a:t>
            </a:r>
            <a:r>
              <a:rPr lang="en-US" altLang="zh-CN" sz="2000" dirty="0" smtClean="0"/>
              <a:t>Model</a:t>
            </a:r>
          </a:p>
          <a:p>
            <a:pPr marL="457200" lvl="1" indent="0">
              <a:lnSpc>
                <a:spcPct val="100000"/>
              </a:lnSpc>
              <a:buNone/>
            </a:pPr>
            <a:r>
              <a:rPr lang="zh-CN" altLang="en-US" dirty="0" smtClean="0"/>
              <a:t>    </a:t>
            </a:r>
            <a:r>
              <a:rPr lang="en-US" altLang="zh-CN" sz="1800" dirty="0" smtClean="0"/>
              <a:t>This</a:t>
            </a:r>
            <a:r>
              <a:rPr lang="zh-CN" altLang="en-US" sz="1800" dirty="0" smtClean="0"/>
              <a:t> </a:t>
            </a:r>
            <a:r>
              <a:rPr lang="en-US" altLang="zh-CN" sz="1800" dirty="0" smtClean="0"/>
              <a:t>is</a:t>
            </a:r>
            <a:r>
              <a:rPr lang="zh-CN" altLang="en-US" sz="1800" dirty="0" smtClean="0"/>
              <a:t> </a:t>
            </a:r>
            <a:r>
              <a:rPr lang="en-US" altLang="zh-CN" sz="1800" dirty="0" smtClean="0"/>
              <a:t>the</a:t>
            </a:r>
            <a:r>
              <a:rPr lang="zh-CN" altLang="en-US" sz="1800" dirty="0" smtClean="0"/>
              <a:t> </a:t>
            </a:r>
            <a:r>
              <a:rPr lang="en-US" altLang="zh-CN" sz="1800" dirty="0" smtClean="0"/>
              <a:t>most</a:t>
            </a:r>
            <a:r>
              <a:rPr lang="zh-CN" altLang="en-US" sz="1800" dirty="0" smtClean="0"/>
              <a:t> </a:t>
            </a:r>
            <a:r>
              <a:rPr lang="en-US" altLang="zh-CN" sz="1800" dirty="0" smtClean="0"/>
              <a:t>Direct</a:t>
            </a:r>
            <a:r>
              <a:rPr lang="zh-CN" altLang="en-US" sz="1800" dirty="0" smtClean="0"/>
              <a:t> </a:t>
            </a:r>
            <a:r>
              <a:rPr lang="en-US" altLang="zh-CN" sz="1800" dirty="0" smtClean="0"/>
              <a:t>and</a:t>
            </a:r>
            <a:r>
              <a:rPr lang="zh-CN" altLang="en-US" sz="1800" dirty="0" smtClean="0"/>
              <a:t> </a:t>
            </a:r>
            <a:r>
              <a:rPr lang="en-US" altLang="zh-CN" sz="1800" dirty="0" smtClean="0"/>
              <a:t>prevalent</a:t>
            </a:r>
            <a:r>
              <a:rPr lang="zh-CN" altLang="en-US" sz="1800" dirty="0" smtClean="0"/>
              <a:t> </a:t>
            </a:r>
            <a:r>
              <a:rPr lang="en-US" altLang="zh-CN" sz="1800" dirty="0" smtClean="0"/>
              <a:t>module</a:t>
            </a:r>
            <a:r>
              <a:rPr lang="zh-CN" altLang="en-US" sz="1800" dirty="0" smtClean="0"/>
              <a:t> </a:t>
            </a:r>
            <a:r>
              <a:rPr lang="en-US" altLang="zh-CN" sz="1800" dirty="0" smtClean="0"/>
              <a:t>establishment</a:t>
            </a:r>
            <a:r>
              <a:rPr lang="zh-CN" altLang="en-US" sz="1800" dirty="0" smtClean="0"/>
              <a:t> </a:t>
            </a:r>
            <a:r>
              <a:rPr lang="en-US" altLang="zh-CN" sz="1800" dirty="0" smtClean="0"/>
              <a:t>method</a:t>
            </a:r>
            <a:r>
              <a:rPr lang="en-US" altLang="zh-CN" sz="1800" dirty="0"/>
              <a:t>. Using component </a:t>
            </a:r>
            <a:r>
              <a:rPr lang="en-US" altLang="zh-CN" sz="1800" dirty="0" smtClean="0"/>
              <a:t>/connector </a:t>
            </a:r>
            <a:r>
              <a:rPr lang="en-US" altLang="zh-CN" sz="1800" dirty="0"/>
              <a:t>and other conception to describe architecture , and </a:t>
            </a:r>
            <a:r>
              <a:rPr lang="en-US" altLang="zh-CN" sz="1800" dirty="0" smtClean="0"/>
              <a:t>inflect</a:t>
            </a:r>
            <a:r>
              <a:rPr lang="zh-CN" altLang="en-US" sz="1800" dirty="0" smtClean="0"/>
              <a:t> </a:t>
            </a:r>
            <a:r>
              <a:rPr lang="en-US" altLang="zh-CN" sz="1800" dirty="0" smtClean="0"/>
              <a:t>critical</a:t>
            </a:r>
            <a:r>
              <a:rPr lang="zh-CN" altLang="en-US" sz="1800" dirty="0" smtClean="0"/>
              <a:t> </a:t>
            </a:r>
            <a:r>
              <a:rPr lang="en-US" altLang="zh-CN" sz="1800" dirty="0" smtClean="0"/>
              <a:t>content</a:t>
            </a:r>
            <a:r>
              <a:rPr lang="zh-CN" altLang="en-US" sz="1800" dirty="0" smtClean="0"/>
              <a:t> </a:t>
            </a:r>
            <a:r>
              <a:rPr lang="en-US" altLang="zh-CN" sz="1800" dirty="0" smtClean="0"/>
              <a:t>including</a:t>
            </a:r>
            <a:r>
              <a:rPr lang="zh-CN" altLang="en-US" sz="1800" dirty="0" smtClean="0"/>
              <a:t> </a:t>
            </a:r>
            <a:r>
              <a:rPr lang="en-US" altLang="zh-CN" sz="1800" dirty="0" smtClean="0"/>
              <a:t>system</a:t>
            </a:r>
            <a:r>
              <a:rPr lang="zh-CN" altLang="en-US" sz="1800" dirty="0" smtClean="0"/>
              <a:t> </a:t>
            </a:r>
            <a:r>
              <a:rPr lang="en-US" altLang="zh-CN" sz="1800" dirty="0" smtClean="0"/>
              <a:t>configuration/restriction/consumption/style</a:t>
            </a:r>
            <a:r>
              <a:rPr lang="zh-CN" altLang="en-US" sz="1800" dirty="0" smtClean="0"/>
              <a:t> </a:t>
            </a:r>
            <a:r>
              <a:rPr lang="en-US" altLang="zh-CN" sz="1800" dirty="0" smtClean="0"/>
              <a:t>and</a:t>
            </a:r>
            <a:r>
              <a:rPr lang="zh-CN" altLang="en-US" sz="1800" dirty="0" smtClean="0"/>
              <a:t> </a:t>
            </a:r>
            <a:r>
              <a:rPr lang="en-US" altLang="zh-CN" sz="1800" dirty="0" smtClean="0"/>
              <a:t>characters</a:t>
            </a:r>
            <a:r>
              <a:rPr lang="zh-CN" altLang="en-US" sz="1800" dirty="0" smtClean="0"/>
              <a:t> </a:t>
            </a:r>
            <a:r>
              <a:rPr lang="en-US" altLang="zh-CN" sz="1800" dirty="0" smtClean="0"/>
              <a:t>with</a:t>
            </a:r>
            <a:r>
              <a:rPr lang="zh-CN" altLang="en-US" sz="1800" dirty="0" smtClean="0"/>
              <a:t> </a:t>
            </a:r>
            <a:r>
              <a:rPr lang="en-US" altLang="zh-CN" sz="1800" dirty="0" smtClean="0"/>
              <a:t>architecture.</a:t>
            </a:r>
          </a:p>
          <a:p>
            <a:pPr marL="457200" lvl="1" indent="0">
              <a:lnSpc>
                <a:spcPct val="100000"/>
              </a:lnSpc>
              <a:buNone/>
            </a:pPr>
            <a:r>
              <a:rPr lang="zh-CN" altLang="zh-CN" dirty="0"/>
              <a:t> </a:t>
            </a:r>
            <a:r>
              <a:rPr lang="zh-CN" altLang="en-US" dirty="0" smtClean="0"/>
              <a:t>    </a:t>
            </a:r>
            <a:r>
              <a:rPr lang="en-US" altLang="zh-CN" sz="1800" dirty="0" smtClean="0"/>
              <a:t>Core</a:t>
            </a:r>
            <a:r>
              <a:rPr lang="zh-CN" altLang="en-US" sz="1800" dirty="0" smtClean="0"/>
              <a:t> </a:t>
            </a:r>
            <a:r>
              <a:rPr lang="en-US" altLang="zh-CN" sz="1800" dirty="0" smtClean="0"/>
              <a:t>to</a:t>
            </a:r>
            <a:r>
              <a:rPr lang="zh-CN" altLang="en-US" sz="1800" dirty="0" smtClean="0"/>
              <a:t> </a:t>
            </a:r>
            <a:r>
              <a:rPr lang="zh-CN" altLang="zh-CN" sz="1800" dirty="0"/>
              <a:t>S</a:t>
            </a:r>
            <a:r>
              <a:rPr lang="en-US" altLang="zh-CN" sz="1800" dirty="0" err="1"/>
              <a:t>tructure</a:t>
            </a:r>
            <a:r>
              <a:rPr lang="zh-CN" altLang="en-US" sz="1800" dirty="0"/>
              <a:t> </a:t>
            </a:r>
            <a:r>
              <a:rPr lang="en-US" altLang="zh-CN" sz="1800" dirty="0" smtClean="0"/>
              <a:t>Model</a:t>
            </a:r>
            <a:r>
              <a:rPr lang="zh-CN" altLang="en-US" sz="1800" dirty="0" smtClean="0"/>
              <a:t> </a:t>
            </a:r>
            <a:r>
              <a:rPr lang="en-US" altLang="zh-CN" sz="1800" dirty="0" smtClean="0"/>
              <a:t>is</a:t>
            </a:r>
            <a:r>
              <a:rPr lang="zh-CN" altLang="en-US" sz="1800" dirty="0" smtClean="0"/>
              <a:t> </a:t>
            </a:r>
            <a:r>
              <a:rPr lang="zh-CN" altLang="zh-CN" sz="1800" dirty="0" smtClean="0"/>
              <a:t>a</a:t>
            </a:r>
            <a:r>
              <a:rPr lang="en-US" altLang="zh-CN" sz="1800" dirty="0" err="1" smtClean="0"/>
              <a:t>rchitecture</a:t>
            </a:r>
            <a:r>
              <a:rPr lang="zh-CN" altLang="en-US" sz="1800" dirty="0" smtClean="0"/>
              <a:t> </a:t>
            </a:r>
            <a:r>
              <a:rPr lang="en-US" altLang="zh-CN" sz="1800" dirty="0" smtClean="0"/>
              <a:t>description</a:t>
            </a:r>
            <a:r>
              <a:rPr lang="zh-CN" altLang="en-US" sz="1800" dirty="0" smtClean="0"/>
              <a:t> </a:t>
            </a:r>
            <a:r>
              <a:rPr lang="en-US" altLang="zh-CN" sz="1800" dirty="0" smtClean="0"/>
              <a:t>language.</a:t>
            </a:r>
            <a:endParaRPr lang="en-US" sz="1800" dirty="0" smtClean="0"/>
          </a:p>
        </p:txBody>
      </p:sp>
    </p:spTree>
    <p:extLst>
      <p:ext uri="{BB962C8B-B14F-4D97-AF65-F5344CB8AC3E}">
        <p14:creationId xmlns:p14="http://schemas.microsoft.com/office/powerpoint/2010/main" val="345970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t>What is software architecture</a:t>
            </a:r>
            <a:r>
              <a:rPr lang="zh-CN" altLang="en-US" dirty="0" smtClean="0"/>
              <a:t>？</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normAutofit/>
          </a:bodyPr>
          <a:lstStyle/>
          <a:p>
            <a:r>
              <a:rPr lang="en-US" dirty="0" smtClean="0"/>
              <a:t>Definition of Shaw</a:t>
            </a:r>
          </a:p>
          <a:p>
            <a:pPr lvl="1">
              <a:buFont typeface="Arial"/>
              <a:buChar char="•"/>
            </a:pPr>
            <a:r>
              <a:rPr lang="zh-CN" altLang="zh-CN" sz="2000" dirty="0" smtClean="0"/>
              <a:t>F</a:t>
            </a:r>
            <a:r>
              <a:rPr lang="en-US" altLang="zh-CN" sz="2000" dirty="0" err="1" smtClean="0"/>
              <a:t>ramework</a:t>
            </a:r>
            <a:r>
              <a:rPr lang="zh-CN" altLang="en-US" sz="2000" dirty="0" smtClean="0"/>
              <a:t> </a:t>
            </a:r>
            <a:r>
              <a:rPr lang="en-US" altLang="zh-CN" sz="2000" dirty="0" smtClean="0"/>
              <a:t>Model</a:t>
            </a:r>
            <a:endParaRPr lang="en-US" altLang="zh-CN" sz="2000" dirty="0"/>
          </a:p>
          <a:p>
            <a:pPr marL="457200" lvl="1" indent="0">
              <a:lnSpc>
                <a:spcPct val="120000"/>
              </a:lnSpc>
              <a:buNone/>
            </a:pPr>
            <a:r>
              <a:rPr lang="zh-CN" altLang="zh-CN" dirty="0" smtClean="0"/>
              <a:t> </a:t>
            </a:r>
            <a:r>
              <a:rPr lang="zh-CN" altLang="en-US" dirty="0" smtClean="0"/>
              <a:t> </a:t>
            </a:r>
            <a:r>
              <a:rPr lang="en-US" altLang="zh-CN" sz="2000" dirty="0" smtClean="0"/>
              <a:t>Similar</a:t>
            </a:r>
            <a:r>
              <a:rPr lang="zh-CN" altLang="en-US" sz="2000" dirty="0" smtClean="0"/>
              <a:t> </a:t>
            </a:r>
            <a:r>
              <a:rPr lang="en-US" altLang="zh-CN" sz="2000" dirty="0" smtClean="0"/>
              <a:t>with</a:t>
            </a:r>
            <a:r>
              <a:rPr lang="zh-CN" altLang="en-US" sz="2000" dirty="0" smtClean="0"/>
              <a:t> </a:t>
            </a:r>
            <a:r>
              <a:rPr lang="en-US" altLang="zh-CN" sz="2000" dirty="0" smtClean="0"/>
              <a:t>Structure</a:t>
            </a:r>
            <a:r>
              <a:rPr lang="zh-CN" altLang="en-US" sz="2000" dirty="0" smtClean="0"/>
              <a:t> </a:t>
            </a:r>
            <a:r>
              <a:rPr lang="en-US" altLang="zh-CN" sz="2000" dirty="0" smtClean="0"/>
              <a:t>Model</a:t>
            </a:r>
            <a:r>
              <a:rPr lang="zh-CN" altLang="en-US" sz="2000" dirty="0" smtClean="0"/>
              <a:t>,</a:t>
            </a:r>
            <a:r>
              <a:rPr lang="en-US" altLang="zh-CN" sz="2000" dirty="0" smtClean="0"/>
              <a:t>not</a:t>
            </a:r>
            <a:r>
              <a:rPr lang="zh-CN" altLang="en-US" sz="2000" dirty="0" smtClean="0"/>
              <a:t> </a:t>
            </a:r>
            <a:r>
              <a:rPr lang="en-US" altLang="zh-CN" sz="2000" dirty="0" smtClean="0"/>
              <a:t>concentrate</a:t>
            </a:r>
            <a:r>
              <a:rPr lang="zh-CN" altLang="en-US" sz="2000" dirty="0" smtClean="0"/>
              <a:t> </a:t>
            </a:r>
            <a:r>
              <a:rPr lang="en-US" altLang="zh-CN" sz="2000" dirty="0" smtClean="0"/>
              <a:t>particularly</a:t>
            </a:r>
            <a:r>
              <a:rPr lang="zh-CN" altLang="en-US" sz="2000" dirty="0" smtClean="0"/>
              <a:t> </a:t>
            </a:r>
            <a:r>
              <a:rPr lang="en-US" altLang="zh-CN" sz="2000" dirty="0" smtClean="0"/>
              <a:t>to</a:t>
            </a:r>
            <a:r>
              <a:rPr lang="zh-CN" altLang="en-US" sz="2000" dirty="0" smtClean="0"/>
              <a:t> </a:t>
            </a:r>
            <a:r>
              <a:rPr lang="en-US" altLang="zh-CN" sz="2000" dirty="0" smtClean="0"/>
              <a:t>detail,</a:t>
            </a:r>
            <a:r>
              <a:rPr lang="zh-CN" altLang="en-US" sz="2000" dirty="0" smtClean="0"/>
              <a:t> </a:t>
            </a:r>
            <a:r>
              <a:rPr lang="en-US" altLang="zh-CN" sz="2000" dirty="0" smtClean="0"/>
              <a:t>but</a:t>
            </a:r>
            <a:r>
              <a:rPr lang="zh-CN" altLang="en-US" sz="2000" dirty="0" smtClean="0"/>
              <a:t> </a:t>
            </a:r>
            <a:r>
              <a:rPr lang="en-US" altLang="zh-CN" sz="2000" dirty="0" smtClean="0"/>
              <a:t>to</a:t>
            </a:r>
            <a:r>
              <a:rPr lang="zh-CN" altLang="en-US" sz="2000" dirty="0" smtClean="0"/>
              <a:t> </a:t>
            </a:r>
            <a:r>
              <a:rPr lang="en-US" altLang="zh-CN" sz="2000" dirty="0" smtClean="0"/>
              <a:t>unitary</a:t>
            </a:r>
            <a:r>
              <a:rPr lang="zh-CN" altLang="en-US" sz="2000" dirty="0" smtClean="0"/>
              <a:t> </a:t>
            </a:r>
            <a:r>
              <a:rPr lang="en-US" altLang="zh-CN" sz="2000" dirty="0" smtClean="0"/>
              <a:t>framework.</a:t>
            </a:r>
          </a:p>
          <a:p>
            <a:pPr marL="457200" lvl="1" indent="0">
              <a:lnSpc>
                <a:spcPct val="120000"/>
              </a:lnSpc>
              <a:buNone/>
            </a:pPr>
            <a:r>
              <a:rPr lang="zh-CN" altLang="zh-CN" dirty="0"/>
              <a:t> </a:t>
            </a:r>
            <a:r>
              <a:rPr lang="zh-CN" altLang="en-US" dirty="0" smtClean="0"/>
              <a:t> </a:t>
            </a:r>
            <a:r>
              <a:rPr lang="en-US" altLang="zh-CN" sz="2000" dirty="0" smtClean="0"/>
              <a:t>Framework</a:t>
            </a:r>
            <a:r>
              <a:rPr lang="zh-CN" altLang="en-US" sz="2000" dirty="0" smtClean="0"/>
              <a:t> </a:t>
            </a:r>
            <a:r>
              <a:rPr lang="en-US" altLang="zh-CN" sz="2000" dirty="0" smtClean="0"/>
              <a:t>model</a:t>
            </a:r>
            <a:r>
              <a:rPr lang="zh-CN" altLang="en-US" sz="2000" dirty="0" smtClean="0"/>
              <a:t> </a:t>
            </a:r>
            <a:r>
              <a:rPr lang="en-US" altLang="zh-CN" sz="2000" dirty="0" smtClean="0"/>
              <a:t>is</a:t>
            </a:r>
            <a:r>
              <a:rPr lang="zh-CN" altLang="en-US" sz="2000" dirty="0" smtClean="0"/>
              <a:t> </a:t>
            </a:r>
            <a:r>
              <a:rPr lang="en-US" altLang="zh-CN" sz="2000" dirty="0" smtClean="0"/>
              <a:t>aiming</a:t>
            </a:r>
            <a:r>
              <a:rPr lang="zh-CN" altLang="en-US" sz="2000" dirty="0" smtClean="0"/>
              <a:t> </a:t>
            </a:r>
            <a:r>
              <a:rPr lang="en-US" altLang="zh-CN" sz="2000" dirty="0" smtClean="0"/>
              <a:t>to</a:t>
            </a:r>
            <a:r>
              <a:rPr lang="zh-CN" altLang="en-US" sz="2000" dirty="0" smtClean="0"/>
              <a:t> </a:t>
            </a:r>
            <a:r>
              <a:rPr lang="en-US" altLang="zh-CN" sz="2000" dirty="0" smtClean="0"/>
              <a:t>solution</a:t>
            </a:r>
            <a:r>
              <a:rPr lang="zh-CN" altLang="en-US" sz="2000" dirty="0" smtClean="0"/>
              <a:t> </a:t>
            </a:r>
            <a:r>
              <a:rPr lang="en-US" altLang="zh-CN" sz="2000" dirty="0" smtClean="0"/>
              <a:t>to</a:t>
            </a:r>
            <a:r>
              <a:rPr lang="zh-CN" altLang="en-US" sz="2000" dirty="0" smtClean="0"/>
              <a:t> </a:t>
            </a:r>
            <a:r>
              <a:rPr lang="zh-CN" altLang="zh-CN" sz="2000" dirty="0" smtClean="0"/>
              <a:t>s</a:t>
            </a:r>
            <a:r>
              <a:rPr lang="en-US" altLang="zh-CN" sz="2000" dirty="0" err="1" smtClean="0"/>
              <a:t>pecial</a:t>
            </a:r>
            <a:r>
              <a:rPr lang="zh-CN" altLang="zh-CN" sz="2000" dirty="0" smtClean="0"/>
              <a:t> </a:t>
            </a:r>
            <a:r>
              <a:rPr lang="en-US" altLang="zh-CN" sz="2000" dirty="0" smtClean="0"/>
              <a:t>problem</a:t>
            </a:r>
            <a:r>
              <a:rPr lang="en-US" altLang="zh-CN" dirty="0" smtClean="0"/>
              <a:t>.</a:t>
            </a:r>
          </a:p>
          <a:p>
            <a:pPr lvl="1">
              <a:buFont typeface="Arial"/>
              <a:buChar char="•"/>
            </a:pPr>
            <a:r>
              <a:rPr lang="zh-CN" altLang="zh-CN" sz="2000" dirty="0"/>
              <a:t>D</a:t>
            </a:r>
            <a:r>
              <a:rPr lang="en-US" altLang="zh-CN" sz="2000" dirty="0" err="1"/>
              <a:t>ynamic</a:t>
            </a:r>
            <a:r>
              <a:rPr lang="zh-CN" altLang="en-US" sz="2000" dirty="0"/>
              <a:t> </a:t>
            </a:r>
            <a:r>
              <a:rPr lang="en-US" altLang="zh-CN" sz="2000" dirty="0" smtClean="0"/>
              <a:t>Model</a:t>
            </a:r>
          </a:p>
          <a:p>
            <a:pPr marL="457200" lvl="1" indent="0">
              <a:lnSpc>
                <a:spcPct val="120000"/>
              </a:lnSpc>
              <a:buNone/>
            </a:pPr>
            <a:r>
              <a:rPr lang="zh-CN" altLang="zh-CN" dirty="0"/>
              <a:t> </a:t>
            </a:r>
            <a:r>
              <a:rPr lang="zh-CN" altLang="en-US" sz="2000" dirty="0" smtClean="0"/>
              <a:t> </a:t>
            </a:r>
            <a:r>
              <a:rPr lang="en-US" altLang="zh-CN" sz="2000" dirty="0" smtClean="0"/>
              <a:t>Supplement</a:t>
            </a:r>
            <a:r>
              <a:rPr lang="zh-CN" altLang="en-US" sz="2000" dirty="0" smtClean="0"/>
              <a:t> </a:t>
            </a:r>
            <a:r>
              <a:rPr lang="en-US" altLang="zh-CN" sz="2000" dirty="0" smtClean="0"/>
              <a:t>to</a:t>
            </a:r>
            <a:r>
              <a:rPr lang="zh-CN" altLang="en-US" sz="2000" dirty="0" smtClean="0"/>
              <a:t> </a:t>
            </a:r>
            <a:r>
              <a:rPr lang="zh-CN" altLang="zh-CN" sz="2000" dirty="0" smtClean="0"/>
              <a:t>s</a:t>
            </a:r>
            <a:r>
              <a:rPr lang="en-US" altLang="zh-CN" sz="2000" dirty="0" err="1" smtClean="0"/>
              <a:t>tructure</a:t>
            </a:r>
            <a:r>
              <a:rPr lang="zh-CN" altLang="en-US" sz="2000" dirty="0" smtClean="0"/>
              <a:t> </a:t>
            </a:r>
            <a:r>
              <a:rPr lang="en-US" altLang="zh-CN" sz="2000" dirty="0" smtClean="0"/>
              <a:t>and</a:t>
            </a:r>
            <a:r>
              <a:rPr lang="zh-CN" altLang="en-US" sz="2000" dirty="0" smtClean="0"/>
              <a:t> </a:t>
            </a:r>
            <a:r>
              <a:rPr lang="en-US" altLang="zh-CN" sz="2000" dirty="0" smtClean="0"/>
              <a:t>framework</a:t>
            </a:r>
            <a:r>
              <a:rPr lang="zh-CN" altLang="en-US" sz="2000" dirty="0" smtClean="0"/>
              <a:t> </a:t>
            </a:r>
            <a:r>
              <a:rPr lang="en-US" altLang="zh-CN" sz="2000" dirty="0" smtClean="0"/>
              <a:t>model,</a:t>
            </a:r>
            <a:r>
              <a:rPr lang="zh-CN" altLang="en-US" sz="2000" dirty="0" smtClean="0"/>
              <a:t> </a:t>
            </a:r>
            <a:r>
              <a:rPr lang="en-US" altLang="zh-CN" sz="2000" dirty="0" smtClean="0"/>
              <a:t>it</a:t>
            </a:r>
            <a:r>
              <a:rPr lang="zh-CN" altLang="en-US" sz="2000" dirty="0" smtClean="0"/>
              <a:t> </a:t>
            </a:r>
            <a:r>
              <a:rPr lang="en-US" altLang="zh-CN" sz="2000" dirty="0" smtClean="0"/>
              <a:t>mainly</a:t>
            </a:r>
            <a:r>
              <a:rPr lang="zh-CN" altLang="en-US" sz="2000" dirty="0" smtClean="0"/>
              <a:t> </a:t>
            </a:r>
            <a:r>
              <a:rPr lang="en-US" altLang="zh-CN" sz="2000" dirty="0" smtClean="0"/>
              <a:t>focus</a:t>
            </a:r>
            <a:r>
              <a:rPr lang="zh-CN" altLang="en-US" sz="2000" dirty="0" smtClean="0"/>
              <a:t> </a:t>
            </a:r>
            <a:r>
              <a:rPr lang="en-US" altLang="zh-CN" sz="2000" dirty="0" smtClean="0"/>
              <a:t>on</a:t>
            </a:r>
            <a:r>
              <a:rPr lang="zh-CN" altLang="en-US" sz="2000" dirty="0" smtClean="0"/>
              <a:t> </a:t>
            </a:r>
            <a:r>
              <a:rPr lang="en-US" altLang="zh-CN" sz="2000" dirty="0" smtClean="0"/>
              <a:t>extensive</a:t>
            </a:r>
            <a:r>
              <a:rPr lang="zh-CN" altLang="en-US" sz="2000" dirty="0" smtClean="0"/>
              <a:t>  </a:t>
            </a:r>
            <a:r>
              <a:rPr lang="zh-CN" altLang="zh-CN" sz="2000" dirty="0" smtClean="0"/>
              <a:t>b</a:t>
            </a:r>
            <a:r>
              <a:rPr lang="en-US" altLang="zh-CN" sz="2000" dirty="0" err="1" smtClean="0"/>
              <a:t>ehavior</a:t>
            </a:r>
            <a:r>
              <a:rPr lang="zh-CN" altLang="en-US" sz="2000" dirty="0" smtClean="0"/>
              <a:t> </a:t>
            </a:r>
            <a:r>
              <a:rPr lang="en-US" altLang="zh-CN" sz="2000" dirty="0" smtClean="0"/>
              <a:t>characters.</a:t>
            </a:r>
            <a:r>
              <a:rPr lang="zh-CN" altLang="en-US" sz="2000" dirty="0" smtClean="0"/>
              <a:t> </a:t>
            </a:r>
            <a:r>
              <a:rPr lang="en-US" altLang="zh-CN" sz="2000" dirty="0" smtClean="0"/>
              <a:t>For</a:t>
            </a:r>
            <a:r>
              <a:rPr lang="zh-CN" altLang="en-US" sz="2000" dirty="0" smtClean="0"/>
              <a:t> </a:t>
            </a:r>
            <a:r>
              <a:rPr lang="en-US" altLang="zh-CN" sz="2000" dirty="0" smtClean="0"/>
              <a:t>example,</a:t>
            </a:r>
            <a:r>
              <a:rPr lang="zh-CN" altLang="en-US" sz="2000" dirty="0" smtClean="0"/>
              <a:t> </a:t>
            </a:r>
            <a:r>
              <a:rPr lang="en-US" altLang="zh-CN" sz="2000" dirty="0" smtClean="0"/>
              <a:t>description</a:t>
            </a:r>
            <a:r>
              <a:rPr lang="zh-CN" altLang="en-US" sz="2000" dirty="0" smtClean="0"/>
              <a:t> </a:t>
            </a:r>
            <a:r>
              <a:rPr lang="en-US" altLang="zh-CN" sz="2000" dirty="0" smtClean="0"/>
              <a:t>to</a:t>
            </a:r>
            <a:r>
              <a:rPr lang="zh-CN" altLang="en-US" sz="2000" dirty="0" smtClean="0"/>
              <a:t> </a:t>
            </a:r>
            <a:r>
              <a:rPr lang="en-US" altLang="zh-CN" sz="2000" dirty="0" smtClean="0"/>
              <a:t>system</a:t>
            </a:r>
            <a:r>
              <a:rPr lang="zh-CN" altLang="en-US" sz="2000" dirty="0" smtClean="0"/>
              <a:t> </a:t>
            </a:r>
            <a:r>
              <a:rPr lang="en-US" altLang="zh-CN" sz="2000" dirty="0" smtClean="0"/>
              <a:t>reconfiguration</a:t>
            </a:r>
            <a:r>
              <a:rPr lang="zh-CN" altLang="en-US" sz="2000" dirty="0" smtClean="0"/>
              <a:t> </a:t>
            </a:r>
            <a:r>
              <a:rPr lang="en-US" altLang="zh-CN" sz="2000" dirty="0" smtClean="0"/>
              <a:t>or</a:t>
            </a:r>
            <a:r>
              <a:rPr lang="zh-CN" altLang="en-US" sz="2000" dirty="0" smtClean="0"/>
              <a:t> </a:t>
            </a:r>
            <a:r>
              <a:rPr lang="en-US" altLang="zh-CN" sz="2000" dirty="0" smtClean="0"/>
              <a:t>evolvement.</a:t>
            </a:r>
            <a:r>
              <a:rPr lang="zh-CN" altLang="en-US" sz="2000" dirty="0" smtClean="0"/>
              <a:t> </a:t>
            </a:r>
            <a:endParaRPr lang="en-US" altLang="zh-CN" sz="2000" dirty="0" smtClean="0"/>
          </a:p>
        </p:txBody>
      </p:sp>
    </p:spTree>
    <p:extLst>
      <p:ext uri="{BB962C8B-B14F-4D97-AF65-F5344CB8AC3E}">
        <p14:creationId xmlns:p14="http://schemas.microsoft.com/office/powerpoint/2010/main" val="143346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t>What is software architecture</a:t>
            </a:r>
            <a:r>
              <a:rPr lang="zh-CN" altLang="en-US" dirty="0" smtClean="0"/>
              <a:t>？</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normAutofit/>
          </a:bodyPr>
          <a:lstStyle/>
          <a:p>
            <a:r>
              <a:rPr lang="en-US" dirty="0" smtClean="0"/>
              <a:t>Definition of Shaw</a:t>
            </a:r>
          </a:p>
          <a:p>
            <a:pPr lvl="1">
              <a:buFont typeface="Arial"/>
              <a:buChar char="•"/>
            </a:pPr>
            <a:r>
              <a:rPr lang="zh-CN" altLang="zh-CN" sz="2000" dirty="0" smtClean="0"/>
              <a:t>P</a:t>
            </a:r>
            <a:r>
              <a:rPr lang="en-US" altLang="zh-CN" sz="2000" dirty="0" err="1" smtClean="0"/>
              <a:t>rocess</a:t>
            </a:r>
            <a:r>
              <a:rPr lang="zh-CN" altLang="en-US" sz="2000" dirty="0" smtClean="0"/>
              <a:t> </a:t>
            </a:r>
            <a:r>
              <a:rPr lang="en-US" altLang="zh-CN" sz="2000" dirty="0" smtClean="0"/>
              <a:t>Model</a:t>
            </a:r>
          </a:p>
          <a:p>
            <a:pPr lvl="2">
              <a:buFont typeface="Arial"/>
              <a:buChar char="•"/>
            </a:pPr>
            <a:r>
              <a:rPr lang="zh-CN" altLang="zh-CN" sz="2000" dirty="0" smtClean="0"/>
              <a:t>R</a:t>
            </a:r>
            <a:r>
              <a:rPr lang="en-US" altLang="zh-CN" sz="2000" dirty="0" err="1" smtClean="0"/>
              <a:t>esearch</a:t>
            </a:r>
            <a:r>
              <a:rPr lang="zh-CN" altLang="en-US" sz="2000" dirty="0" smtClean="0"/>
              <a:t> </a:t>
            </a:r>
            <a:r>
              <a:rPr lang="en-US" altLang="zh-CN" sz="2000" dirty="0" smtClean="0"/>
              <a:t>on</a:t>
            </a:r>
            <a:r>
              <a:rPr lang="zh-CN" altLang="en-US" sz="2000" dirty="0" smtClean="0"/>
              <a:t> </a:t>
            </a:r>
            <a:r>
              <a:rPr lang="en-US" altLang="zh-CN" sz="2000" dirty="0" smtClean="0"/>
              <a:t>steps</a:t>
            </a:r>
            <a:r>
              <a:rPr lang="zh-CN" altLang="en-US" sz="2000" dirty="0" smtClean="0"/>
              <a:t> </a:t>
            </a:r>
            <a:r>
              <a:rPr lang="en-US" altLang="zh-CN" sz="2000" dirty="0" smtClean="0"/>
              <a:t>and</a:t>
            </a:r>
            <a:r>
              <a:rPr lang="zh-CN" altLang="en-US" sz="2000" dirty="0" smtClean="0"/>
              <a:t> </a:t>
            </a:r>
            <a:r>
              <a:rPr lang="en-US" altLang="zh-CN" sz="2000" dirty="0" smtClean="0"/>
              <a:t>process</a:t>
            </a:r>
            <a:r>
              <a:rPr lang="zh-CN" altLang="en-US" sz="2000" dirty="0" smtClean="0"/>
              <a:t> </a:t>
            </a:r>
            <a:r>
              <a:rPr lang="en-US" altLang="zh-CN" sz="2000" dirty="0" smtClean="0"/>
              <a:t>of</a:t>
            </a:r>
            <a:r>
              <a:rPr lang="zh-CN" altLang="en-US" sz="2000" dirty="0" smtClean="0"/>
              <a:t> </a:t>
            </a:r>
            <a:r>
              <a:rPr lang="en-US" altLang="zh-CN" sz="2000" dirty="0" smtClean="0"/>
              <a:t>system</a:t>
            </a:r>
          </a:p>
          <a:p>
            <a:pPr lvl="2">
              <a:buFont typeface="Arial"/>
              <a:buChar char="•"/>
            </a:pPr>
            <a:r>
              <a:rPr lang="zh-CN" altLang="zh-CN" sz="2000" dirty="0" smtClean="0"/>
              <a:t>C</a:t>
            </a:r>
            <a:r>
              <a:rPr lang="en-US" altLang="zh-CN" sz="2000" dirty="0" err="1" smtClean="0"/>
              <a:t>onfiguration</a:t>
            </a:r>
            <a:r>
              <a:rPr lang="zh-CN" altLang="en-US" sz="2000" dirty="0" smtClean="0"/>
              <a:t> </a:t>
            </a:r>
            <a:r>
              <a:rPr lang="en-US" altLang="zh-CN" sz="2000" dirty="0" smtClean="0"/>
              <a:t>model</a:t>
            </a:r>
            <a:r>
              <a:rPr lang="zh-CN" altLang="en-US" sz="2000" dirty="0" smtClean="0"/>
              <a:t> </a:t>
            </a:r>
            <a:r>
              <a:rPr lang="en-US" altLang="zh-CN" sz="2000" dirty="0" smtClean="0"/>
              <a:t>is</a:t>
            </a:r>
            <a:r>
              <a:rPr lang="zh-CN" altLang="en-US" sz="2000" dirty="0" smtClean="0"/>
              <a:t> </a:t>
            </a:r>
            <a:r>
              <a:rPr lang="en-US" altLang="zh-CN" sz="2000" dirty="0" smtClean="0"/>
              <a:t>following</a:t>
            </a:r>
            <a:r>
              <a:rPr lang="zh-CN" altLang="en-US" sz="2000" dirty="0" smtClean="0"/>
              <a:t> </a:t>
            </a:r>
            <a:r>
              <a:rPr lang="en-US" altLang="zh-CN" sz="2000" dirty="0" smtClean="0"/>
              <a:t>to</a:t>
            </a:r>
            <a:r>
              <a:rPr lang="zh-CN" altLang="en-US" sz="2000" dirty="0" smtClean="0"/>
              <a:t> </a:t>
            </a:r>
            <a:r>
              <a:rPr lang="en-US" altLang="zh-CN" sz="2000" dirty="0" smtClean="0"/>
              <a:t>Process</a:t>
            </a:r>
            <a:r>
              <a:rPr lang="zh-CN" altLang="en-US" sz="2000" dirty="0" smtClean="0"/>
              <a:t> </a:t>
            </a:r>
            <a:r>
              <a:rPr lang="en-US" altLang="zh-CN" sz="2000" dirty="0" smtClean="0"/>
              <a:t>Model</a:t>
            </a:r>
          </a:p>
          <a:p>
            <a:pPr marL="0" indent="0">
              <a:buNone/>
            </a:pPr>
            <a:endParaRPr lang="en-US" dirty="0" smtClean="0"/>
          </a:p>
        </p:txBody>
      </p:sp>
    </p:spTree>
    <p:extLst>
      <p:ext uri="{BB962C8B-B14F-4D97-AF65-F5344CB8AC3E}">
        <p14:creationId xmlns:p14="http://schemas.microsoft.com/office/powerpoint/2010/main" val="191206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t>What is software architecture</a:t>
            </a:r>
            <a:r>
              <a:rPr lang="zh-CN" altLang="en-US" dirty="0" smtClean="0"/>
              <a:t>？</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862228" cy="4572000"/>
          </a:xfrm>
        </p:spPr>
        <p:txBody>
          <a:bodyPr rtlCol="0">
            <a:normAutofit/>
          </a:bodyPr>
          <a:lstStyle/>
          <a:p>
            <a:r>
              <a:rPr lang="en-US" dirty="0" smtClean="0"/>
              <a:t>Definition of </a:t>
            </a:r>
            <a:r>
              <a:rPr lang="en-US" dirty="0" err="1" smtClean="0"/>
              <a:t>Garlan&amp;Shaw</a:t>
            </a:r>
            <a:r>
              <a:rPr lang="en-US" dirty="0" smtClean="0"/>
              <a:t> ‘s model</a:t>
            </a:r>
          </a:p>
          <a:p>
            <a:pPr marL="0" indent="0">
              <a:buNone/>
            </a:pPr>
            <a:r>
              <a:rPr lang="en-US" altLang="zh-CN" b="1" dirty="0" smtClean="0"/>
              <a:t>  Software </a:t>
            </a:r>
            <a:r>
              <a:rPr lang="en-US" altLang="zh-CN" b="1" dirty="0"/>
              <a:t>Architecture = {Components, </a:t>
            </a:r>
            <a:r>
              <a:rPr lang="en-US" altLang="zh-CN" b="1" dirty="0" smtClean="0"/>
              <a:t>Connectors, Constrains}</a:t>
            </a:r>
          </a:p>
          <a:p>
            <a:pPr marL="457200" indent="-457200">
              <a:buFont typeface="+mj-lt"/>
              <a:buAutoNum type="alphaLcPeriod"/>
            </a:pPr>
            <a:r>
              <a:rPr lang="en-US" altLang="zh-CN" dirty="0" smtClean="0"/>
              <a:t>Component</a:t>
            </a:r>
          </a:p>
          <a:p>
            <a:pPr marL="0" indent="0">
              <a:buNone/>
            </a:pPr>
            <a:r>
              <a:rPr lang="en-US" altLang="zh-CN" dirty="0"/>
              <a:t>        </a:t>
            </a:r>
            <a:r>
              <a:rPr lang="en-US" altLang="zh-CN" dirty="0" smtClean="0"/>
              <a:t>Component </a:t>
            </a:r>
            <a:r>
              <a:rPr lang="en-US" altLang="zh-CN" dirty="0"/>
              <a:t>can be a set of code, such as program modules, it can be a separate program, such as a database server. </a:t>
            </a:r>
            <a:r>
              <a:rPr lang="en-US" altLang="zh-CN" dirty="0" smtClean="0"/>
              <a:t>Component is </a:t>
            </a:r>
            <a:r>
              <a:rPr lang="en-US" altLang="zh-CN" dirty="0"/>
              <a:t>a collection of related objects, running to achieve some calculation logic. They are either structurally related or logically related. The </a:t>
            </a:r>
            <a:r>
              <a:rPr lang="en-US" altLang="zh-CN" dirty="0" smtClean="0"/>
              <a:t>component is relatively </a:t>
            </a:r>
            <a:r>
              <a:rPr lang="en-US" altLang="zh-CN" dirty="0"/>
              <a:t>independent, only through interface and external interaction, and the customization and normalization of </a:t>
            </a:r>
            <a:r>
              <a:rPr lang="en-US" altLang="zh-CN" dirty="0" smtClean="0"/>
              <a:t>component embedded </a:t>
            </a:r>
            <a:r>
              <a:rPr lang="en-US" altLang="zh-CN" dirty="0"/>
              <a:t>in different application systems can be significant for the reuse of </a:t>
            </a:r>
            <a:r>
              <a:rPr lang="en-US" altLang="zh-CN" dirty="0" smtClean="0"/>
              <a:t>component.</a:t>
            </a:r>
          </a:p>
          <a:p>
            <a:endParaRPr lang="en-US" dirty="0" smtClean="0"/>
          </a:p>
        </p:txBody>
      </p:sp>
    </p:spTree>
    <p:extLst>
      <p:ext uri="{BB962C8B-B14F-4D97-AF65-F5344CB8AC3E}">
        <p14:creationId xmlns:p14="http://schemas.microsoft.com/office/powerpoint/2010/main" val="345970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t>What is software architecture</a:t>
            </a:r>
            <a:r>
              <a:rPr lang="zh-CN" altLang="en-US" dirty="0" smtClean="0"/>
              <a:t>？</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4" y="1600200"/>
            <a:ext cx="7693026" cy="4572000"/>
          </a:xfrm>
        </p:spPr>
        <p:txBody>
          <a:bodyPr rtlCol="0">
            <a:normAutofit/>
          </a:bodyPr>
          <a:lstStyle/>
          <a:p>
            <a:r>
              <a:rPr lang="en-US" dirty="0" smtClean="0"/>
              <a:t>Definition of </a:t>
            </a:r>
            <a:r>
              <a:rPr lang="en-US" dirty="0" err="1" smtClean="0"/>
              <a:t>Garlan&amp;Shaw</a:t>
            </a:r>
            <a:r>
              <a:rPr lang="en-US" dirty="0" smtClean="0"/>
              <a:t> ‘s model</a:t>
            </a:r>
          </a:p>
          <a:p>
            <a:pPr marL="0" indent="0">
              <a:buNone/>
            </a:pPr>
            <a:r>
              <a:rPr lang="en-US" altLang="zh-CN" b="1" dirty="0"/>
              <a:t>Software Architecture = {Components, </a:t>
            </a:r>
            <a:r>
              <a:rPr lang="en-US" altLang="zh-CN" b="1" dirty="0" smtClean="0"/>
              <a:t>Connectors, Constrains}</a:t>
            </a:r>
          </a:p>
          <a:p>
            <a:pPr marL="457200" indent="-457200">
              <a:buAutoNum type="alphaLcPeriod" startAt="2"/>
            </a:pPr>
            <a:r>
              <a:rPr lang="en-US" altLang="zh-CN" b="1" dirty="0" smtClean="0"/>
              <a:t>Connector</a:t>
            </a:r>
            <a:endParaRPr lang="en-US" altLang="zh-CN" dirty="0"/>
          </a:p>
          <a:p>
            <a:pPr marL="0" indent="0">
              <a:buNone/>
            </a:pPr>
            <a:r>
              <a:rPr lang="en-US" altLang="zh-CN" b="1" dirty="0" smtClean="0"/>
              <a:t>      Connector </a:t>
            </a:r>
            <a:r>
              <a:rPr lang="en-US" altLang="zh-CN" b="1" dirty="0"/>
              <a:t>can be process calls, pipelines, remote procedure calls, etc., </a:t>
            </a:r>
            <a:r>
              <a:rPr lang="en-US" altLang="zh-CN" b="1" dirty="0" smtClean="0"/>
              <a:t>which used </a:t>
            </a:r>
            <a:r>
              <a:rPr lang="en-US" altLang="zh-CN" b="1" dirty="0"/>
              <a:t>to represent the interaction between components, they connect different components to form part of the architecture. The connector is also a group of objects. It generally appears as a framed or transposed object.</a:t>
            </a:r>
            <a:endParaRPr lang="en-US" altLang="zh-CN" b="1" dirty="0" smtClean="0"/>
          </a:p>
        </p:txBody>
      </p:sp>
    </p:spTree>
    <p:extLst>
      <p:ext uri="{BB962C8B-B14F-4D97-AF65-F5344CB8AC3E}">
        <p14:creationId xmlns:p14="http://schemas.microsoft.com/office/powerpoint/2010/main" val="641892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t>What is software architecture</a:t>
            </a:r>
            <a:r>
              <a:rPr lang="zh-CN" altLang="en-US" dirty="0" smtClean="0"/>
              <a:t>？</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4" y="1600200"/>
            <a:ext cx="7776603" cy="4572000"/>
          </a:xfrm>
        </p:spPr>
        <p:txBody>
          <a:bodyPr rtlCol="0">
            <a:normAutofit/>
          </a:bodyPr>
          <a:lstStyle/>
          <a:p>
            <a:r>
              <a:rPr lang="en-US" dirty="0" smtClean="0"/>
              <a:t>Definition of </a:t>
            </a:r>
            <a:r>
              <a:rPr lang="en-US" dirty="0" err="1" smtClean="0"/>
              <a:t>Garlan&amp;Shaw</a:t>
            </a:r>
            <a:r>
              <a:rPr lang="en-US" dirty="0" smtClean="0"/>
              <a:t> ‘s model</a:t>
            </a:r>
          </a:p>
          <a:p>
            <a:pPr marL="0" indent="0">
              <a:buNone/>
            </a:pPr>
            <a:r>
              <a:rPr lang="en-US" altLang="zh-CN" b="1" dirty="0"/>
              <a:t>Software Architecture = {Components, </a:t>
            </a:r>
            <a:r>
              <a:rPr lang="en-US" altLang="zh-CN" b="1" dirty="0" smtClean="0"/>
              <a:t>Connectors, Constrains}</a:t>
            </a:r>
          </a:p>
          <a:p>
            <a:pPr marL="457200" indent="-457200">
              <a:buAutoNum type="alphaLcPeriod" startAt="3"/>
            </a:pPr>
            <a:r>
              <a:rPr lang="en-US" altLang="zh-CN" dirty="0" smtClean="0"/>
              <a:t>Constrain</a:t>
            </a:r>
          </a:p>
          <a:p>
            <a:pPr marL="0" indent="0">
              <a:buNone/>
            </a:pPr>
            <a:r>
              <a:rPr lang="en-US" altLang="zh-CN" dirty="0"/>
              <a:t>      The constraint is generally the rule of the object connection, or indicates the attitude or condition of the connection of the component, for example, the upper component can require the service of the lower component, and vice </a:t>
            </a:r>
            <a:r>
              <a:rPr lang="en-US" altLang="zh-CN" dirty="0" smtClean="0"/>
              <a:t>versa</a:t>
            </a:r>
            <a:r>
              <a:rPr lang="en-US" altLang="zh-CN" dirty="0"/>
              <a:t>.</a:t>
            </a:r>
            <a:r>
              <a:rPr lang="en-US" altLang="zh-CN" dirty="0" smtClean="0"/>
              <a:t> </a:t>
            </a:r>
            <a:r>
              <a:rPr lang="en-US" altLang="zh-CN" dirty="0"/>
              <a:t>Two objects must not send messages recursively. </a:t>
            </a:r>
            <a:r>
              <a:rPr lang="en-US" altLang="zh-CN" dirty="0" smtClean="0"/>
              <a:t>The consistency constraints </a:t>
            </a:r>
            <a:r>
              <a:rPr lang="en-US" altLang="zh-CN" dirty="0"/>
              <a:t>on </a:t>
            </a:r>
            <a:r>
              <a:rPr lang="en-US" altLang="zh-CN" dirty="0" smtClean="0"/>
              <a:t>code copy migration and under </a:t>
            </a:r>
            <a:r>
              <a:rPr lang="en-US" altLang="zh-CN" dirty="0"/>
              <a:t>what conditions is the connection invalid?</a:t>
            </a:r>
          </a:p>
          <a:p>
            <a:endParaRPr lang="en-US" dirty="0" smtClean="0"/>
          </a:p>
        </p:txBody>
      </p:sp>
    </p:spTree>
    <p:extLst>
      <p:ext uri="{BB962C8B-B14F-4D97-AF65-F5344CB8AC3E}">
        <p14:creationId xmlns:p14="http://schemas.microsoft.com/office/powerpoint/2010/main" val="641892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t>What is software architecture</a:t>
            </a:r>
            <a:r>
              <a:rPr lang="zh-CN" altLang="en-US" dirty="0" smtClean="0"/>
              <a:t>？</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normAutofit/>
          </a:bodyPr>
          <a:lstStyle/>
          <a:p>
            <a:r>
              <a:rPr lang="en-US" dirty="0" smtClean="0"/>
              <a:t>Definition of </a:t>
            </a:r>
            <a:r>
              <a:rPr lang="en-US" dirty="0" err="1" smtClean="0"/>
              <a:t>Perry&amp;Worf</a:t>
            </a:r>
            <a:r>
              <a:rPr lang="en-US" dirty="0" smtClean="0"/>
              <a:t> ‘s model</a:t>
            </a:r>
          </a:p>
          <a:p>
            <a:pPr marL="0" indent="0">
              <a:buNone/>
            </a:pPr>
            <a:r>
              <a:rPr lang="en-US" dirty="0"/>
              <a:t> </a:t>
            </a:r>
            <a:r>
              <a:rPr lang="en-US" dirty="0" smtClean="0"/>
              <a:t>   software architecture is a set of architecture elements that have a </a:t>
            </a:r>
            <a:r>
              <a:rPr lang="en-US" dirty="0"/>
              <a:t>particular form. This </a:t>
            </a:r>
            <a:r>
              <a:rPr lang="en-US" altLang="zh-CN" dirty="0" smtClean="0"/>
              <a:t>set </a:t>
            </a:r>
            <a:r>
              <a:rPr lang="en-US" dirty="0" smtClean="0"/>
              <a:t>of </a:t>
            </a:r>
            <a:r>
              <a:rPr lang="en-US" dirty="0"/>
              <a:t>elements is divided into </a:t>
            </a:r>
            <a:r>
              <a:rPr lang="en-US" altLang="zh-CN" dirty="0" smtClean="0"/>
              <a:t>3 </a:t>
            </a:r>
            <a:r>
              <a:rPr lang="en-US" dirty="0" smtClean="0"/>
              <a:t>categories</a:t>
            </a:r>
            <a:r>
              <a:rPr lang="en-US" dirty="0"/>
              <a:t>: </a:t>
            </a:r>
            <a:endParaRPr lang="en-US" dirty="0" smtClean="0"/>
          </a:p>
          <a:p>
            <a:pPr lvl="1">
              <a:buFont typeface="Arial"/>
              <a:buChar char="•"/>
            </a:pPr>
            <a:r>
              <a:rPr lang="en-US" sz="1800" dirty="0" smtClean="0"/>
              <a:t>The </a:t>
            </a:r>
            <a:r>
              <a:rPr lang="en-US" altLang="zh-CN" sz="1800" b="1" dirty="0" smtClean="0"/>
              <a:t>P</a:t>
            </a:r>
            <a:r>
              <a:rPr lang="en-US" sz="1800" b="1" dirty="0" smtClean="0"/>
              <a:t>rocessing </a:t>
            </a:r>
            <a:r>
              <a:rPr lang="en-US" altLang="zh-CN" sz="1800" b="1" dirty="0" smtClean="0"/>
              <a:t>E</a:t>
            </a:r>
            <a:r>
              <a:rPr lang="en-US" sz="1800" b="1" dirty="0" smtClean="0"/>
              <a:t>lements </a:t>
            </a:r>
            <a:r>
              <a:rPr lang="en-US" sz="1800" dirty="0"/>
              <a:t>responsible for completing the data </a:t>
            </a:r>
            <a:r>
              <a:rPr lang="en-US" sz="1800" dirty="0" smtClean="0"/>
              <a:t>processing</a:t>
            </a:r>
          </a:p>
          <a:p>
            <a:pPr lvl="1">
              <a:buFont typeface="Arial"/>
              <a:buChar char="•"/>
            </a:pPr>
            <a:r>
              <a:rPr lang="en-US" sz="1800" dirty="0" smtClean="0"/>
              <a:t> </a:t>
            </a:r>
            <a:r>
              <a:rPr lang="en-US" sz="1800" dirty="0"/>
              <a:t>the </a:t>
            </a:r>
            <a:r>
              <a:rPr lang="en-US" altLang="zh-CN" sz="1800" b="1" dirty="0" smtClean="0"/>
              <a:t>D</a:t>
            </a:r>
            <a:r>
              <a:rPr lang="en-US" sz="1800" b="1" dirty="0" smtClean="0"/>
              <a:t>ata </a:t>
            </a:r>
            <a:r>
              <a:rPr lang="en-US" altLang="zh-CN" sz="1800" b="1" dirty="0" smtClean="0"/>
              <a:t>E</a:t>
            </a:r>
            <a:r>
              <a:rPr lang="en-US" sz="1800" b="1" dirty="0" smtClean="0"/>
              <a:t>lements </a:t>
            </a:r>
            <a:r>
              <a:rPr lang="en-US" sz="1800" dirty="0"/>
              <a:t>being </a:t>
            </a:r>
            <a:r>
              <a:rPr lang="en-US" sz="1800" dirty="0" smtClean="0"/>
              <a:t>processed</a:t>
            </a:r>
            <a:endParaRPr lang="en-US" sz="1800" dirty="0"/>
          </a:p>
          <a:p>
            <a:pPr lvl="1">
              <a:buFont typeface="Arial"/>
              <a:buChar char="•"/>
            </a:pPr>
            <a:r>
              <a:rPr lang="en-US" sz="1800" dirty="0" smtClean="0"/>
              <a:t>The </a:t>
            </a:r>
            <a:r>
              <a:rPr lang="en-US" altLang="zh-CN" sz="1800" b="1" dirty="0" smtClean="0"/>
              <a:t>C</a:t>
            </a:r>
            <a:r>
              <a:rPr lang="en-US" sz="1800" b="1" dirty="0" smtClean="0"/>
              <a:t>onnect</a:t>
            </a:r>
            <a:r>
              <a:rPr lang="en-US" altLang="zh-CN" sz="1800" b="1" dirty="0" smtClean="0"/>
              <a:t>ing</a:t>
            </a:r>
            <a:r>
              <a:rPr lang="en-US" sz="1800" b="1" dirty="0" smtClean="0"/>
              <a:t> </a:t>
            </a:r>
            <a:r>
              <a:rPr lang="en-US" altLang="zh-CN" sz="1800" b="1" dirty="0" smtClean="0"/>
              <a:t>E</a:t>
            </a:r>
            <a:r>
              <a:rPr lang="en-US" sz="1800" b="1" dirty="0" smtClean="0"/>
              <a:t>lements </a:t>
            </a:r>
            <a:r>
              <a:rPr lang="en-US" sz="1800" dirty="0"/>
              <a:t>used to connect the different combinations of the architectures </a:t>
            </a:r>
            <a:r>
              <a:rPr lang="en-US" sz="1800" dirty="0" smtClean="0"/>
              <a:t>together</a:t>
            </a:r>
          </a:p>
          <a:p>
            <a:pPr marL="0" indent="0">
              <a:buNone/>
            </a:pPr>
            <a:r>
              <a:rPr lang="en-US" altLang="zh-CN" b="1" dirty="0" smtClean="0"/>
              <a:t>Software </a:t>
            </a:r>
            <a:r>
              <a:rPr lang="en-US" altLang="zh-CN" b="1" dirty="0"/>
              <a:t>Architecture = </a:t>
            </a:r>
            <a:r>
              <a:rPr lang="en-US" altLang="zh-CN" b="1" dirty="0" smtClean="0"/>
              <a:t>{Elements, Form,</a:t>
            </a:r>
            <a:r>
              <a:rPr lang="en-US" altLang="zh-CN" b="1" dirty="0"/>
              <a:t> </a:t>
            </a:r>
            <a:r>
              <a:rPr lang="en-US" altLang="zh-CN" b="1" dirty="0" smtClean="0"/>
              <a:t>Rational}</a:t>
            </a:r>
            <a:endParaRPr lang="en-US" altLang="zh-CN" b="1" dirty="0"/>
          </a:p>
          <a:p>
            <a:pPr marL="457200" lvl="1" indent="0">
              <a:buNone/>
            </a:pPr>
            <a:endParaRPr lang="en-US" dirty="0" smtClean="0"/>
          </a:p>
        </p:txBody>
      </p:sp>
    </p:spTree>
    <p:extLst>
      <p:ext uri="{BB962C8B-B14F-4D97-AF65-F5344CB8AC3E}">
        <p14:creationId xmlns:p14="http://schemas.microsoft.com/office/powerpoint/2010/main" val="345970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t>What is software architecture</a:t>
            </a:r>
            <a:r>
              <a:rPr lang="zh-CN" altLang="en-US" dirty="0" smtClean="0"/>
              <a:t>？</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normAutofit/>
          </a:bodyPr>
          <a:lstStyle/>
          <a:p>
            <a:r>
              <a:rPr lang="en-US" dirty="0" smtClean="0"/>
              <a:t>Definition of Boehm ‘s model</a:t>
            </a:r>
          </a:p>
          <a:p>
            <a:pPr marL="0" indent="0">
              <a:buNone/>
            </a:pPr>
            <a:r>
              <a:rPr lang="en-US" dirty="0"/>
              <a:t>    Software architecture includes system components, connectors, </a:t>
            </a:r>
            <a:r>
              <a:rPr lang="en-US" dirty="0" smtClean="0"/>
              <a:t>constraints, </a:t>
            </a:r>
            <a:r>
              <a:rPr lang="en-US" altLang="zh-CN" dirty="0" smtClean="0"/>
              <a:t>the set </a:t>
            </a:r>
            <a:r>
              <a:rPr lang="en-US" dirty="0" smtClean="0"/>
              <a:t>reflect</a:t>
            </a:r>
            <a:r>
              <a:rPr lang="en-US" altLang="zh-CN" dirty="0" smtClean="0"/>
              <a:t>s</a:t>
            </a:r>
            <a:r>
              <a:rPr lang="en-US" dirty="0" smtClean="0"/>
              <a:t> </a:t>
            </a:r>
            <a:r>
              <a:rPr lang="en-US" dirty="0"/>
              <a:t>the needs of different groups of people, as well as </a:t>
            </a:r>
            <a:r>
              <a:rPr lang="en-US" altLang="zh-CN" dirty="0" smtClean="0"/>
              <a:t>rational</a:t>
            </a:r>
            <a:r>
              <a:rPr lang="zh-CN" altLang="en-US" dirty="0" smtClean="0"/>
              <a:t>.</a:t>
            </a:r>
            <a:endParaRPr lang="en-US" altLang="zh-CN" dirty="0" smtClean="0"/>
          </a:p>
          <a:p>
            <a:pPr marL="0" indent="0">
              <a:buNone/>
            </a:pPr>
            <a:r>
              <a:rPr lang="en-US" altLang="zh-CN" b="1" dirty="0" smtClean="0"/>
              <a:t>Software </a:t>
            </a:r>
            <a:r>
              <a:rPr lang="en-US" altLang="zh-CN" b="1" dirty="0"/>
              <a:t>Architecture = </a:t>
            </a:r>
            <a:r>
              <a:rPr lang="en-US" altLang="zh-CN" b="1" dirty="0" smtClean="0"/>
              <a:t>{</a:t>
            </a:r>
            <a:r>
              <a:rPr lang="en-US" altLang="zh-CN" b="1" dirty="0"/>
              <a:t>Components, Connectors, Constrains</a:t>
            </a:r>
            <a:r>
              <a:rPr lang="en-US" altLang="zh-CN" dirty="0" smtClean="0"/>
              <a:t>,</a:t>
            </a:r>
            <a:r>
              <a:rPr lang="zh-CN" altLang="en-US" dirty="0" smtClean="0"/>
              <a:t> </a:t>
            </a:r>
            <a:r>
              <a:rPr lang="en-US" altLang="zh-CN" dirty="0" err="1" smtClean="0"/>
              <a:t>Stakeholders’need</a:t>
            </a:r>
            <a:r>
              <a:rPr lang="zh-CN" altLang="en-US" dirty="0" smtClean="0"/>
              <a:t>s </a:t>
            </a:r>
            <a:r>
              <a:rPr lang="en-US" altLang="zh-CN" dirty="0" smtClean="0"/>
              <a:t>,</a:t>
            </a:r>
            <a:r>
              <a:rPr lang="en-US" altLang="zh-CN" b="1" dirty="0" smtClean="0"/>
              <a:t>Rationale}</a:t>
            </a:r>
          </a:p>
          <a:p>
            <a:pPr marL="0" indent="0">
              <a:buNone/>
            </a:pPr>
            <a:endParaRPr lang="en-US" altLang="zh-CN" b="1" dirty="0"/>
          </a:p>
          <a:p>
            <a:pPr marL="457200" lvl="1" indent="0">
              <a:buNone/>
            </a:pPr>
            <a:endParaRPr lang="en-US" dirty="0" smtClean="0"/>
          </a:p>
        </p:txBody>
      </p:sp>
    </p:spTree>
    <p:extLst>
      <p:ext uri="{BB962C8B-B14F-4D97-AF65-F5344CB8AC3E}">
        <p14:creationId xmlns:p14="http://schemas.microsoft.com/office/powerpoint/2010/main" val="407076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What is the </a:t>
            </a:r>
            <a:r>
              <a:rPr lang="en-US" altLang="zh-CN" dirty="0" smtClean="0"/>
              <a:t>significance </a:t>
            </a:r>
            <a:r>
              <a:rPr lang="en-US" altLang="zh-CN" dirty="0"/>
              <a:t>of software architecture?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4" y="1600200"/>
            <a:ext cx="7489825" cy="4572000"/>
          </a:xfrm>
        </p:spPr>
        <p:txBody>
          <a:bodyPr rtlCol="0">
            <a:normAutofit/>
          </a:bodyPr>
          <a:lstStyle/>
          <a:p>
            <a:pPr marL="0" indent="0" rtl="0">
              <a:buNone/>
            </a:pPr>
            <a:r>
              <a:rPr lang="zh-CN" altLang="zh-CN" sz="2400" dirty="0" smtClean="0"/>
              <a:t>“</a:t>
            </a:r>
            <a:r>
              <a:rPr lang="en-US" altLang="zh-CN" sz="2400" dirty="0" smtClean="0">
                <a:latin typeface="微软雅黑" panose="020B0503020204020204" pitchFamily="34" charset="-122"/>
                <a:ea typeface="微软雅黑" panose="020B0503020204020204" pitchFamily="34" charset="-122"/>
              </a:rPr>
              <a:t>Good</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architecture</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design</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has</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always</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been</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major</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factor</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determining</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the</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success</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of</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software</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system”</a:t>
            </a:r>
          </a:p>
          <a:p>
            <a:r>
              <a:rPr lang="en-US" dirty="0"/>
              <a:t>Architecture is the means by which stakeholders can </a:t>
            </a:r>
            <a:r>
              <a:rPr lang="en-US" dirty="0" smtClean="0"/>
              <a:t>communicate</a:t>
            </a:r>
          </a:p>
          <a:p>
            <a:pPr marL="0" indent="0">
              <a:buNone/>
            </a:pPr>
            <a:r>
              <a:rPr lang="en-US" sz="2400" dirty="0">
                <a:latin typeface="微软雅黑" panose="020B0503020204020204" pitchFamily="34" charset="-122"/>
                <a:ea typeface="微软雅黑" panose="020B0503020204020204" pitchFamily="34" charset="-122"/>
              </a:rPr>
              <a:t> </a:t>
            </a:r>
            <a:r>
              <a:rPr lang="en-US" sz="2400" dirty="0"/>
              <a:t>  </a:t>
            </a:r>
            <a:r>
              <a:rPr lang="en-US" sz="1800" dirty="0"/>
              <a:t>Software architecture represents the system's high level of public abstraction. In this way, most, if not all, of the people involved in the system can use it as a basis for building a mutual understanding and form a common understanding and exchange of ideas</a:t>
            </a:r>
            <a:r>
              <a:rPr lang="en-US" sz="1800" dirty="0" smtClean="0"/>
              <a:t>.</a:t>
            </a:r>
          </a:p>
          <a:p>
            <a:pPr marL="0" indent="0">
              <a:buNone/>
            </a:pPr>
            <a:r>
              <a:rPr lang="en-US" sz="1800" dirty="0" smtClean="0"/>
              <a:t>   Architecture </a:t>
            </a:r>
            <a:r>
              <a:rPr lang="en-US" sz="1800" dirty="0"/>
              <a:t>provides a common language to express various concerns and </a:t>
            </a:r>
            <a:r>
              <a:rPr lang="en-US" sz="1800" dirty="0" smtClean="0"/>
              <a:t>consultations</a:t>
            </a:r>
            <a:r>
              <a:rPr lang="zh-CN" altLang="en-US" sz="1800" dirty="0"/>
              <a:t>,</a:t>
            </a:r>
            <a:r>
              <a:rPr lang="en-US" sz="1800" dirty="0" smtClean="0"/>
              <a:t> </a:t>
            </a:r>
            <a:r>
              <a:rPr lang="en-US" sz="1800" dirty="0"/>
              <a:t>which </a:t>
            </a:r>
            <a:r>
              <a:rPr lang="en-US" sz="1800" dirty="0" smtClean="0"/>
              <a:t>makes </a:t>
            </a:r>
            <a:r>
              <a:rPr lang="en-US" sz="1800" dirty="0"/>
              <a:t>rational management of large and complex systems. This has a great impact on the final quality and use of the </a:t>
            </a:r>
            <a:r>
              <a:rPr lang="en-US" sz="1800" dirty="0" smtClean="0"/>
              <a:t>project</a:t>
            </a:r>
            <a:r>
              <a:rPr lang="en-US" altLang="zh-CN" sz="1800" dirty="0" smtClean="0"/>
              <a:t>.</a:t>
            </a:r>
            <a:endParaRPr lang="en-US" sz="1800" dirty="0"/>
          </a:p>
        </p:txBody>
      </p:sp>
    </p:spTree>
    <p:extLst>
      <p:ext uri="{BB962C8B-B14F-4D97-AF65-F5344CB8AC3E}">
        <p14:creationId xmlns:p14="http://schemas.microsoft.com/office/powerpoint/2010/main" val="295712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What is the </a:t>
            </a:r>
            <a:r>
              <a:rPr lang="en-US" altLang="zh-CN" dirty="0" smtClean="0"/>
              <a:t>significance </a:t>
            </a:r>
            <a:r>
              <a:rPr lang="en-US" altLang="zh-CN" dirty="0"/>
              <a:t>of software architecture?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4" y="1600200"/>
            <a:ext cx="7489825" cy="4572000"/>
          </a:xfrm>
        </p:spPr>
        <p:txBody>
          <a:bodyPr rtlCol="0">
            <a:normAutofit/>
          </a:bodyPr>
          <a:lstStyle/>
          <a:p>
            <a:r>
              <a:rPr lang="en-US" dirty="0"/>
              <a:t>Architecture is the embodiment of early design </a:t>
            </a:r>
            <a:r>
              <a:rPr lang="en-US" dirty="0" smtClean="0"/>
              <a:t>decisions</a:t>
            </a:r>
          </a:p>
          <a:p>
            <a:pPr lvl="1">
              <a:buFont typeface="Arial"/>
              <a:buChar char="•"/>
            </a:pPr>
            <a:r>
              <a:rPr lang="en-US" sz="1800" dirty="0" smtClean="0"/>
              <a:t>Software </a:t>
            </a:r>
            <a:r>
              <a:rPr lang="en-US" sz="1800" dirty="0"/>
              <a:t>architecture defines the constraints of the </a:t>
            </a:r>
            <a:r>
              <a:rPr lang="en-US" sz="1800" dirty="0" smtClean="0"/>
              <a:t>system</a:t>
            </a:r>
            <a:r>
              <a:rPr lang="zh-CN" altLang="zh-CN" sz="1800" dirty="0" smtClean="0"/>
              <a:t>.</a:t>
            </a:r>
            <a:endParaRPr lang="en-US" altLang="zh-CN" sz="1800" dirty="0" smtClean="0"/>
          </a:p>
          <a:p>
            <a:pPr lvl="1">
              <a:buFont typeface="Arial"/>
              <a:buChar char="•"/>
            </a:pPr>
            <a:r>
              <a:rPr lang="en-US" sz="1800" dirty="0"/>
              <a:t>Software architecture determines the organizational structure for developing and maintaining the organization</a:t>
            </a:r>
            <a:r>
              <a:rPr lang="en-US" sz="1800" dirty="0" smtClean="0"/>
              <a:t>.</a:t>
            </a:r>
          </a:p>
          <a:p>
            <a:pPr lvl="1">
              <a:buFont typeface="Arial"/>
              <a:buChar char="•"/>
            </a:pPr>
            <a:r>
              <a:rPr lang="en-US" sz="1800" dirty="0"/>
              <a:t>Software architecture restricts the quality attributes of the system</a:t>
            </a:r>
            <a:r>
              <a:rPr lang="en-US" sz="1800" dirty="0" smtClean="0"/>
              <a:t>.</a:t>
            </a:r>
          </a:p>
          <a:p>
            <a:pPr lvl="1">
              <a:buFont typeface="Arial"/>
              <a:buChar char="•"/>
            </a:pPr>
            <a:r>
              <a:rPr lang="en-US" sz="1800" dirty="0"/>
              <a:t>By studying the software architecture may predict the quality of the software</a:t>
            </a:r>
            <a:r>
              <a:rPr lang="en-US" sz="1800" dirty="0" smtClean="0"/>
              <a:t>.</a:t>
            </a:r>
          </a:p>
          <a:p>
            <a:pPr lvl="1">
              <a:buFont typeface="Arial"/>
              <a:buChar char="•"/>
            </a:pPr>
            <a:r>
              <a:rPr lang="en-US" sz="1800" dirty="0"/>
              <a:t>Software architecture makes inference and control changes </a:t>
            </a:r>
            <a:r>
              <a:rPr lang="en-US" sz="1800" dirty="0" smtClean="0"/>
              <a:t>easier</a:t>
            </a:r>
            <a:r>
              <a:rPr lang="en-US" altLang="zh-CN" sz="1800" dirty="0" smtClean="0"/>
              <a:t>.</a:t>
            </a:r>
          </a:p>
          <a:p>
            <a:pPr lvl="1">
              <a:buFont typeface="Arial"/>
              <a:buChar char="•"/>
            </a:pPr>
            <a:r>
              <a:rPr lang="en-US" sz="1800" dirty="0"/>
              <a:t>Software architecture is helpful for progressive prototyping</a:t>
            </a:r>
            <a:r>
              <a:rPr lang="en-US" sz="1800" dirty="0" smtClean="0"/>
              <a:t>.</a:t>
            </a:r>
          </a:p>
          <a:p>
            <a:pPr lvl="1">
              <a:buFont typeface="Arial"/>
              <a:buChar char="•"/>
            </a:pPr>
            <a:r>
              <a:rPr lang="en-US" sz="1800" dirty="0"/>
              <a:t>Software architecture can be used as a basis for </a:t>
            </a:r>
            <a:r>
              <a:rPr lang="en-US" sz="1800" dirty="0" smtClean="0"/>
              <a:t>training</a:t>
            </a:r>
            <a:r>
              <a:rPr lang="en-US" altLang="zh-CN" sz="1800" dirty="0" smtClean="0"/>
              <a:t>.</a:t>
            </a:r>
            <a:endParaRPr lang="en-US" sz="1800" dirty="0"/>
          </a:p>
        </p:txBody>
      </p:sp>
    </p:spTree>
    <p:extLst>
      <p:ext uri="{BB962C8B-B14F-4D97-AF65-F5344CB8AC3E}">
        <p14:creationId xmlns:p14="http://schemas.microsoft.com/office/powerpoint/2010/main" val="398827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Software Crisis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346200"/>
            <a:ext cx="7486650" cy="4826000"/>
          </a:xfrm>
        </p:spPr>
        <p:txBody>
          <a:bodyPr rtlCol="0">
            <a:normAutofit fontScale="92500"/>
          </a:bodyPr>
          <a:lstStyle/>
          <a:p>
            <a:pPr marL="0" indent="0">
              <a:buNone/>
            </a:pPr>
            <a:r>
              <a:rPr lang="en-US" dirty="0" smtClean="0"/>
              <a:t>    The </a:t>
            </a:r>
            <a:r>
              <a:rPr lang="en-US" dirty="0"/>
              <a:t>IBM 360 operating system developed by IBM of the United States from 1963 to </a:t>
            </a:r>
            <a:r>
              <a:rPr lang="en-US" dirty="0" smtClean="0"/>
              <a:t>1966</a:t>
            </a:r>
            <a:r>
              <a:rPr lang="zh-CN" altLang="en-US" dirty="0" smtClean="0"/>
              <a:t>，</a:t>
            </a:r>
            <a:r>
              <a:rPr lang="en-US" altLang="zh-CN" dirty="0" smtClean="0"/>
              <a:t>which </a:t>
            </a:r>
            <a:r>
              <a:rPr lang="en-US" dirty="0"/>
              <a:t>took </a:t>
            </a:r>
            <a:r>
              <a:rPr lang="en-US" dirty="0" smtClean="0"/>
              <a:t>5000 </a:t>
            </a:r>
            <a:r>
              <a:rPr lang="en-US" dirty="0"/>
              <a:t>people a year to work, with at most </a:t>
            </a:r>
            <a:r>
              <a:rPr lang="en-US" dirty="0" smtClean="0"/>
              <a:t>1000 </a:t>
            </a:r>
            <a:r>
              <a:rPr lang="en-US" dirty="0"/>
              <a:t>people working on development, and nearly a million lines of programming…According to statistics, each new release of the operating system is the result of finding </a:t>
            </a:r>
            <a:r>
              <a:rPr lang="en-US" dirty="0" smtClean="0"/>
              <a:t>1000 </a:t>
            </a:r>
            <a:r>
              <a:rPr lang="en-US" dirty="0"/>
              <a:t>bug fixes in the previous </a:t>
            </a:r>
            <a:r>
              <a:rPr lang="en-US" dirty="0" smtClean="0"/>
              <a:t>version…</a:t>
            </a:r>
          </a:p>
          <a:p>
            <a:pPr marL="0" indent="0">
              <a:buNone/>
            </a:pPr>
            <a:r>
              <a:rPr lang="en-US" dirty="0"/>
              <a:t>The director of the project, F. D. Brooks, later summed up his painful lessons in the development process</a:t>
            </a:r>
            <a:r>
              <a:rPr lang="en-US" dirty="0" smtClean="0"/>
              <a:t>:</a:t>
            </a:r>
            <a:r>
              <a:rPr lang="en-US" i="1" dirty="0" smtClean="0"/>
              <a:t>’.</a:t>
            </a:r>
            <a:r>
              <a:rPr lang="en-US" i="1" dirty="0"/>
              <a:t>.. Just as a fugitive beast falls into the mire and becomes a moribund struggle, the more it struggles, the deeper it sinks, the last it cannot escape. Programming is just like this. A lot of programmers are forced to struggle in the mud... No one expected that the problem would fall into such a predicament..</a:t>
            </a:r>
            <a:r>
              <a:rPr lang="en-US" i="1" dirty="0" smtClean="0"/>
              <a:t>.’.</a:t>
            </a:r>
            <a:r>
              <a:rPr lang="en-US" dirty="0" smtClean="0"/>
              <a:t> </a:t>
            </a:r>
            <a:r>
              <a:rPr lang="en-US" dirty="0"/>
              <a:t>The history of the IBM360 operating system has become a classic example of software development projects.</a:t>
            </a:r>
          </a:p>
          <a:p>
            <a:pPr marL="0" indent="0">
              <a:buNone/>
            </a:pPr>
            <a:r>
              <a:rPr lang="en-US" dirty="0" smtClean="0"/>
              <a:t> </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297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What is the </a:t>
            </a:r>
            <a:r>
              <a:rPr lang="en-US" altLang="zh-CN" dirty="0" smtClean="0"/>
              <a:t>significance </a:t>
            </a:r>
            <a:r>
              <a:rPr lang="en-US" altLang="zh-CN" dirty="0"/>
              <a:t>of software architecture?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4" y="1600200"/>
            <a:ext cx="7489825" cy="4572000"/>
          </a:xfrm>
        </p:spPr>
        <p:txBody>
          <a:bodyPr rtlCol="0">
            <a:normAutofit/>
          </a:bodyPr>
          <a:lstStyle/>
          <a:p>
            <a:r>
              <a:rPr lang="en-US" dirty="0" smtClean="0"/>
              <a:t>Software architecture is a transitive and reusable model</a:t>
            </a:r>
            <a:r>
              <a:rPr lang="en-US" sz="2400" dirty="0" smtClean="0">
                <a:latin typeface="微软雅黑" panose="020B0503020204020204" pitchFamily="34" charset="-122"/>
                <a:ea typeface="微软雅黑" panose="020B0503020204020204" pitchFamily="34" charset="-122"/>
              </a:rPr>
              <a:t> </a:t>
            </a:r>
            <a:r>
              <a:rPr lang="en-US" sz="2400" dirty="0" smtClean="0"/>
              <a:t>  </a:t>
            </a:r>
            <a:r>
              <a:rPr lang="en-US" sz="1800" dirty="0" smtClean="0"/>
              <a:t>Software </a:t>
            </a:r>
          </a:p>
          <a:p>
            <a:pPr marL="0" indent="0">
              <a:buNone/>
            </a:pPr>
            <a:r>
              <a:rPr lang="en-US" sz="1800" dirty="0" smtClean="0"/>
              <a:t>   </a:t>
            </a:r>
            <a:r>
              <a:rPr lang="en-US" sz="1800" dirty="0"/>
              <a:t> Software architecture reuse means that architecture decisions can affect multiple systems with similar needs, which is more advantageous than code-level </a:t>
            </a:r>
            <a:r>
              <a:rPr lang="en-US" sz="1800" dirty="0" smtClean="0"/>
              <a:t>reuse</a:t>
            </a:r>
            <a:r>
              <a:rPr lang="zh-CN" altLang="en-US" sz="1800" dirty="0"/>
              <a:t>.</a:t>
            </a:r>
            <a:endParaRPr lang="en-US" sz="1800" dirty="0"/>
          </a:p>
        </p:txBody>
      </p:sp>
    </p:spTree>
    <p:extLst>
      <p:ext uri="{BB962C8B-B14F-4D97-AF65-F5344CB8AC3E}">
        <p14:creationId xmlns:p14="http://schemas.microsoft.com/office/powerpoint/2010/main" val="398827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smtClean="0"/>
              <a:t>The History of Software Architecture</a:t>
            </a:r>
            <a:endParaRPr lang="en-US" dirty="0">
              <a:latin typeface="微软雅黑" panose="020B0503020204020204" pitchFamily="34" charset="-122"/>
              <a:ea typeface="微软雅黑" panose="020B0503020204020204" pitchFamily="34" charset="-122"/>
            </a:endParaRPr>
          </a:p>
        </p:txBody>
      </p:sp>
      <p:grpSp>
        <p:nvGrpSpPr>
          <p:cNvPr id="5" name="组 4"/>
          <p:cNvGrpSpPr/>
          <p:nvPr/>
        </p:nvGrpSpPr>
        <p:grpSpPr>
          <a:xfrm>
            <a:off x="647700" y="1739900"/>
            <a:ext cx="3619500" cy="482600"/>
            <a:chOff x="812800" y="1739900"/>
            <a:chExt cx="3619500" cy="482600"/>
          </a:xfrm>
        </p:grpSpPr>
        <p:sp>
          <p:nvSpPr>
            <p:cNvPr id="3" name="矩形 2"/>
            <p:cNvSpPr/>
            <p:nvPr/>
          </p:nvSpPr>
          <p:spPr>
            <a:xfrm>
              <a:off x="812800" y="1739900"/>
              <a:ext cx="3619500" cy="4826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914400" y="1803400"/>
              <a:ext cx="3460954" cy="369332"/>
            </a:xfrm>
            <a:prstGeom prst="rect">
              <a:avLst/>
            </a:prstGeom>
            <a:noFill/>
          </p:spPr>
          <p:txBody>
            <a:bodyPr wrap="none" rtlCol="0">
              <a:spAutoFit/>
            </a:bodyPr>
            <a:lstStyle/>
            <a:p>
              <a:r>
                <a:rPr kumimoji="1" lang="en-US" altLang="zh-CN" dirty="0" smtClean="0"/>
                <a:t>‘Non</a:t>
              </a:r>
              <a:r>
                <a:rPr kumimoji="1" lang="zh-CN" altLang="en-US" dirty="0" smtClean="0"/>
                <a:t>-</a:t>
              </a:r>
              <a:r>
                <a:rPr kumimoji="1" lang="en-US" altLang="zh-CN" dirty="0" smtClean="0"/>
                <a:t>architecture’</a:t>
              </a:r>
              <a:r>
                <a:rPr kumimoji="1" lang="zh-CN" altLang="en-US" dirty="0" smtClean="0"/>
                <a:t> </a:t>
              </a:r>
              <a:r>
                <a:rPr kumimoji="1" lang="en-US" altLang="zh-CN" dirty="0" smtClean="0"/>
                <a:t>design</a:t>
              </a:r>
              <a:r>
                <a:rPr kumimoji="1" lang="zh-CN" altLang="en-US" dirty="0" smtClean="0"/>
                <a:t> </a:t>
              </a:r>
              <a:r>
                <a:rPr kumimoji="1" lang="en-US" altLang="zh-CN" dirty="0" smtClean="0"/>
                <a:t>phase</a:t>
              </a:r>
              <a:endParaRPr kumimoji="1" lang="zh-CN" altLang="en-US" dirty="0"/>
            </a:p>
          </p:txBody>
        </p:sp>
      </p:grpSp>
      <p:grpSp>
        <p:nvGrpSpPr>
          <p:cNvPr id="6" name="组 5"/>
          <p:cNvGrpSpPr/>
          <p:nvPr/>
        </p:nvGrpSpPr>
        <p:grpSpPr>
          <a:xfrm>
            <a:off x="660400" y="2806700"/>
            <a:ext cx="3619500" cy="482600"/>
            <a:chOff x="825500" y="2654300"/>
            <a:chExt cx="3619500" cy="482600"/>
          </a:xfrm>
        </p:grpSpPr>
        <p:sp>
          <p:nvSpPr>
            <p:cNvPr id="7" name="矩形 6"/>
            <p:cNvSpPr/>
            <p:nvPr/>
          </p:nvSpPr>
          <p:spPr>
            <a:xfrm>
              <a:off x="825500" y="2654300"/>
              <a:ext cx="3619500" cy="4826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文本框 7"/>
            <p:cNvSpPr txBox="1"/>
            <p:nvPr/>
          </p:nvSpPr>
          <p:spPr>
            <a:xfrm>
              <a:off x="1397000" y="2717800"/>
              <a:ext cx="2199152" cy="369332"/>
            </a:xfrm>
            <a:prstGeom prst="rect">
              <a:avLst/>
            </a:prstGeom>
            <a:noFill/>
          </p:spPr>
          <p:txBody>
            <a:bodyPr wrap="none" rtlCol="0">
              <a:spAutoFit/>
            </a:bodyPr>
            <a:lstStyle/>
            <a:p>
              <a:r>
                <a:rPr kumimoji="1" lang="en-US" altLang="zh-CN" dirty="0" smtClean="0"/>
                <a:t>Germination</a:t>
              </a:r>
              <a:r>
                <a:rPr kumimoji="1" lang="zh-CN" altLang="en-US" dirty="0" smtClean="0"/>
                <a:t> </a:t>
              </a:r>
              <a:r>
                <a:rPr kumimoji="1" lang="en-US" altLang="zh-CN" dirty="0" smtClean="0"/>
                <a:t>phase</a:t>
              </a:r>
              <a:endParaRPr kumimoji="1" lang="zh-CN" altLang="en-US" dirty="0"/>
            </a:p>
          </p:txBody>
        </p:sp>
      </p:grpSp>
      <p:grpSp>
        <p:nvGrpSpPr>
          <p:cNvPr id="15" name="组 14"/>
          <p:cNvGrpSpPr/>
          <p:nvPr/>
        </p:nvGrpSpPr>
        <p:grpSpPr>
          <a:xfrm>
            <a:off x="660400" y="4051300"/>
            <a:ext cx="3619500" cy="482600"/>
            <a:chOff x="825500" y="3581400"/>
            <a:chExt cx="3619500" cy="482600"/>
          </a:xfrm>
        </p:grpSpPr>
        <p:sp>
          <p:nvSpPr>
            <p:cNvPr id="9" name="矩形 8"/>
            <p:cNvSpPr/>
            <p:nvPr/>
          </p:nvSpPr>
          <p:spPr>
            <a:xfrm>
              <a:off x="825500" y="3581400"/>
              <a:ext cx="3619500" cy="4826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1828800" y="3632200"/>
              <a:ext cx="1403750" cy="369332"/>
            </a:xfrm>
            <a:prstGeom prst="rect">
              <a:avLst/>
            </a:prstGeom>
            <a:noFill/>
          </p:spPr>
          <p:txBody>
            <a:bodyPr wrap="none" rtlCol="0">
              <a:spAutoFit/>
            </a:bodyPr>
            <a:lstStyle/>
            <a:p>
              <a:r>
                <a:rPr kumimoji="1" lang="en-US" altLang="zh-CN" dirty="0" smtClean="0"/>
                <a:t>initial</a:t>
              </a:r>
              <a:r>
                <a:rPr kumimoji="1" lang="zh-CN" altLang="en-US" dirty="0" smtClean="0"/>
                <a:t> </a:t>
              </a:r>
              <a:r>
                <a:rPr kumimoji="1" lang="en-US" altLang="zh-CN" dirty="0" smtClean="0"/>
                <a:t>phase</a:t>
              </a:r>
              <a:endParaRPr kumimoji="1" lang="zh-CN" altLang="en-US" dirty="0"/>
            </a:p>
          </p:txBody>
        </p:sp>
      </p:grpSp>
      <p:grpSp>
        <p:nvGrpSpPr>
          <p:cNvPr id="16" name="组 15"/>
          <p:cNvGrpSpPr/>
          <p:nvPr/>
        </p:nvGrpSpPr>
        <p:grpSpPr>
          <a:xfrm>
            <a:off x="647700" y="5270500"/>
            <a:ext cx="3619500" cy="482600"/>
            <a:chOff x="825500" y="4597400"/>
            <a:chExt cx="3619500" cy="482600"/>
          </a:xfrm>
        </p:grpSpPr>
        <p:sp>
          <p:nvSpPr>
            <p:cNvPr id="11" name="矩形 10"/>
            <p:cNvSpPr/>
            <p:nvPr/>
          </p:nvSpPr>
          <p:spPr>
            <a:xfrm>
              <a:off x="825500" y="4597400"/>
              <a:ext cx="3619500" cy="4826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文本框 11"/>
            <p:cNvSpPr txBox="1"/>
            <p:nvPr/>
          </p:nvSpPr>
          <p:spPr>
            <a:xfrm>
              <a:off x="1651000" y="4635500"/>
              <a:ext cx="1917237" cy="369332"/>
            </a:xfrm>
            <a:prstGeom prst="rect">
              <a:avLst/>
            </a:prstGeom>
            <a:noFill/>
          </p:spPr>
          <p:txBody>
            <a:bodyPr wrap="none" rtlCol="0">
              <a:spAutoFit/>
            </a:bodyPr>
            <a:lstStyle/>
            <a:p>
              <a:r>
                <a:rPr kumimoji="1" lang="en-US" altLang="zh-CN" dirty="0"/>
                <a:t>Advanced </a:t>
              </a:r>
              <a:r>
                <a:rPr kumimoji="1" lang="en-US" altLang="zh-CN" dirty="0" smtClean="0"/>
                <a:t>phase</a:t>
              </a:r>
              <a:endParaRPr kumimoji="1" lang="zh-CN" altLang="en-US" dirty="0"/>
            </a:p>
          </p:txBody>
        </p:sp>
      </p:grpSp>
      <p:sp>
        <p:nvSpPr>
          <p:cNvPr id="17" name="左箭头 16"/>
          <p:cNvSpPr/>
          <p:nvPr/>
        </p:nvSpPr>
        <p:spPr>
          <a:xfrm>
            <a:off x="4356100" y="1905000"/>
            <a:ext cx="812800" cy="2032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8" name="矩形 17"/>
          <p:cNvSpPr/>
          <p:nvPr/>
        </p:nvSpPr>
        <p:spPr>
          <a:xfrm>
            <a:off x="5270500" y="1587500"/>
            <a:ext cx="3644900" cy="774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t>Characterized by small-scale application development in assembly language</a:t>
            </a:r>
            <a:endParaRPr kumimoji="1" lang="zh-CN" altLang="en-US" dirty="0"/>
          </a:p>
        </p:txBody>
      </p:sp>
      <p:sp>
        <p:nvSpPr>
          <p:cNvPr id="19" name="左箭头 18"/>
          <p:cNvSpPr/>
          <p:nvPr/>
        </p:nvSpPr>
        <p:spPr>
          <a:xfrm>
            <a:off x="4356100" y="2933700"/>
            <a:ext cx="812800" cy="2032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20" name="左箭头 19"/>
          <p:cNvSpPr/>
          <p:nvPr/>
        </p:nvSpPr>
        <p:spPr>
          <a:xfrm>
            <a:off x="4356100" y="4178300"/>
            <a:ext cx="812800" cy="2032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2" name="矩形 21"/>
          <p:cNvSpPr/>
          <p:nvPr/>
        </p:nvSpPr>
        <p:spPr>
          <a:xfrm>
            <a:off x="5283200" y="2552700"/>
            <a:ext cx="3644900" cy="10795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t>The theme of program structure design emerged, characterized by </a:t>
            </a:r>
            <a:r>
              <a:rPr kumimoji="1" lang="en-US" altLang="zh-CN" dirty="0" smtClean="0"/>
              <a:t>control flow </a:t>
            </a:r>
            <a:r>
              <a:rPr kumimoji="1" lang="en-US" altLang="zh-CN" dirty="0"/>
              <a:t>graph and the data flow graph as a software structure</a:t>
            </a:r>
            <a:endParaRPr kumimoji="1" lang="zh-CN" altLang="en-US" dirty="0"/>
          </a:p>
        </p:txBody>
      </p:sp>
      <p:sp>
        <p:nvSpPr>
          <p:cNvPr id="23" name="矩形 22"/>
          <p:cNvSpPr/>
          <p:nvPr/>
        </p:nvSpPr>
        <p:spPr>
          <a:xfrm>
            <a:off x="5295900" y="3810000"/>
            <a:ext cx="3644900" cy="965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mtClean="0"/>
              <a:t>The </a:t>
            </a:r>
            <a:r>
              <a:rPr kumimoji="1" lang="en-US" altLang="zh-CN"/>
              <a:t>structure model of the system is described from different aspects, and UML is the typical representative.</a:t>
            </a:r>
            <a:endParaRPr kumimoji="1" lang="zh-CN" altLang="en-US" dirty="0"/>
          </a:p>
        </p:txBody>
      </p:sp>
      <p:sp>
        <p:nvSpPr>
          <p:cNvPr id="24" name="左箭头 23"/>
          <p:cNvSpPr/>
          <p:nvPr/>
        </p:nvSpPr>
        <p:spPr>
          <a:xfrm>
            <a:off x="4356100" y="5384800"/>
            <a:ext cx="812800" cy="2032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5" name="矩形 24"/>
          <p:cNvSpPr/>
          <p:nvPr/>
        </p:nvSpPr>
        <p:spPr>
          <a:xfrm>
            <a:off x="5283200" y="4889500"/>
            <a:ext cx="3670300" cy="19685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a:t>To describe the high-level abstraction of the system structure as the center, </a:t>
            </a:r>
            <a:r>
              <a:rPr kumimoji="1" lang="en-US" altLang="zh-CN" sz="1600" dirty="0" smtClean="0"/>
              <a:t>do not care </a:t>
            </a:r>
            <a:r>
              <a:rPr kumimoji="1" lang="en-US" altLang="zh-CN" sz="1600" dirty="0"/>
              <a:t>about the modeling of specific details, divides the architecture model and the limits of traditional software structure, the phase marked by </a:t>
            </a:r>
            <a:r>
              <a:rPr kumimoji="1" lang="en-US" altLang="zh-CN" sz="1600" dirty="0" err="1"/>
              <a:t>Kruchten</a:t>
            </a:r>
            <a:r>
              <a:rPr kumimoji="1" lang="en-US" altLang="zh-CN" sz="1600" dirty="0"/>
              <a:t> suggests </a:t>
            </a:r>
            <a:r>
              <a:rPr kumimoji="1" lang="zh-CN" altLang="en-US" sz="1600" dirty="0" smtClean="0"/>
              <a:t>‘</a:t>
            </a:r>
            <a:r>
              <a:rPr kumimoji="1" lang="en-US" altLang="zh-CN" sz="1600" dirty="0" smtClean="0"/>
              <a:t>4 </a:t>
            </a:r>
            <a:r>
              <a:rPr kumimoji="1" lang="en-US" altLang="zh-CN" sz="1600" dirty="0"/>
              <a:t>+ </a:t>
            </a:r>
            <a:r>
              <a:rPr kumimoji="1" lang="en-US" altLang="zh-CN" sz="1600" dirty="0" smtClean="0"/>
              <a:t>1</a:t>
            </a:r>
            <a:r>
              <a:rPr kumimoji="1" lang="zh-CN" altLang="en-US" sz="1600" dirty="0" smtClean="0"/>
              <a:t>’</a:t>
            </a:r>
            <a:r>
              <a:rPr kumimoji="1" lang="en-US" altLang="zh-CN" sz="1600" dirty="0" smtClean="0"/>
              <a:t> </a:t>
            </a:r>
            <a:r>
              <a:rPr kumimoji="1" lang="en-US" altLang="zh-CN" sz="1600" dirty="0"/>
              <a:t>model</a:t>
            </a:r>
            <a:endParaRPr kumimoji="1" lang="zh-CN" altLang="en-US" sz="1600"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Research Status of Software Architecture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lstStyle/>
          <a:p>
            <a:r>
              <a:rPr lang="en-US" sz="2800" dirty="0"/>
              <a:t>Software architecture </a:t>
            </a:r>
            <a:r>
              <a:rPr lang="en-US" sz="2800" dirty="0" smtClean="0"/>
              <a:t>description research</a:t>
            </a:r>
          </a:p>
          <a:p>
            <a:pPr lvl="1">
              <a:spcBef>
                <a:spcPts val="1200"/>
              </a:spcBef>
              <a:spcAft>
                <a:spcPts val="1200"/>
              </a:spcAft>
              <a:buFont typeface="Arial"/>
              <a:buChar char="•"/>
            </a:pPr>
            <a:r>
              <a:rPr lang="en-US" sz="2000" dirty="0"/>
              <a:t>Software Architecture Description Language (ADL)</a:t>
            </a:r>
          </a:p>
          <a:p>
            <a:pPr marL="457200" lvl="1" indent="0">
              <a:spcBef>
                <a:spcPts val="0"/>
              </a:spcBef>
              <a:buNone/>
            </a:pPr>
            <a:r>
              <a:rPr lang="en-US" dirty="0"/>
              <a:t>    </a:t>
            </a:r>
            <a:r>
              <a:rPr lang="zh-CN" altLang="en-US" dirty="0" smtClean="0"/>
              <a:t>   </a:t>
            </a:r>
            <a:r>
              <a:rPr lang="en-US" dirty="0" smtClean="0"/>
              <a:t>  </a:t>
            </a:r>
            <a:r>
              <a:rPr lang="en-US" dirty="0"/>
              <a:t>ADL is such a language that system designers can use the features it provides to model software system conceptual architectures. ADL provides a conceptual framework for specific syntax and characterization </a:t>
            </a:r>
            <a:r>
              <a:rPr lang="en-US" dirty="0" smtClean="0"/>
              <a:t>architectures</a:t>
            </a:r>
            <a:r>
              <a:rPr lang="zh-CN" altLang="en-US" sz="1200" dirty="0"/>
              <a:t>.</a:t>
            </a:r>
            <a:endParaRPr lang="en-US" sz="1200" dirty="0" smtClean="0"/>
          </a:p>
          <a:p>
            <a:pPr lvl="1">
              <a:spcBef>
                <a:spcPts val="1200"/>
              </a:spcBef>
              <a:spcAft>
                <a:spcPts val="1200"/>
              </a:spcAft>
              <a:buFont typeface="Arial"/>
              <a:buChar char="•"/>
            </a:pPr>
            <a:r>
              <a:rPr lang="en-US" sz="2000" dirty="0"/>
              <a:t>Use the '4 + 1' model to describe the software architecture</a:t>
            </a:r>
          </a:p>
          <a:p>
            <a:pPr marL="457200" lvl="1" indent="0">
              <a:spcBef>
                <a:spcPts val="0"/>
              </a:spcBef>
              <a:buNone/>
            </a:pPr>
            <a:r>
              <a:rPr lang="zh-CN" altLang="en-US" sz="1200" dirty="0" smtClean="0"/>
              <a:t>         </a:t>
            </a:r>
            <a:r>
              <a:rPr lang="zh-CN" altLang="en-US" dirty="0" smtClean="0"/>
              <a:t> </a:t>
            </a:r>
            <a:r>
              <a:rPr lang="en-US" dirty="0" smtClean="0"/>
              <a:t>The </a:t>
            </a:r>
            <a:r>
              <a:rPr lang="en-US" dirty="0"/>
              <a:t>‘4 + 1’ model consists of a logical view, a development view, a process view and a physical view, and organically combines the four views through the scene</a:t>
            </a:r>
            <a:r>
              <a:rPr lang="zh-CN" altLang="zh-CN" dirty="0"/>
              <a:t>.</a:t>
            </a:r>
            <a:endParaRPr lang="en-US" dirty="0"/>
          </a:p>
          <a:p>
            <a:pPr lvl="1">
              <a:spcBef>
                <a:spcPts val="1200"/>
              </a:spcBef>
              <a:spcAft>
                <a:spcPts val="1200"/>
              </a:spcAft>
              <a:buFont typeface="Arial"/>
              <a:buChar char="•"/>
            </a:pPr>
            <a:r>
              <a:rPr lang="en-US" sz="2000" dirty="0" smtClean="0"/>
              <a:t>Use the UML </a:t>
            </a:r>
            <a:r>
              <a:rPr lang="en-US" sz="2000" dirty="0"/>
              <a:t>to describe the software architecture</a:t>
            </a:r>
          </a:p>
        </p:txBody>
      </p:sp>
    </p:spTree>
    <p:extLst>
      <p:ext uri="{BB962C8B-B14F-4D97-AF65-F5344CB8AC3E}">
        <p14:creationId xmlns:p14="http://schemas.microsoft.com/office/powerpoint/2010/main" val="295712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Research Status of Software Architecture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lstStyle/>
          <a:p>
            <a:r>
              <a:rPr lang="en-US" sz="2800" dirty="0" smtClean="0"/>
              <a:t>Software </a:t>
            </a:r>
            <a:r>
              <a:rPr lang="en-US" sz="2800" dirty="0"/>
              <a:t>architecture </a:t>
            </a:r>
            <a:r>
              <a:rPr lang="en-US" altLang="zh-CN" sz="2800" dirty="0" smtClean="0"/>
              <a:t>design </a:t>
            </a:r>
            <a:r>
              <a:rPr lang="en-US" sz="2800" dirty="0" smtClean="0"/>
              <a:t>research</a:t>
            </a:r>
          </a:p>
          <a:p>
            <a:pPr lvl="1">
              <a:spcBef>
                <a:spcPts val="1800"/>
              </a:spcBef>
              <a:spcAft>
                <a:spcPts val="1200"/>
              </a:spcAft>
              <a:buFont typeface="Arial"/>
              <a:buChar char="•"/>
            </a:pPr>
            <a:r>
              <a:rPr lang="en-US" sz="2000" dirty="0"/>
              <a:t>Architecture style </a:t>
            </a:r>
            <a:r>
              <a:rPr lang="en-US" sz="2000" dirty="0" smtClean="0"/>
              <a:t>research</a:t>
            </a:r>
          </a:p>
          <a:p>
            <a:pPr lvl="1">
              <a:spcBef>
                <a:spcPts val="1800"/>
              </a:spcBef>
              <a:spcAft>
                <a:spcPts val="1200"/>
              </a:spcAft>
              <a:buFont typeface="Arial"/>
              <a:buChar char="•"/>
            </a:pPr>
            <a:r>
              <a:rPr lang="en-US" sz="2000" dirty="0" smtClean="0"/>
              <a:t>Architecture </a:t>
            </a:r>
            <a:r>
              <a:rPr lang="en-US" sz="2000" dirty="0"/>
              <a:t>design </a:t>
            </a:r>
            <a:r>
              <a:rPr lang="en-US" sz="2000" dirty="0" smtClean="0"/>
              <a:t>principles</a:t>
            </a:r>
          </a:p>
          <a:p>
            <a:pPr lvl="1">
              <a:spcBef>
                <a:spcPts val="1800"/>
              </a:spcBef>
              <a:spcAft>
                <a:spcPts val="1200"/>
              </a:spcAft>
              <a:buFont typeface="Arial"/>
              <a:buChar char="•"/>
            </a:pPr>
            <a:r>
              <a:rPr lang="en-US" sz="2000" dirty="0"/>
              <a:t>Architecture Design </a:t>
            </a:r>
            <a:r>
              <a:rPr lang="en-US" sz="2000" dirty="0" smtClean="0"/>
              <a:t>Patterns</a:t>
            </a:r>
          </a:p>
          <a:p>
            <a:pPr lvl="1">
              <a:spcBef>
                <a:spcPts val="1800"/>
              </a:spcBef>
              <a:spcAft>
                <a:spcPts val="1200"/>
              </a:spcAft>
              <a:buFont typeface="Arial"/>
              <a:buChar char="•"/>
            </a:pPr>
            <a:r>
              <a:rPr lang="en-US" sz="2000" dirty="0"/>
              <a:t>Architecture design </a:t>
            </a:r>
            <a:r>
              <a:rPr lang="en-US" sz="2000" dirty="0" smtClean="0"/>
              <a:t>method</a:t>
            </a:r>
          </a:p>
        </p:txBody>
      </p:sp>
    </p:spTree>
    <p:extLst>
      <p:ext uri="{BB962C8B-B14F-4D97-AF65-F5344CB8AC3E}">
        <p14:creationId xmlns:p14="http://schemas.microsoft.com/office/powerpoint/2010/main" val="845239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Research Status of Software Architecture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normAutofit fontScale="92500" lnSpcReduction="10000"/>
          </a:bodyPr>
          <a:lstStyle/>
          <a:p>
            <a:r>
              <a:rPr lang="en-US" dirty="0" smtClean="0"/>
              <a:t>Architecture</a:t>
            </a:r>
            <a:r>
              <a:rPr lang="en-US" dirty="0"/>
              <a:t>-based software development </a:t>
            </a:r>
            <a:r>
              <a:rPr lang="en-US" dirty="0" smtClean="0"/>
              <a:t>methodology</a:t>
            </a:r>
          </a:p>
          <a:p>
            <a:pPr lvl="1">
              <a:buFont typeface="Arial"/>
              <a:buChar char="•"/>
            </a:pPr>
            <a:r>
              <a:rPr lang="en-US" dirty="0" smtClean="0"/>
              <a:t>In </a:t>
            </a:r>
            <a:r>
              <a:rPr lang="en-US" dirty="0"/>
              <a:t>essence, software architecture is an abstract solution to software requirements. After introducing the software development of the architecture, the construction process of the application system </a:t>
            </a:r>
            <a:r>
              <a:rPr lang="en-US" dirty="0" smtClean="0"/>
              <a:t>becomes</a:t>
            </a:r>
            <a:r>
              <a:rPr lang="zh-CN" altLang="en-US" dirty="0" smtClean="0"/>
              <a:t>：</a:t>
            </a:r>
            <a:r>
              <a:rPr lang="en-US" dirty="0" smtClean="0"/>
              <a:t> problem definition</a:t>
            </a:r>
            <a:r>
              <a:rPr lang="en-US" altLang="zh-CN" dirty="0" smtClean="0"/>
              <a:t>—</a:t>
            </a:r>
            <a:r>
              <a:rPr lang="en-US" dirty="0" smtClean="0"/>
              <a:t>software requirements</a:t>
            </a:r>
            <a:r>
              <a:rPr lang="en-US" altLang="zh-CN" dirty="0" smtClean="0"/>
              <a:t>—</a:t>
            </a:r>
            <a:r>
              <a:rPr lang="en-US" dirty="0" smtClean="0"/>
              <a:t>software architecture</a:t>
            </a:r>
            <a:r>
              <a:rPr lang="en-US" altLang="zh-CN" dirty="0" smtClean="0"/>
              <a:t>—</a:t>
            </a:r>
            <a:r>
              <a:rPr lang="en-US" dirty="0" smtClean="0"/>
              <a:t>software </a:t>
            </a:r>
            <a:r>
              <a:rPr lang="en-US" dirty="0"/>
              <a:t>implementation</a:t>
            </a:r>
            <a:endParaRPr lang="en-US" dirty="0" smtClean="0"/>
          </a:p>
          <a:p>
            <a:r>
              <a:rPr lang="en-US" dirty="0"/>
              <a:t>Software Architecture </a:t>
            </a:r>
            <a:r>
              <a:rPr lang="en-US" dirty="0" smtClean="0"/>
              <a:t>Assessment</a:t>
            </a:r>
          </a:p>
          <a:p>
            <a:pPr lvl="1"/>
            <a:r>
              <a:rPr lang="en-US" dirty="0"/>
              <a:t>Common software evaluation methods include </a:t>
            </a:r>
            <a:r>
              <a:rPr lang="en-US" altLang="zh-CN" dirty="0" smtClean="0"/>
              <a:t>S</a:t>
            </a:r>
            <a:r>
              <a:rPr lang="en-US" dirty="0" smtClean="0"/>
              <a:t>oftware </a:t>
            </a:r>
            <a:r>
              <a:rPr lang="en-US" altLang="zh-CN" dirty="0" smtClean="0"/>
              <a:t>A</a:t>
            </a:r>
            <a:r>
              <a:rPr lang="en-US" dirty="0" smtClean="0"/>
              <a:t>rchitecture </a:t>
            </a:r>
            <a:r>
              <a:rPr lang="en-US" altLang="zh-CN" dirty="0" smtClean="0"/>
              <a:t>A</a:t>
            </a:r>
            <a:r>
              <a:rPr lang="en-US" dirty="0" smtClean="0"/>
              <a:t>nalysis </a:t>
            </a:r>
            <a:r>
              <a:rPr lang="en-US" altLang="zh-CN" dirty="0" smtClean="0"/>
              <a:t>M</a:t>
            </a:r>
            <a:r>
              <a:rPr lang="en-US" dirty="0" smtClean="0"/>
              <a:t>ethod</a:t>
            </a:r>
            <a:r>
              <a:rPr lang="en-US" altLang="zh-CN" dirty="0" smtClean="0"/>
              <a:t>(SAAM)</a:t>
            </a:r>
            <a:r>
              <a:rPr lang="zh-CN" altLang="en-US" dirty="0" smtClean="0"/>
              <a:t> </a:t>
            </a:r>
            <a:r>
              <a:rPr lang="en-US" altLang="zh-CN" dirty="0" smtClean="0"/>
              <a:t>and </a:t>
            </a:r>
            <a:r>
              <a:rPr lang="en-US" altLang="zh-CN" dirty="0"/>
              <a:t>Architecture </a:t>
            </a:r>
            <a:r>
              <a:rPr lang="en-US" altLang="zh-CN" dirty="0" smtClean="0"/>
              <a:t>Tradeoff Analysis Method(</a:t>
            </a:r>
            <a:r>
              <a:rPr lang="en-US" altLang="zh-CN" dirty="0"/>
              <a:t>ATAM). They are </a:t>
            </a:r>
            <a:r>
              <a:rPr lang="en-US" altLang="zh-CN" dirty="0" smtClean="0"/>
              <a:t>both scenario </a:t>
            </a:r>
            <a:r>
              <a:rPr lang="en-US" altLang="zh-CN" dirty="0"/>
              <a:t>based software architecture evaluation </a:t>
            </a:r>
            <a:r>
              <a:rPr lang="en-US" altLang="zh-CN" dirty="0" smtClean="0"/>
              <a:t>methods</a:t>
            </a:r>
            <a:r>
              <a:rPr lang="zh-CN" altLang="en-US" dirty="0"/>
              <a:t>.</a:t>
            </a:r>
            <a:endParaRPr lang="en-US" dirty="0" smtClean="0"/>
          </a:p>
          <a:p>
            <a:r>
              <a:rPr lang="en-US" altLang="zh-CN" dirty="0" smtClean="0"/>
              <a:t>Domain </a:t>
            </a:r>
            <a:r>
              <a:rPr lang="zh-CN" altLang="zh-CN" dirty="0" smtClean="0"/>
              <a:t>S</a:t>
            </a:r>
            <a:r>
              <a:rPr lang="en-US" altLang="zh-CN" dirty="0" err="1" smtClean="0"/>
              <a:t>pecific</a:t>
            </a:r>
            <a:r>
              <a:rPr lang="en-US" altLang="zh-CN" dirty="0" smtClean="0"/>
              <a:t> Software </a:t>
            </a:r>
            <a:r>
              <a:rPr lang="en-US" dirty="0" smtClean="0"/>
              <a:t>Architecture</a:t>
            </a:r>
            <a:r>
              <a:rPr lang="zh-CN" altLang="en-US" dirty="0" smtClean="0"/>
              <a:t> (</a:t>
            </a:r>
            <a:r>
              <a:rPr lang="en-US" altLang="zh-CN" dirty="0" smtClean="0"/>
              <a:t>DSSA)</a:t>
            </a:r>
          </a:p>
          <a:p>
            <a:pPr lvl="1"/>
            <a:r>
              <a:rPr lang="en-US" dirty="0"/>
              <a:t>DSSA applies software architecture theory to specific areas. Because applications in specific areas have similar characteristics, they can learn from the mature software systems in the field. Through the field of software architecture, solutions can be achieved in a field of </a:t>
            </a:r>
            <a:r>
              <a:rPr lang="en-US" dirty="0" smtClean="0"/>
              <a:t>reuse</a:t>
            </a:r>
            <a:r>
              <a:rPr lang="zh-CN" altLang="en-US" dirty="0" smtClean="0"/>
              <a:t>。</a:t>
            </a:r>
            <a:endParaRPr lang="en-US" dirty="0" smtClean="0"/>
          </a:p>
          <a:p>
            <a:r>
              <a:rPr lang="en-US" dirty="0" smtClean="0"/>
              <a:t>Software </a:t>
            </a:r>
            <a:r>
              <a:rPr lang="en-US" dirty="0"/>
              <a:t>Architecture Support Tools</a:t>
            </a: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5239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828674" y="76200"/>
            <a:ext cx="8048625" cy="1096962"/>
          </a:xfrm>
        </p:spPr>
        <p:txBody>
          <a:bodyPr rtlCol="0"/>
          <a:lstStyle/>
          <a:p>
            <a:r>
              <a:rPr lang="en-US" altLang="zh-CN" dirty="0" smtClean="0"/>
              <a:t>Developing Directions of </a:t>
            </a:r>
            <a:r>
              <a:rPr lang="en-US" dirty="0" smtClean="0"/>
              <a:t>Software architecture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lstStyle/>
          <a:p>
            <a:r>
              <a:rPr lang="en-US" dirty="0"/>
              <a:t>Information exchange among various software architecture </a:t>
            </a:r>
            <a:r>
              <a:rPr lang="en-US" dirty="0" smtClean="0"/>
              <a:t>languages</a:t>
            </a:r>
          </a:p>
          <a:p>
            <a:r>
              <a:rPr lang="en-US" dirty="0"/>
              <a:t>Design tools and the </a:t>
            </a:r>
            <a:r>
              <a:rPr lang="en-US" dirty="0" smtClean="0"/>
              <a:t>environment</a:t>
            </a:r>
          </a:p>
          <a:p>
            <a:r>
              <a:rPr lang="en-US" dirty="0"/>
              <a:t>Architecture re-engineering issues</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5712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latin typeface="微软雅黑" panose="020B0503020204020204" pitchFamily="34" charset="-122"/>
                <a:ea typeface="微软雅黑" panose="020B0503020204020204" pitchFamily="34" charset="-122"/>
              </a:rPr>
              <a:t>Quality Attributes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587500"/>
            <a:ext cx="7486650" cy="4572000"/>
          </a:xfrm>
        </p:spPr>
        <p:txBody>
          <a:bodyPr rtlCol="0">
            <a:normAutofit lnSpcReduction="10000"/>
          </a:bodyPr>
          <a:lstStyle/>
          <a:p>
            <a:pPr rtl="0"/>
            <a:r>
              <a:rPr lang="en-US" altLang="zh-CN" dirty="0" smtClean="0"/>
              <a:t>What is Quality Attribute</a:t>
            </a:r>
            <a:r>
              <a:rPr lang="zh-CN" altLang="en-US" dirty="0" smtClean="0"/>
              <a:t>？</a:t>
            </a:r>
            <a:endParaRPr lang="en-US" altLang="zh-CN" dirty="0" smtClean="0"/>
          </a:p>
          <a:p>
            <a:pPr lvl="1">
              <a:buFont typeface="Wingdings" charset="2"/>
              <a:buChar char="ü"/>
            </a:pPr>
            <a:r>
              <a:rPr lang="en-US" altLang="zh-CN" sz="2000" dirty="0"/>
              <a:t>A quality attribute (QA) is a measurable or testable property of a system that is used to indicate how well the system satisfies the needs of its stakeholders</a:t>
            </a:r>
            <a:r>
              <a:rPr lang="en-US" altLang="zh-CN" sz="2000" dirty="0" smtClean="0"/>
              <a:t>.</a:t>
            </a:r>
          </a:p>
          <a:p>
            <a:r>
              <a:rPr lang="en-US" altLang="zh-CN" dirty="0" smtClean="0"/>
              <a:t>How </a:t>
            </a:r>
            <a:r>
              <a:rPr lang="zh-CN" altLang="zh-CN" dirty="0" smtClean="0"/>
              <a:t>t</a:t>
            </a:r>
            <a:r>
              <a:rPr lang="en-US" altLang="zh-CN" dirty="0" smtClean="0"/>
              <a:t>o</a:t>
            </a:r>
            <a:r>
              <a:rPr lang="zh-CN" altLang="en-US" dirty="0" smtClean="0"/>
              <a:t> </a:t>
            </a:r>
            <a:r>
              <a:rPr lang="en-US" altLang="zh-CN" dirty="0" smtClean="0"/>
              <a:t>express</a:t>
            </a:r>
            <a:r>
              <a:rPr lang="zh-CN" altLang="en-US" dirty="0" smtClean="0"/>
              <a:t> </a:t>
            </a:r>
            <a:r>
              <a:rPr lang="en-US" altLang="zh-CN" dirty="0" smtClean="0"/>
              <a:t>the</a:t>
            </a:r>
            <a:r>
              <a:rPr lang="zh-CN" altLang="en-US" dirty="0" smtClean="0"/>
              <a:t> </a:t>
            </a:r>
            <a:r>
              <a:rPr lang="en-US" altLang="zh-CN" dirty="0"/>
              <a:t>Quality </a:t>
            </a:r>
            <a:r>
              <a:rPr lang="en-US" altLang="zh-CN" dirty="0" smtClean="0"/>
              <a:t>Attribute</a:t>
            </a:r>
          </a:p>
          <a:p>
            <a:pPr lvl="1">
              <a:lnSpc>
                <a:spcPct val="100000"/>
              </a:lnSpc>
              <a:buFont typeface="Wingdings" charset="2"/>
              <a:buChar char="ü"/>
            </a:pPr>
            <a:r>
              <a:rPr lang="en-US" altLang="zh-CN" sz="1800" dirty="0" smtClean="0"/>
              <a:t>Availability</a:t>
            </a:r>
          </a:p>
          <a:p>
            <a:pPr lvl="1">
              <a:lnSpc>
                <a:spcPct val="100000"/>
              </a:lnSpc>
              <a:buFont typeface="Wingdings" charset="2"/>
              <a:buChar char="ü"/>
            </a:pPr>
            <a:r>
              <a:rPr lang="zh-CN" altLang="zh-CN" sz="1800" dirty="0" smtClean="0"/>
              <a:t>I</a:t>
            </a:r>
            <a:r>
              <a:rPr lang="en-US" altLang="zh-CN" sz="1800" dirty="0" err="1" smtClean="0"/>
              <a:t>nteroperability</a:t>
            </a:r>
            <a:endParaRPr lang="en-US" altLang="zh-CN" sz="1800" dirty="0" smtClean="0"/>
          </a:p>
          <a:p>
            <a:pPr lvl="1">
              <a:lnSpc>
                <a:spcPct val="100000"/>
              </a:lnSpc>
              <a:buFont typeface="Wingdings" charset="2"/>
              <a:buChar char="ü"/>
            </a:pPr>
            <a:r>
              <a:rPr lang="zh-CN" altLang="zh-CN" sz="1800" dirty="0" smtClean="0"/>
              <a:t>M</a:t>
            </a:r>
            <a:r>
              <a:rPr lang="en-US" altLang="zh-CN" sz="1800" dirty="0" err="1" smtClean="0"/>
              <a:t>odifiability</a:t>
            </a:r>
            <a:endParaRPr lang="en-US" altLang="zh-CN" sz="1800" dirty="0" smtClean="0"/>
          </a:p>
          <a:p>
            <a:pPr lvl="1">
              <a:lnSpc>
                <a:spcPct val="100000"/>
              </a:lnSpc>
              <a:buFont typeface="Wingdings" charset="2"/>
              <a:buChar char="ü"/>
            </a:pPr>
            <a:r>
              <a:rPr lang="zh-CN" altLang="zh-CN" sz="1800" dirty="0" smtClean="0"/>
              <a:t>P</a:t>
            </a:r>
            <a:r>
              <a:rPr lang="en-US" altLang="zh-CN" sz="1800" dirty="0" err="1" smtClean="0"/>
              <a:t>erformance</a:t>
            </a:r>
            <a:endParaRPr lang="en-US" altLang="zh-CN" sz="1800" dirty="0" smtClean="0"/>
          </a:p>
          <a:p>
            <a:pPr lvl="1">
              <a:lnSpc>
                <a:spcPct val="100000"/>
              </a:lnSpc>
              <a:buFont typeface="Wingdings" charset="2"/>
              <a:buChar char="ü"/>
            </a:pPr>
            <a:r>
              <a:rPr lang="zh-CN" altLang="zh-CN" sz="1800" dirty="0" smtClean="0"/>
              <a:t>S</a:t>
            </a:r>
            <a:r>
              <a:rPr lang="en-US" altLang="zh-CN" sz="1800" dirty="0" err="1" smtClean="0"/>
              <a:t>ecurity</a:t>
            </a:r>
            <a:endParaRPr lang="en-US" altLang="zh-CN" sz="1800" dirty="0" smtClean="0"/>
          </a:p>
          <a:p>
            <a:pPr lvl="1">
              <a:lnSpc>
                <a:spcPct val="100000"/>
              </a:lnSpc>
              <a:buFont typeface="Wingdings" charset="2"/>
              <a:buChar char="ü"/>
            </a:pPr>
            <a:r>
              <a:rPr lang="zh-CN" altLang="zh-CN" sz="1800" dirty="0" smtClean="0"/>
              <a:t>T</a:t>
            </a:r>
            <a:r>
              <a:rPr lang="en-US" altLang="zh-CN" sz="1800" dirty="0" err="1" smtClean="0"/>
              <a:t>estability</a:t>
            </a:r>
            <a:endParaRPr lang="en-US" altLang="zh-CN" sz="1800" dirty="0" smtClean="0"/>
          </a:p>
          <a:p>
            <a:pPr lvl="1">
              <a:lnSpc>
                <a:spcPct val="100000"/>
              </a:lnSpc>
              <a:buFont typeface="Wingdings" charset="2"/>
              <a:buChar char="ü"/>
            </a:pPr>
            <a:r>
              <a:rPr lang="zh-CN" altLang="zh-CN" sz="1800" dirty="0" smtClean="0"/>
              <a:t>U</a:t>
            </a:r>
            <a:r>
              <a:rPr lang="zh-CN" altLang="zh-CN" sz="1800" dirty="0" smtClean="0"/>
              <a:t>s</a:t>
            </a:r>
            <a:r>
              <a:rPr lang="en-US" altLang="zh-CN" sz="1800" dirty="0" smtClean="0"/>
              <a:t>ability</a:t>
            </a:r>
          </a:p>
          <a:p>
            <a:pPr lvl="1">
              <a:lnSpc>
                <a:spcPct val="100000"/>
              </a:lnSpc>
              <a:buFont typeface="Wingdings" charset="2"/>
              <a:buChar char="ü"/>
            </a:pPr>
            <a:r>
              <a:rPr lang="zh-CN" altLang="zh-CN" sz="1800" dirty="0" smtClean="0"/>
              <a:t>O</a:t>
            </a:r>
            <a:r>
              <a:rPr lang="zh-CN" altLang="zh-CN" sz="1800" dirty="0" smtClean="0"/>
              <a:t>t</a:t>
            </a:r>
            <a:r>
              <a:rPr lang="en-US" altLang="zh-CN" sz="1800" dirty="0" smtClean="0"/>
              <a:t>her</a:t>
            </a:r>
            <a:r>
              <a:rPr lang="zh-CN" altLang="en-US" sz="1800" dirty="0" smtClean="0"/>
              <a:t> </a:t>
            </a:r>
            <a:r>
              <a:rPr lang="en-US" altLang="zh-CN" sz="1800" dirty="0" smtClean="0"/>
              <a:t>Quality</a:t>
            </a:r>
            <a:r>
              <a:rPr lang="zh-CN" altLang="en-US" sz="1800" dirty="0" smtClean="0"/>
              <a:t> </a:t>
            </a:r>
            <a:r>
              <a:rPr lang="en-US" altLang="zh-CN" sz="1800" dirty="0" err="1" smtClean="0"/>
              <a:t>attrbutes</a:t>
            </a:r>
            <a:endParaRPr lang="en-US" sz="1800" dirty="0"/>
          </a:p>
        </p:txBody>
      </p:sp>
    </p:spTree>
    <p:extLst>
      <p:ext uri="{BB962C8B-B14F-4D97-AF65-F5344CB8AC3E}">
        <p14:creationId xmlns:p14="http://schemas.microsoft.com/office/powerpoint/2010/main" val="1510462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latin typeface="微软雅黑" panose="020B0503020204020204" pitchFamily="34" charset="-122"/>
                <a:ea typeface="微软雅黑" panose="020B0503020204020204" pitchFamily="34" charset="-122"/>
              </a:rPr>
              <a:t>Quality Attributes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587500"/>
            <a:ext cx="7486650" cy="5003800"/>
          </a:xfrm>
        </p:spPr>
        <p:txBody>
          <a:bodyPr rtlCol="0">
            <a:normAutofit lnSpcReduction="10000"/>
          </a:bodyPr>
          <a:lstStyle/>
          <a:p>
            <a:pPr marL="228600" lvl="1">
              <a:spcBef>
                <a:spcPts val="1800"/>
              </a:spcBef>
            </a:pPr>
            <a:r>
              <a:rPr lang="en-US" altLang="zh-CN" sz="2400" dirty="0" smtClean="0"/>
              <a:t>Availability</a:t>
            </a:r>
          </a:p>
          <a:p>
            <a:pPr marL="457200" lvl="2" indent="0">
              <a:spcBef>
                <a:spcPts val="1800"/>
              </a:spcBef>
              <a:buNone/>
            </a:pPr>
            <a:r>
              <a:rPr lang="zh-CN" altLang="zh-CN" sz="1800" dirty="0" smtClean="0"/>
              <a:t>A</a:t>
            </a:r>
            <a:r>
              <a:rPr lang="en-US" altLang="zh-CN" sz="1800" dirty="0" err="1" smtClean="0"/>
              <a:t>vailability</a:t>
            </a:r>
            <a:r>
              <a:rPr lang="en-US" altLang="zh-CN" sz="1800" dirty="0" smtClean="0"/>
              <a:t> </a:t>
            </a:r>
            <a:r>
              <a:rPr lang="en-US" altLang="zh-CN" sz="1800" dirty="0"/>
              <a:t>refers to the ability of a system to mask or repair faults such that the cumulative service outage period does not exceed a required value over a specified time </a:t>
            </a:r>
            <a:r>
              <a:rPr lang="en-US" altLang="zh-CN" sz="1800" dirty="0" smtClean="0"/>
              <a:t>interval</a:t>
            </a:r>
            <a:r>
              <a:rPr lang="zh-CN" altLang="zh-CN" sz="1800" dirty="0" smtClean="0"/>
              <a:t>.</a:t>
            </a:r>
            <a:endParaRPr lang="en-US" altLang="zh-CN" sz="1800" dirty="0" smtClean="0"/>
          </a:p>
          <a:p>
            <a:pPr marL="457200" lvl="1" indent="0">
              <a:buNone/>
            </a:pPr>
            <a:r>
              <a:rPr lang="en-US" altLang="zh-CN" sz="1800" dirty="0"/>
              <a:t>The availability of a system can be calculated as the probability that it will provide the specified services within required bounds over a specified time inter- val. When referring to hardware, there is a well-known expression used to derive steady-state availability: </a:t>
            </a:r>
            <a:endParaRPr lang="en-US" altLang="zh-CN" sz="1800" dirty="0" smtClean="0"/>
          </a:p>
          <a:p>
            <a:pPr marL="457200" lvl="1" indent="0">
              <a:buNone/>
            </a:pPr>
            <a:endParaRPr lang="en-US" altLang="zh-CN" dirty="0" smtClean="0"/>
          </a:p>
          <a:p>
            <a:pPr marL="457200" lvl="1" indent="0">
              <a:buNone/>
            </a:pPr>
            <a:endParaRPr lang="en-US" altLang="zh-CN" dirty="0"/>
          </a:p>
          <a:p>
            <a:pPr marL="457200" lvl="1" indent="0">
              <a:buNone/>
            </a:pPr>
            <a:r>
              <a:rPr lang="en-US" altLang="zh-CN" sz="1800" dirty="0" smtClean="0"/>
              <a:t>where </a:t>
            </a:r>
            <a:r>
              <a:rPr lang="en-US" altLang="zh-CN" sz="1800" i="1" dirty="0"/>
              <a:t>MTBF </a:t>
            </a:r>
            <a:r>
              <a:rPr lang="en-US" altLang="zh-CN" sz="1800" dirty="0"/>
              <a:t>refers to the mean time between failures and </a:t>
            </a:r>
            <a:r>
              <a:rPr lang="en-US" altLang="zh-CN" sz="1800" i="1" dirty="0"/>
              <a:t>MTTR </a:t>
            </a:r>
            <a:r>
              <a:rPr lang="en-US" altLang="zh-CN" sz="1800" dirty="0"/>
              <a:t>refers to the mean time to repair. In the software world, this formula should be interpreted to mean that when thinking about availability, you should think about what will make your system fail, how likely that is to occur, and that there will be some time required to repair it. </a:t>
            </a:r>
            <a:endParaRPr lang="en-US" altLang="zh-CN" sz="1800" dirty="0"/>
          </a:p>
          <a:p>
            <a:pPr marL="0" lvl="1" indent="0">
              <a:spcBef>
                <a:spcPts val="1800"/>
              </a:spcBef>
              <a:buNone/>
            </a:pPr>
            <a:r>
              <a:rPr lang="en-US" altLang="zh-CN" sz="2000" dirty="0" smtClean="0"/>
              <a:t> </a:t>
            </a:r>
            <a:endParaRPr lang="en-US" altLang="zh-CN" sz="2000" dirty="0"/>
          </a:p>
        </p:txBody>
      </p:sp>
      <p:graphicFrame>
        <p:nvGraphicFramePr>
          <p:cNvPr id="3" name="对象 2"/>
          <p:cNvGraphicFramePr>
            <a:graphicFrameLocks noChangeAspect="1"/>
          </p:cNvGraphicFramePr>
          <p:nvPr>
            <p:extLst>
              <p:ext uri="{D42A27DB-BD31-4B8C-83A1-F6EECF244321}">
                <p14:modId xmlns:p14="http://schemas.microsoft.com/office/powerpoint/2010/main" val="2734335222"/>
              </p:ext>
            </p:extLst>
          </p:nvPr>
        </p:nvGraphicFramePr>
        <p:xfrm>
          <a:off x="3625849" y="3841750"/>
          <a:ext cx="1556905" cy="590550"/>
        </p:xfrm>
        <a:graphic>
          <a:graphicData uri="http://schemas.openxmlformats.org/presentationml/2006/ole">
            <mc:AlternateContent xmlns:mc="http://schemas.openxmlformats.org/markup-compatibility/2006">
              <mc:Choice xmlns:v="urn:schemas-microsoft-com:vml" Requires="v">
                <p:oleObj spid="_x0000_s2072" name="公式" r:id="rId3" imgW="1104900" imgH="419100" progId="Equation.3">
                  <p:embed/>
                </p:oleObj>
              </mc:Choice>
              <mc:Fallback>
                <p:oleObj name="公式" r:id="rId3" imgW="1104900" imgH="419100" progId="Equation.3">
                  <p:embed/>
                  <p:pic>
                    <p:nvPicPr>
                      <p:cNvPr id="0" name=""/>
                      <p:cNvPicPr/>
                      <p:nvPr/>
                    </p:nvPicPr>
                    <p:blipFill>
                      <a:blip r:embed="rId4"/>
                      <a:stretch>
                        <a:fillRect/>
                      </a:stretch>
                    </p:blipFill>
                    <p:spPr>
                      <a:xfrm>
                        <a:off x="3625849" y="3841750"/>
                        <a:ext cx="1556905" cy="590550"/>
                      </a:xfrm>
                      <a:prstGeom prst="rect">
                        <a:avLst/>
                      </a:prstGeom>
                    </p:spPr>
                  </p:pic>
                </p:oleObj>
              </mc:Fallback>
            </mc:AlternateContent>
          </a:graphicData>
        </a:graphic>
      </p:graphicFrame>
    </p:spTree>
    <p:extLst>
      <p:ext uri="{BB962C8B-B14F-4D97-AF65-F5344CB8AC3E}">
        <p14:creationId xmlns:p14="http://schemas.microsoft.com/office/powerpoint/2010/main" val="415865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latin typeface="微软雅黑" panose="020B0503020204020204" pitchFamily="34" charset="-122"/>
                <a:ea typeface="微软雅黑" panose="020B0503020204020204" pitchFamily="34" charset="-122"/>
              </a:rPr>
              <a:t>Quality Attributes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587500"/>
            <a:ext cx="7486650" cy="4572000"/>
          </a:xfrm>
        </p:spPr>
        <p:txBody>
          <a:bodyPr rtlCol="0">
            <a:normAutofit/>
          </a:bodyPr>
          <a:lstStyle/>
          <a:p>
            <a:pPr marL="228600" lvl="1">
              <a:spcBef>
                <a:spcPts val="1800"/>
              </a:spcBef>
            </a:pPr>
            <a:r>
              <a:rPr lang="zh-CN" altLang="zh-CN" sz="2400" dirty="0"/>
              <a:t>A</a:t>
            </a:r>
            <a:r>
              <a:rPr lang="en-US" altLang="zh-CN" sz="2400" dirty="0" err="1" smtClean="0"/>
              <a:t>vailability</a:t>
            </a:r>
            <a:r>
              <a:rPr lang="en-US" altLang="zh-CN" sz="2400" dirty="0" smtClean="0"/>
              <a:t> </a:t>
            </a:r>
            <a:r>
              <a:rPr lang="zh-CN" altLang="zh-CN" sz="2400" dirty="0"/>
              <a:t>G</a:t>
            </a:r>
            <a:r>
              <a:rPr lang="en-US" altLang="zh-CN" sz="2400" dirty="0" err="1" smtClean="0"/>
              <a:t>eneral</a:t>
            </a:r>
            <a:r>
              <a:rPr lang="en-US" altLang="zh-CN" sz="2400" dirty="0" smtClean="0"/>
              <a:t> </a:t>
            </a:r>
            <a:r>
              <a:rPr lang="zh-CN" altLang="zh-CN" sz="2400" dirty="0"/>
              <a:t>S</a:t>
            </a:r>
            <a:r>
              <a:rPr lang="en-US" altLang="zh-CN" sz="2400" dirty="0" err="1" smtClean="0"/>
              <a:t>cenario</a:t>
            </a:r>
            <a:r>
              <a:rPr lang="en-US" altLang="zh-CN" sz="2400" dirty="0" smtClean="0"/>
              <a:t> </a:t>
            </a:r>
          </a:p>
        </p:txBody>
      </p:sp>
      <p:pic>
        <p:nvPicPr>
          <p:cNvPr id="2" name="图片 1" descr="屏幕快照 2018-02-25 下午2.23.3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4800" y="2025836"/>
            <a:ext cx="5607050" cy="4628964"/>
          </a:xfrm>
          <a:prstGeom prst="rect">
            <a:avLst/>
          </a:prstGeom>
        </p:spPr>
      </p:pic>
    </p:spTree>
    <p:extLst>
      <p:ext uri="{BB962C8B-B14F-4D97-AF65-F5344CB8AC3E}">
        <p14:creationId xmlns:p14="http://schemas.microsoft.com/office/powerpoint/2010/main" val="853150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latin typeface="微软雅黑" panose="020B0503020204020204" pitchFamily="34" charset="-122"/>
                <a:ea typeface="微软雅黑" panose="020B0503020204020204" pitchFamily="34" charset="-122"/>
              </a:rPr>
              <a:t>Quality Attributes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03275" y="1549400"/>
            <a:ext cx="7486650" cy="4572000"/>
          </a:xfrm>
        </p:spPr>
        <p:txBody>
          <a:bodyPr rtlCol="0">
            <a:normAutofit/>
          </a:bodyPr>
          <a:lstStyle/>
          <a:p>
            <a:r>
              <a:rPr lang="zh-CN" altLang="zh-CN" sz="2400" b="1" dirty="0"/>
              <a:t>T</a:t>
            </a:r>
            <a:r>
              <a:rPr lang="en-US" altLang="zh-CN" sz="2400" b="1" dirty="0" err="1" smtClean="0"/>
              <a:t>actics</a:t>
            </a:r>
            <a:r>
              <a:rPr lang="en-US" altLang="zh-CN" sz="2400" b="1" dirty="0" smtClean="0"/>
              <a:t> </a:t>
            </a:r>
            <a:r>
              <a:rPr lang="en-US" altLang="zh-CN" sz="2400" b="1" dirty="0"/>
              <a:t>for </a:t>
            </a:r>
            <a:r>
              <a:rPr lang="en-US" altLang="zh-CN" sz="2400" b="1" dirty="0" smtClean="0"/>
              <a:t>A</a:t>
            </a:r>
            <a:r>
              <a:rPr lang="en-US" altLang="zh-CN" sz="2400" b="1" dirty="0" smtClean="0"/>
              <a:t>vailability </a:t>
            </a:r>
          </a:p>
          <a:p>
            <a:pPr lvl="1"/>
            <a:r>
              <a:rPr lang="zh-CN" altLang="zh-CN" sz="2000" b="1" dirty="0"/>
              <a:t>D</a:t>
            </a:r>
            <a:r>
              <a:rPr lang="en-US" altLang="zh-CN" sz="2000" b="1" dirty="0" err="1" smtClean="0"/>
              <a:t>etect</a:t>
            </a:r>
            <a:r>
              <a:rPr lang="en-US" altLang="zh-CN" sz="2000" b="1" dirty="0" smtClean="0"/>
              <a:t> </a:t>
            </a:r>
            <a:r>
              <a:rPr lang="zh-CN" altLang="zh-CN" sz="2000" b="1" dirty="0"/>
              <a:t>F</a:t>
            </a:r>
            <a:r>
              <a:rPr lang="en-US" altLang="zh-CN" sz="2000" b="1" dirty="0" err="1" smtClean="0"/>
              <a:t>aults</a:t>
            </a:r>
            <a:r>
              <a:rPr lang="en-US" altLang="zh-CN" sz="2000" b="1" dirty="0" smtClean="0"/>
              <a:t> </a:t>
            </a:r>
          </a:p>
          <a:p>
            <a:pPr lvl="2">
              <a:lnSpc>
                <a:spcPct val="100000"/>
              </a:lnSpc>
            </a:pPr>
            <a:r>
              <a:rPr lang="en-US" altLang="zh-CN" sz="1800" i="1" dirty="0"/>
              <a:t>Ping/echo Ping/echo </a:t>
            </a:r>
            <a:r>
              <a:rPr lang="en-US" altLang="zh-CN" sz="1800" dirty="0"/>
              <a:t>refers to an asynchronous request/response message pair ex- changed between nodes, used to determine reachability and the round-trip delay through the associated network path. </a:t>
            </a:r>
            <a:endParaRPr lang="en-US" altLang="zh-CN" sz="1800" dirty="0"/>
          </a:p>
          <a:p>
            <a:pPr lvl="2">
              <a:lnSpc>
                <a:spcPct val="100000"/>
              </a:lnSpc>
            </a:pPr>
            <a:r>
              <a:rPr lang="en-US" altLang="zh-CN" sz="1800" i="1" dirty="0"/>
              <a:t>Heartbeat Heartbeat </a:t>
            </a:r>
            <a:r>
              <a:rPr lang="en-US" altLang="zh-CN" sz="1800" dirty="0"/>
              <a:t>is a fault detection mechanism that employs a periodic message exchange between a system monitor and a process being monitored. </a:t>
            </a:r>
          </a:p>
          <a:p>
            <a:pPr lvl="2">
              <a:lnSpc>
                <a:spcPct val="100000"/>
              </a:lnSpc>
            </a:pPr>
            <a:r>
              <a:rPr lang="en-US" altLang="zh-CN" sz="1800" i="1" dirty="0"/>
              <a:t>Exception detection Exception detection </a:t>
            </a:r>
            <a:r>
              <a:rPr lang="en-US" altLang="zh-CN" sz="1800" dirty="0"/>
              <a:t>refers to the detection of a system condition that alters the normal flow of execution. </a:t>
            </a:r>
            <a:endParaRPr lang="en-US" altLang="zh-CN" sz="1800" i="1" dirty="0" smtClean="0"/>
          </a:p>
          <a:p>
            <a:pPr lvl="2">
              <a:lnSpc>
                <a:spcPct val="100000"/>
              </a:lnSpc>
            </a:pPr>
            <a:r>
              <a:rPr lang="en-US" altLang="zh-CN" sz="1800" i="1" dirty="0" smtClean="0"/>
              <a:t>…</a:t>
            </a:r>
            <a:endParaRPr lang="en-US" altLang="zh-CN" sz="1800" dirty="0"/>
          </a:p>
          <a:p>
            <a:endParaRPr lang="en-US" altLang="zh-CN" dirty="0"/>
          </a:p>
          <a:p>
            <a:endParaRPr lang="en-US" altLang="zh-CN" dirty="0"/>
          </a:p>
          <a:p>
            <a:endParaRPr lang="en-US" altLang="zh-CN" i="1" dirty="0" smtClean="0"/>
          </a:p>
          <a:p>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35498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Software Crisis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lstStyle/>
          <a:p>
            <a:pPr marL="0" indent="0">
              <a:buNone/>
            </a:pPr>
            <a:r>
              <a:rPr lang="en-US" sz="2800" dirty="0"/>
              <a:t>The crisis manifested itself in several </a:t>
            </a:r>
            <a:r>
              <a:rPr lang="en-US" sz="2800" dirty="0" smtClean="0"/>
              <a:t>ways</a:t>
            </a:r>
          </a:p>
          <a:p>
            <a:r>
              <a:rPr lang="en-US" altLang="zh-CN" dirty="0"/>
              <a:t>Increasing software costs</a:t>
            </a:r>
          </a:p>
          <a:p>
            <a:r>
              <a:rPr lang="en-US" altLang="zh-CN" dirty="0"/>
              <a:t>Development progress is difficult to control</a:t>
            </a:r>
          </a:p>
          <a:p>
            <a:r>
              <a:rPr lang="en-US" dirty="0" smtClean="0"/>
              <a:t>Software </a:t>
            </a:r>
            <a:r>
              <a:rPr lang="en-US" dirty="0"/>
              <a:t>was very inefficient</a:t>
            </a:r>
          </a:p>
          <a:p>
            <a:r>
              <a:rPr lang="en-US" dirty="0"/>
              <a:t>Software was of low quality</a:t>
            </a:r>
          </a:p>
          <a:p>
            <a:r>
              <a:rPr lang="en-US" dirty="0" smtClean="0"/>
              <a:t>Projects </a:t>
            </a:r>
            <a:r>
              <a:rPr lang="en-US" dirty="0"/>
              <a:t>were unmanageable and code difficult to </a:t>
            </a:r>
            <a:r>
              <a:rPr lang="en-US" dirty="0" smtClean="0"/>
              <a:t>maintain</a:t>
            </a:r>
            <a:endParaRPr lang="en-US" dirty="0"/>
          </a:p>
        </p:txBody>
      </p:sp>
    </p:spTree>
    <p:extLst>
      <p:ext uri="{BB962C8B-B14F-4D97-AF65-F5344CB8AC3E}">
        <p14:creationId xmlns:p14="http://schemas.microsoft.com/office/powerpoint/2010/main" val="9297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latin typeface="微软雅黑" panose="020B0503020204020204" pitchFamily="34" charset="-122"/>
                <a:ea typeface="微软雅黑" panose="020B0503020204020204" pitchFamily="34" charset="-122"/>
              </a:rPr>
              <a:t>Quality Attributes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587500"/>
            <a:ext cx="7486650" cy="4572000"/>
          </a:xfrm>
        </p:spPr>
        <p:txBody>
          <a:bodyPr rtlCol="0">
            <a:normAutofit/>
          </a:bodyPr>
          <a:lstStyle/>
          <a:p>
            <a:r>
              <a:rPr lang="zh-CN" altLang="zh-CN" sz="2400" b="1" dirty="0"/>
              <a:t>T</a:t>
            </a:r>
            <a:r>
              <a:rPr lang="en-US" altLang="zh-CN" sz="2400" b="1" dirty="0" err="1" smtClean="0"/>
              <a:t>actics</a:t>
            </a:r>
            <a:r>
              <a:rPr lang="en-US" altLang="zh-CN" sz="2400" b="1" dirty="0" smtClean="0"/>
              <a:t> </a:t>
            </a:r>
            <a:r>
              <a:rPr lang="en-US" altLang="zh-CN" sz="2400" b="1" dirty="0"/>
              <a:t>for </a:t>
            </a:r>
            <a:r>
              <a:rPr lang="en-US" altLang="zh-CN" sz="2400" b="1" dirty="0" smtClean="0"/>
              <a:t>A</a:t>
            </a:r>
            <a:r>
              <a:rPr lang="en-US" altLang="zh-CN" sz="2400" b="1" dirty="0" smtClean="0"/>
              <a:t>vailability </a:t>
            </a:r>
            <a:endParaRPr lang="en-US" altLang="zh-CN" sz="2400" dirty="0"/>
          </a:p>
          <a:p>
            <a:pPr lvl="1"/>
            <a:r>
              <a:rPr lang="en-US" altLang="zh-CN" sz="2000" b="1" dirty="0"/>
              <a:t>recover from faults </a:t>
            </a:r>
            <a:endParaRPr lang="en-US" altLang="zh-CN" sz="2000" b="1" dirty="0" smtClean="0"/>
          </a:p>
          <a:p>
            <a:pPr lvl="2">
              <a:lnSpc>
                <a:spcPct val="100000"/>
              </a:lnSpc>
            </a:pPr>
            <a:r>
              <a:rPr lang="en-US" altLang="zh-CN" sz="1800" i="1" dirty="0"/>
              <a:t>preparation-and-repair </a:t>
            </a:r>
            <a:r>
              <a:rPr lang="zh-CN" altLang="zh-CN" sz="1800" i="1" dirty="0"/>
              <a:t>.</a:t>
            </a:r>
            <a:r>
              <a:rPr lang="en-US" altLang="zh-CN" sz="1800" dirty="0" smtClean="0"/>
              <a:t>Preparation</a:t>
            </a:r>
            <a:r>
              <a:rPr lang="en-US" altLang="zh-CN" sz="1800" dirty="0"/>
              <a:t>-and-repair tactics are based on a variety of combinations of re- trying a computation or introducing redundancy. </a:t>
            </a:r>
            <a:endParaRPr lang="en-US" altLang="zh-CN" sz="1800" dirty="0"/>
          </a:p>
          <a:p>
            <a:pPr lvl="2">
              <a:lnSpc>
                <a:spcPct val="100000"/>
              </a:lnSpc>
            </a:pPr>
            <a:r>
              <a:rPr lang="en-US" altLang="zh-CN" sz="1800" i="1" dirty="0"/>
              <a:t>reintroduction </a:t>
            </a:r>
            <a:r>
              <a:rPr lang="en-US" altLang="zh-CN" sz="1800" dirty="0"/>
              <a:t>Reintroduction is where a failed component is reintroduced after it has been corrected. </a:t>
            </a:r>
            <a:endParaRPr lang="en-US" altLang="zh-CN" sz="1800" b="1" dirty="0" smtClean="0"/>
          </a:p>
          <a:p>
            <a:pPr lvl="1"/>
            <a:r>
              <a:rPr lang="en-US" altLang="zh-CN" sz="2000" b="1" dirty="0"/>
              <a:t>Prevent faults </a:t>
            </a:r>
            <a:endParaRPr lang="en-US" altLang="zh-CN" sz="2000" b="1" dirty="0" smtClean="0"/>
          </a:p>
          <a:p>
            <a:pPr lvl="2"/>
            <a:r>
              <a:rPr lang="en-US" altLang="zh-CN" sz="1800" i="1" dirty="0"/>
              <a:t>Removal from service </a:t>
            </a:r>
            <a:endParaRPr lang="en-US" altLang="zh-CN" sz="1800" i="1" dirty="0"/>
          </a:p>
          <a:p>
            <a:pPr lvl="2"/>
            <a:r>
              <a:rPr lang="en-US" altLang="zh-CN" sz="1800" i="1" dirty="0" smtClean="0"/>
              <a:t>Transactions</a:t>
            </a:r>
            <a:r>
              <a:rPr lang="en-US" altLang="zh-CN" sz="1800" dirty="0"/>
              <a:t>. </a:t>
            </a:r>
            <a:endParaRPr lang="en-US" altLang="zh-CN" sz="1800" dirty="0"/>
          </a:p>
          <a:p>
            <a:pPr lvl="2"/>
            <a:r>
              <a:rPr lang="en-US" altLang="zh-CN" sz="1800" i="1" dirty="0" smtClean="0"/>
              <a:t>Predictive </a:t>
            </a:r>
            <a:r>
              <a:rPr lang="en-US" altLang="zh-CN" sz="1800" i="1" dirty="0"/>
              <a:t>model </a:t>
            </a:r>
            <a:endParaRPr lang="en-US" altLang="zh-CN" sz="1800" i="1" dirty="0"/>
          </a:p>
          <a:p>
            <a:pPr lvl="2"/>
            <a:r>
              <a:rPr lang="en-US" altLang="zh-CN" sz="1800" i="1" dirty="0" smtClean="0"/>
              <a:t>Exception </a:t>
            </a:r>
            <a:r>
              <a:rPr lang="en-US" altLang="zh-CN" sz="1800" i="1" dirty="0"/>
              <a:t>prevention </a:t>
            </a:r>
            <a:endParaRPr lang="en-US" altLang="zh-CN" sz="1800" i="1" dirty="0" smtClean="0"/>
          </a:p>
          <a:p>
            <a:pPr lvl="2"/>
            <a:r>
              <a:rPr lang="en-US" altLang="zh-CN" sz="1800" i="1" dirty="0" smtClean="0"/>
              <a:t>Increase </a:t>
            </a:r>
            <a:r>
              <a:rPr lang="en-US" altLang="zh-CN" sz="1800" i="1" dirty="0"/>
              <a:t>competence set. </a:t>
            </a:r>
            <a:endParaRPr lang="en-US" altLang="zh-CN" sz="1800" dirty="0"/>
          </a:p>
          <a:p>
            <a:endParaRPr lang="en-US" altLang="zh-CN" dirty="0"/>
          </a:p>
          <a:p>
            <a:endParaRPr lang="en-US" altLang="zh-CN" dirty="0"/>
          </a:p>
          <a:p>
            <a:endParaRPr lang="en-US" altLang="zh-CN" dirty="0"/>
          </a:p>
          <a:p>
            <a:endParaRPr lang="en-US" altLang="zh-CN" i="1" dirty="0" smtClean="0"/>
          </a:p>
          <a:p>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2166229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a:t>Quality Attributes</a:t>
            </a:r>
            <a:endParaRPr lang="en-US" dirty="0"/>
          </a:p>
        </p:txBody>
      </p:sp>
      <p:sp>
        <p:nvSpPr>
          <p:cNvPr id="4" name="内容占位符 13"/>
          <p:cNvSpPr txBox="1">
            <a:spLocks/>
          </p:cNvSpPr>
          <p:nvPr/>
        </p:nvSpPr>
        <p:spPr>
          <a:xfrm>
            <a:off x="828675" y="1587500"/>
            <a:ext cx="7486650" cy="482600"/>
          </a:xfrm>
          <a:prstGeom prst="rect">
            <a:avLst/>
          </a:prstGeom>
        </p:spPr>
        <p:txBody>
          <a:bodyPr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r>
              <a:rPr lang="zh-CN" altLang="zh-CN" sz="2400" b="1" dirty="0" smtClean="0"/>
              <a:t>T</a:t>
            </a:r>
            <a:r>
              <a:rPr lang="en-US" altLang="zh-CN" sz="2400" b="1" dirty="0" err="1" smtClean="0"/>
              <a:t>actics</a:t>
            </a:r>
            <a:r>
              <a:rPr lang="en-US" altLang="zh-CN" sz="2400" b="1" dirty="0" smtClean="0"/>
              <a:t> for </a:t>
            </a:r>
            <a:r>
              <a:rPr lang="en-US" altLang="zh-CN" sz="2400" b="1" dirty="0"/>
              <a:t>Availability</a:t>
            </a:r>
            <a:r>
              <a:rPr lang="en-US" altLang="zh-CN" b="1" dirty="0"/>
              <a:t> </a:t>
            </a:r>
            <a:endParaRPr lang="en-US" altLang="zh-CN" dirty="0" smtClean="0"/>
          </a:p>
          <a:p>
            <a:pPr marL="0" indent="0">
              <a:buNone/>
            </a:pPr>
            <a:endParaRPr lang="en-US" altLang="zh-CN" i="1" dirty="0" smtClean="0"/>
          </a:p>
          <a:p>
            <a:endParaRPr lang="en-US" altLang="zh-CN" dirty="0" smtClean="0"/>
          </a:p>
          <a:p>
            <a:endParaRPr lang="en-US" altLang="zh-CN" dirty="0" smtClean="0"/>
          </a:p>
          <a:p>
            <a:endParaRPr lang="en-US" altLang="zh-CN" dirty="0" smtClean="0"/>
          </a:p>
          <a:p>
            <a:endParaRPr lang="en-US" altLang="zh-CN" dirty="0"/>
          </a:p>
        </p:txBody>
      </p:sp>
      <p:pic>
        <p:nvPicPr>
          <p:cNvPr id="5" name="图片 4" descr="屏幕快照 2018-02-25 下午4.06.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3500" y="234982"/>
            <a:ext cx="6184900" cy="6457918"/>
          </a:xfrm>
          <a:prstGeom prst="rect">
            <a:avLst/>
          </a:prstGeom>
        </p:spPr>
      </p:pic>
    </p:spTree>
    <p:extLst>
      <p:ext uri="{BB962C8B-B14F-4D97-AF65-F5344CB8AC3E}">
        <p14:creationId xmlns:p14="http://schemas.microsoft.com/office/powerpoint/2010/main" val="4112570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latin typeface="微软雅黑" panose="020B0503020204020204" pitchFamily="34" charset="-122"/>
                <a:ea typeface="微软雅黑" panose="020B0503020204020204" pitchFamily="34" charset="-122"/>
              </a:rPr>
              <a:t>Quality Attributes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587500"/>
            <a:ext cx="7486650" cy="4572000"/>
          </a:xfrm>
        </p:spPr>
        <p:txBody>
          <a:bodyPr rtlCol="0">
            <a:normAutofit/>
          </a:bodyPr>
          <a:lstStyle/>
          <a:p>
            <a:pPr marL="228600" lvl="1">
              <a:spcBef>
                <a:spcPts val="1800"/>
              </a:spcBef>
            </a:pPr>
            <a:r>
              <a:rPr lang="zh-CN" altLang="zh-CN" sz="2400" dirty="0" smtClean="0"/>
              <a:t>I</a:t>
            </a:r>
            <a:r>
              <a:rPr lang="en-US" altLang="zh-CN" sz="2400" dirty="0" err="1" smtClean="0"/>
              <a:t>nteroperability</a:t>
            </a:r>
            <a:endParaRPr lang="en-US" altLang="zh-CN" sz="2400" dirty="0" smtClean="0"/>
          </a:p>
          <a:p>
            <a:pPr marL="457200" lvl="2" indent="0">
              <a:lnSpc>
                <a:spcPct val="100000"/>
              </a:lnSpc>
              <a:spcBef>
                <a:spcPts val="1800"/>
              </a:spcBef>
              <a:buNone/>
            </a:pPr>
            <a:r>
              <a:rPr lang="en-US" altLang="zh-CN" sz="1800" dirty="0"/>
              <a:t>Interoperability is about the degree to which two or more systems can usefully exchange meaningful information via interfaces in a particular context. The definition includes not only having the ability to exchange data (syntactic interoperability) but also having the ability to correctly interpret the data being exchanged(semantic interoperability).</a:t>
            </a:r>
          </a:p>
          <a:p>
            <a:pPr marL="228600" lvl="1">
              <a:spcBef>
                <a:spcPts val="1800"/>
              </a:spcBef>
            </a:pPr>
            <a:endParaRPr lang="en-US" altLang="zh-CN" sz="2400" dirty="0" smtClean="0"/>
          </a:p>
        </p:txBody>
      </p:sp>
    </p:spTree>
    <p:extLst>
      <p:ext uri="{BB962C8B-B14F-4D97-AF65-F5344CB8AC3E}">
        <p14:creationId xmlns:p14="http://schemas.microsoft.com/office/powerpoint/2010/main" val="853150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latin typeface="微软雅黑" panose="020B0503020204020204" pitchFamily="34" charset="-122"/>
                <a:ea typeface="微软雅黑" panose="020B0503020204020204" pitchFamily="34" charset="-122"/>
              </a:rPr>
              <a:t>Quality Attributes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587500"/>
            <a:ext cx="7486650" cy="4572000"/>
          </a:xfrm>
        </p:spPr>
        <p:txBody>
          <a:bodyPr rtlCol="0">
            <a:normAutofit/>
          </a:bodyPr>
          <a:lstStyle/>
          <a:p>
            <a:pPr marL="228600" lvl="1">
              <a:spcBef>
                <a:spcPts val="1800"/>
              </a:spcBef>
            </a:pPr>
            <a:r>
              <a:rPr lang="zh-CN" altLang="zh-CN" sz="2400" dirty="0" smtClean="0"/>
              <a:t>I</a:t>
            </a:r>
            <a:r>
              <a:rPr lang="en-US" altLang="zh-CN" sz="2400" dirty="0" err="1" smtClean="0"/>
              <a:t>nteroperability</a:t>
            </a:r>
            <a:r>
              <a:rPr lang="zh-CN" altLang="en-US" sz="2400" dirty="0" smtClean="0"/>
              <a:t> </a:t>
            </a:r>
            <a:r>
              <a:rPr lang="zh-CN" altLang="zh-CN" sz="2400" dirty="0"/>
              <a:t>G</a:t>
            </a:r>
            <a:r>
              <a:rPr lang="en-US" altLang="zh-CN" sz="2400" dirty="0" err="1"/>
              <a:t>eneral</a:t>
            </a:r>
            <a:r>
              <a:rPr lang="en-US" altLang="zh-CN" sz="2400" dirty="0"/>
              <a:t> </a:t>
            </a:r>
            <a:r>
              <a:rPr lang="zh-CN" altLang="zh-CN" sz="2400" dirty="0"/>
              <a:t>S</a:t>
            </a:r>
            <a:r>
              <a:rPr lang="en-US" altLang="zh-CN" sz="2400" dirty="0" err="1"/>
              <a:t>cenario</a:t>
            </a:r>
            <a:r>
              <a:rPr lang="en-US" altLang="zh-CN" sz="2400" dirty="0"/>
              <a:t> </a:t>
            </a:r>
            <a:endParaRPr lang="en-US" altLang="zh-CN" sz="2400" dirty="0" smtClean="0"/>
          </a:p>
          <a:p>
            <a:pPr marL="0" lvl="1" indent="0">
              <a:spcBef>
                <a:spcPts val="1800"/>
              </a:spcBef>
              <a:buNone/>
            </a:pPr>
            <a:endParaRPr lang="en-US" altLang="zh-CN" sz="2400" dirty="0" smtClean="0"/>
          </a:p>
        </p:txBody>
      </p:sp>
      <p:pic>
        <p:nvPicPr>
          <p:cNvPr id="2" name="图片 1" descr="屏幕快照 2018-02-25 下午2.46.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033058"/>
            <a:ext cx="7010400" cy="4697942"/>
          </a:xfrm>
          <a:prstGeom prst="rect">
            <a:avLst/>
          </a:prstGeom>
        </p:spPr>
      </p:pic>
    </p:spTree>
    <p:extLst>
      <p:ext uri="{BB962C8B-B14F-4D97-AF65-F5344CB8AC3E}">
        <p14:creationId xmlns:p14="http://schemas.microsoft.com/office/powerpoint/2010/main" val="302751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latin typeface="微软雅黑" panose="020B0503020204020204" pitchFamily="34" charset="-122"/>
                <a:ea typeface="微软雅黑" panose="020B0503020204020204" pitchFamily="34" charset="-122"/>
              </a:rPr>
              <a:t>Quality Attributes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587500"/>
            <a:ext cx="7486650" cy="4572000"/>
          </a:xfrm>
        </p:spPr>
        <p:txBody>
          <a:bodyPr rtlCol="0">
            <a:normAutofit lnSpcReduction="10000"/>
          </a:bodyPr>
          <a:lstStyle/>
          <a:p>
            <a:r>
              <a:rPr lang="zh-CN" altLang="zh-CN" sz="2400" b="1" dirty="0"/>
              <a:t>T</a:t>
            </a:r>
            <a:r>
              <a:rPr lang="en-US" altLang="zh-CN" sz="2400" b="1" dirty="0" err="1" smtClean="0"/>
              <a:t>actics</a:t>
            </a:r>
            <a:r>
              <a:rPr lang="en-US" altLang="zh-CN" sz="2400" b="1" dirty="0" smtClean="0"/>
              <a:t> </a:t>
            </a:r>
            <a:r>
              <a:rPr lang="en-US" altLang="zh-CN" sz="2400" b="1" dirty="0"/>
              <a:t>for </a:t>
            </a:r>
            <a:r>
              <a:rPr lang="zh-CN" altLang="zh-CN" sz="2400" dirty="0"/>
              <a:t>I</a:t>
            </a:r>
            <a:r>
              <a:rPr lang="en-US" altLang="zh-CN" sz="2400" dirty="0" err="1"/>
              <a:t>nteroperability</a:t>
            </a:r>
            <a:endParaRPr lang="en-US" altLang="zh-CN" sz="2400" dirty="0"/>
          </a:p>
          <a:p>
            <a:pPr lvl="1"/>
            <a:r>
              <a:rPr lang="zh-CN" altLang="zh-CN" sz="2000" b="1" dirty="0" smtClean="0"/>
              <a:t>L</a:t>
            </a:r>
            <a:r>
              <a:rPr lang="en-US" altLang="zh-CN" sz="2000" b="1" dirty="0" err="1" smtClean="0"/>
              <a:t>ocate</a:t>
            </a:r>
            <a:endParaRPr lang="en-US" altLang="zh-CN" sz="2000" b="1" dirty="0" smtClean="0"/>
          </a:p>
          <a:p>
            <a:pPr lvl="2">
              <a:lnSpc>
                <a:spcPct val="100000"/>
              </a:lnSpc>
            </a:pPr>
            <a:r>
              <a:rPr lang="en-US" altLang="zh-CN" sz="1800" i="1" dirty="0" smtClean="0"/>
              <a:t>Discover </a:t>
            </a:r>
            <a:r>
              <a:rPr lang="en-US" altLang="zh-CN" sz="1800" i="1" dirty="0"/>
              <a:t>service</a:t>
            </a:r>
            <a:r>
              <a:rPr lang="en-US" altLang="zh-CN" sz="1800" dirty="0"/>
              <a:t>. Locate a service through searching a known directory </a:t>
            </a:r>
            <a:r>
              <a:rPr lang="en-US" altLang="zh-CN" sz="1800" dirty="0" smtClean="0"/>
              <a:t>service</a:t>
            </a:r>
            <a:r>
              <a:rPr lang="en-US" altLang="zh-CN" sz="1800" dirty="0"/>
              <a:t>. </a:t>
            </a:r>
            <a:r>
              <a:rPr lang="en-US" altLang="zh-CN" sz="1800" dirty="0" smtClean="0"/>
              <a:t>There </a:t>
            </a:r>
            <a:r>
              <a:rPr lang="en-US" altLang="zh-CN" sz="1800" dirty="0"/>
              <a:t>may be multiple levels of indirection in this location process—that is, a known location points to another location that in turn can be searched for the service. The service can be located by type of service, by name, by location, or by some other attribute. </a:t>
            </a:r>
            <a:endParaRPr lang="en-US" altLang="zh-CN" sz="1800" dirty="0"/>
          </a:p>
          <a:p>
            <a:pPr lvl="1"/>
            <a:r>
              <a:rPr lang="zh-CN" altLang="zh-CN" sz="2000" b="1" dirty="0" smtClean="0"/>
              <a:t>M</a:t>
            </a:r>
            <a:r>
              <a:rPr lang="en-US" altLang="zh-CN" sz="2000" b="1" dirty="0" err="1" smtClean="0"/>
              <a:t>anage</a:t>
            </a:r>
            <a:r>
              <a:rPr lang="zh-CN" altLang="en-US" sz="2000" b="1" dirty="0" smtClean="0"/>
              <a:t> </a:t>
            </a:r>
            <a:r>
              <a:rPr lang="en-US" altLang="zh-CN" sz="2000" b="1" dirty="0" smtClean="0"/>
              <a:t>Interfaces</a:t>
            </a:r>
            <a:r>
              <a:rPr lang="en-US" altLang="zh-CN" sz="2000" b="1" dirty="0" smtClean="0"/>
              <a:t> </a:t>
            </a:r>
          </a:p>
          <a:p>
            <a:pPr lvl="2"/>
            <a:r>
              <a:rPr lang="en-US" altLang="zh-CN" sz="1800" i="1" dirty="0" smtClean="0"/>
              <a:t>Orchestrate</a:t>
            </a:r>
            <a:r>
              <a:rPr lang="en-US" altLang="zh-CN" sz="1800" dirty="0"/>
              <a:t>. Orchestrate is a tactic that uses a control mechanism to coordinate and manage and sequence the invocation of particular services (which could be ignorant of each other). </a:t>
            </a:r>
          </a:p>
          <a:p>
            <a:pPr lvl="2"/>
            <a:r>
              <a:rPr lang="en-US" altLang="zh-CN" sz="1800" i="1" dirty="0" smtClean="0"/>
              <a:t> </a:t>
            </a:r>
            <a:r>
              <a:rPr lang="en-US" altLang="zh-CN" sz="1800" i="1" dirty="0"/>
              <a:t>Tailor interface</a:t>
            </a:r>
            <a:r>
              <a:rPr lang="en-US" altLang="zh-CN" sz="1800" dirty="0"/>
              <a:t>. Tailor interface is a tactic that adds or removes capabilities to an interface. </a:t>
            </a:r>
          </a:p>
          <a:p>
            <a:pPr lvl="2"/>
            <a:endParaRPr lang="en-US" altLang="zh-CN" sz="1800" i="1" dirty="0"/>
          </a:p>
          <a:p>
            <a:endParaRPr lang="en-US" altLang="zh-CN" dirty="0"/>
          </a:p>
          <a:p>
            <a:endParaRPr lang="en-US" altLang="zh-CN" dirty="0"/>
          </a:p>
          <a:p>
            <a:endParaRPr lang="en-US" altLang="zh-CN" dirty="0"/>
          </a:p>
          <a:p>
            <a:endParaRPr lang="en-US" altLang="zh-CN" i="1" dirty="0" smtClean="0"/>
          </a:p>
          <a:p>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1160065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a:t>Quality Attributes</a:t>
            </a:r>
            <a:endParaRPr lang="en-US" dirty="0"/>
          </a:p>
        </p:txBody>
      </p:sp>
      <p:sp>
        <p:nvSpPr>
          <p:cNvPr id="4" name="内容占位符 13"/>
          <p:cNvSpPr txBox="1">
            <a:spLocks/>
          </p:cNvSpPr>
          <p:nvPr/>
        </p:nvSpPr>
        <p:spPr>
          <a:xfrm>
            <a:off x="828675" y="1587500"/>
            <a:ext cx="7486650" cy="482600"/>
          </a:xfrm>
          <a:prstGeom prst="rect">
            <a:avLst/>
          </a:prstGeom>
        </p:spPr>
        <p:txBody>
          <a:bodyPr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marL="228600" lvl="1">
              <a:spcBef>
                <a:spcPts val="1800"/>
              </a:spcBef>
            </a:pPr>
            <a:r>
              <a:rPr lang="zh-CN" altLang="zh-CN" sz="2400" b="1" dirty="0" smtClean="0"/>
              <a:t>T</a:t>
            </a:r>
            <a:r>
              <a:rPr lang="en-US" altLang="zh-CN" sz="2400" b="1" dirty="0" err="1" smtClean="0"/>
              <a:t>actics</a:t>
            </a:r>
            <a:r>
              <a:rPr lang="en-US" altLang="zh-CN" sz="2400" b="1" dirty="0" smtClean="0"/>
              <a:t> for </a:t>
            </a:r>
            <a:r>
              <a:rPr lang="zh-CN" altLang="zh-CN" sz="2400" dirty="0"/>
              <a:t>I</a:t>
            </a:r>
            <a:r>
              <a:rPr lang="en-US" altLang="zh-CN" sz="2400" dirty="0" err="1"/>
              <a:t>nteroperability</a:t>
            </a:r>
            <a:endParaRPr lang="en-US" altLang="zh-CN" sz="2400" dirty="0"/>
          </a:p>
          <a:p>
            <a:endParaRPr lang="en-US" altLang="zh-CN" dirty="0" smtClean="0"/>
          </a:p>
          <a:p>
            <a:endParaRPr lang="en-US" altLang="zh-CN" dirty="0" smtClean="0"/>
          </a:p>
          <a:p>
            <a:endParaRPr lang="en-US" altLang="zh-CN" dirty="0" smtClean="0"/>
          </a:p>
          <a:p>
            <a:endParaRPr lang="en-US" altLang="zh-CN" i="1" dirty="0" smtClean="0"/>
          </a:p>
          <a:p>
            <a:endParaRPr lang="en-US" altLang="zh-CN" dirty="0" smtClean="0"/>
          </a:p>
          <a:p>
            <a:endParaRPr lang="en-US" altLang="zh-CN" dirty="0" smtClean="0"/>
          </a:p>
          <a:p>
            <a:endParaRPr lang="en-US" altLang="zh-CN" dirty="0" smtClean="0"/>
          </a:p>
          <a:p>
            <a:endParaRPr lang="en-US" altLang="zh-CN" dirty="0"/>
          </a:p>
        </p:txBody>
      </p:sp>
      <p:pic>
        <p:nvPicPr>
          <p:cNvPr id="3" name="图片 2" descr="屏幕快照 2018-02-25 下午4.07.3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400" y="2298700"/>
            <a:ext cx="7531100" cy="4165600"/>
          </a:xfrm>
          <a:prstGeom prst="rect">
            <a:avLst/>
          </a:prstGeom>
        </p:spPr>
      </p:pic>
    </p:spTree>
    <p:extLst>
      <p:ext uri="{BB962C8B-B14F-4D97-AF65-F5344CB8AC3E}">
        <p14:creationId xmlns:p14="http://schemas.microsoft.com/office/powerpoint/2010/main" val="1834307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latin typeface="微软雅黑" panose="020B0503020204020204" pitchFamily="34" charset="-122"/>
                <a:ea typeface="微软雅黑" panose="020B0503020204020204" pitchFamily="34" charset="-122"/>
              </a:rPr>
              <a:t>Quality Attributes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587500"/>
            <a:ext cx="7486650" cy="4572000"/>
          </a:xfrm>
        </p:spPr>
        <p:txBody>
          <a:bodyPr rtlCol="0">
            <a:normAutofit/>
          </a:bodyPr>
          <a:lstStyle/>
          <a:p>
            <a:pPr marL="228600" lvl="1">
              <a:spcBef>
                <a:spcPts val="1800"/>
              </a:spcBef>
            </a:pPr>
            <a:r>
              <a:rPr lang="zh-CN" altLang="zh-CN" sz="2400" dirty="0" smtClean="0"/>
              <a:t>M</a:t>
            </a:r>
            <a:r>
              <a:rPr lang="en-US" altLang="zh-CN" sz="2400" dirty="0" err="1" smtClean="0"/>
              <a:t>odifiability</a:t>
            </a:r>
            <a:endParaRPr lang="en-US" altLang="zh-CN" sz="2400" dirty="0" smtClean="0"/>
          </a:p>
          <a:p>
            <a:pPr marL="457200" lvl="2" indent="0">
              <a:spcBef>
                <a:spcPts val="1800"/>
              </a:spcBef>
              <a:buNone/>
            </a:pPr>
            <a:r>
              <a:rPr lang="en-US" altLang="zh-CN" sz="1800" dirty="0"/>
              <a:t>Modifiability is the ability to quickly make changes to a system at a higher performance-to-price ratio. Often based on some specific changes, the modifiability is measured by examining the costs of these </a:t>
            </a:r>
            <a:r>
              <a:rPr lang="en-US" altLang="zh-CN" sz="1800" dirty="0" smtClean="0"/>
              <a:t>changes</a:t>
            </a:r>
            <a:r>
              <a:rPr lang="zh-CN" altLang="en-US" sz="1800" dirty="0" smtClean="0"/>
              <a:t>.</a:t>
            </a:r>
            <a:endParaRPr lang="en-US" altLang="zh-CN" sz="1800" dirty="0" smtClean="0"/>
          </a:p>
          <a:p>
            <a:pPr marL="742950" lvl="2" indent="-285750">
              <a:spcBef>
                <a:spcPts val="1800"/>
              </a:spcBef>
              <a:buFont typeface="Arial"/>
              <a:buChar char="•"/>
            </a:pPr>
            <a:r>
              <a:rPr lang="en-US" altLang="zh-CN" sz="1800" i="1" dirty="0"/>
              <a:t>What can change? </a:t>
            </a:r>
            <a:endParaRPr lang="en-US" altLang="zh-CN" sz="1800" dirty="0" smtClean="0"/>
          </a:p>
          <a:p>
            <a:pPr marL="742950" lvl="2" indent="-285750">
              <a:spcBef>
                <a:spcPts val="1800"/>
              </a:spcBef>
              <a:buFont typeface="Arial"/>
              <a:buChar char="•"/>
            </a:pPr>
            <a:r>
              <a:rPr lang="en-US" altLang="zh-CN" sz="1800" i="1" dirty="0" smtClean="0"/>
              <a:t>What </a:t>
            </a:r>
            <a:r>
              <a:rPr lang="en-US" altLang="zh-CN" sz="1800" i="1" dirty="0"/>
              <a:t>is the likelihood of the change? </a:t>
            </a:r>
            <a:endParaRPr lang="en-US" altLang="zh-CN" sz="1800" i="1" dirty="0" smtClean="0"/>
          </a:p>
          <a:p>
            <a:pPr marL="742950" lvl="2" indent="-285750">
              <a:spcBef>
                <a:spcPts val="1800"/>
              </a:spcBef>
              <a:buFont typeface="Arial"/>
              <a:buChar char="•"/>
            </a:pPr>
            <a:r>
              <a:rPr lang="en-US" altLang="zh-CN" sz="1800" i="1" dirty="0"/>
              <a:t>When is the change made and who makes it? </a:t>
            </a:r>
            <a:endParaRPr lang="en-US" altLang="zh-CN" sz="1800" i="1" dirty="0" smtClean="0"/>
          </a:p>
          <a:p>
            <a:pPr marL="742950" lvl="2" indent="-285750">
              <a:spcBef>
                <a:spcPts val="1800"/>
              </a:spcBef>
              <a:buFont typeface="Arial"/>
              <a:buChar char="•"/>
            </a:pPr>
            <a:r>
              <a:rPr lang="en-US" altLang="zh-CN" sz="1800" i="1" dirty="0"/>
              <a:t>What is the cost of the change? </a:t>
            </a:r>
            <a:endParaRPr lang="en-US" altLang="zh-CN" sz="1800" dirty="0"/>
          </a:p>
          <a:p>
            <a:pPr marL="457200" lvl="2" indent="0">
              <a:spcBef>
                <a:spcPts val="1800"/>
              </a:spcBef>
              <a:buNone/>
            </a:pPr>
            <a:endParaRPr lang="en-US" altLang="zh-CN" sz="1800" dirty="0"/>
          </a:p>
          <a:p>
            <a:pPr marL="457200" lvl="2" indent="0">
              <a:spcBef>
                <a:spcPts val="1800"/>
              </a:spcBef>
              <a:buNone/>
            </a:pPr>
            <a:endParaRPr lang="en-US" altLang="zh-CN" sz="1800" dirty="0"/>
          </a:p>
        </p:txBody>
      </p:sp>
      <p:sp>
        <p:nvSpPr>
          <p:cNvPr id="2" name="文本框 1"/>
          <p:cNvSpPr txBox="1"/>
          <p:nvPr/>
        </p:nvSpPr>
        <p:spPr>
          <a:xfrm>
            <a:off x="3403600" y="2387600"/>
            <a:ext cx="184666"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853150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latin typeface="微软雅黑" panose="020B0503020204020204" pitchFamily="34" charset="-122"/>
                <a:ea typeface="微软雅黑" panose="020B0503020204020204" pitchFamily="34" charset="-122"/>
              </a:rPr>
              <a:t>Quality Attributes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587500"/>
            <a:ext cx="7486650" cy="4572000"/>
          </a:xfrm>
        </p:spPr>
        <p:txBody>
          <a:bodyPr rtlCol="0">
            <a:normAutofit/>
          </a:bodyPr>
          <a:lstStyle/>
          <a:p>
            <a:pPr marL="228600" lvl="1">
              <a:spcBef>
                <a:spcPts val="1800"/>
              </a:spcBef>
            </a:pPr>
            <a:r>
              <a:rPr lang="zh-CN" altLang="zh-CN" sz="2400" dirty="0" smtClean="0"/>
              <a:t>M</a:t>
            </a:r>
            <a:r>
              <a:rPr lang="en-US" altLang="zh-CN" sz="2400" dirty="0" err="1" smtClean="0"/>
              <a:t>odifiability</a:t>
            </a:r>
            <a:r>
              <a:rPr lang="zh-CN" altLang="en-US" sz="2400" dirty="0" smtClean="0"/>
              <a:t> </a:t>
            </a:r>
            <a:r>
              <a:rPr lang="zh-CN" altLang="zh-CN" sz="2400" dirty="0" smtClean="0"/>
              <a:t>G</a:t>
            </a:r>
            <a:r>
              <a:rPr lang="en-US" altLang="zh-CN" sz="2400" dirty="0" err="1" smtClean="0"/>
              <a:t>eneral</a:t>
            </a:r>
            <a:r>
              <a:rPr lang="en-US" altLang="zh-CN" sz="2400" dirty="0" smtClean="0"/>
              <a:t> </a:t>
            </a:r>
            <a:r>
              <a:rPr lang="zh-CN" altLang="zh-CN" sz="2400" dirty="0"/>
              <a:t>S</a:t>
            </a:r>
            <a:r>
              <a:rPr lang="en-US" altLang="zh-CN" sz="2400" dirty="0" err="1" smtClean="0"/>
              <a:t>cenario</a:t>
            </a:r>
            <a:r>
              <a:rPr lang="en-US" altLang="zh-CN" sz="2400" dirty="0" smtClean="0"/>
              <a:t> </a:t>
            </a:r>
          </a:p>
          <a:p>
            <a:pPr marL="228600" lvl="1">
              <a:spcBef>
                <a:spcPts val="1800"/>
              </a:spcBef>
            </a:pPr>
            <a:endParaRPr lang="en-US" altLang="zh-CN" sz="2000" dirty="0" smtClean="0"/>
          </a:p>
        </p:txBody>
      </p:sp>
      <p:pic>
        <p:nvPicPr>
          <p:cNvPr id="2" name="图片 1" descr="屏幕快照 2018-02-25 下午2.59.3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600" y="2094380"/>
            <a:ext cx="6686550" cy="4319119"/>
          </a:xfrm>
          <a:prstGeom prst="rect">
            <a:avLst/>
          </a:prstGeom>
        </p:spPr>
      </p:pic>
    </p:spTree>
    <p:extLst>
      <p:ext uri="{BB962C8B-B14F-4D97-AF65-F5344CB8AC3E}">
        <p14:creationId xmlns:p14="http://schemas.microsoft.com/office/powerpoint/2010/main" val="2120686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latin typeface="微软雅黑" panose="020B0503020204020204" pitchFamily="34" charset="-122"/>
                <a:ea typeface="微软雅黑" panose="020B0503020204020204" pitchFamily="34" charset="-122"/>
              </a:rPr>
              <a:t>Quality Attributes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587500"/>
            <a:ext cx="7486650" cy="4572000"/>
          </a:xfrm>
        </p:spPr>
        <p:txBody>
          <a:bodyPr rtlCol="0">
            <a:normAutofit lnSpcReduction="10000"/>
          </a:bodyPr>
          <a:lstStyle/>
          <a:p>
            <a:r>
              <a:rPr lang="zh-CN" altLang="zh-CN" sz="2400" b="1" dirty="0" smtClean="0"/>
              <a:t>T</a:t>
            </a:r>
            <a:r>
              <a:rPr lang="en-US" altLang="zh-CN" sz="2400" b="1" dirty="0" err="1" smtClean="0"/>
              <a:t>actics</a:t>
            </a:r>
            <a:r>
              <a:rPr lang="en-US" altLang="zh-CN" sz="2400" b="1" dirty="0" smtClean="0"/>
              <a:t> for </a:t>
            </a:r>
            <a:r>
              <a:rPr lang="zh-CN" altLang="zh-CN" sz="2400" dirty="0"/>
              <a:t>M</a:t>
            </a:r>
            <a:r>
              <a:rPr lang="en-US" altLang="zh-CN" sz="2400" dirty="0" err="1"/>
              <a:t>odifiability</a:t>
            </a:r>
            <a:r>
              <a:rPr lang="zh-CN" altLang="en-US" sz="2400" dirty="0"/>
              <a:t> </a:t>
            </a:r>
            <a:endParaRPr lang="en-US" altLang="zh-CN" sz="2400" dirty="0"/>
          </a:p>
          <a:p>
            <a:pPr lvl="1"/>
            <a:r>
              <a:rPr lang="zh-CN" altLang="zh-CN" sz="2000" b="1" dirty="0"/>
              <a:t>R</a:t>
            </a:r>
            <a:r>
              <a:rPr lang="en-US" altLang="zh-CN" sz="2000" b="1" dirty="0" smtClean="0"/>
              <a:t>educe </a:t>
            </a:r>
            <a:r>
              <a:rPr lang="en-US" altLang="zh-CN" sz="2000" b="1" dirty="0"/>
              <a:t>the Size of a Module </a:t>
            </a:r>
            <a:endParaRPr lang="en-US" altLang="zh-CN" sz="2000" b="1" dirty="0" smtClean="0"/>
          </a:p>
          <a:p>
            <a:pPr lvl="2">
              <a:lnSpc>
                <a:spcPct val="100000"/>
              </a:lnSpc>
            </a:pPr>
            <a:r>
              <a:rPr lang="en-US" altLang="zh-CN" sz="1800" i="1" dirty="0" smtClean="0"/>
              <a:t>Split </a:t>
            </a:r>
            <a:r>
              <a:rPr lang="en-US" altLang="zh-CN" sz="1800" i="1" dirty="0"/>
              <a:t>module</a:t>
            </a:r>
            <a:r>
              <a:rPr lang="en-US" altLang="zh-CN" sz="1800" dirty="0"/>
              <a:t>. If the module being modified includes a great deal of </a:t>
            </a:r>
            <a:r>
              <a:rPr lang="en-US" altLang="zh-CN" sz="1800" dirty="0" smtClean="0"/>
              <a:t>capability</a:t>
            </a:r>
            <a:r>
              <a:rPr lang="en-US" altLang="zh-CN" sz="1800" dirty="0"/>
              <a:t>, the modification costs will likely be high. Refining the module into several smaller modules should reduce the average cost of future changes. </a:t>
            </a:r>
            <a:endParaRPr lang="en-US" altLang="zh-CN" sz="1800" dirty="0"/>
          </a:p>
          <a:p>
            <a:pPr lvl="1"/>
            <a:r>
              <a:rPr lang="en-US" altLang="zh-CN" sz="2000" b="1" dirty="0"/>
              <a:t>Increase </a:t>
            </a:r>
            <a:r>
              <a:rPr lang="en-US" altLang="zh-CN" sz="2000" b="1" dirty="0" smtClean="0"/>
              <a:t>C</a:t>
            </a:r>
            <a:r>
              <a:rPr lang="en-US" altLang="zh-CN" sz="2000" b="1" dirty="0" smtClean="0"/>
              <a:t>ohesion </a:t>
            </a:r>
          </a:p>
          <a:p>
            <a:pPr lvl="2"/>
            <a:r>
              <a:rPr lang="en-US" altLang="zh-CN" sz="1800" i="1" dirty="0"/>
              <a:t>Increase semantic coherence</a:t>
            </a:r>
            <a:r>
              <a:rPr lang="en-US" altLang="zh-CN" sz="1800" dirty="0" smtClean="0"/>
              <a:t>.</a:t>
            </a:r>
            <a:r>
              <a:rPr lang="en-US" altLang="zh-CN" sz="1800" dirty="0"/>
              <a:t> If the responsibilities A and B in a </a:t>
            </a:r>
            <a:r>
              <a:rPr lang="en-US" altLang="zh-CN" sz="1800" dirty="0" smtClean="0"/>
              <a:t>module</a:t>
            </a:r>
            <a:r>
              <a:rPr lang="zh-CN" altLang="en-US" sz="1800" dirty="0" smtClean="0"/>
              <a:t> </a:t>
            </a:r>
            <a:r>
              <a:rPr lang="en-US" altLang="zh-CN" sz="1800" dirty="0" smtClean="0"/>
              <a:t>do </a:t>
            </a:r>
            <a:r>
              <a:rPr lang="en-US" altLang="zh-CN" sz="1800" dirty="0"/>
              <a:t>not serve the same purpose, they should be placed in different modules. This may involve creating a new module or it may involve moving a </a:t>
            </a:r>
            <a:r>
              <a:rPr lang="en-US" altLang="zh-CN" sz="1800" dirty="0" smtClean="0"/>
              <a:t>responsibility </a:t>
            </a:r>
            <a:r>
              <a:rPr lang="en-US" altLang="zh-CN" sz="1800" dirty="0"/>
              <a:t>to an existing module. One method for identifying </a:t>
            </a:r>
            <a:r>
              <a:rPr lang="en-US" altLang="zh-CN" sz="1800" dirty="0" smtClean="0"/>
              <a:t>responsibilities </a:t>
            </a:r>
            <a:r>
              <a:rPr lang="en-US" altLang="zh-CN" sz="1800" dirty="0"/>
              <a:t>to be moved is to hypothesize likely changes that affect a module. If some responsibilities are not affected by these changes, then those </a:t>
            </a:r>
            <a:r>
              <a:rPr lang="en-US" altLang="zh-CN" sz="1800" dirty="0" smtClean="0"/>
              <a:t>responsibilities </a:t>
            </a:r>
            <a:r>
              <a:rPr lang="en-US" altLang="zh-CN" sz="1800" dirty="0"/>
              <a:t>should probably be removed. </a:t>
            </a:r>
            <a:endParaRPr lang="en-US" altLang="zh-CN" sz="1800" i="1" dirty="0"/>
          </a:p>
          <a:p>
            <a:endParaRPr lang="en-US" altLang="zh-CN" dirty="0"/>
          </a:p>
          <a:p>
            <a:endParaRPr lang="en-US" altLang="zh-CN" dirty="0"/>
          </a:p>
          <a:p>
            <a:endParaRPr lang="en-US" altLang="zh-CN" dirty="0"/>
          </a:p>
          <a:p>
            <a:endParaRPr lang="en-US" altLang="zh-CN" i="1" dirty="0" smtClean="0"/>
          </a:p>
          <a:p>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2421754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latin typeface="微软雅黑" panose="020B0503020204020204" pitchFamily="34" charset="-122"/>
                <a:ea typeface="微软雅黑" panose="020B0503020204020204" pitchFamily="34" charset="-122"/>
              </a:rPr>
              <a:t>Quality Attributes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587500"/>
            <a:ext cx="7486650" cy="4965700"/>
          </a:xfrm>
        </p:spPr>
        <p:txBody>
          <a:bodyPr rtlCol="0">
            <a:normAutofit/>
          </a:bodyPr>
          <a:lstStyle/>
          <a:p>
            <a:r>
              <a:rPr lang="zh-CN" altLang="zh-CN" sz="2400" b="1" dirty="0" smtClean="0"/>
              <a:t>T</a:t>
            </a:r>
            <a:r>
              <a:rPr lang="en-US" altLang="zh-CN" sz="2400" b="1" dirty="0" err="1" smtClean="0"/>
              <a:t>actics</a:t>
            </a:r>
            <a:r>
              <a:rPr lang="en-US" altLang="zh-CN" sz="2400" b="1" dirty="0" smtClean="0"/>
              <a:t> for </a:t>
            </a:r>
            <a:r>
              <a:rPr lang="zh-CN" altLang="zh-CN" sz="2400" dirty="0"/>
              <a:t>M</a:t>
            </a:r>
            <a:r>
              <a:rPr lang="en-US" altLang="zh-CN" sz="2400" dirty="0" err="1"/>
              <a:t>odifiability</a:t>
            </a:r>
            <a:r>
              <a:rPr lang="zh-CN" altLang="en-US" sz="2400" dirty="0"/>
              <a:t> </a:t>
            </a:r>
            <a:endParaRPr lang="en-US" altLang="zh-CN" sz="2400" dirty="0"/>
          </a:p>
          <a:p>
            <a:pPr lvl="1"/>
            <a:r>
              <a:rPr lang="zh-CN" altLang="zh-CN" sz="2000" b="1" dirty="0" smtClean="0"/>
              <a:t>R</a:t>
            </a:r>
            <a:r>
              <a:rPr lang="en-US" altLang="zh-CN" sz="2000" b="1" dirty="0" smtClean="0"/>
              <a:t>educe </a:t>
            </a:r>
            <a:r>
              <a:rPr lang="zh-CN" altLang="zh-CN" sz="2000" b="1" dirty="0"/>
              <a:t>C</a:t>
            </a:r>
            <a:r>
              <a:rPr lang="en-US" altLang="zh-CN" sz="2000" b="1" dirty="0" err="1" smtClean="0"/>
              <a:t>oupling</a:t>
            </a:r>
            <a:r>
              <a:rPr lang="en-US" altLang="zh-CN" sz="2000" b="1" dirty="0" smtClean="0"/>
              <a:t> </a:t>
            </a:r>
          </a:p>
          <a:p>
            <a:pPr lvl="2"/>
            <a:r>
              <a:rPr lang="en-US" altLang="zh-CN" sz="1800" i="1" dirty="0"/>
              <a:t>Encapsulate. </a:t>
            </a:r>
            <a:r>
              <a:rPr lang="en-US" altLang="zh-CN" sz="1800" dirty="0"/>
              <a:t>Encapsulation introduces an explicit interface to a module. </a:t>
            </a:r>
          </a:p>
          <a:p>
            <a:pPr lvl="2"/>
            <a:r>
              <a:rPr lang="en-US" altLang="zh-CN" sz="1800" i="1" dirty="0"/>
              <a:t>Use an intermediary </a:t>
            </a:r>
            <a:r>
              <a:rPr lang="en-US" altLang="zh-CN" sz="1800" dirty="0"/>
              <a:t>breaks a dependency. </a:t>
            </a:r>
          </a:p>
          <a:p>
            <a:pPr lvl="2"/>
            <a:r>
              <a:rPr lang="en-US" altLang="zh-CN" sz="1800" i="1" dirty="0"/>
              <a:t>Restrict dependencies </a:t>
            </a:r>
            <a:r>
              <a:rPr lang="en-US" altLang="zh-CN" sz="1800" dirty="0"/>
              <a:t>is a tactic that restricts the modules that a given </a:t>
            </a:r>
            <a:r>
              <a:rPr lang="en-US" altLang="zh-CN" sz="1800" dirty="0" smtClean="0"/>
              <a:t>module </a:t>
            </a:r>
            <a:r>
              <a:rPr lang="en-US" altLang="zh-CN" sz="1800" dirty="0"/>
              <a:t>interacts with or depends on. </a:t>
            </a:r>
          </a:p>
          <a:p>
            <a:pPr lvl="2"/>
            <a:r>
              <a:rPr lang="en-US" altLang="zh-CN" sz="1800" i="1" dirty="0"/>
              <a:t>Refactor </a:t>
            </a:r>
            <a:r>
              <a:rPr lang="en-US" altLang="zh-CN" sz="1800" dirty="0"/>
              <a:t>is a tactic undertaken when two modules are affected by the same change because they are (at least partial) duplicates of each other. Code re- factoring is a mainstay practice of Agile development projects, a </a:t>
            </a:r>
          </a:p>
          <a:p>
            <a:pPr lvl="2"/>
            <a:r>
              <a:rPr lang="en-US" altLang="zh-CN" sz="1800" i="1" dirty="0"/>
              <a:t>Abstract common services</a:t>
            </a:r>
            <a:r>
              <a:rPr lang="en-US" altLang="zh-CN" sz="1800" dirty="0"/>
              <a:t>. </a:t>
            </a:r>
            <a:endParaRPr lang="en-US" altLang="zh-CN" sz="1800" dirty="0"/>
          </a:p>
          <a:p>
            <a:pPr lvl="1"/>
            <a:r>
              <a:rPr lang="zh-CN" altLang="zh-CN" sz="2000" b="1" dirty="0" smtClean="0"/>
              <a:t>D</a:t>
            </a:r>
            <a:r>
              <a:rPr lang="en-US" altLang="zh-CN" sz="2000" b="1" dirty="0" err="1" smtClean="0"/>
              <a:t>efer</a:t>
            </a:r>
            <a:r>
              <a:rPr lang="en-US" altLang="zh-CN" sz="2000" b="1" dirty="0" smtClean="0"/>
              <a:t> </a:t>
            </a:r>
            <a:r>
              <a:rPr lang="zh-CN" altLang="zh-CN" sz="2000" b="1" dirty="0"/>
              <a:t>B</a:t>
            </a:r>
            <a:r>
              <a:rPr lang="en-US" altLang="zh-CN" sz="2000" b="1" dirty="0" err="1" smtClean="0"/>
              <a:t>inding</a:t>
            </a:r>
            <a:r>
              <a:rPr lang="en-US" altLang="zh-CN" sz="2000" b="1" dirty="0" smtClean="0"/>
              <a:t> </a:t>
            </a:r>
          </a:p>
          <a:p>
            <a:pPr lvl="2"/>
            <a:r>
              <a:rPr lang="en-US" altLang="zh-CN" sz="1800" dirty="0"/>
              <a:t>bind values at compile time or build time </a:t>
            </a:r>
            <a:endParaRPr lang="en-US" altLang="zh-CN" sz="1800" dirty="0"/>
          </a:p>
          <a:p>
            <a:pPr lvl="2"/>
            <a:r>
              <a:rPr lang="en-US" altLang="zh-CN" sz="1800" dirty="0"/>
              <a:t>bind values at deployment time </a:t>
            </a:r>
            <a:endParaRPr lang="en-US" altLang="zh-CN" sz="1800" dirty="0"/>
          </a:p>
          <a:p>
            <a:pPr lvl="2"/>
            <a:r>
              <a:rPr lang="en-US" altLang="zh-CN" sz="1800" dirty="0"/>
              <a:t>bind values at runtime </a:t>
            </a:r>
            <a:endParaRPr lang="en-US" altLang="zh-CN" sz="1800" dirty="0"/>
          </a:p>
          <a:p>
            <a:pPr lvl="2"/>
            <a:endParaRPr lang="en-US" altLang="zh-CN" sz="1800" i="1" dirty="0"/>
          </a:p>
          <a:p>
            <a:endParaRPr lang="en-US" altLang="zh-CN" dirty="0"/>
          </a:p>
          <a:p>
            <a:endParaRPr lang="en-US" altLang="zh-CN" dirty="0"/>
          </a:p>
          <a:p>
            <a:endParaRPr lang="en-US" altLang="zh-CN" dirty="0"/>
          </a:p>
          <a:p>
            <a:endParaRPr lang="en-US" altLang="zh-CN" i="1" dirty="0" smtClean="0"/>
          </a:p>
          <a:p>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3802112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828674" y="76200"/>
            <a:ext cx="7845425" cy="1096962"/>
          </a:xfrm>
        </p:spPr>
        <p:txBody>
          <a:bodyPr rtlCol="0"/>
          <a:lstStyle/>
          <a:p>
            <a:r>
              <a:rPr lang="en-US" dirty="0"/>
              <a:t>The main manifestation of the software crisis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normAutofit/>
          </a:bodyPr>
          <a:lstStyle/>
          <a:p>
            <a:r>
              <a:rPr lang="en-US" sz="2400" dirty="0"/>
              <a:t>Increasing software </a:t>
            </a:r>
            <a:r>
              <a:rPr lang="en-US" sz="2400" dirty="0" smtClean="0"/>
              <a:t>costs</a:t>
            </a:r>
            <a:endParaRPr lang="en-US" sz="2400" dirty="0"/>
          </a:p>
          <a:p>
            <a:pPr lvl="1">
              <a:lnSpc>
                <a:spcPct val="100000"/>
              </a:lnSpc>
              <a:buFont typeface="Arial"/>
              <a:buChar char="•"/>
            </a:pPr>
            <a:r>
              <a:rPr lang="en-US" sz="2200" dirty="0" smtClean="0"/>
              <a:t>In </a:t>
            </a:r>
            <a:r>
              <a:rPr lang="en-US" sz="2200" dirty="0"/>
              <a:t>the 1950s software costs accounted for 10% -20% of the total computer system cost. By the mid-1960s, the share of software costs in computer systems had risen to about 50%</a:t>
            </a:r>
            <a:r>
              <a:rPr lang="en-US" sz="2200" dirty="0" smtClean="0"/>
              <a:t>.</a:t>
            </a:r>
          </a:p>
          <a:p>
            <a:pPr lvl="1">
              <a:lnSpc>
                <a:spcPct val="100000"/>
              </a:lnSpc>
              <a:buFont typeface="Arial"/>
              <a:buChar char="•"/>
            </a:pPr>
            <a:r>
              <a:rPr lang="en-US" sz="2200" dirty="0" smtClean="0"/>
              <a:t>Moreover</a:t>
            </a:r>
            <a:r>
              <a:rPr lang="en-US" sz="2200" dirty="0"/>
              <a:t>, the figure is constantly increasing. The following is a set of data from the Air Force computer system: In 1955, software costs accounted for about 18% of the total cost, reaching 60% in 1970, reaching 72% in 1975 and reached in 1980 80% in 1985 reached about 85</a:t>
            </a:r>
            <a:r>
              <a:rPr lang="en-US" sz="2200" dirty="0" smtClean="0"/>
              <a:t>%</a:t>
            </a:r>
            <a:r>
              <a:rPr lang="zh-CN" altLang="en-US" sz="2200" dirty="0" smtClean="0"/>
              <a:t>.</a:t>
            </a:r>
            <a:endParaRPr lang="x-none" sz="2200" dirty="0"/>
          </a:p>
        </p:txBody>
      </p:sp>
    </p:spTree>
    <p:extLst>
      <p:ext uri="{BB962C8B-B14F-4D97-AF65-F5344CB8AC3E}">
        <p14:creationId xmlns:p14="http://schemas.microsoft.com/office/powerpoint/2010/main" val="9297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a:t>Quality Attributes</a:t>
            </a:r>
            <a:endParaRPr lang="en-US" dirty="0"/>
          </a:p>
        </p:txBody>
      </p:sp>
      <p:sp>
        <p:nvSpPr>
          <p:cNvPr id="4" name="内容占位符 13"/>
          <p:cNvSpPr txBox="1">
            <a:spLocks/>
          </p:cNvSpPr>
          <p:nvPr/>
        </p:nvSpPr>
        <p:spPr>
          <a:xfrm>
            <a:off x="828675" y="1587500"/>
            <a:ext cx="7486650" cy="482600"/>
          </a:xfrm>
          <a:prstGeom prst="rect">
            <a:avLst/>
          </a:prstGeom>
        </p:spPr>
        <p:txBody>
          <a:bodyPr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r>
              <a:rPr lang="zh-CN" altLang="zh-CN" sz="2400" b="1" dirty="0" smtClean="0"/>
              <a:t>T</a:t>
            </a:r>
            <a:r>
              <a:rPr lang="en-US" altLang="zh-CN" sz="2400" b="1" dirty="0" err="1" smtClean="0"/>
              <a:t>actics</a:t>
            </a:r>
            <a:r>
              <a:rPr lang="en-US" altLang="zh-CN" sz="2400" b="1" dirty="0" smtClean="0"/>
              <a:t> for</a:t>
            </a:r>
            <a:r>
              <a:rPr lang="zh-CN" altLang="en-US" sz="2400" b="1" dirty="0" smtClean="0"/>
              <a:t> </a:t>
            </a:r>
            <a:r>
              <a:rPr lang="zh-CN" altLang="zh-CN" sz="2400" dirty="0"/>
              <a:t>M</a:t>
            </a:r>
            <a:r>
              <a:rPr lang="en-US" altLang="zh-CN" sz="2400" dirty="0" err="1"/>
              <a:t>odifiability</a:t>
            </a:r>
            <a:r>
              <a:rPr lang="en-US" altLang="zh-CN" sz="2400" b="1" dirty="0" smtClean="0"/>
              <a:t> </a:t>
            </a:r>
            <a:endParaRPr lang="en-US" altLang="zh-CN" dirty="0" smtClean="0"/>
          </a:p>
          <a:p>
            <a:endParaRPr lang="en-US" altLang="zh-CN" dirty="0" smtClean="0"/>
          </a:p>
          <a:p>
            <a:endParaRPr lang="en-US" altLang="zh-CN" dirty="0" smtClean="0"/>
          </a:p>
          <a:p>
            <a:endParaRPr lang="en-US" altLang="zh-CN" i="1" dirty="0" smtClean="0"/>
          </a:p>
          <a:p>
            <a:endParaRPr lang="en-US" altLang="zh-CN" dirty="0" smtClean="0"/>
          </a:p>
          <a:p>
            <a:endParaRPr lang="en-US" altLang="zh-CN" dirty="0" smtClean="0"/>
          </a:p>
          <a:p>
            <a:endParaRPr lang="en-US" altLang="zh-CN" dirty="0" smtClean="0"/>
          </a:p>
          <a:p>
            <a:endParaRPr lang="en-US" altLang="zh-CN" dirty="0"/>
          </a:p>
        </p:txBody>
      </p:sp>
      <p:pic>
        <p:nvPicPr>
          <p:cNvPr id="3" name="图片 2" descr="屏幕快照 2018-02-25 下午4.08.1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986" y="2146300"/>
            <a:ext cx="6462713" cy="4381500"/>
          </a:xfrm>
          <a:prstGeom prst="rect">
            <a:avLst/>
          </a:prstGeom>
        </p:spPr>
      </p:pic>
    </p:spTree>
    <p:extLst>
      <p:ext uri="{BB962C8B-B14F-4D97-AF65-F5344CB8AC3E}">
        <p14:creationId xmlns:p14="http://schemas.microsoft.com/office/powerpoint/2010/main" val="1834307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latin typeface="微软雅黑" panose="020B0503020204020204" pitchFamily="34" charset="-122"/>
                <a:ea typeface="微软雅黑" panose="020B0503020204020204" pitchFamily="34" charset="-122"/>
              </a:rPr>
              <a:t>Quality Attributes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587500"/>
            <a:ext cx="7486650" cy="4572000"/>
          </a:xfrm>
        </p:spPr>
        <p:txBody>
          <a:bodyPr rtlCol="0">
            <a:normAutofit/>
          </a:bodyPr>
          <a:lstStyle/>
          <a:p>
            <a:pPr marL="228600" lvl="1">
              <a:spcBef>
                <a:spcPts val="1800"/>
              </a:spcBef>
            </a:pPr>
            <a:r>
              <a:rPr lang="zh-CN" altLang="zh-CN" sz="2400" dirty="0" smtClean="0"/>
              <a:t>P</a:t>
            </a:r>
            <a:r>
              <a:rPr lang="en-US" altLang="zh-CN" sz="2400" dirty="0" err="1" smtClean="0"/>
              <a:t>erformance</a:t>
            </a:r>
            <a:endParaRPr lang="en-US" altLang="zh-CN" sz="2400" dirty="0" smtClean="0"/>
          </a:p>
          <a:p>
            <a:pPr marL="457200" lvl="1" indent="0">
              <a:buNone/>
            </a:pPr>
            <a:r>
              <a:rPr lang="en-US" altLang="zh-CN" sz="1800" dirty="0"/>
              <a:t>It’s about time and the software system’s ability to meet </a:t>
            </a:r>
            <a:r>
              <a:rPr lang="en-US" altLang="zh-CN" sz="1800" dirty="0" smtClean="0"/>
              <a:t>timing requirements. </a:t>
            </a:r>
            <a:r>
              <a:rPr lang="en-US" altLang="zh-CN" sz="1800" dirty="0"/>
              <a:t>When events occur—interrupts, messages, requests from </a:t>
            </a:r>
            <a:r>
              <a:rPr lang="en-US" altLang="zh-CN" sz="1800" dirty="0" smtClean="0"/>
              <a:t>users </a:t>
            </a:r>
            <a:r>
              <a:rPr lang="en-US" altLang="zh-CN" sz="1800" dirty="0"/>
              <a:t>or other systems, or clock events marking the passage of </a:t>
            </a:r>
            <a:r>
              <a:rPr lang="en-US" altLang="zh-CN" sz="1800" dirty="0" smtClean="0"/>
              <a:t>time—the </a:t>
            </a:r>
            <a:r>
              <a:rPr lang="en-US" altLang="zh-CN" sz="1800" dirty="0" err="1" smtClean="0"/>
              <a:t>system</a:t>
            </a:r>
            <a:r>
              <a:rPr lang="en-US" altLang="zh-CN" sz="1800" dirty="0" err="1" smtClean="0"/>
              <a:t>,or</a:t>
            </a:r>
            <a:r>
              <a:rPr lang="zh-CN" altLang="en-US" sz="1800" dirty="0" smtClean="0"/>
              <a:t> </a:t>
            </a:r>
            <a:r>
              <a:rPr lang="en-US" altLang="zh-CN" sz="1800" dirty="0" smtClean="0"/>
              <a:t>some</a:t>
            </a:r>
            <a:r>
              <a:rPr lang="zh-CN" altLang="en-US" sz="1800" dirty="0" smtClean="0"/>
              <a:t> </a:t>
            </a:r>
            <a:r>
              <a:rPr lang="en-US" altLang="zh-CN" sz="1800" dirty="0" smtClean="0"/>
              <a:t>element</a:t>
            </a:r>
            <a:r>
              <a:rPr lang="zh-CN" altLang="en-US" sz="1800" dirty="0" smtClean="0"/>
              <a:t> </a:t>
            </a:r>
            <a:r>
              <a:rPr lang="en-US" altLang="zh-CN" sz="1800" dirty="0" smtClean="0"/>
              <a:t>of</a:t>
            </a:r>
            <a:r>
              <a:rPr lang="zh-CN" altLang="en-US" sz="1800" dirty="0" smtClean="0"/>
              <a:t> </a:t>
            </a:r>
            <a:r>
              <a:rPr lang="en-US" altLang="zh-CN" sz="1800" dirty="0" smtClean="0"/>
              <a:t>the</a:t>
            </a:r>
            <a:r>
              <a:rPr lang="zh-CN" altLang="en-US" sz="1800" dirty="0" smtClean="0"/>
              <a:t> </a:t>
            </a:r>
            <a:r>
              <a:rPr lang="en-US" altLang="zh-CN" sz="1800" dirty="0" smtClean="0"/>
              <a:t>system,</a:t>
            </a:r>
            <a:r>
              <a:rPr lang="zh-CN" altLang="en-US" sz="1800" dirty="0" smtClean="0"/>
              <a:t> </a:t>
            </a:r>
            <a:r>
              <a:rPr lang="en-US" altLang="zh-CN" sz="1800" dirty="0" smtClean="0"/>
              <a:t>must</a:t>
            </a:r>
            <a:r>
              <a:rPr lang="zh-CN" altLang="en-US" sz="1800" dirty="0" smtClean="0"/>
              <a:t> </a:t>
            </a:r>
            <a:r>
              <a:rPr lang="en-US" altLang="zh-CN" sz="1800" dirty="0" smtClean="0"/>
              <a:t>respond</a:t>
            </a:r>
            <a:r>
              <a:rPr lang="zh-CN" altLang="en-US" sz="1800" dirty="0" smtClean="0"/>
              <a:t> </a:t>
            </a:r>
            <a:r>
              <a:rPr lang="en-US" altLang="zh-CN" sz="1800" dirty="0" smtClean="0"/>
              <a:t>to</a:t>
            </a:r>
            <a:r>
              <a:rPr lang="zh-CN" altLang="en-US" sz="1800" dirty="0" smtClean="0"/>
              <a:t> </a:t>
            </a:r>
            <a:r>
              <a:rPr lang="en-US" altLang="zh-CN" sz="1800" dirty="0" smtClean="0"/>
              <a:t>them</a:t>
            </a:r>
            <a:r>
              <a:rPr lang="zh-CN" altLang="en-US" sz="1800" dirty="0" smtClean="0"/>
              <a:t> </a:t>
            </a:r>
            <a:r>
              <a:rPr lang="en-US" altLang="zh-CN" sz="1800" dirty="0" smtClean="0"/>
              <a:t>in</a:t>
            </a:r>
            <a:r>
              <a:rPr lang="zh-CN" altLang="en-US" sz="1800" dirty="0" smtClean="0"/>
              <a:t> </a:t>
            </a:r>
            <a:r>
              <a:rPr lang="en-US" altLang="zh-CN" sz="1800" dirty="0" err="1" smtClean="0"/>
              <a:t>time.Characterizing</a:t>
            </a:r>
            <a:r>
              <a:rPr lang="zh-CN" altLang="en-US" sz="1800" dirty="0" smtClean="0"/>
              <a:t> </a:t>
            </a:r>
            <a:r>
              <a:rPr lang="en-US" altLang="zh-CN" sz="1800" dirty="0" smtClean="0"/>
              <a:t>the</a:t>
            </a:r>
            <a:r>
              <a:rPr lang="zh-CN" altLang="en-US" sz="1800" dirty="0" smtClean="0"/>
              <a:t> </a:t>
            </a:r>
            <a:r>
              <a:rPr lang="en-US" altLang="zh-CN" sz="1800" dirty="0" smtClean="0"/>
              <a:t>event</a:t>
            </a:r>
            <a:r>
              <a:rPr lang="zh-CN" altLang="en-US" sz="1800" dirty="0" smtClean="0"/>
              <a:t>s </a:t>
            </a:r>
            <a:r>
              <a:rPr lang="en-US" altLang="zh-CN" sz="1800" dirty="0" smtClean="0"/>
              <a:t>that</a:t>
            </a:r>
            <a:r>
              <a:rPr lang="zh-CN" altLang="en-US" sz="1800" dirty="0" smtClean="0"/>
              <a:t> </a:t>
            </a:r>
            <a:r>
              <a:rPr lang="en-US" altLang="zh-CN" sz="1800" dirty="0" smtClean="0"/>
              <a:t>can</a:t>
            </a:r>
            <a:r>
              <a:rPr lang="zh-CN" altLang="en-US" sz="1800" dirty="0" smtClean="0"/>
              <a:t> </a:t>
            </a:r>
            <a:r>
              <a:rPr lang="en-US" altLang="zh-CN" sz="1800" dirty="0" smtClean="0"/>
              <a:t>occur</a:t>
            </a:r>
            <a:r>
              <a:rPr lang="zh-CN" altLang="en-US" sz="1800" dirty="0" smtClean="0"/>
              <a:t> </a:t>
            </a:r>
            <a:r>
              <a:rPr lang="zh-CN" altLang="zh-CN" sz="1800" dirty="0" smtClean="0"/>
              <a:t>(</a:t>
            </a:r>
            <a:r>
              <a:rPr lang="en-US" altLang="zh-CN" sz="1800" dirty="0" smtClean="0"/>
              <a:t>and</a:t>
            </a:r>
            <a:r>
              <a:rPr lang="zh-CN" altLang="en-US" sz="1800" dirty="0" smtClean="0"/>
              <a:t> </a:t>
            </a:r>
            <a:r>
              <a:rPr lang="en-US" altLang="zh-CN" sz="1800" dirty="0" smtClean="0"/>
              <a:t>when</a:t>
            </a:r>
            <a:r>
              <a:rPr lang="zh-CN" altLang="en-US" sz="1800" dirty="0" smtClean="0"/>
              <a:t> </a:t>
            </a:r>
            <a:r>
              <a:rPr lang="en-US" altLang="zh-CN" sz="1800" dirty="0" smtClean="0"/>
              <a:t>they</a:t>
            </a:r>
            <a:r>
              <a:rPr lang="zh-CN" altLang="en-US" sz="1800" dirty="0" smtClean="0"/>
              <a:t> </a:t>
            </a:r>
            <a:r>
              <a:rPr lang="en-US" altLang="zh-CN" sz="1800" dirty="0" smtClean="0"/>
              <a:t>can</a:t>
            </a:r>
            <a:r>
              <a:rPr lang="zh-CN" altLang="en-US" sz="1800" dirty="0" smtClean="0"/>
              <a:t> </a:t>
            </a:r>
            <a:r>
              <a:rPr lang="zh-CN" altLang="zh-CN" sz="1800" dirty="0" smtClean="0"/>
              <a:t>o</a:t>
            </a:r>
            <a:r>
              <a:rPr lang="en-US" altLang="zh-CN" sz="1800" dirty="0" err="1" smtClean="0"/>
              <a:t>ccur</a:t>
            </a:r>
            <a:r>
              <a:rPr lang="en-US" altLang="zh-CN" sz="1800" dirty="0" smtClean="0"/>
              <a:t>)</a:t>
            </a:r>
            <a:r>
              <a:rPr lang="zh-CN" altLang="en-US" sz="1800" dirty="0" smtClean="0"/>
              <a:t> </a:t>
            </a:r>
            <a:r>
              <a:rPr lang="en-US" altLang="zh-CN" sz="1800" dirty="0" smtClean="0"/>
              <a:t>and</a:t>
            </a:r>
            <a:r>
              <a:rPr lang="zh-CN" altLang="en-US" sz="1800" dirty="0" smtClean="0"/>
              <a:t> </a:t>
            </a:r>
            <a:r>
              <a:rPr lang="en-US" altLang="zh-CN" sz="1800" dirty="0" smtClean="0"/>
              <a:t>the</a:t>
            </a:r>
            <a:r>
              <a:rPr lang="zh-CN" altLang="en-US" sz="1800" dirty="0" smtClean="0"/>
              <a:t> </a:t>
            </a:r>
            <a:r>
              <a:rPr lang="en-US" altLang="zh-CN" sz="1800" dirty="0" smtClean="0"/>
              <a:t>system</a:t>
            </a:r>
            <a:r>
              <a:rPr lang="zh-CN" altLang="en-US" sz="1800" dirty="0" smtClean="0"/>
              <a:t> </a:t>
            </a:r>
            <a:r>
              <a:rPr lang="en-US" altLang="zh-CN" sz="1800" dirty="0" smtClean="0"/>
              <a:t>or</a:t>
            </a:r>
            <a:r>
              <a:rPr lang="zh-CN" altLang="en-US" sz="1800" dirty="0" smtClean="0"/>
              <a:t> </a:t>
            </a:r>
            <a:r>
              <a:rPr lang="en-US" altLang="zh-CN" sz="1800" dirty="0" smtClean="0"/>
              <a:t>element’s</a:t>
            </a:r>
            <a:r>
              <a:rPr lang="zh-CN" altLang="en-US" sz="1800" dirty="0" smtClean="0"/>
              <a:t> </a:t>
            </a:r>
            <a:r>
              <a:rPr lang="en-US" altLang="zh-CN" sz="1800" dirty="0" smtClean="0"/>
              <a:t>time-based</a:t>
            </a:r>
            <a:r>
              <a:rPr lang="zh-CN" altLang="en-US" sz="1800" dirty="0" smtClean="0"/>
              <a:t> </a:t>
            </a:r>
            <a:r>
              <a:rPr lang="en-US" altLang="zh-CN" sz="1800" dirty="0" smtClean="0"/>
              <a:t>response</a:t>
            </a:r>
            <a:r>
              <a:rPr lang="zh-CN" altLang="en-US" sz="1800" dirty="0" smtClean="0"/>
              <a:t> </a:t>
            </a:r>
            <a:r>
              <a:rPr lang="en-US" altLang="zh-CN" sz="1800" dirty="0" smtClean="0"/>
              <a:t>to</a:t>
            </a:r>
            <a:r>
              <a:rPr lang="zh-CN" altLang="en-US" sz="1800" dirty="0" smtClean="0"/>
              <a:t> </a:t>
            </a:r>
            <a:r>
              <a:rPr lang="en-US" altLang="zh-CN" sz="1800" dirty="0" smtClean="0"/>
              <a:t>those</a:t>
            </a:r>
            <a:r>
              <a:rPr lang="zh-CN" altLang="en-US" sz="1800" dirty="0" smtClean="0"/>
              <a:t> </a:t>
            </a:r>
            <a:r>
              <a:rPr lang="en-US" altLang="zh-CN" sz="1800" dirty="0" smtClean="0"/>
              <a:t>events</a:t>
            </a:r>
            <a:r>
              <a:rPr lang="zh-CN" altLang="en-US" sz="1800" dirty="0" smtClean="0"/>
              <a:t> </a:t>
            </a:r>
            <a:r>
              <a:rPr lang="en-US" altLang="zh-CN" sz="1800" dirty="0" smtClean="0"/>
              <a:t>is</a:t>
            </a:r>
            <a:r>
              <a:rPr lang="zh-CN" altLang="en-US" sz="1800" dirty="0" smtClean="0"/>
              <a:t> </a:t>
            </a:r>
            <a:r>
              <a:rPr lang="en-US" altLang="zh-CN" sz="1800" dirty="0" smtClean="0"/>
              <a:t>the</a:t>
            </a:r>
            <a:r>
              <a:rPr lang="zh-CN" altLang="en-US" sz="1800" dirty="0" smtClean="0"/>
              <a:t> </a:t>
            </a:r>
            <a:r>
              <a:rPr lang="en-US" altLang="zh-CN" sz="1800" dirty="0" smtClean="0"/>
              <a:t>essence</a:t>
            </a:r>
            <a:r>
              <a:rPr lang="zh-CN" altLang="en-US" sz="1800" dirty="0" smtClean="0"/>
              <a:t> </a:t>
            </a:r>
            <a:r>
              <a:rPr lang="en-US" altLang="zh-CN" sz="1800" dirty="0" smtClean="0"/>
              <a:t>is</a:t>
            </a:r>
            <a:r>
              <a:rPr lang="zh-CN" altLang="en-US" sz="1800" dirty="0" smtClean="0"/>
              <a:t> </a:t>
            </a:r>
            <a:r>
              <a:rPr lang="en-US" altLang="zh-CN" sz="1800" dirty="0" smtClean="0"/>
              <a:t>discussing</a:t>
            </a:r>
            <a:r>
              <a:rPr lang="zh-CN" altLang="en-US" sz="1800" dirty="0" smtClean="0"/>
              <a:t> </a:t>
            </a:r>
            <a:r>
              <a:rPr lang="en-US" altLang="zh-CN" sz="1800" dirty="0" smtClean="0"/>
              <a:t>performance.</a:t>
            </a:r>
            <a:endParaRPr lang="en-US" altLang="zh-CN" sz="1800" dirty="0" smtClean="0"/>
          </a:p>
          <a:p>
            <a:pPr marL="457200" lvl="1" indent="0">
              <a:buNone/>
            </a:pPr>
            <a:endParaRPr lang="en-US" altLang="zh-CN" dirty="0" smtClean="0"/>
          </a:p>
          <a:p>
            <a:pPr marL="228600" lvl="1">
              <a:spcBef>
                <a:spcPts val="1800"/>
              </a:spcBef>
            </a:pPr>
            <a:endParaRPr lang="en-US" altLang="zh-CN" sz="2000" dirty="0"/>
          </a:p>
        </p:txBody>
      </p:sp>
    </p:spTree>
    <p:extLst>
      <p:ext uri="{BB962C8B-B14F-4D97-AF65-F5344CB8AC3E}">
        <p14:creationId xmlns:p14="http://schemas.microsoft.com/office/powerpoint/2010/main" val="853150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latin typeface="微软雅黑" panose="020B0503020204020204" pitchFamily="34" charset="-122"/>
                <a:ea typeface="微软雅黑" panose="020B0503020204020204" pitchFamily="34" charset="-122"/>
              </a:rPr>
              <a:t>Quality Attributes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587500"/>
            <a:ext cx="7486650" cy="4572000"/>
          </a:xfrm>
        </p:spPr>
        <p:txBody>
          <a:bodyPr rtlCol="0">
            <a:normAutofit/>
          </a:bodyPr>
          <a:lstStyle/>
          <a:p>
            <a:pPr marL="228600" lvl="1">
              <a:spcBef>
                <a:spcPts val="1800"/>
              </a:spcBef>
            </a:pPr>
            <a:r>
              <a:rPr lang="zh-CN" altLang="zh-CN" sz="2400" dirty="0" smtClean="0"/>
              <a:t>P</a:t>
            </a:r>
            <a:r>
              <a:rPr lang="en-US" altLang="zh-CN" sz="2400" dirty="0" err="1" smtClean="0"/>
              <a:t>erformance</a:t>
            </a:r>
            <a:r>
              <a:rPr lang="zh-CN" altLang="en-US" sz="2400" dirty="0" smtClean="0"/>
              <a:t> </a:t>
            </a:r>
            <a:r>
              <a:rPr lang="zh-CN" altLang="zh-CN" sz="2400" dirty="0" smtClean="0"/>
              <a:t>G</a:t>
            </a:r>
            <a:r>
              <a:rPr lang="en-US" altLang="zh-CN" sz="2400" dirty="0" err="1" smtClean="0"/>
              <a:t>eneral</a:t>
            </a:r>
            <a:r>
              <a:rPr lang="en-US" altLang="zh-CN" sz="2400" dirty="0" smtClean="0"/>
              <a:t> </a:t>
            </a:r>
            <a:r>
              <a:rPr lang="zh-CN" altLang="zh-CN" sz="2400" dirty="0"/>
              <a:t>S</a:t>
            </a:r>
            <a:r>
              <a:rPr lang="en-US" altLang="zh-CN" sz="2400" dirty="0" err="1" smtClean="0"/>
              <a:t>cenario</a:t>
            </a:r>
            <a:r>
              <a:rPr lang="en-US" altLang="zh-CN" sz="2400" dirty="0" smtClean="0"/>
              <a:t> </a:t>
            </a:r>
          </a:p>
        </p:txBody>
      </p:sp>
      <p:pic>
        <p:nvPicPr>
          <p:cNvPr id="2" name="图片 1" descr="屏幕快照 2018-02-25 下午3.18.3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300" y="2838450"/>
            <a:ext cx="7454900" cy="2197100"/>
          </a:xfrm>
          <a:prstGeom prst="rect">
            <a:avLst/>
          </a:prstGeom>
        </p:spPr>
      </p:pic>
    </p:spTree>
    <p:extLst>
      <p:ext uri="{BB962C8B-B14F-4D97-AF65-F5344CB8AC3E}">
        <p14:creationId xmlns:p14="http://schemas.microsoft.com/office/powerpoint/2010/main" val="2120686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latin typeface="微软雅黑" panose="020B0503020204020204" pitchFamily="34" charset="-122"/>
                <a:ea typeface="微软雅黑" panose="020B0503020204020204" pitchFamily="34" charset="-122"/>
              </a:rPr>
              <a:t>Quality Attributes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587500"/>
            <a:ext cx="7486650" cy="4965700"/>
          </a:xfrm>
        </p:spPr>
        <p:txBody>
          <a:bodyPr rtlCol="0">
            <a:normAutofit lnSpcReduction="10000"/>
          </a:bodyPr>
          <a:lstStyle/>
          <a:p>
            <a:r>
              <a:rPr lang="zh-CN" altLang="zh-CN" sz="2400" b="1" dirty="0" smtClean="0"/>
              <a:t>T</a:t>
            </a:r>
            <a:r>
              <a:rPr lang="en-US" altLang="zh-CN" sz="2400" b="1" dirty="0" err="1" smtClean="0"/>
              <a:t>actics</a:t>
            </a:r>
            <a:r>
              <a:rPr lang="en-US" altLang="zh-CN" sz="2400" b="1" dirty="0" smtClean="0"/>
              <a:t> for </a:t>
            </a:r>
            <a:r>
              <a:rPr lang="zh-CN" altLang="zh-CN" sz="2400" dirty="0"/>
              <a:t>P</a:t>
            </a:r>
            <a:r>
              <a:rPr lang="en-US" altLang="zh-CN" sz="2400" dirty="0" err="1"/>
              <a:t>erformance</a:t>
            </a:r>
            <a:r>
              <a:rPr lang="zh-CN" altLang="en-US" sz="2400" dirty="0"/>
              <a:t> </a:t>
            </a:r>
            <a:endParaRPr lang="en-US" altLang="zh-CN" sz="2400" dirty="0"/>
          </a:p>
          <a:p>
            <a:pPr lvl="1"/>
            <a:r>
              <a:rPr lang="zh-CN" altLang="zh-CN" sz="2000" b="1" dirty="0"/>
              <a:t>C</a:t>
            </a:r>
            <a:r>
              <a:rPr lang="en-US" altLang="zh-CN" sz="2000" b="1" dirty="0" err="1" smtClean="0"/>
              <a:t>ontrol</a:t>
            </a:r>
            <a:r>
              <a:rPr lang="en-US" altLang="zh-CN" sz="2000" b="1" dirty="0" smtClean="0"/>
              <a:t> </a:t>
            </a:r>
            <a:r>
              <a:rPr lang="zh-CN" altLang="zh-CN" sz="2000" b="1" dirty="0"/>
              <a:t>R</a:t>
            </a:r>
            <a:r>
              <a:rPr lang="en-US" altLang="zh-CN" sz="2000" b="1" dirty="0" err="1" smtClean="0"/>
              <a:t>esource</a:t>
            </a:r>
            <a:r>
              <a:rPr lang="en-US" altLang="zh-CN" sz="2000" b="1" dirty="0" smtClean="0"/>
              <a:t> </a:t>
            </a:r>
            <a:r>
              <a:rPr lang="zh-CN" altLang="zh-CN" sz="2000" b="1" dirty="0"/>
              <a:t>D</a:t>
            </a:r>
            <a:r>
              <a:rPr lang="en-US" altLang="zh-CN" sz="2000" b="1" dirty="0" err="1" smtClean="0"/>
              <a:t>emand</a:t>
            </a:r>
            <a:r>
              <a:rPr lang="en-US" altLang="zh-CN" sz="2000" b="1" dirty="0" smtClean="0"/>
              <a:t> </a:t>
            </a:r>
            <a:endParaRPr lang="en-US" altLang="zh-CN" sz="2000" dirty="0"/>
          </a:p>
          <a:p>
            <a:pPr lvl="2"/>
            <a:r>
              <a:rPr lang="en-US" altLang="zh-CN" sz="1800" i="1" dirty="0"/>
              <a:t>Manage sampling rate</a:t>
            </a:r>
            <a:r>
              <a:rPr lang="en-US" altLang="zh-CN" sz="1800" dirty="0"/>
              <a:t>. </a:t>
            </a:r>
          </a:p>
          <a:p>
            <a:pPr lvl="2"/>
            <a:r>
              <a:rPr lang="en-US" altLang="zh-CN" sz="1800" i="1" dirty="0"/>
              <a:t>Limit event response</a:t>
            </a:r>
            <a:r>
              <a:rPr lang="en-US" altLang="zh-CN" sz="1800" dirty="0"/>
              <a:t>. </a:t>
            </a:r>
          </a:p>
          <a:p>
            <a:pPr lvl="2"/>
            <a:r>
              <a:rPr lang="en-US" altLang="zh-CN" sz="1800" i="1" dirty="0"/>
              <a:t>Prioritize events</a:t>
            </a:r>
            <a:r>
              <a:rPr lang="en-US" altLang="zh-CN" sz="1800" dirty="0"/>
              <a:t>. </a:t>
            </a:r>
          </a:p>
          <a:p>
            <a:pPr lvl="2"/>
            <a:r>
              <a:rPr lang="en-US" altLang="zh-CN" sz="1800" i="1" dirty="0"/>
              <a:t>Reduce overhead</a:t>
            </a:r>
            <a:r>
              <a:rPr lang="en-US" altLang="zh-CN" sz="1800" dirty="0"/>
              <a:t>. </a:t>
            </a:r>
          </a:p>
          <a:p>
            <a:pPr lvl="2"/>
            <a:r>
              <a:rPr lang="en-US" altLang="zh-CN" sz="1800" i="1" dirty="0"/>
              <a:t>Bound execution times</a:t>
            </a:r>
            <a:r>
              <a:rPr lang="en-US" altLang="zh-CN" sz="1800" dirty="0"/>
              <a:t>. </a:t>
            </a:r>
          </a:p>
          <a:p>
            <a:pPr lvl="2"/>
            <a:r>
              <a:rPr lang="en-US" altLang="zh-CN" sz="1600" i="1" dirty="0"/>
              <a:t>Increase resource efficiency </a:t>
            </a:r>
            <a:endParaRPr lang="en-US" altLang="zh-CN" sz="1600" dirty="0"/>
          </a:p>
          <a:p>
            <a:pPr lvl="1"/>
            <a:r>
              <a:rPr lang="en-US" altLang="zh-CN" sz="2000" b="1" dirty="0"/>
              <a:t>Manage </a:t>
            </a:r>
            <a:r>
              <a:rPr lang="en-US" altLang="zh-CN" sz="2000" b="1" dirty="0" smtClean="0"/>
              <a:t>R</a:t>
            </a:r>
            <a:r>
              <a:rPr lang="en-US" altLang="zh-CN" sz="2000" b="1" dirty="0" smtClean="0"/>
              <a:t>esources </a:t>
            </a:r>
          </a:p>
          <a:p>
            <a:pPr lvl="2"/>
            <a:r>
              <a:rPr lang="en-US" altLang="zh-CN" sz="1800" i="1" dirty="0"/>
              <a:t>Increase resources. </a:t>
            </a:r>
            <a:endParaRPr lang="en-US" altLang="zh-CN" sz="1800" dirty="0"/>
          </a:p>
          <a:p>
            <a:pPr lvl="2"/>
            <a:r>
              <a:rPr lang="en-US" altLang="zh-CN" sz="1800" i="1" dirty="0"/>
              <a:t>Introduce concurrency</a:t>
            </a:r>
            <a:r>
              <a:rPr lang="en-US" altLang="zh-CN" sz="1800" dirty="0"/>
              <a:t>. </a:t>
            </a:r>
          </a:p>
          <a:p>
            <a:pPr lvl="2"/>
            <a:r>
              <a:rPr lang="en-US" altLang="zh-CN" sz="1800" i="1" dirty="0"/>
              <a:t>Maintain multiple copies of computations</a:t>
            </a:r>
            <a:r>
              <a:rPr lang="en-US" altLang="zh-CN" sz="1800" dirty="0"/>
              <a:t>. </a:t>
            </a:r>
          </a:p>
          <a:p>
            <a:pPr lvl="2"/>
            <a:r>
              <a:rPr lang="en-US" altLang="zh-CN" sz="1800" i="1" dirty="0"/>
              <a:t>Maintain multiple copies of data. </a:t>
            </a:r>
            <a:endParaRPr lang="en-US" altLang="zh-CN" sz="1800" dirty="0"/>
          </a:p>
          <a:p>
            <a:pPr lvl="2"/>
            <a:r>
              <a:rPr lang="en-US" altLang="zh-CN" sz="1800" i="1" dirty="0"/>
              <a:t>Bound queue sizes</a:t>
            </a:r>
            <a:r>
              <a:rPr lang="en-US" altLang="zh-CN" sz="1800" dirty="0"/>
              <a:t>. </a:t>
            </a:r>
          </a:p>
          <a:p>
            <a:pPr lvl="2"/>
            <a:r>
              <a:rPr lang="en-US" altLang="zh-CN" sz="1800" i="1" dirty="0"/>
              <a:t>Schedule resources</a:t>
            </a:r>
            <a:r>
              <a:rPr lang="en-US" altLang="zh-CN" sz="1800" dirty="0"/>
              <a:t>. </a:t>
            </a:r>
          </a:p>
          <a:p>
            <a:pPr lvl="2"/>
            <a:endParaRPr lang="en-US" altLang="zh-CN" sz="1800" i="1" dirty="0"/>
          </a:p>
          <a:p>
            <a:endParaRPr lang="en-US" altLang="zh-CN" dirty="0"/>
          </a:p>
          <a:p>
            <a:endParaRPr lang="en-US" altLang="zh-CN" dirty="0"/>
          </a:p>
          <a:p>
            <a:endParaRPr lang="en-US" altLang="zh-CN" dirty="0"/>
          </a:p>
          <a:p>
            <a:endParaRPr lang="en-US" altLang="zh-CN" i="1" dirty="0" smtClean="0"/>
          </a:p>
          <a:p>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3130925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a:t>Quality Attributes</a:t>
            </a:r>
            <a:endParaRPr lang="en-US" dirty="0"/>
          </a:p>
        </p:txBody>
      </p:sp>
      <p:sp>
        <p:nvSpPr>
          <p:cNvPr id="4" name="内容占位符 13"/>
          <p:cNvSpPr txBox="1">
            <a:spLocks/>
          </p:cNvSpPr>
          <p:nvPr/>
        </p:nvSpPr>
        <p:spPr>
          <a:xfrm>
            <a:off x="828675" y="1587500"/>
            <a:ext cx="7486650" cy="482600"/>
          </a:xfrm>
          <a:prstGeom prst="rect">
            <a:avLst/>
          </a:prstGeom>
        </p:spPr>
        <p:txBody>
          <a:bodyPr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r>
              <a:rPr lang="zh-CN" altLang="zh-CN" sz="2400" b="1" dirty="0" smtClean="0"/>
              <a:t>T</a:t>
            </a:r>
            <a:r>
              <a:rPr lang="en-US" altLang="zh-CN" sz="2400" b="1" dirty="0" err="1" smtClean="0"/>
              <a:t>actics</a:t>
            </a:r>
            <a:r>
              <a:rPr lang="en-US" altLang="zh-CN" sz="2400" b="1" dirty="0" smtClean="0"/>
              <a:t> for</a:t>
            </a:r>
            <a:r>
              <a:rPr lang="zh-CN" altLang="en-US" sz="2400" b="1" dirty="0" smtClean="0"/>
              <a:t> </a:t>
            </a:r>
            <a:r>
              <a:rPr lang="zh-CN" altLang="zh-CN" sz="2400" dirty="0"/>
              <a:t>P</a:t>
            </a:r>
            <a:r>
              <a:rPr lang="en-US" altLang="zh-CN" sz="2400" dirty="0" err="1"/>
              <a:t>erformance</a:t>
            </a:r>
            <a:r>
              <a:rPr lang="zh-CN" altLang="en-US" sz="2400" dirty="0"/>
              <a:t> </a:t>
            </a:r>
            <a:r>
              <a:rPr lang="en-US" altLang="zh-CN" sz="2400" b="1" dirty="0" smtClean="0"/>
              <a:t> </a:t>
            </a:r>
            <a:endParaRPr lang="en-US" altLang="zh-CN" dirty="0" smtClean="0"/>
          </a:p>
          <a:p>
            <a:endParaRPr lang="en-US" altLang="zh-CN" dirty="0" smtClean="0"/>
          </a:p>
          <a:p>
            <a:endParaRPr lang="en-US" altLang="zh-CN" dirty="0" smtClean="0"/>
          </a:p>
          <a:p>
            <a:endParaRPr lang="en-US" altLang="zh-CN" i="1" dirty="0" smtClean="0"/>
          </a:p>
          <a:p>
            <a:endParaRPr lang="en-US" altLang="zh-CN" dirty="0" smtClean="0"/>
          </a:p>
          <a:p>
            <a:endParaRPr lang="en-US" altLang="zh-CN" dirty="0" smtClean="0"/>
          </a:p>
          <a:p>
            <a:endParaRPr lang="en-US" altLang="zh-CN" dirty="0" smtClean="0"/>
          </a:p>
          <a:p>
            <a:endParaRPr lang="en-US" altLang="zh-CN" dirty="0"/>
          </a:p>
        </p:txBody>
      </p:sp>
      <p:pic>
        <p:nvPicPr>
          <p:cNvPr id="3" name="图片 2" descr="屏幕快照 2018-02-25 下午4.08.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0" y="2011038"/>
            <a:ext cx="7023100" cy="4592962"/>
          </a:xfrm>
          <a:prstGeom prst="rect">
            <a:avLst/>
          </a:prstGeom>
        </p:spPr>
      </p:pic>
    </p:spTree>
    <p:extLst>
      <p:ext uri="{BB962C8B-B14F-4D97-AF65-F5344CB8AC3E}">
        <p14:creationId xmlns:p14="http://schemas.microsoft.com/office/powerpoint/2010/main" val="1834307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latin typeface="微软雅黑" panose="020B0503020204020204" pitchFamily="34" charset="-122"/>
                <a:ea typeface="微软雅黑" panose="020B0503020204020204" pitchFamily="34" charset="-122"/>
              </a:rPr>
              <a:t>Quality Attributes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587500"/>
            <a:ext cx="7486650" cy="4572000"/>
          </a:xfrm>
        </p:spPr>
        <p:txBody>
          <a:bodyPr rtlCol="0">
            <a:normAutofit/>
          </a:bodyPr>
          <a:lstStyle/>
          <a:p>
            <a:pPr marL="228600" lvl="1">
              <a:spcBef>
                <a:spcPts val="1800"/>
              </a:spcBef>
            </a:pPr>
            <a:r>
              <a:rPr lang="zh-CN" altLang="zh-CN" sz="2400" dirty="0" smtClean="0"/>
              <a:t>S</a:t>
            </a:r>
            <a:r>
              <a:rPr lang="en-US" altLang="zh-CN" sz="2400" dirty="0" err="1" smtClean="0"/>
              <a:t>ecurity</a:t>
            </a:r>
            <a:endParaRPr lang="en-US" altLang="zh-CN" sz="2400" dirty="0" smtClean="0"/>
          </a:p>
          <a:p>
            <a:pPr marL="685800" lvl="2">
              <a:lnSpc>
                <a:spcPct val="100000"/>
              </a:lnSpc>
              <a:spcBef>
                <a:spcPts val="1800"/>
              </a:spcBef>
            </a:pPr>
            <a:r>
              <a:rPr lang="en-US" altLang="zh-CN" sz="2000" dirty="0" smtClean="0"/>
              <a:t>Security</a:t>
            </a:r>
            <a:r>
              <a:rPr lang="zh-CN" altLang="en-US" sz="2000" dirty="0" smtClean="0"/>
              <a:t> </a:t>
            </a:r>
            <a:r>
              <a:rPr lang="en-US" altLang="zh-CN" sz="2000" dirty="0" smtClean="0"/>
              <a:t>is</a:t>
            </a:r>
            <a:r>
              <a:rPr lang="zh-CN" altLang="en-US" sz="2000" dirty="0" smtClean="0"/>
              <a:t> </a:t>
            </a:r>
            <a:r>
              <a:rPr lang="en-US" altLang="zh-CN" sz="2000" dirty="0" smtClean="0"/>
              <a:t>a</a:t>
            </a:r>
            <a:r>
              <a:rPr lang="zh-CN" altLang="en-US" sz="2000" dirty="0" smtClean="0"/>
              <a:t> </a:t>
            </a:r>
            <a:r>
              <a:rPr lang="en-US" altLang="zh-CN" sz="2000" dirty="0" smtClean="0"/>
              <a:t>measure</a:t>
            </a:r>
            <a:r>
              <a:rPr lang="zh-CN" altLang="en-US" sz="2000" dirty="0" smtClean="0"/>
              <a:t> </a:t>
            </a:r>
            <a:r>
              <a:rPr lang="en-US" altLang="zh-CN" sz="2000" dirty="0" smtClean="0"/>
              <a:t>of</a:t>
            </a:r>
            <a:r>
              <a:rPr lang="zh-CN" altLang="en-US" sz="2000" dirty="0" smtClean="0"/>
              <a:t> </a:t>
            </a:r>
            <a:r>
              <a:rPr lang="en-US" altLang="zh-CN" sz="2000" dirty="0" smtClean="0"/>
              <a:t>the</a:t>
            </a:r>
            <a:r>
              <a:rPr lang="zh-CN" altLang="en-US" sz="2000" dirty="0" smtClean="0"/>
              <a:t> </a:t>
            </a:r>
            <a:r>
              <a:rPr lang="en-US" altLang="zh-CN" sz="2000" dirty="0" smtClean="0"/>
              <a:t>system’s</a:t>
            </a:r>
            <a:r>
              <a:rPr lang="zh-CN" altLang="en-US" sz="2000" dirty="0" smtClean="0"/>
              <a:t> </a:t>
            </a:r>
            <a:r>
              <a:rPr lang="en-US" altLang="zh-CN" sz="2000" dirty="0" smtClean="0"/>
              <a:t>ability</a:t>
            </a:r>
            <a:r>
              <a:rPr lang="zh-CN" altLang="en-US" sz="2000" dirty="0" smtClean="0"/>
              <a:t> </a:t>
            </a:r>
            <a:r>
              <a:rPr lang="en-US" altLang="zh-CN" sz="2000" dirty="0" smtClean="0"/>
              <a:t>to</a:t>
            </a:r>
            <a:r>
              <a:rPr lang="zh-CN" altLang="en-US" sz="2000" dirty="0" smtClean="0"/>
              <a:t> </a:t>
            </a:r>
            <a:r>
              <a:rPr lang="en-US" altLang="zh-CN" sz="2000" dirty="0" smtClean="0"/>
              <a:t>protect</a:t>
            </a:r>
            <a:r>
              <a:rPr lang="zh-CN" altLang="en-US" sz="2000" dirty="0" smtClean="0"/>
              <a:t> </a:t>
            </a:r>
            <a:r>
              <a:rPr lang="en-US" altLang="zh-CN" sz="2000" dirty="0" smtClean="0"/>
              <a:t>data</a:t>
            </a:r>
            <a:r>
              <a:rPr lang="zh-CN" altLang="en-US" sz="2000" dirty="0" smtClean="0"/>
              <a:t> </a:t>
            </a:r>
            <a:r>
              <a:rPr lang="en-US" altLang="zh-CN" sz="2000" dirty="0" smtClean="0"/>
              <a:t>and</a:t>
            </a:r>
            <a:r>
              <a:rPr lang="zh-CN" altLang="en-US" sz="2000" dirty="0" smtClean="0"/>
              <a:t> </a:t>
            </a:r>
            <a:r>
              <a:rPr lang="en-US" altLang="zh-CN" sz="2000" dirty="0" smtClean="0"/>
              <a:t>information</a:t>
            </a:r>
            <a:r>
              <a:rPr lang="zh-CN" altLang="en-US" sz="2000" dirty="0" smtClean="0"/>
              <a:t> </a:t>
            </a:r>
            <a:r>
              <a:rPr lang="en-US" altLang="zh-CN" sz="2000" dirty="0" smtClean="0"/>
              <a:t>from</a:t>
            </a:r>
            <a:r>
              <a:rPr lang="zh-CN" altLang="en-US" sz="2000" dirty="0" smtClean="0"/>
              <a:t> </a:t>
            </a:r>
            <a:r>
              <a:rPr lang="en-US" altLang="zh-CN" sz="2000" dirty="0" smtClean="0"/>
              <a:t>unauthorized</a:t>
            </a:r>
            <a:r>
              <a:rPr lang="zh-CN" altLang="en-US" sz="2000" dirty="0" smtClean="0"/>
              <a:t> </a:t>
            </a:r>
            <a:r>
              <a:rPr lang="en-US" altLang="zh-CN" sz="2000" dirty="0" smtClean="0"/>
              <a:t>access</a:t>
            </a:r>
            <a:r>
              <a:rPr lang="zh-CN" altLang="en-US" sz="2000" dirty="0" smtClean="0"/>
              <a:t> </a:t>
            </a:r>
            <a:r>
              <a:rPr lang="en-US" altLang="zh-CN" sz="2000" dirty="0" smtClean="0"/>
              <a:t>while</a:t>
            </a:r>
            <a:r>
              <a:rPr lang="zh-CN" altLang="en-US" sz="2000" dirty="0" smtClean="0"/>
              <a:t> </a:t>
            </a:r>
            <a:r>
              <a:rPr lang="en-US" altLang="zh-CN" sz="2000" dirty="0" smtClean="0"/>
              <a:t>still</a:t>
            </a:r>
            <a:r>
              <a:rPr lang="zh-CN" altLang="en-US" sz="2000" dirty="0" smtClean="0"/>
              <a:t> </a:t>
            </a:r>
            <a:r>
              <a:rPr lang="en-US" altLang="zh-CN" sz="2000" dirty="0" smtClean="0"/>
              <a:t>providing</a:t>
            </a:r>
            <a:r>
              <a:rPr lang="zh-CN" altLang="en-US" sz="2000" dirty="0" smtClean="0"/>
              <a:t> </a:t>
            </a:r>
            <a:r>
              <a:rPr lang="en-US" altLang="zh-CN" sz="2000" dirty="0" smtClean="0"/>
              <a:t>access</a:t>
            </a:r>
            <a:r>
              <a:rPr lang="zh-CN" altLang="en-US" sz="2000" dirty="0" smtClean="0"/>
              <a:t> </a:t>
            </a:r>
            <a:r>
              <a:rPr lang="en-US" altLang="zh-CN" sz="2000" dirty="0" smtClean="0"/>
              <a:t>to</a:t>
            </a:r>
            <a:r>
              <a:rPr lang="zh-CN" altLang="en-US" sz="2000" dirty="0" smtClean="0"/>
              <a:t> </a:t>
            </a:r>
            <a:r>
              <a:rPr lang="en-US" altLang="zh-CN" sz="2000" dirty="0" smtClean="0"/>
              <a:t>people</a:t>
            </a:r>
            <a:r>
              <a:rPr lang="zh-CN" altLang="en-US" sz="2000" dirty="0" smtClean="0"/>
              <a:t> </a:t>
            </a:r>
            <a:r>
              <a:rPr lang="en-US" altLang="zh-CN" sz="2000" dirty="0" smtClean="0"/>
              <a:t>and</a:t>
            </a:r>
            <a:r>
              <a:rPr lang="zh-CN" altLang="en-US" sz="2000" dirty="0" smtClean="0"/>
              <a:t> </a:t>
            </a:r>
            <a:r>
              <a:rPr lang="en-US" altLang="zh-CN" sz="2000" dirty="0" smtClean="0"/>
              <a:t>systems</a:t>
            </a:r>
            <a:r>
              <a:rPr lang="zh-CN" altLang="en-US" sz="2000" dirty="0" smtClean="0"/>
              <a:t> </a:t>
            </a:r>
            <a:r>
              <a:rPr lang="en-US" altLang="zh-CN" sz="2000" dirty="0" smtClean="0"/>
              <a:t>that</a:t>
            </a:r>
            <a:r>
              <a:rPr lang="zh-CN" altLang="en-US" sz="2000" dirty="0" smtClean="0"/>
              <a:t> </a:t>
            </a:r>
            <a:r>
              <a:rPr lang="en-US" altLang="zh-CN" sz="2000" dirty="0" smtClean="0"/>
              <a:t>are</a:t>
            </a:r>
            <a:r>
              <a:rPr lang="zh-CN" altLang="en-US" sz="2000" dirty="0" smtClean="0"/>
              <a:t> </a:t>
            </a:r>
            <a:r>
              <a:rPr lang="en-US" altLang="zh-CN" sz="2000" dirty="0" smtClean="0"/>
              <a:t>authorized.</a:t>
            </a:r>
          </a:p>
          <a:p>
            <a:pPr marL="685800" lvl="2">
              <a:lnSpc>
                <a:spcPct val="100000"/>
              </a:lnSpc>
              <a:spcBef>
                <a:spcPts val="1800"/>
              </a:spcBef>
            </a:pPr>
            <a:r>
              <a:rPr lang="en-US" altLang="zh-CN" sz="2000" dirty="0" smtClean="0"/>
              <a:t>The</a:t>
            </a:r>
            <a:r>
              <a:rPr lang="zh-CN" altLang="en-US" sz="2000" dirty="0" smtClean="0"/>
              <a:t> </a:t>
            </a:r>
            <a:r>
              <a:rPr lang="en-US" altLang="zh-CN" sz="2000" dirty="0" smtClean="0"/>
              <a:t>simplest</a:t>
            </a:r>
            <a:r>
              <a:rPr lang="zh-CN" altLang="en-US" sz="2000" dirty="0" smtClean="0"/>
              <a:t> </a:t>
            </a:r>
            <a:r>
              <a:rPr lang="en-US" altLang="zh-CN" sz="2000" dirty="0" smtClean="0"/>
              <a:t>approach</a:t>
            </a:r>
            <a:r>
              <a:rPr lang="zh-CN" altLang="en-US" sz="2000" dirty="0" smtClean="0"/>
              <a:t> </a:t>
            </a:r>
            <a:r>
              <a:rPr lang="en-US" altLang="zh-CN" sz="2000" dirty="0" smtClean="0"/>
              <a:t>to</a:t>
            </a:r>
            <a:r>
              <a:rPr lang="zh-CN" altLang="en-US" sz="2000" dirty="0" smtClean="0"/>
              <a:t> </a:t>
            </a:r>
            <a:r>
              <a:rPr lang="en-US" altLang="zh-CN" sz="2000" dirty="0" smtClean="0"/>
              <a:t>characterizing</a:t>
            </a:r>
            <a:r>
              <a:rPr lang="zh-CN" altLang="en-US" sz="2000" dirty="0" smtClean="0"/>
              <a:t> </a:t>
            </a:r>
            <a:r>
              <a:rPr lang="en-US" altLang="zh-CN" sz="2000" dirty="0" smtClean="0"/>
              <a:t>security</a:t>
            </a:r>
            <a:r>
              <a:rPr lang="zh-CN" altLang="en-US" sz="2000" dirty="0" smtClean="0"/>
              <a:t> </a:t>
            </a:r>
            <a:r>
              <a:rPr lang="zh-CN" altLang="zh-CN" sz="2000" dirty="0" smtClean="0"/>
              <a:t>h</a:t>
            </a:r>
            <a:r>
              <a:rPr lang="en-US" altLang="zh-CN" sz="2000" dirty="0" smtClean="0"/>
              <a:t>as</a:t>
            </a:r>
            <a:r>
              <a:rPr lang="zh-CN" altLang="en-US" sz="2000" dirty="0" smtClean="0"/>
              <a:t> </a:t>
            </a:r>
            <a:r>
              <a:rPr lang="zh-CN" altLang="zh-CN" sz="2000" dirty="0" smtClean="0"/>
              <a:t>t</a:t>
            </a:r>
            <a:r>
              <a:rPr lang="en-US" altLang="zh-CN" sz="2000" dirty="0" err="1" smtClean="0"/>
              <a:t>hree</a:t>
            </a:r>
            <a:r>
              <a:rPr lang="zh-CN" altLang="en-US" sz="2000" dirty="0" smtClean="0"/>
              <a:t> </a:t>
            </a:r>
            <a:r>
              <a:rPr lang="en-US" altLang="zh-CN" sz="2000" dirty="0" smtClean="0"/>
              <a:t>characteristics:</a:t>
            </a:r>
            <a:r>
              <a:rPr lang="zh-CN" altLang="en-US" sz="2000" dirty="0" smtClean="0"/>
              <a:t> </a:t>
            </a:r>
            <a:r>
              <a:rPr lang="zh-CN" altLang="zh-CN" sz="2000" i="1" dirty="0"/>
              <a:t>C</a:t>
            </a:r>
            <a:r>
              <a:rPr lang="en-US" altLang="zh-CN" sz="2000" i="1" dirty="0" err="1" smtClean="0"/>
              <a:t>onfidentiality</a:t>
            </a:r>
            <a:r>
              <a:rPr lang="en-US" altLang="zh-CN" sz="2000" dirty="0" smtClean="0"/>
              <a:t>,</a:t>
            </a:r>
            <a:r>
              <a:rPr lang="zh-CN" altLang="en-US" sz="2000" dirty="0" smtClean="0"/>
              <a:t> </a:t>
            </a:r>
            <a:r>
              <a:rPr lang="zh-CN" altLang="zh-CN" sz="2000" i="1" dirty="0"/>
              <a:t>I</a:t>
            </a:r>
            <a:r>
              <a:rPr lang="en-US" altLang="zh-CN" sz="2000" i="1" dirty="0" err="1" smtClean="0"/>
              <a:t>ntegrity</a:t>
            </a:r>
            <a:r>
              <a:rPr lang="en-US" altLang="zh-CN" sz="2000" dirty="0" smtClean="0"/>
              <a:t>,</a:t>
            </a:r>
            <a:r>
              <a:rPr lang="zh-CN" altLang="en-US" sz="2000" dirty="0" smtClean="0"/>
              <a:t> </a:t>
            </a:r>
            <a:r>
              <a:rPr lang="zh-CN" altLang="zh-CN" sz="2000" dirty="0" smtClean="0"/>
              <a:t>a</a:t>
            </a:r>
            <a:r>
              <a:rPr lang="en-US" altLang="zh-CN" sz="2000" dirty="0" err="1" smtClean="0"/>
              <a:t>nd</a:t>
            </a:r>
            <a:r>
              <a:rPr lang="zh-CN" altLang="en-US" sz="2000" dirty="0" smtClean="0"/>
              <a:t> </a:t>
            </a:r>
            <a:r>
              <a:rPr lang="zh-CN" altLang="zh-CN" sz="2000" i="1" dirty="0"/>
              <a:t>A</a:t>
            </a:r>
            <a:r>
              <a:rPr lang="en-US" altLang="zh-CN" sz="2000" i="1" dirty="0" err="1" smtClean="0"/>
              <a:t>vailability</a:t>
            </a:r>
            <a:r>
              <a:rPr lang="zh-CN" altLang="en-US" sz="2000" i="1" dirty="0" smtClean="0"/>
              <a:t> </a:t>
            </a:r>
            <a:r>
              <a:rPr lang="en-US" altLang="zh-CN" sz="2000" dirty="0" smtClean="0"/>
              <a:t>(CIA).</a:t>
            </a:r>
            <a:r>
              <a:rPr lang="en-US" altLang="zh-CN" sz="2000" dirty="0"/>
              <a:t> Other characteristics that are used to support CIA are these: </a:t>
            </a:r>
            <a:r>
              <a:rPr lang="en-US" altLang="zh-CN" sz="2000" i="1" dirty="0"/>
              <a:t>Authentication </a:t>
            </a:r>
            <a:r>
              <a:rPr lang="en-US" altLang="zh-CN" sz="2000" i="1" dirty="0" smtClean="0"/>
              <a:t>,</a:t>
            </a:r>
            <a:r>
              <a:rPr lang="zh-CN" altLang="en-US" sz="2000" i="1" dirty="0" smtClean="0"/>
              <a:t> </a:t>
            </a:r>
            <a:r>
              <a:rPr lang="en-US" altLang="zh-CN" sz="2000" i="1" dirty="0"/>
              <a:t>Nonrepudiation </a:t>
            </a:r>
            <a:r>
              <a:rPr lang="zh-CN" altLang="zh-CN" sz="2000" dirty="0" smtClean="0"/>
              <a:t>,</a:t>
            </a:r>
            <a:r>
              <a:rPr lang="en-US" altLang="zh-CN" sz="2000" i="1" dirty="0"/>
              <a:t> Authorization </a:t>
            </a:r>
            <a:endParaRPr lang="en-US" altLang="zh-CN" sz="2000" dirty="0"/>
          </a:p>
          <a:p>
            <a:pPr marL="228600" lvl="1">
              <a:spcBef>
                <a:spcPts val="1800"/>
              </a:spcBef>
            </a:pPr>
            <a:endParaRPr lang="en-US" altLang="zh-CN" sz="2000" dirty="0"/>
          </a:p>
          <a:p>
            <a:pPr marL="228600" lvl="1">
              <a:spcBef>
                <a:spcPts val="1800"/>
              </a:spcBef>
            </a:pPr>
            <a:endParaRPr lang="en-US" altLang="zh-CN" sz="2000" dirty="0"/>
          </a:p>
        </p:txBody>
      </p:sp>
    </p:spTree>
    <p:extLst>
      <p:ext uri="{BB962C8B-B14F-4D97-AF65-F5344CB8AC3E}">
        <p14:creationId xmlns:p14="http://schemas.microsoft.com/office/powerpoint/2010/main" val="853150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latin typeface="微软雅黑" panose="020B0503020204020204" pitchFamily="34" charset="-122"/>
                <a:ea typeface="微软雅黑" panose="020B0503020204020204" pitchFamily="34" charset="-122"/>
              </a:rPr>
              <a:t>Quality Attributes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587500"/>
            <a:ext cx="7486650" cy="4572000"/>
          </a:xfrm>
        </p:spPr>
        <p:txBody>
          <a:bodyPr rtlCol="0">
            <a:normAutofit/>
          </a:bodyPr>
          <a:lstStyle/>
          <a:p>
            <a:pPr marL="228600" lvl="1">
              <a:spcBef>
                <a:spcPts val="1800"/>
              </a:spcBef>
            </a:pPr>
            <a:r>
              <a:rPr lang="zh-CN" altLang="zh-CN" sz="2000" dirty="0" smtClean="0"/>
              <a:t>S</a:t>
            </a:r>
            <a:r>
              <a:rPr lang="en-US" altLang="zh-CN" sz="2000" dirty="0" err="1" smtClean="0"/>
              <a:t>ecurity</a:t>
            </a:r>
            <a:r>
              <a:rPr lang="zh-CN" altLang="en-US" sz="2000" dirty="0" smtClean="0"/>
              <a:t> </a:t>
            </a:r>
            <a:r>
              <a:rPr lang="zh-CN" altLang="zh-CN" sz="2000" dirty="0" smtClean="0"/>
              <a:t>G</a:t>
            </a:r>
            <a:r>
              <a:rPr lang="en-US" altLang="zh-CN" sz="2000" dirty="0" err="1" smtClean="0"/>
              <a:t>eneral</a:t>
            </a:r>
            <a:r>
              <a:rPr lang="en-US" altLang="zh-CN" sz="2000" dirty="0" smtClean="0"/>
              <a:t> </a:t>
            </a:r>
            <a:r>
              <a:rPr lang="zh-CN" altLang="zh-CN" sz="2000" dirty="0"/>
              <a:t>S</a:t>
            </a:r>
            <a:r>
              <a:rPr lang="en-US" altLang="zh-CN" sz="2000" dirty="0" err="1" smtClean="0"/>
              <a:t>cenario</a:t>
            </a:r>
            <a:r>
              <a:rPr lang="en-US" altLang="zh-CN" sz="2000" dirty="0" smtClean="0"/>
              <a:t> </a:t>
            </a:r>
          </a:p>
        </p:txBody>
      </p:sp>
      <p:pic>
        <p:nvPicPr>
          <p:cNvPr id="2" name="图片 1" descr="屏幕快照 2018-02-25 下午3.32.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1495039"/>
            <a:ext cx="4640801" cy="4905760"/>
          </a:xfrm>
          <a:prstGeom prst="rect">
            <a:avLst/>
          </a:prstGeom>
        </p:spPr>
      </p:pic>
    </p:spTree>
    <p:extLst>
      <p:ext uri="{BB962C8B-B14F-4D97-AF65-F5344CB8AC3E}">
        <p14:creationId xmlns:p14="http://schemas.microsoft.com/office/powerpoint/2010/main" val="2120686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latin typeface="微软雅黑" panose="020B0503020204020204" pitchFamily="34" charset="-122"/>
                <a:ea typeface="微软雅黑" panose="020B0503020204020204" pitchFamily="34" charset="-122"/>
              </a:rPr>
              <a:t>Quality Attributes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587500"/>
            <a:ext cx="7486650" cy="5270500"/>
          </a:xfrm>
        </p:spPr>
        <p:txBody>
          <a:bodyPr rtlCol="0">
            <a:normAutofit/>
          </a:bodyPr>
          <a:lstStyle/>
          <a:p>
            <a:r>
              <a:rPr lang="zh-CN" altLang="zh-CN" sz="2400" b="1" dirty="0" smtClean="0"/>
              <a:t>T</a:t>
            </a:r>
            <a:r>
              <a:rPr lang="en-US" altLang="zh-CN" sz="2400" b="1" dirty="0" err="1" smtClean="0"/>
              <a:t>actics</a:t>
            </a:r>
            <a:r>
              <a:rPr lang="en-US" altLang="zh-CN" sz="2400" b="1" dirty="0" smtClean="0"/>
              <a:t> for </a:t>
            </a:r>
            <a:r>
              <a:rPr lang="zh-CN" altLang="zh-CN" sz="2400" dirty="0"/>
              <a:t>S</a:t>
            </a:r>
            <a:r>
              <a:rPr lang="en-US" altLang="zh-CN" sz="2400" dirty="0" err="1"/>
              <a:t>ecurity</a:t>
            </a:r>
            <a:r>
              <a:rPr lang="zh-CN" altLang="en-US" sz="2400" dirty="0"/>
              <a:t> </a:t>
            </a:r>
            <a:endParaRPr lang="en-US" altLang="zh-CN" sz="2400" dirty="0"/>
          </a:p>
          <a:p>
            <a:pPr lvl="1"/>
            <a:r>
              <a:rPr lang="zh-CN" altLang="zh-CN" sz="2000" b="1" dirty="0"/>
              <a:t>D</a:t>
            </a:r>
            <a:r>
              <a:rPr lang="en-US" altLang="zh-CN" sz="2000" b="1" dirty="0" err="1" smtClean="0"/>
              <a:t>etect</a:t>
            </a:r>
            <a:r>
              <a:rPr lang="en-US" altLang="zh-CN" sz="2000" b="1" dirty="0" smtClean="0"/>
              <a:t> </a:t>
            </a:r>
            <a:r>
              <a:rPr lang="zh-CN" altLang="zh-CN" sz="2000" b="1" dirty="0"/>
              <a:t>A</a:t>
            </a:r>
            <a:r>
              <a:rPr lang="en-US" altLang="zh-CN" sz="2000" b="1" dirty="0" err="1" smtClean="0"/>
              <a:t>ttacks</a:t>
            </a:r>
            <a:r>
              <a:rPr lang="en-US" altLang="zh-CN" sz="2000" b="1" dirty="0" smtClean="0"/>
              <a:t> </a:t>
            </a:r>
            <a:endParaRPr lang="en-US" altLang="zh-CN" sz="2000" dirty="0"/>
          </a:p>
          <a:p>
            <a:pPr lvl="2"/>
            <a:r>
              <a:rPr lang="en-US" altLang="zh-CN" sz="1800" i="1" dirty="0" smtClean="0"/>
              <a:t>Detect </a:t>
            </a:r>
            <a:r>
              <a:rPr lang="en-US" altLang="zh-CN" sz="1800" i="1" dirty="0"/>
              <a:t>intrusion </a:t>
            </a:r>
            <a:endParaRPr lang="en-US" altLang="zh-CN" sz="1800" dirty="0"/>
          </a:p>
          <a:p>
            <a:pPr lvl="2"/>
            <a:r>
              <a:rPr lang="en-US" altLang="zh-CN" sz="1800" i="1" dirty="0"/>
              <a:t>Detect service denial </a:t>
            </a:r>
            <a:endParaRPr lang="en-US" altLang="zh-CN" sz="1800" dirty="0"/>
          </a:p>
          <a:p>
            <a:pPr lvl="2"/>
            <a:r>
              <a:rPr lang="en-US" altLang="zh-CN" sz="1800" i="1" dirty="0"/>
              <a:t>Verify message integrity </a:t>
            </a:r>
            <a:endParaRPr lang="en-US" altLang="zh-CN" sz="1800" dirty="0"/>
          </a:p>
          <a:p>
            <a:pPr lvl="2"/>
            <a:r>
              <a:rPr lang="en-US" altLang="zh-CN" sz="1800" i="1" dirty="0"/>
              <a:t>Detect message delay </a:t>
            </a:r>
            <a:endParaRPr lang="en-US" altLang="zh-CN" sz="1800" dirty="0"/>
          </a:p>
          <a:p>
            <a:pPr lvl="1"/>
            <a:r>
              <a:rPr lang="en-US" altLang="zh-CN" sz="2000" b="1" dirty="0" smtClean="0"/>
              <a:t>Resist </a:t>
            </a:r>
            <a:r>
              <a:rPr lang="en-US" altLang="zh-CN" sz="2000" b="1" dirty="0"/>
              <a:t>Attacks </a:t>
            </a:r>
            <a:endParaRPr lang="en-US" altLang="zh-CN" sz="2000" dirty="0"/>
          </a:p>
          <a:p>
            <a:pPr lvl="2"/>
            <a:r>
              <a:rPr lang="en-US" altLang="zh-CN" sz="1800" i="1" dirty="0" smtClean="0"/>
              <a:t>Identify actors</a:t>
            </a:r>
            <a:r>
              <a:rPr lang="en-US" altLang="zh-CN" sz="1800" dirty="0" smtClean="0"/>
              <a:t>. </a:t>
            </a:r>
          </a:p>
          <a:p>
            <a:pPr lvl="2"/>
            <a:r>
              <a:rPr lang="en-US" altLang="zh-CN" sz="1800" i="1" dirty="0" smtClean="0"/>
              <a:t>Authenticate </a:t>
            </a:r>
            <a:r>
              <a:rPr lang="en-US" altLang="zh-CN" sz="1800" i="1" dirty="0"/>
              <a:t>actors</a:t>
            </a:r>
            <a:r>
              <a:rPr lang="en-US" altLang="zh-CN" sz="1800" dirty="0"/>
              <a:t>. </a:t>
            </a:r>
          </a:p>
          <a:p>
            <a:pPr lvl="2"/>
            <a:r>
              <a:rPr lang="en-US" altLang="zh-CN" sz="1800" i="1" dirty="0"/>
              <a:t>Authorize actors</a:t>
            </a:r>
            <a:r>
              <a:rPr lang="en-US" altLang="zh-CN" sz="1800" dirty="0"/>
              <a:t>. </a:t>
            </a:r>
          </a:p>
          <a:p>
            <a:pPr lvl="2"/>
            <a:r>
              <a:rPr lang="en-US" altLang="zh-CN" sz="1800" i="1" dirty="0"/>
              <a:t>Limit access</a:t>
            </a:r>
            <a:r>
              <a:rPr lang="en-US" altLang="zh-CN" sz="1800" dirty="0"/>
              <a:t>. </a:t>
            </a:r>
          </a:p>
          <a:p>
            <a:pPr lvl="2"/>
            <a:r>
              <a:rPr lang="en-US" altLang="zh-CN" sz="1800" i="1" dirty="0"/>
              <a:t>Limit exposure. </a:t>
            </a:r>
            <a:endParaRPr lang="en-US" altLang="zh-CN" sz="1800" dirty="0"/>
          </a:p>
          <a:p>
            <a:pPr lvl="2"/>
            <a:r>
              <a:rPr lang="en-US" altLang="zh-CN" sz="1800" i="1" dirty="0"/>
              <a:t>Encrypt data</a:t>
            </a:r>
            <a:r>
              <a:rPr lang="en-US" altLang="zh-CN" sz="1800" dirty="0"/>
              <a:t>. </a:t>
            </a:r>
          </a:p>
          <a:p>
            <a:pPr lvl="2"/>
            <a:r>
              <a:rPr lang="en-US" altLang="zh-CN" sz="1800" i="1" dirty="0"/>
              <a:t>Separate entities</a:t>
            </a:r>
            <a:r>
              <a:rPr lang="en-US" altLang="zh-CN" sz="1800" dirty="0"/>
              <a:t>. </a:t>
            </a:r>
          </a:p>
          <a:p>
            <a:pPr lvl="2"/>
            <a:r>
              <a:rPr lang="en-US" altLang="zh-CN" sz="1800" i="1" dirty="0"/>
              <a:t>Change default settings</a:t>
            </a:r>
            <a:r>
              <a:rPr lang="en-US" altLang="zh-CN" sz="1800" dirty="0"/>
              <a:t>. </a:t>
            </a:r>
            <a:endParaRPr lang="en-US" altLang="zh-CN" sz="1800" i="1" dirty="0"/>
          </a:p>
          <a:p>
            <a:endParaRPr lang="en-US" altLang="zh-CN" dirty="0"/>
          </a:p>
          <a:p>
            <a:endParaRPr lang="en-US" altLang="zh-CN" dirty="0"/>
          </a:p>
          <a:p>
            <a:endParaRPr lang="en-US" altLang="zh-CN" dirty="0"/>
          </a:p>
          <a:p>
            <a:endParaRPr lang="en-US" altLang="zh-CN" i="1" dirty="0" smtClean="0"/>
          </a:p>
          <a:p>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3689681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latin typeface="微软雅黑" panose="020B0503020204020204" pitchFamily="34" charset="-122"/>
                <a:ea typeface="微软雅黑" panose="020B0503020204020204" pitchFamily="34" charset="-122"/>
              </a:rPr>
              <a:t>Quality Attributes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587500"/>
            <a:ext cx="7486650" cy="4191000"/>
          </a:xfrm>
        </p:spPr>
        <p:txBody>
          <a:bodyPr rtlCol="0">
            <a:normAutofit/>
          </a:bodyPr>
          <a:lstStyle/>
          <a:p>
            <a:r>
              <a:rPr lang="zh-CN" altLang="zh-CN" sz="2400" b="1" dirty="0" smtClean="0"/>
              <a:t>T</a:t>
            </a:r>
            <a:r>
              <a:rPr lang="en-US" altLang="zh-CN" sz="2400" b="1" dirty="0" err="1" smtClean="0"/>
              <a:t>actics</a:t>
            </a:r>
            <a:r>
              <a:rPr lang="en-US" altLang="zh-CN" sz="2400" b="1" dirty="0" smtClean="0"/>
              <a:t> for </a:t>
            </a:r>
            <a:r>
              <a:rPr lang="zh-CN" altLang="zh-CN" sz="2400" dirty="0"/>
              <a:t>S</a:t>
            </a:r>
            <a:r>
              <a:rPr lang="en-US" altLang="zh-CN" sz="2400" dirty="0" err="1"/>
              <a:t>ecurity</a:t>
            </a:r>
            <a:r>
              <a:rPr lang="zh-CN" altLang="en-US" sz="2400" dirty="0"/>
              <a:t> </a:t>
            </a:r>
            <a:endParaRPr lang="en-US" altLang="zh-CN" sz="2400" dirty="0"/>
          </a:p>
          <a:p>
            <a:pPr lvl="1"/>
            <a:r>
              <a:rPr lang="en-US" altLang="zh-CN" sz="2000" b="1" dirty="0"/>
              <a:t>React to Attacks </a:t>
            </a:r>
            <a:endParaRPr lang="en-US" altLang="zh-CN" sz="2000" dirty="0"/>
          </a:p>
          <a:p>
            <a:pPr lvl="2"/>
            <a:r>
              <a:rPr lang="en-US" altLang="zh-CN" sz="1800" i="1" dirty="0"/>
              <a:t>Revoke access. </a:t>
            </a:r>
            <a:endParaRPr lang="en-US" altLang="zh-CN" sz="1800" dirty="0"/>
          </a:p>
          <a:p>
            <a:pPr lvl="2"/>
            <a:r>
              <a:rPr lang="en-US" altLang="zh-CN" sz="1800" i="1" dirty="0"/>
              <a:t>Lock computer</a:t>
            </a:r>
            <a:r>
              <a:rPr lang="en-US" altLang="zh-CN" sz="1800" dirty="0"/>
              <a:t>. </a:t>
            </a:r>
          </a:p>
          <a:p>
            <a:pPr lvl="2"/>
            <a:r>
              <a:rPr lang="en-US" altLang="zh-CN" sz="1800" i="1" dirty="0"/>
              <a:t>Inform actors</a:t>
            </a:r>
            <a:r>
              <a:rPr lang="en-US" altLang="zh-CN" sz="1800" dirty="0"/>
              <a:t>. </a:t>
            </a:r>
          </a:p>
          <a:p>
            <a:pPr lvl="1"/>
            <a:r>
              <a:rPr lang="en-US" altLang="zh-CN" sz="2000" b="1" dirty="0"/>
              <a:t>Recover from Attacks </a:t>
            </a:r>
            <a:endParaRPr lang="en-US" altLang="zh-CN" sz="2000" dirty="0"/>
          </a:p>
          <a:p>
            <a:pPr lvl="2"/>
            <a:r>
              <a:rPr lang="en-US" altLang="zh-CN" sz="1800" i="1" dirty="0"/>
              <a:t>maintain an audit trail </a:t>
            </a:r>
          </a:p>
          <a:p>
            <a:pPr lvl="2"/>
            <a:r>
              <a:rPr lang="en-US" altLang="zh-CN" sz="1800" i="1" dirty="0" smtClean="0"/>
              <a:t>Restore</a:t>
            </a:r>
            <a:endParaRPr lang="en-US" altLang="zh-CN" dirty="0"/>
          </a:p>
          <a:p>
            <a:endParaRPr lang="en-US" altLang="zh-CN" dirty="0"/>
          </a:p>
          <a:p>
            <a:endParaRPr lang="en-US" altLang="zh-CN" dirty="0"/>
          </a:p>
          <a:p>
            <a:endParaRPr lang="en-US" altLang="zh-CN" i="1" dirty="0" smtClean="0"/>
          </a:p>
          <a:p>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1765265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a:t>Quality Attributes</a:t>
            </a:r>
            <a:endParaRPr lang="en-US" dirty="0"/>
          </a:p>
        </p:txBody>
      </p:sp>
      <p:sp>
        <p:nvSpPr>
          <p:cNvPr id="4" name="内容占位符 13"/>
          <p:cNvSpPr txBox="1">
            <a:spLocks/>
          </p:cNvSpPr>
          <p:nvPr/>
        </p:nvSpPr>
        <p:spPr>
          <a:xfrm>
            <a:off x="828675" y="1587500"/>
            <a:ext cx="7486650" cy="482600"/>
          </a:xfrm>
          <a:prstGeom prst="rect">
            <a:avLst/>
          </a:prstGeom>
        </p:spPr>
        <p:txBody>
          <a:bodyPr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r>
              <a:rPr lang="zh-CN" altLang="zh-CN" sz="2400" b="1" dirty="0" smtClean="0"/>
              <a:t>T</a:t>
            </a:r>
            <a:r>
              <a:rPr lang="en-US" altLang="zh-CN" sz="2400" b="1" dirty="0" err="1" smtClean="0"/>
              <a:t>actics</a:t>
            </a:r>
            <a:r>
              <a:rPr lang="en-US" altLang="zh-CN" sz="2400" b="1" dirty="0" smtClean="0"/>
              <a:t> for </a:t>
            </a:r>
            <a:r>
              <a:rPr lang="zh-CN" altLang="zh-CN" sz="2400" dirty="0"/>
              <a:t>S</a:t>
            </a:r>
            <a:r>
              <a:rPr lang="en-US" altLang="zh-CN" sz="2400" dirty="0" err="1"/>
              <a:t>ecurity</a:t>
            </a:r>
            <a:r>
              <a:rPr lang="zh-CN" altLang="en-US" sz="2400" dirty="0"/>
              <a:t> </a:t>
            </a:r>
            <a:endParaRPr lang="en-US" altLang="zh-CN" sz="2400" dirty="0" smtClean="0"/>
          </a:p>
          <a:p>
            <a:endParaRPr lang="en-US" altLang="zh-CN" dirty="0" smtClean="0"/>
          </a:p>
          <a:p>
            <a:endParaRPr lang="en-US" altLang="zh-CN" dirty="0" smtClean="0"/>
          </a:p>
          <a:p>
            <a:endParaRPr lang="en-US" altLang="zh-CN" i="1" dirty="0" smtClean="0"/>
          </a:p>
          <a:p>
            <a:endParaRPr lang="en-US" altLang="zh-CN" dirty="0" smtClean="0"/>
          </a:p>
          <a:p>
            <a:endParaRPr lang="en-US" altLang="zh-CN" dirty="0" smtClean="0"/>
          </a:p>
          <a:p>
            <a:endParaRPr lang="en-US" altLang="zh-CN" dirty="0" smtClean="0"/>
          </a:p>
          <a:p>
            <a:endParaRPr lang="en-US" altLang="zh-CN" dirty="0"/>
          </a:p>
        </p:txBody>
      </p:sp>
      <p:pic>
        <p:nvPicPr>
          <p:cNvPr id="3" name="图片 2" descr="屏幕快照 2018-02-25 下午4.10.3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9568" y="2235200"/>
            <a:ext cx="6065032" cy="4330700"/>
          </a:xfrm>
          <a:prstGeom prst="rect">
            <a:avLst/>
          </a:prstGeom>
        </p:spPr>
      </p:pic>
    </p:spTree>
    <p:extLst>
      <p:ext uri="{BB962C8B-B14F-4D97-AF65-F5344CB8AC3E}">
        <p14:creationId xmlns:p14="http://schemas.microsoft.com/office/powerpoint/2010/main" val="1834307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828674" y="76200"/>
            <a:ext cx="7845425" cy="1096962"/>
          </a:xfrm>
        </p:spPr>
        <p:txBody>
          <a:bodyPr rtlCol="0"/>
          <a:lstStyle/>
          <a:p>
            <a:r>
              <a:rPr lang="en-US" dirty="0"/>
              <a:t>The main manifestation of the software crisis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normAutofit lnSpcReduction="10000"/>
          </a:bodyPr>
          <a:lstStyle/>
          <a:p>
            <a:r>
              <a:rPr lang="en-US" sz="2400" dirty="0"/>
              <a:t>Development progress is difficult to </a:t>
            </a:r>
            <a:r>
              <a:rPr lang="en-US" sz="2400" dirty="0" smtClean="0"/>
              <a:t>control</a:t>
            </a:r>
          </a:p>
          <a:p>
            <a:pPr lvl="1">
              <a:lnSpc>
                <a:spcPct val="100000"/>
              </a:lnSpc>
              <a:buFont typeface="Arial"/>
              <a:buChar char="•"/>
            </a:pPr>
            <a:r>
              <a:rPr lang="en-US" sz="2200" dirty="0" smtClean="0"/>
              <a:t>In </a:t>
            </a:r>
            <a:r>
              <a:rPr lang="en-US" sz="2200" dirty="0"/>
              <a:t>the software development process, </a:t>
            </a:r>
            <a:r>
              <a:rPr lang="en-US" sz="2200" dirty="0" smtClean="0"/>
              <a:t>user</a:t>
            </a:r>
            <a:r>
              <a:rPr lang="en-US" altLang="zh-CN" sz="2200" dirty="0" smtClean="0"/>
              <a:t>’s</a:t>
            </a:r>
            <a:r>
              <a:rPr lang="zh-CN" altLang="en-US" sz="2200" dirty="0" smtClean="0"/>
              <a:t> </a:t>
            </a:r>
            <a:r>
              <a:rPr lang="en-US" altLang="zh-CN" sz="2200" dirty="0" smtClean="0"/>
              <a:t>demand</a:t>
            </a:r>
            <a:r>
              <a:rPr lang="en-US" sz="2200" dirty="0" smtClean="0"/>
              <a:t> </a:t>
            </a:r>
            <a:r>
              <a:rPr lang="en-US" sz="2200" dirty="0"/>
              <a:t>changes and other unexpected situations emerge in an endless stream, making the software development process is difficult to ensure that </a:t>
            </a:r>
            <a:r>
              <a:rPr lang="en-US" altLang="zh-CN" sz="2200" dirty="0" smtClean="0"/>
              <a:t>the</a:t>
            </a:r>
            <a:r>
              <a:rPr lang="en-US" sz="2200" dirty="0" smtClean="0"/>
              <a:t> </a:t>
            </a:r>
            <a:r>
              <a:rPr lang="en-US" sz="2200" dirty="0"/>
              <a:t>plan </a:t>
            </a:r>
            <a:r>
              <a:rPr lang="en-US" altLang="zh-CN" sz="2200" dirty="0" smtClean="0"/>
              <a:t>is </a:t>
            </a:r>
            <a:r>
              <a:rPr lang="en-US" sz="2200" dirty="0" smtClean="0"/>
              <a:t>achieve</a:t>
            </a:r>
            <a:r>
              <a:rPr lang="en-US" altLang="zh-CN" sz="2200" dirty="0" smtClean="0"/>
              <a:t>d on </a:t>
            </a:r>
            <a:r>
              <a:rPr lang="en-US" altLang="zh-CN" sz="2200" dirty="0" smtClean="0"/>
              <a:t>schedule</a:t>
            </a:r>
            <a:r>
              <a:rPr lang="zh-CN" altLang="en-US" sz="2200" dirty="0" smtClean="0"/>
              <a:t>.</a:t>
            </a:r>
            <a:endParaRPr lang="en-US" altLang="zh-CN" sz="2200" dirty="0" smtClean="0"/>
          </a:p>
          <a:p>
            <a:pPr lvl="1">
              <a:lnSpc>
                <a:spcPct val="100000"/>
              </a:lnSpc>
              <a:buFont typeface="Arial"/>
              <a:buChar char="•"/>
            </a:pPr>
            <a:r>
              <a:rPr lang="en-US" sz="2200" dirty="0"/>
              <a:t>Blindly increasing the software developer is not proportional to improve the ability of software </a:t>
            </a:r>
            <a:r>
              <a:rPr lang="en-US" sz="2200" dirty="0" smtClean="0"/>
              <a:t>development</a:t>
            </a:r>
            <a:r>
              <a:rPr lang="en-US" altLang="zh-CN" sz="2200" dirty="0"/>
              <a:t>. On the contrary, with the increase of the number of personnel, the problems of personnel organization, coordination, communication, training and management will be even more serious.</a:t>
            </a:r>
            <a:endParaRPr lang="en-US" sz="2200" dirty="0" smtClean="0"/>
          </a:p>
        </p:txBody>
      </p:sp>
      <p:sp>
        <p:nvSpPr>
          <p:cNvPr id="2" name="文本框 1"/>
          <p:cNvSpPr txBox="1"/>
          <p:nvPr/>
        </p:nvSpPr>
        <p:spPr>
          <a:xfrm>
            <a:off x="9525000" y="2159000"/>
            <a:ext cx="184666"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1216542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latin typeface="微软雅黑" panose="020B0503020204020204" pitchFamily="34" charset="-122"/>
                <a:ea typeface="微软雅黑" panose="020B0503020204020204" pitchFamily="34" charset="-122"/>
              </a:rPr>
              <a:t>Quality Attributes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587500"/>
            <a:ext cx="7486650" cy="4572000"/>
          </a:xfrm>
        </p:spPr>
        <p:txBody>
          <a:bodyPr rtlCol="0">
            <a:normAutofit/>
          </a:bodyPr>
          <a:lstStyle/>
          <a:p>
            <a:pPr marL="228600" lvl="1">
              <a:spcBef>
                <a:spcPts val="1800"/>
              </a:spcBef>
            </a:pPr>
            <a:r>
              <a:rPr lang="zh-CN" altLang="zh-CN" sz="2400" dirty="0" smtClean="0"/>
              <a:t>T</a:t>
            </a:r>
            <a:r>
              <a:rPr lang="en-US" altLang="zh-CN" sz="2400" dirty="0" err="1" smtClean="0"/>
              <a:t>estability</a:t>
            </a:r>
            <a:endParaRPr lang="en-US" altLang="zh-CN" sz="2400" dirty="0" smtClean="0"/>
          </a:p>
          <a:p>
            <a:pPr marL="457200" lvl="2" indent="0">
              <a:lnSpc>
                <a:spcPct val="100000"/>
              </a:lnSpc>
              <a:spcBef>
                <a:spcPts val="1800"/>
              </a:spcBef>
              <a:buNone/>
            </a:pPr>
            <a:r>
              <a:rPr lang="en-US" altLang="zh-CN" sz="2000" dirty="0" smtClean="0"/>
              <a:t>Software</a:t>
            </a:r>
            <a:r>
              <a:rPr lang="zh-CN" altLang="en-US" sz="2000" dirty="0" smtClean="0"/>
              <a:t> </a:t>
            </a:r>
            <a:r>
              <a:rPr lang="en-US" altLang="zh-CN" sz="2000" dirty="0" smtClean="0"/>
              <a:t>testability</a:t>
            </a:r>
            <a:r>
              <a:rPr lang="zh-CN" altLang="en-US" sz="2000" dirty="0" smtClean="0"/>
              <a:t> </a:t>
            </a:r>
            <a:r>
              <a:rPr lang="en-US" altLang="zh-CN" sz="2000" dirty="0" smtClean="0"/>
              <a:t>refers</a:t>
            </a:r>
            <a:r>
              <a:rPr lang="zh-CN" altLang="en-US" sz="2000" dirty="0" smtClean="0"/>
              <a:t> </a:t>
            </a:r>
            <a:r>
              <a:rPr lang="en-US" altLang="zh-CN" sz="2000" dirty="0" smtClean="0"/>
              <a:t>to</a:t>
            </a:r>
            <a:r>
              <a:rPr lang="zh-CN" altLang="en-US" sz="2000" dirty="0" smtClean="0"/>
              <a:t> </a:t>
            </a:r>
            <a:r>
              <a:rPr lang="en-US" altLang="zh-CN" sz="2000" dirty="0" smtClean="0"/>
              <a:t>the</a:t>
            </a:r>
            <a:r>
              <a:rPr lang="zh-CN" altLang="en-US" sz="2000" dirty="0" smtClean="0"/>
              <a:t> </a:t>
            </a:r>
            <a:r>
              <a:rPr lang="en-US" altLang="zh-CN" sz="2000" dirty="0" smtClean="0"/>
              <a:t>ease</a:t>
            </a:r>
            <a:r>
              <a:rPr lang="zh-CN" altLang="en-US" sz="2000" dirty="0" smtClean="0"/>
              <a:t> </a:t>
            </a:r>
            <a:r>
              <a:rPr lang="en-US" altLang="zh-CN" sz="2000" dirty="0" smtClean="0"/>
              <a:t>with</a:t>
            </a:r>
            <a:r>
              <a:rPr lang="zh-CN" altLang="en-US" sz="2000" dirty="0" smtClean="0"/>
              <a:t> </a:t>
            </a:r>
            <a:r>
              <a:rPr lang="en-US" altLang="zh-CN" sz="2000" dirty="0" smtClean="0"/>
              <a:t>which</a:t>
            </a:r>
            <a:r>
              <a:rPr lang="zh-CN" altLang="en-US" sz="2000" dirty="0" smtClean="0"/>
              <a:t> </a:t>
            </a:r>
            <a:r>
              <a:rPr lang="en-US" altLang="zh-CN" sz="2000" dirty="0" smtClean="0"/>
              <a:t>software</a:t>
            </a:r>
            <a:r>
              <a:rPr lang="zh-CN" altLang="en-US" sz="2000" dirty="0" smtClean="0"/>
              <a:t> </a:t>
            </a:r>
            <a:r>
              <a:rPr lang="en-US" altLang="zh-CN" sz="2000" dirty="0" smtClean="0"/>
              <a:t>can</a:t>
            </a:r>
            <a:r>
              <a:rPr lang="zh-CN" altLang="en-US" sz="2000" dirty="0" smtClean="0"/>
              <a:t> </a:t>
            </a:r>
            <a:r>
              <a:rPr lang="en-US" altLang="zh-CN" sz="2000" dirty="0" smtClean="0"/>
              <a:t>be</a:t>
            </a:r>
            <a:r>
              <a:rPr lang="zh-CN" altLang="en-US" sz="2000" dirty="0" smtClean="0"/>
              <a:t> </a:t>
            </a:r>
            <a:r>
              <a:rPr lang="en-US" altLang="zh-CN" sz="2000" dirty="0" smtClean="0"/>
              <a:t>made</a:t>
            </a:r>
            <a:r>
              <a:rPr lang="zh-CN" altLang="en-US" sz="2000" dirty="0" smtClean="0"/>
              <a:t> </a:t>
            </a:r>
            <a:r>
              <a:rPr lang="en-US" altLang="zh-CN" sz="2000" dirty="0" smtClean="0"/>
              <a:t>to</a:t>
            </a:r>
            <a:r>
              <a:rPr lang="zh-CN" altLang="en-US" sz="2000" dirty="0" smtClean="0"/>
              <a:t> </a:t>
            </a:r>
            <a:r>
              <a:rPr lang="en-US" altLang="zh-CN" sz="2000" dirty="0" smtClean="0"/>
              <a:t>demonstrate </a:t>
            </a:r>
            <a:r>
              <a:rPr lang="en-US" altLang="zh-CN" sz="2000" dirty="0"/>
              <a:t>its faults through (typically execution-based) testing. Specifically</a:t>
            </a:r>
            <a:r>
              <a:rPr lang="en-US" altLang="zh-CN" sz="2000" dirty="0" smtClean="0"/>
              <a:t>,</a:t>
            </a:r>
            <a:r>
              <a:rPr lang="zh-CN" altLang="en-US" sz="2000" dirty="0" smtClean="0"/>
              <a:t> </a:t>
            </a:r>
            <a:r>
              <a:rPr lang="en-US" altLang="zh-CN" sz="2000" dirty="0" smtClean="0"/>
              <a:t>testability </a:t>
            </a:r>
            <a:r>
              <a:rPr lang="en-US" altLang="zh-CN" sz="2000" dirty="0"/>
              <a:t>refers to the probability, assuming that the software has at least </a:t>
            </a:r>
            <a:r>
              <a:rPr lang="en-US" altLang="zh-CN" sz="2000" dirty="0" smtClean="0"/>
              <a:t>one</a:t>
            </a:r>
            <a:r>
              <a:rPr lang="zh-CN" altLang="en-US" sz="2000" dirty="0" smtClean="0"/>
              <a:t> </a:t>
            </a:r>
            <a:r>
              <a:rPr lang="en-US" altLang="zh-CN" sz="2000" dirty="0" smtClean="0"/>
              <a:t>fault</a:t>
            </a:r>
            <a:r>
              <a:rPr lang="en-US" altLang="zh-CN" sz="2000" dirty="0"/>
              <a:t>, that it will fail on its next test execution. Intuitively, a system is testable if </a:t>
            </a:r>
            <a:r>
              <a:rPr lang="en-US" altLang="zh-CN" sz="2000" dirty="0" err="1" smtClean="0"/>
              <a:t>it“gives</a:t>
            </a:r>
            <a:r>
              <a:rPr lang="en-US" altLang="zh-CN" sz="2000" dirty="0" smtClean="0"/>
              <a:t> </a:t>
            </a:r>
            <a:r>
              <a:rPr lang="en-US" altLang="zh-CN" sz="2000" dirty="0"/>
              <a:t>up” its faults easily. </a:t>
            </a:r>
          </a:p>
        </p:txBody>
      </p:sp>
    </p:spTree>
    <p:extLst>
      <p:ext uri="{BB962C8B-B14F-4D97-AF65-F5344CB8AC3E}">
        <p14:creationId xmlns:p14="http://schemas.microsoft.com/office/powerpoint/2010/main" val="853150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latin typeface="微软雅黑" panose="020B0503020204020204" pitchFamily="34" charset="-122"/>
                <a:ea typeface="微软雅黑" panose="020B0503020204020204" pitchFamily="34" charset="-122"/>
              </a:rPr>
              <a:t>Quality Attributes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587500"/>
            <a:ext cx="7486650" cy="4572000"/>
          </a:xfrm>
        </p:spPr>
        <p:txBody>
          <a:bodyPr rtlCol="0">
            <a:normAutofit/>
          </a:bodyPr>
          <a:lstStyle/>
          <a:p>
            <a:pPr marL="228600" lvl="1">
              <a:spcBef>
                <a:spcPts val="1800"/>
              </a:spcBef>
            </a:pPr>
            <a:r>
              <a:rPr lang="zh-CN" altLang="zh-CN" sz="2400" dirty="0" smtClean="0"/>
              <a:t>T</a:t>
            </a:r>
            <a:r>
              <a:rPr lang="en-US" altLang="zh-CN" sz="2400" dirty="0" err="1" smtClean="0"/>
              <a:t>estability</a:t>
            </a:r>
            <a:r>
              <a:rPr lang="zh-CN" altLang="en-US" sz="2400" dirty="0" smtClean="0"/>
              <a:t> </a:t>
            </a:r>
            <a:r>
              <a:rPr lang="zh-CN" altLang="zh-CN" sz="2400" dirty="0" smtClean="0"/>
              <a:t>G</a:t>
            </a:r>
            <a:r>
              <a:rPr lang="en-US" altLang="zh-CN" sz="2400" dirty="0" err="1" smtClean="0"/>
              <a:t>eneral</a:t>
            </a:r>
            <a:r>
              <a:rPr lang="en-US" altLang="zh-CN" sz="2400" dirty="0" smtClean="0"/>
              <a:t> </a:t>
            </a:r>
            <a:r>
              <a:rPr lang="zh-CN" altLang="zh-CN" sz="2400" dirty="0" smtClean="0"/>
              <a:t>S</a:t>
            </a:r>
            <a:r>
              <a:rPr lang="en-US" altLang="zh-CN" sz="2400" dirty="0" err="1" smtClean="0"/>
              <a:t>cenario</a:t>
            </a:r>
            <a:r>
              <a:rPr lang="en-US" altLang="zh-CN" sz="2400" dirty="0" smtClean="0"/>
              <a:t> </a:t>
            </a:r>
          </a:p>
        </p:txBody>
      </p:sp>
      <p:pic>
        <p:nvPicPr>
          <p:cNvPr id="2" name="图片 1" descr="屏幕快照 2018-02-25 下午3.44.1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600" y="2020306"/>
            <a:ext cx="6743700" cy="4596394"/>
          </a:xfrm>
          <a:prstGeom prst="rect">
            <a:avLst/>
          </a:prstGeom>
        </p:spPr>
      </p:pic>
    </p:spTree>
    <p:extLst>
      <p:ext uri="{BB962C8B-B14F-4D97-AF65-F5344CB8AC3E}">
        <p14:creationId xmlns:p14="http://schemas.microsoft.com/office/powerpoint/2010/main" val="2120686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latin typeface="微软雅黑" panose="020B0503020204020204" pitchFamily="34" charset="-122"/>
                <a:ea typeface="微软雅黑" panose="020B0503020204020204" pitchFamily="34" charset="-122"/>
              </a:rPr>
              <a:t>Quality Attributes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587500"/>
            <a:ext cx="7486650" cy="4622800"/>
          </a:xfrm>
        </p:spPr>
        <p:txBody>
          <a:bodyPr rtlCol="0">
            <a:normAutofit/>
          </a:bodyPr>
          <a:lstStyle/>
          <a:p>
            <a:r>
              <a:rPr lang="zh-CN" altLang="zh-CN" sz="2400" b="1" dirty="0" smtClean="0"/>
              <a:t>T</a:t>
            </a:r>
            <a:r>
              <a:rPr lang="en-US" altLang="zh-CN" sz="2400" b="1" dirty="0" err="1" smtClean="0"/>
              <a:t>actics</a:t>
            </a:r>
            <a:r>
              <a:rPr lang="en-US" altLang="zh-CN" sz="2400" b="1" dirty="0" smtClean="0"/>
              <a:t> for </a:t>
            </a:r>
            <a:r>
              <a:rPr lang="zh-CN" altLang="zh-CN" sz="2400" dirty="0"/>
              <a:t>T</a:t>
            </a:r>
            <a:r>
              <a:rPr lang="en-US" altLang="zh-CN" sz="2400" dirty="0" err="1"/>
              <a:t>estability</a:t>
            </a:r>
            <a:r>
              <a:rPr lang="zh-CN" altLang="en-US" sz="2400" dirty="0"/>
              <a:t> </a:t>
            </a:r>
            <a:endParaRPr lang="en-US" altLang="zh-CN" sz="2400" dirty="0"/>
          </a:p>
          <a:p>
            <a:pPr lvl="1"/>
            <a:r>
              <a:rPr lang="zh-CN" altLang="zh-CN" sz="2000" b="1" dirty="0"/>
              <a:t>C</a:t>
            </a:r>
            <a:r>
              <a:rPr lang="en-US" altLang="zh-CN" sz="2000" b="1" dirty="0" err="1" smtClean="0"/>
              <a:t>ontrol</a:t>
            </a:r>
            <a:r>
              <a:rPr lang="en-US" altLang="zh-CN" sz="2000" b="1" dirty="0" smtClean="0"/>
              <a:t> </a:t>
            </a:r>
            <a:r>
              <a:rPr lang="en-US" altLang="zh-CN" sz="2000" b="1" dirty="0"/>
              <a:t>and </a:t>
            </a:r>
            <a:r>
              <a:rPr lang="en-US" altLang="zh-CN" sz="2000" b="1" dirty="0" smtClean="0"/>
              <a:t>Observe </a:t>
            </a:r>
            <a:r>
              <a:rPr lang="en-US" altLang="zh-CN" sz="2000" b="1" dirty="0"/>
              <a:t>System State </a:t>
            </a:r>
            <a:endParaRPr lang="en-US" altLang="zh-CN" sz="2000" dirty="0"/>
          </a:p>
          <a:p>
            <a:pPr lvl="2"/>
            <a:r>
              <a:rPr lang="en-US" altLang="zh-CN" sz="1800" i="1" dirty="0"/>
              <a:t>Specialized interfaces</a:t>
            </a:r>
            <a:r>
              <a:rPr lang="en-US" altLang="zh-CN" sz="1800" i="1" dirty="0" smtClean="0"/>
              <a:t>.</a:t>
            </a:r>
            <a:endParaRPr lang="en-US" altLang="zh-CN" sz="1800" dirty="0"/>
          </a:p>
          <a:p>
            <a:pPr lvl="2"/>
            <a:r>
              <a:rPr lang="en-US" altLang="zh-CN" sz="1800" i="1" dirty="0"/>
              <a:t>Record/playback</a:t>
            </a:r>
            <a:r>
              <a:rPr lang="en-US" altLang="zh-CN" sz="1800" dirty="0"/>
              <a:t>. </a:t>
            </a:r>
          </a:p>
          <a:p>
            <a:pPr lvl="2"/>
            <a:r>
              <a:rPr lang="en-US" altLang="zh-CN" sz="1800" i="1" dirty="0"/>
              <a:t>Localize state storage</a:t>
            </a:r>
            <a:r>
              <a:rPr lang="en-US" altLang="zh-CN" sz="1800" dirty="0"/>
              <a:t>. </a:t>
            </a:r>
          </a:p>
          <a:p>
            <a:pPr lvl="2"/>
            <a:r>
              <a:rPr lang="en-US" altLang="zh-CN" sz="1800" i="1" dirty="0"/>
              <a:t>Abstract data sources. </a:t>
            </a:r>
            <a:endParaRPr lang="en-US" altLang="zh-CN" sz="1800" dirty="0"/>
          </a:p>
          <a:p>
            <a:pPr lvl="2"/>
            <a:r>
              <a:rPr lang="en-US" altLang="zh-CN" sz="1800" i="1" dirty="0"/>
              <a:t>Sandbox</a:t>
            </a:r>
            <a:r>
              <a:rPr lang="en-US" altLang="zh-CN" sz="1800" dirty="0"/>
              <a:t>. </a:t>
            </a:r>
          </a:p>
          <a:p>
            <a:pPr lvl="2"/>
            <a:r>
              <a:rPr lang="en-US" altLang="zh-CN" sz="1800" i="1" dirty="0"/>
              <a:t>Executable assertions</a:t>
            </a:r>
            <a:r>
              <a:rPr lang="en-US" altLang="zh-CN" sz="1800" dirty="0"/>
              <a:t>. </a:t>
            </a:r>
            <a:endParaRPr lang="en-US" altLang="zh-CN" sz="1800" dirty="0"/>
          </a:p>
          <a:p>
            <a:pPr lvl="1"/>
            <a:r>
              <a:rPr lang="zh-CN" altLang="zh-CN" sz="2000" b="1" dirty="0"/>
              <a:t>L</a:t>
            </a:r>
            <a:r>
              <a:rPr lang="en-US" altLang="zh-CN" sz="2000" b="1" dirty="0" err="1" smtClean="0"/>
              <a:t>imit</a:t>
            </a:r>
            <a:r>
              <a:rPr lang="en-US" altLang="zh-CN" sz="2000" b="1" dirty="0" smtClean="0"/>
              <a:t> </a:t>
            </a:r>
            <a:r>
              <a:rPr lang="zh-CN" altLang="zh-CN" sz="2000" b="1" dirty="0"/>
              <a:t>C</a:t>
            </a:r>
            <a:r>
              <a:rPr lang="en-US" altLang="zh-CN" sz="2000" b="1" dirty="0" err="1" smtClean="0"/>
              <a:t>omplexity</a:t>
            </a:r>
            <a:r>
              <a:rPr lang="en-US" altLang="zh-CN" sz="2000" b="1" dirty="0" smtClean="0"/>
              <a:t> </a:t>
            </a:r>
            <a:endParaRPr lang="en-US" altLang="zh-CN" sz="2000" dirty="0"/>
          </a:p>
          <a:p>
            <a:pPr lvl="2"/>
            <a:r>
              <a:rPr lang="en-US" altLang="zh-CN" sz="1800" i="1" dirty="0"/>
              <a:t>Limit structural complexity </a:t>
            </a:r>
            <a:endParaRPr lang="en-US" altLang="zh-CN" sz="1800" dirty="0"/>
          </a:p>
          <a:p>
            <a:pPr lvl="2"/>
            <a:r>
              <a:rPr lang="en-US" altLang="zh-CN" sz="1800" i="1" dirty="0"/>
              <a:t>Limit </a:t>
            </a:r>
            <a:r>
              <a:rPr lang="en-US" altLang="zh-CN" sz="1800" i="1" dirty="0" err="1"/>
              <a:t>nondeterminism</a:t>
            </a:r>
            <a:r>
              <a:rPr lang="en-US" altLang="zh-CN" sz="1800" i="1" dirty="0"/>
              <a:t>. </a:t>
            </a:r>
            <a:endParaRPr lang="en-US" altLang="zh-CN" sz="1800" dirty="0"/>
          </a:p>
          <a:p>
            <a:endParaRPr lang="en-US" altLang="zh-CN" dirty="0"/>
          </a:p>
          <a:p>
            <a:endParaRPr lang="en-US" altLang="zh-CN" dirty="0"/>
          </a:p>
          <a:p>
            <a:endParaRPr lang="en-US" altLang="zh-CN" dirty="0"/>
          </a:p>
          <a:p>
            <a:endParaRPr lang="en-US" altLang="zh-CN" i="1" dirty="0" smtClean="0"/>
          </a:p>
          <a:p>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2753278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a:t>Quality Attributes</a:t>
            </a:r>
            <a:endParaRPr lang="en-US" dirty="0"/>
          </a:p>
        </p:txBody>
      </p:sp>
      <p:sp>
        <p:nvSpPr>
          <p:cNvPr id="4" name="内容占位符 13"/>
          <p:cNvSpPr txBox="1">
            <a:spLocks/>
          </p:cNvSpPr>
          <p:nvPr/>
        </p:nvSpPr>
        <p:spPr>
          <a:xfrm>
            <a:off x="828675" y="1587500"/>
            <a:ext cx="7486650" cy="482600"/>
          </a:xfrm>
          <a:prstGeom prst="rect">
            <a:avLst/>
          </a:prstGeom>
        </p:spPr>
        <p:txBody>
          <a:bodyPr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r>
              <a:rPr lang="zh-CN" altLang="zh-CN" sz="2400" b="1" dirty="0" smtClean="0"/>
              <a:t>T</a:t>
            </a:r>
            <a:r>
              <a:rPr lang="en-US" altLang="zh-CN" sz="2400" b="1" dirty="0" err="1" smtClean="0"/>
              <a:t>actics</a:t>
            </a:r>
            <a:r>
              <a:rPr lang="en-US" altLang="zh-CN" sz="2400" b="1" dirty="0" smtClean="0"/>
              <a:t> for </a:t>
            </a:r>
            <a:r>
              <a:rPr lang="zh-CN" altLang="zh-CN" sz="2400" dirty="0"/>
              <a:t>T</a:t>
            </a:r>
            <a:r>
              <a:rPr lang="en-US" altLang="zh-CN" sz="2400" dirty="0" err="1"/>
              <a:t>estability</a:t>
            </a:r>
            <a:endParaRPr lang="en-US" altLang="zh-CN" sz="2400" dirty="0" smtClean="0"/>
          </a:p>
          <a:p>
            <a:endParaRPr lang="en-US" altLang="zh-CN" dirty="0" smtClean="0"/>
          </a:p>
          <a:p>
            <a:endParaRPr lang="en-US" altLang="zh-CN" dirty="0" smtClean="0"/>
          </a:p>
          <a:p>
            <a:endParaRPr lang="en-US" altLang="zh-CN" i="1" dirty="0" smtClean="0"/>
          </a:p>
          <a:p>
            <a:endParaRPr lang="en-US" altLang="zh-CN" dirty="0" smtClean="0"/>
          </a:p>
          <a:p>
            <a:endParaRPr lang="en-US" altLang="zh-CN" dirty="0" smtClean="0"/>
          </a:p>
          <a:p>
            <a:endParaRPr lang="en-US" altLang="zh-CN" dirty="0" smtClean="0"/>
          </a:p>
          <a:p>
            <a:endParaRPr lang="en-US" altLang="zh-CN" dirty="0"/>
          </a:p>
        </p:txBody>
      </p:sp>
      <p:pic>
        <p:nvPicPr>
          <p:cNvPr id="3" name="图片 2" descr="屏幕快照 2018-02-25 下午4.11.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118" y="2171700"/>
            <a:ext cx="5847282" cy="4449447"/>
          </a:xfrm>
          <a:prstGeom prst="rect">
            <a:avLst/>
          </a:prstGeom>
        </p:spPr>
      </p:pic>
    </p:spTree>
    <p:extLst>
      <p:ext uri="{BB962C8B-B14F-4D97-AF65-F5344CB8AC3E}">
        <p14:creationId xmlns:p14="http://schemas.microsoft.com/office/powerpoint/2010/main" val="1834307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latin typeface="微软雅黑" panose="020B0503020204020204" pitchFamily="34" charset="-122"/>
                <a:ea typeface="微软雅黑" panose="020B0503020204020204" pitchFamily="34" charset="-122"/>
              </a:rPr>
              <a:t>Quality Attributes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587500"/>
            <a:ext cx="7486650" cy="4572000"/>
          </a:xfrm>
        </p:spPr>
        <p:txBody>
          <a:bodyPr rtlCol="0">
            <a:normAutofit/>
          </a:bodyPr>
          <a:lstStyle/>
          <a:p>
            <a:pPr marL="228600" lvl="1">
              <a:spcBef>
                <a:spcPts val="1800"/>
              </a:spcBef>
            </a:pPr>
            <a:r>
              <a:rPr lang="zh-CN" altLang="zh-CN" sz="2400" dirty="0" smtClean="0"/>
              <a:t>Us</a:t>
            </a:r>
            <a:r>
              <a:rPr lang="en-US" altLang="zh-CN" sz="2400" dirty="0" smtClean="0"/>
              <a:t>ability</a:t>
            </a:r>
          </a:p>
          <a:p>
            <a:pPr marL="457200" lvl="2" indent="0">
              <a:lnSpc>
                <a:spcPct val="100000"/>
              </a:lnSpc>
              <a:spcBef>
                <a:spcPts val="1800"/>
              </a:spcBef>
              <a:buNone/>
            </a:pPr>
            <a:r>
              <a:rPr lang="en-US" altLang="zh-CN" sz="2000" dirty="0"/>
              <a:t>Usability is concerned with how easy it is for the user to accomplish a desired task and the kind of user support the system provides. </a:t>
            </a:r>
            <a:endParaRPr lang="en-US" altLang="zh-CN" sz="2000" dirty="0"/>
          </a:p>
          <a:p>
            <a:pPr marL="742950" lvl="2" indent="-285750">
              <a:spcBef>
                <a:spcPts val="1800"/>
              </a:spcBef>
            </a:pPr>
            <a:r>
              <a:rPr lang="en-US" altLang="zh-CN" sz="2000" dirty="0" smtClean="0"/>
              <a:t>Usability</a:t>
            </a:r>
            <a:r>
              <a:rPr lang="zh-CN" altLang="en-US" sz="2000" dirty="0" smtClean="0"/>
              <a:t> </a:t>
            </a:r>
            <a:r>
              <a:rPr lang="en-US" altLang="zh-CN" sz="2000" dirty="0" smtClean="0"/>
              <a:t>comprises</a:t>
            </a:r>
            <a:r>
              <a:rPr lang="zh-CN" altLang="en-US" sz="2000" dirty="0" smtClean="0"/>
              <a:t> </a:t>
            </a:r>
            <a:r>
              <a:rPr lang="en-US" altLang="zh-CN" sz="2000" dirty="0" smtClean="0"/>
              <a:t>the</a:t>
            </a:r>
            <a:r>
              <a:rPr lang="zh-CN" altLang="en-US" sz="2000" dirty="0" smtClean="0"/>
              <a:t> </a:t>
            </a:r>
            <a:r>
              <a:rPr lang="en-US" altLang="zh-CN" sz="2000" dirty="0" smtClean="0"/>
              <a:t>following</a:t>
            </a:r>
            <a:r>
              <a:rPr lang="zh-CN" altLang="en-US" sz="2000" dirty="0" smtClean="0"/>
              <a:t> </a:t>
            </a:r>
            <a:r>
              <a:rPr lang="en-US" altLang="zh-CN" sz="2000" dirty="0" smtClean="0"/>
              <a:t>areas:</a:t>
            </a:r>
          </a:p>
          <a:p>
            <a:pPr marL="1143000" lvl="3">
              <a:spcBef>
                <a:spcPts val="1800"/>
              </a:spcBef>
            </a:pPr>
            <a:r>
              <a:rPr lang="en-US" altLang="zh-CN" sz="1800" i="1" dirty="0"/>
              <a:t>Learning system </a:t>
            </a:r>
            <a:r>
              <a:rPr lang="en-US" altLang="zh-CN" sz="1800" i="1" dirty="0" smtClean="0"/>
              <a:t>features</a:t>
            </a:r>
            <a:r>
              <a:rPr lang="en-US" altLang="zh-CN" sz="1800" i="1" dirty="0" smtClean="0"/>
              <a:t>.</a:t>
            </a:r>
            <a:endParaRPr lang="en-US" altLang="zh-CN" sz="1800" dirty="0"/>
          </a:p>
          <a:p>
            <a:pPr marL="1143000" lvl="3">
              <a:spcBef>
                <a:spcPts val="1800"/>
              </a:spcBef>
            </a:pPr>
            <a:r>
              <a:rPr lang="en-US" altLang="zh-CN" sz="1800" i="1" dirty="0"/>
              <a:t>Using a system efficiently</a:t>
            </a:r>
            <a:r>
              <a:rPr lang="en-US" altLang="zh-CN" sz="1800" dirty="0"/>
              <a:t>. </a:t>
            </a:r>
            <a:endParaRPr lang="en-US" altLang="zh-CN" sz="1800" dirty="0"/>
          </a:p>
          <a:p>
            <a:pPr marL="1143000" lvl="3">
              <a:spcBef>
                <a:spcPts val="1800"/>
              </a:spcBef>
            </a:pPr>
            <a:r>
              <a:rPr lang="en-US" altLang="zh-CN" sz="1800" i="1" dirty="0"/>
              <a:t>Minimizing the impact of errors</a:t>
            </a:r>
            <a:r>
              <a:rPr lang="en-US" altLang="zh-CN" sz="1800" dirty="0"/>
              <a:t>. </a:t>
            </a:r>
            <a:endParaRPr lang="en-US" altLang="zh-CN" sz="1800" dirty="0"/>
          </a:p>
          <a:p>
            <a:pPr marL="1143000" lvl="3">
              <a:spcBef>
                <a:spcPts val="1800"/>
              </a:spcBef>
            </a:pPr>
            <a:r>
              <a:rPr lang="en-US" altLang="zh-CN" sz="1800" i="1" dirty="0"/>
              <a:t>Adapting the system to user needs</a:t>
            </a:r>
            <a:r>
              <a:rPr lang="en-US" altLang="zh-CN" sz="1800" i="1" dirty="0" smtClean="0"/>
              <a:t>.</a:t>
            </a:r>
            <a:endParaRPr lang="en-US" altLang="zh-CN" sz="1800" i="1" dirty="0"/>
          </a:p>
          <a:p>
            <a:pPr marL="1143000" lvl="3">
              <a:spcBef>
                <a:spcPts val="1800"/>
              </a:spcBef>
            </a:pPr>
            <a:r>
              <a:rPr lang="zh-CN" altLang="zh-CN" sz="1800" i="1" dirty="0" smtClean="0"/>
              <a:t>I</a:t>
            </a:r>
            <a:r>
              <a:rPr lang="en-US" altLang="zh-CN" sz="1800" i="1" dirty="0" err="1" smtClean="0"/>
              <a:t>ncreasing</a:t>
            </a:r>
            <a:r>
              <a:rPr lang="zh-CN" altLang="en-US" sz="1800" i="1" dirty="0" smtClean="0"/>
              <a:t> </a:t>
            </a:r>
            <a:r>
              <a:rPr lang="en-US" altLang="zh-CN" sz="1800" i="1" dirty="0" smtClean="0"/>
              <a:t>confidence</a:t>
            </a:r>
            <a:r>
              <a:rPr lang="zh-CN" altLang="en-US" sz="1800" i="1" dirty="0" smtClean="0"/>
              <a:t> </a:t>
            </a:r>
            <a:r>
              <a:rPr lang="en-US" altLang="zh-CN" sz="1800" i="1" dirty="0" err="1" smtClean="0"/>
              <a:t>andatisfaction</a:t>
            </a:r>
            <a:r>
              <a:rPr lang="en-US" altLang="zh-CN" sz="1800" i="1" dirty="0" smtClean="0"/>
              <a:t>.</a:t>
            </a:r>
            <a:endParaRPr lang="en-US" altLang="zh-CN" sz="1800" dirty="0"/>
          </a:p>
          <a:p>
            <a:pPr marL="228600" lvl="1">
              <a:spcBef>
                <a:spcPts val="1800"/>
              </a:spcBef>
            </a:pPr>
            <a:endParaRPr lang="en-US" altLang="zh-CN" sz="2000" dirty="0"/>
          </a:p>
        </p:txBody>
      </p:sp>
    </p:spTree>
    <p:extLst>
      <p:ext uri="{BB962C8B-B14F-4D97-AF65-F5344CB8AC3E}">
        <p14:creationId xmlns:p14="http://schemas.microsoft.com/office/powerpoint/2010/main" val="853150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latin typeface="微软雅黑" panose="020B0503020204020204" pitchFamily="34" charset="-122"/>
                <a:ea typeface="微软雅黑" panose="020B0503020204020204" pitchFamily="34" charset="-122"/>
              </a:rPr>
              <a:t>Quality Attributes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587500"/>
            <a:ext cx="7486650" cy="4572000"/>
          </a:xfrm>
        </p:spPr>
        <p:txBody>
          <a:bodyPr rtlCol="0">
            <a:normAutofit/>
          </a:bodyPr>
          <a:lstStyle/>
          <a:p>
            <a:pPr marL="228600" lvl="1">
              <a:spcBef>
                <a:spcPts val="1800"/>
              </a:spcBef>
            </a:pPr>
            <a:r>
              <a:rPr lang="zh-CN" altLang="zh-CN" sz="2400" dirty="0" smtClean="0"/>
              <a:t>Us</a:t>
            </a:r>
            <a:r>
              <a:rPr lang="en-US" altLang="zh-CN" sz="2400" dirty="0" smtClean="0"/>
              <a:t>ability</a:t>
            </a:r>
            <a:r>
              <a:rPr lang="zh-CN" altLang="en-US" sz="2400" dirty="0" smtClean="0"/>
              <a:t> </a:t>
            </a:r>
            <a:r>
              <a:rPr lang="zh-CN" altLang="zh-CN" sz="2400" dirty="0" smtClean="0"/>
              <a:t>G</a:t>
            </a:r>
            <a:r>
              <a:rPr lang="en-US" altLang="zh-CN" sz="2400" dirty="0" err="1" smtClean="0"/>
              <a:t>eneral</a:t>
            </a:r>
            <a:r>
              <a:rPr lang="en-US" altLang="zh-CN" sz="2400" dirty="0" smtClean="0"/>
              <a:t> </a:t>
            </a:r>
            <a:r>
              <a:rPr lang="zh-CN" altLang="zh-CN" sz="2400" dirty="0"/>
              <a:t>S</a:t>
            </a:r>
            <a:r>
              <a:rPr lang="en-US" altLang="zh-CN" sz="2400" dirty="0" err="1" smtClean="0"/>
              <a:t>cenario</a:t>
            </a:r>
            <a:r>
              <a:rPr lang="en-US" altLang="zh-CN" sz="2400" dirty="0" smtClean="0"/>
              <a:t> </a:t>
            </a:r>
          </a:p>
        </p:txBody>
      </p:sp>
      <p:pic>
        <p:nvPicPr>
          <p:cNvPr id="2" name="图片 1" descr="屏幕快照 2018-02-25 下午3.53.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2317750"/>
            <a:ext cx="7404100" cy="3594100"/>
          </a:xfrm>
          <a:prstGeom prst="rect">
            <a:avLst/>
          </a:prstGeom>
        </p:spPr>
      </p:pic>
    </p:spTree>
    <p:extLst>
      <p:ext uri="{BB962C8B-B14F-4D97-AF65-F5344CB8AC3E}">
        <p14:creationId xmlns:p14="http://schemas.microsoft.com/office/powerpoint/2010/main" val="2120686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latin typeface="微软雅黑" panose="020B0503020204020204" pitchFamily="34" charset="-122"/>
                <a:ea typeface="微软雅黑" panose="020B0503020204020204" pitchFamily="34" charset="-122"/>
              </a:rPr>
              <a:t>Quality Attributes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587500"/>
            <a:ext cx="7486650" cy="4622800"/>
          </a:xfrm>
        </p:spPr>
        <p:txBody>
          <a:bodyPr rtlCol="0">
            <a:normAutofit/>
          </a:bodyPr>
          <a:lstStyle/>
          <a:p>
            <a:r>
              <a:rPr lang="zh-CN" altLang="zh-CN" sz="2400" b="1" dirty="0" smtClean="0"/>
              <a:t>T</a:t>
            </a:r>
            <a:r>
              <a:rPr lang="en-US" altLang="zh-CN" sz="2400" b="1" dirty="0" err="1" smtClean="0"/>
              <a:t>actics</a:t>
            </a:r>
            <a:r>
              <a:rPr lang="en-US" altLang="zh-CN" sz="2400" b="1" dirty="0" smtClean="0"/>
              <a:t> for </a:t>
            </a:r>
            <a:r>
              <a:rPr lang="zh-CN" altLang="zh-CN" sz="2400" dirty="0"/>
              <a:t>Us</a:t>
            </a:r>
            <a:r>
              <a:rPr lang="en-US" altLang="zh-CN" sz="2400" dirty="0"/>
              <a:t>ability</a:t>
            </a:r>
            <a:r>
              <a:rPr lang="zh-CN" altLang="en-US" sz="2400" dirty="0"/>
              <a:t> </a:t>
            </a:r>
            <a:endParaRPr lang="en-US" altLang="zh-CN" sz="2400" dirty="0"/>
          </a:p>
          <a:p>
            <a:pPr lvl="1"/>
            <a:r>
              <a:rPr lang="en-US" altLang="zh-CN" sz="2000" b="1" dirty="0"/>
              <a:t>Support user Initiative </a:t>
            </a:r>
            <a:endParaRPr lang="en-US" altLang="zh-CN" sz="2000" dirty="0"/>
          </a:p>
          <a:p>
            <a:pPr lvl="2"/>
            <a:r>
              <a:rPr lang="en-US" altLang="zh-CN" sz="1800" i="1" dirty="0"/>
              <a:t>Cancel</a:t>
            </a:r>
            <a:r>
              <a:rPr lang="en-US" altLang="zh-CN" sz="1800" dirty="0"/>
              <a:t>. </a:t>
            </a:r>
          </a:p>
          <a:p>
            <a:pPr lvl="2"/>
            <a:r>
              <a:rPr lang="en-US" altLang="zh-CN" sz="1800" i="1" dirty="0"/>
              <a:t>Undo</a:t>
            </a:r>
            <a:r>
              <a:rPr lang="en-US" altLang="zh-CN" sz="1800" dirty="0"/>
              <a:t>. </a:t>
            </a:r>
          </a:p>
          <a:p>
            <a:pPr lvl="2"/>
            <a:r>
              <a:rPr lang="en-US" altLang="zh-CN" sz="1800" i="1" dirty="0"/>
              <a:t>Pause/resume</a:t>
            </a:r>
            <a:r>
              <a:rPr lang="en-US" altLang="zh-CN" sz="1800" dirty="0"/>
              <a:t>. </a:t>
            </a:r>
          </a:p>
          <a:p>
            <a:pPr lvl="2"/>
            <a:r>
              <a:rPr lang="en-US" altLang="zh-CN" sz="1800" i="1" dirty="0"/>
              <a:t>Aggregate</a:t>
            </a:r>
            <a:r>
              <a:rPr lang="en-US" altLang="zh-CN" sz="1800" dirty="0"/>
              <a:t>. </a:t>
            </a:r>
            <a:endParaRPr lang="en-US" altLang="zh-CN" sz="1800" dirty="0"/>
          </a:p>
          <a:p>
            <a:pPr lvl="1"/>
            <a:r>
              <a:rPr lang="en-US" altLang="zh-CN" sz="2000" b="1" dirty="0"/>
              <a:t>Support System Initiative </a:t>
            </a:r>
            <a:endParaRPr lang="en-US" altLang="zh-CN" sz="2000" dirty="0"/>
          </a:p>
          <a:p>
            <a:pPr lvl="2"/>
            <a:r>
              <a:rPr lang="en-US" altLang="zh-CN" sz="1800" i="1" dirty="0"/>
              <a:t>Maintain task model</a:t>
            </a:r>
            <a:r>
              <a:rPr lang="en-US" altLang="zh-CN" sz="1800" dirty="0"/>
              <a:t>. </a:t>
            </a:r>
          </a:p>
          <a:p>
            <a:pPr lvl="2"/>
            <a:r>
              <a:rPr lang="en-US" altLang="zh-CN" sz="1800" i="1" dirty="0"/>
              <a:t>Maintain user model</a:t>
            </a:r>
            <a:r>
              <a:rPr lang="en-US" altLang="zh-CN" sz="1800" dirty="0"/>
              <a:t>. </a:t>
            </a:r>
          </a:p>
          <a:p>
            <a:pPr lvl="2"/>
            <a:r>
              <a:rPr lang="en-US" altLang="zh-CN" sz="1800" i="1" dirty="0"/>
              <a:t>Maintain system model</a:t>
            </a:r>
            <a:r>
              <a:rPr lang="en-US" altLang="zh-CN" sz="1800" dirty="0" smtClean="0"/>
              <a:t>.</a:t>
            </a:r>
            <a:endParaRPr lang="en-US" altLang="zh-CN" dirty="0"/>
          </a:p>
          <a:p>
            <a:endParaRPr lang="en-US" altLang="zh-CN" dirty="0"/>
          </a:p>
          <a:p>
            <a:endParaRPr lang="en-US" altLang="zh-CN" dirty="0"/>
          </a:p>
          <a:p>
            <a:endParaRPr lang="en-US" altLang="zh-CN" i="1" dirty="0" smtClean="0"/>
          </a:p>
          <a:p>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2569195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a:t>Quality Attributes</a:t>
            </a:r>
            <a:endParaRPr lang="en-US" dirty="0"/>
          </a:p>
        </p:txBody>
      </p:sp>
      <p:sp>
        <p:nvSpPr>
          <p:cNvPr id="4" name="内容占位符 13"/>
          <p:cNvSpPr txBox="1">
            <a:spLocks/>
          </p:cNvSpPr>
          <p:nvPr/>
        </p:nvSpPr>
        <p:spPr>
          <a:xfrm>
            <a:off x="828675" y="1587500"/>
            <a:ext cx="7486650" cy="482600"/>
          </a:xfrm>
          <a:prstGeom prst="rect">
            <a:avLst/>
          </a:prstGeom>
        </p:spPr>
        <p:txBody>
          <a:bodyPr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r>
              <a:rPr lang="zh-CN" altLang="zh-CN" sz="2400" b="1" dirty="0" smtClean="0"/>
              <a:t>T</a:t>
            </a:r>
            <a:r>
              <a:rPr lang="en-US" altLang="zh-CN" sz="2400" b="1" dirty="0" err="1" smtClean="0"/>
              <a:t>actics</a:t>
            </a:r>
            <a:r>
              <a:rPr lang="en-US" altLang="zh-CN" sz="2400" b="1" dirty="0" smtClean="0"/>
              <a:t> for </a:t>
            </a:r>
            <a:r>
              <a:rPr lang="zh-CN" altLang="zh-CN" sz="2400" dirty="0" smtClean="0"/>
              <a:t>Us</a:t>
            </a:r>
            <a:r>
              <a:rPr lang="en-US" altLang="zh-CN" sz="2400" dirty="0" smtClean="0"/>
              <a:t>ability</a:t>
            </a:r>
            <a:endParaRPr lang="en-US" altLang="zh-CN" dirty="0" smtClean="0"/>
          </a:p>
          <a:p>
            <a:endParaRPr lang="en-US" altLang="zh-CN" dirty="0" smtClean="0"/>
          </a:p>
          <a:p>
            <a:endParaRPr lang="en-US" altLang="zh-CN" i="1" dirty="0" smtClean="0"/>
          </a:p>
          <a:p>
            <a:endParaRPr lang="en-US" altLang="zh-CN" dirty="0" smtClean="0"/>
          </a:p>
          <a:p>
            <a:endParaRPr lang="en-US" altLang="zh-CN" dirty="0" smtClean="0"/>
          </a:p>
          <a:p>
            <a:endParaRPr lang="en-US" altLang="zh-CN" dirty="0" smtClean="0"/>
          </a:p>
          <a:p>
            <a:endParaRPr lang="en-US" altLang="zh-CN" dirty="0"/>
          </a:p>
        </p:txBody>
      </p:sp>
      <p:pic>
        <p:nvPicPr>
          <p:cNvPr id="3" name="图片 2" descr="屏幕快照 2018-02-25 下午4.11.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600" y="2247900"/>
            <a:ext cx="7289800" cy="4191000"/>
          </a:xfrm>
          <a:prstGeom prst="rect">
            <a:avLst/>
          </a:prstGeom>
        </p:spPr>
      </p:pic>
    </p:spTree>
    <p:extLst>
      <p:ext uri="{BB962C8B-B14F-4D97-AF65-F5344CB8AC3E}">
        <p14:creationId xmlns:p14="http://schemas.microsoft.com/office/powerpoint/2010/main" val="1834307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latin typeface="微软雅黑" panose="020B0503020204020204" pitchFamily="34" charset="-122"/>
                <a:ea typeface="微软雅黑" panose="020B0503020204020204" pitchFamily="34" charset="-122"/>
              </a:rPr>
              <a:t>Quality Attributes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587500"/>
            <a:ext cx="7486650" cy="4572000"/>
          </a:xfrm>
        </p:spPr>
        <p:txBody>
          <a:bodyPr rtlCol="0">
            <a:normAutofit/>
          </a:bodyPr>
          <a:lstStyle/>
          <a:p>
            <a:pPr marL="228600" lvl="1">
              <a:spcBef>
                <a:spcPts val="1800"/>
              </a:spcBef>
            </a:pPr>
            <a:r>
              <a:rPr lang="zh-CN" altLang="zh-CN" sz="2400" dirty="0" smtClean="0"/>
              <a:t>Ot</a:t>
            </a:r>
            <a:r>
              <a:rPr lang="en-US" altLang="zh-CN" sz="2400" dirty="0" smtClean="0"/>
              <a:t>her</a:t>
            </a:r>
            <a:r>
              <a:rPr lang="zh-CN" altLang="en-US" sz="2400" dirty="0" smtClean="0"/>
              <a:t> </a:t>
            </a:r>
            <a:r>
              <a:rPr lang="en-US" altLang="zh-CN" sz="2400" dirty="0" smtClean="0"/>
              <a:t>Important</a:t>
            </a:r>
            <a:r>
              <a:rPr lang="zh-CN" altLang="en-US" sz="2400" dirty="0" smtClean="0"/>
              <a:t> </a:t>
            </a:r>
            <a:r>
              <a:rPr lang="en-US" altLang="zh-CN" sz="2400" dirty="0"/>
              <a:t>Quality</a:t>
            </a:r>
            <a:r>
              <a:rPr lang="zh-CN" altLang="en-US" sz="2400" dirty="0"/>
              <a:t> </a:t>
            </a:r>
            <a:r>
              <a:rPr lang="en-US" altLang="zh-CN" sz="2400" dirty="0" smtClean="0"/>
              <a:t>attributes</a:t>
            </a:r>
          </a:p>
          <a:p>
            <a:pPr marL="685800" lvl="2">
              <a:spcBef>
                <a:spcPts val="1800"/>
              </a:spcBef>
            </a:pPr>
            <a:r>
              <a:rPr lang="en-US" altLang="zh-CN" sz="1800" b="1" dirty="0"/>
              <a:t>Variability </a:t>
            </a:r>
            <a:endParaRPr lang="en-US" altLang="zh-CN" sz="1800" dirty="0"/>
          </a:p>
          <a:p>
            <a:pPr marL="685800" lvl="2">
              <a:spcBef>
                <a:spcPts val="1800"/>
              </a:spcBef>
            </a:pPr>
            <a:r>
              <a:rPr lang="en-US" altLang="zh-CN" sz="1800" b="1" dirty="0"/>
              <a:t>Portability </a:t>
            </a:r>
            <a:endParaRPr lang="en-US" altLang="zh-CN" sz="1800" dirty="0"/>
          </a:p>
          <a:p>
            <a:pPr marL="685800" lvl="2">
              <a:spcBef>
                <a:spcPts val="1800"/>
              </a:spcBef>
            </a:pPr>
            <a:r>
              <a:rPr lang="en-US" altLang="zh-CN" sz="1800" b="1" dirty="0"/>
              <a:t>development </a:t>
            </a:r>
            <a:r>
              <a:rPr lang="en-US" altLang="zh-CN" sz="1800" b="1" dirty="0" err="1"/>
              <a:t>distributability</a:t>
            </a:r>
            <a:r>
              <a:rPr lang="en-US" altLang="zh-CN" sz="1800" b="1" dirty="0"/>
              <a:t> </a:t>
            </a:r>
            <a:endParaRPr lang="en-US" altLang="zh-CN" sz="1800" dirty="0"/>
          </a:p>
          <a:p>
            <a:pPr marL="685800" lvl="2">
              <a:spcBef>
                <a:spcPts val="1800"/>
              </a:spcBef>
            </a:pPr>
            <a:r>
              <a:rPr lang="en-US" altLang="zh-CN" sz="1800" b="1" dirty="0"/>
              <a:t>Scalability </a:t>
            </a:r>
            <a:endParaRPr lang="en-US" altLang="zh-CN" sz="1800" dirty="0"/>
          </a:p>
          <a:p>
            <a:pPr marL="685800" lvl="2">
              <a:spcBef>
                <a:spcPts val="1800"/>
              </a:spcBef>
            </a:pPr>
            <a:r>
              <a:rPr lang="en-US" altLang="zh-CN" sz="1800" b="1" dirty="0" err="1"/>
              <a:t>deployability</a:t>
            </a:r>
            <a:r>
              <a:rPr lang="en-US" altLang="zh-CN" sz="1800" b="1" dirty="0"/>
              <a:t> </a:t>
            </a:r>
            <a:endParaRPr lang="en-US" altLang="zh-CN" sz="1800" dirty="0"/>
          </a:p>
          <a:p>
            <a:pPr marL="685800" lvl="2">
              <a:spcBef>
                <a:spcPts val="1800"/>
              </a:spcBef>
            </a:pPr>
            <a:r>
              <a:rPr lang="en-US" altLang="zh-CN" sz="1800" b="1" dirty="0"/>
              <a:t>Mobility </a:t>
            </a:r>
            <a:endParaRPr lang="en-US" altLang="zh-CN" sz="1800" dirty="0"/>
          </a:p>
          <a:p>
            <a:pPr marL="685800" lvl="2">
              <a:spcBef>
                <a:spcPts val="1800"/>
              </a:spcBef>
            </a:pPr>
            <a:r>
              <a:rPr lang="en-US" altLang="zh-CN" sz="1800" b="1" dirty="0" err="1"/>
              <a:t>Monitorability</a:t>
            </a:r>
            <a:r>
              <a:rPr lang="en-US" altLang="zh-CN" sz="1800" b="1" dirty="0"/>
              <a:t> </a:t>
            </a:r>
            <a:endParaRPr lang="en-US" altLang="zh-CN" sz="1800" dirty="0"/>
          </a:p>
          <a:p>
            <a:pPr marL="685800" lvl="2">
              <a:spcBef>
                <a:spcPts val="1800"/>
              </a:spcBef>
            </a:pPr>
            <a:r>
              <a:rPr lang="en-US" altLang="zh-CN" sz="1800" b="1" dirty="0"/>
              <a:t>Safety </a:t>
            </a:r>
            <a:endParaRPr lang="en-US" altLang="zh-CN" sz="1800" dirty="0"/>
          </a:p>
          <a:p>
            <a:pPr marL="228600" lvl="1">
              <a:spcBef>
                <a:spcPts val="1800"/>
              </a:spcBef>
            </a:pPr>
            <a:endParaRPr lang="en-US" altLang="zh-CN" sz="2000" dirty="0"/>
          </a:p>
        </p:txBody>
      </p:sp>
    </p:spTree>
    <p:extLst>
      <p:ext uri="{BB962C8B-B14F-4D97-AF65-F5344CB8AC3E}">
        <p14:creationId xmlns:p14="http://schemas.microsoft.com/office/powerpoint/2010/main" val="2454144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828674" y="76200"/>
            <a:ext cx="7845425" cy="1096962"/>
          </a:xfrm>
        </p:spPr>
        <p:txBody>
          <a:bodyPr rtlCol="0"/>
          <a:lstStyle/>
          <a:p>
            <a:r>
              <a:rPr lang="en-US" dirty="0"/>
              <a:t>The main manifestation of the software crisis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4" y="1600200"/>
            <a:ext cx="8226426" cy="4572000"/>
          </a:xfrm>
        </p:spPr>
        <p:txBody>
          <a:bodyPr rtlCol="0">
            <a:normAutofit/>
          </a:bodyPr>
          <a:lstStyle/>
          <a:p>
            <a:pPr>
              <a:lnSpc>
                <a:spcPct val="100000"/>
              </a:lnSpc>
            </a:pPr>
            <a:r>
              <a:rPr lang="en-US" altLang="zh-CN" sz="2600" dirty="0" smtClean="0"/>
              <a:t>Software</a:t>
            </a:r>
            <a:r>
              <a:rPr lang="zh-CN" altLang="en-US" sz="2600" dirty="0" smtClean="0"/>
              <a:t> </a:t>
            </a:r>
            <a:r>
              <a:rPr lang="en-US" altLang="zh-CN" sz="2600" dirty="0" smtClean="0"/>
              <a:t>was</a:t>
            </a:r>
            <a:r>
              <a:rPr lang="zh-CN" altLang="en-US" sz="2600" dirty="0" smtClean="0"/>
              <a:t> </a:t>
            </a:r>
            <a:r>
              <a:rPr lang="en-US" altLang="zh-CN" sz="2800" dirty="0"/>
              <a:t>very </a:t>
            </a:r>
            <a:r>
              <a:rPr lang="en-US" altLang="zh-CN" sz="2800" dirty="0" smtClean="0"/>
              <a:t>inefficient</a:t>
            </a:r>
            <a:r>
              <a:rPr lang="zh-CN" altLang="en-US" sz="2800" dirty="0" smtClean="0"/>
              <a:t> </a:t>
            </a:r>
            <a:r>
              <a:rPr lang="en-US" altLang="zh-CN" sz="2800" dirty="0" smtClean="0"/>
              <a:t>and</a:t>
            </a:r>
            <a:r>
              <a:rPr lang="zh-CN" altLang="en-US" sz="2800" dirty="0" smtClean="0"/>
              <a:t> </a:t>
            </a:r>
            <a:r>
              <a:rPr lang="en-US" altLang="zh-CN" sz="2800" dirty="0" smtClean="0"/>
              <a:t>of</a:t>
            </a:r>
            <a:r>
              <a:rPr lang="zh-CN" altLang="en-US" sz="2800" dirty="0" smtClean="0"/>
              <a:t> </a:t>
            </a:r>
            <a:r>
              <a:rPr lang="en-US" altLang="zh-CN" sz="2800" dirty="0" smtClean="0"/>
              <a:t>low</a:t>
            </a:r>
            <a:r>
              <a:rPr lang="zh-CN" altLang="en-US" sz="2800" dirty="0" smtClean="0"/>
              <a:t> </a:t>
            </a:r>
            <a:r>
              <a:rPr lang="en-US" altLang="zh-CN" sz="2800" dirty="0" smtClean="0"/>
              <a:t>quality</a:t>
            </a:r>
          </a:p>
          <a:p>
            <a:pPr lvl="1">
              <a:lnSpc>
                <a:spcPct val="100000"/>
              </a:lnSpc>
              <a:buFont typeface="Arial"/>
              <a:buChar char="•"/>
            </a:pPr>
            <a:r>
              <a:rPr lang="zh-CN" altLang="en-US" sz="2400" dirty="0" smtClean="0"/>
              <a:t> </a:t>
            </a:r>
            <a:r>
              <a:rPr lang="en-US" sz="2200" dirty="0"/>
              <a:t>Due to the lack of guidance of engineering </a:t>
            </a:r>
            <a:r>
              <a:rPr lang="en-US" altLang="zh-CN" sz="2200" dirty="0" smtClean="0"/>
              <a:t>thought</a:t>
            </a:r>
            <a:r>
              <a:rPr lang="en-US" sz="2200" dirty="0" smtClean="0"/>
              <a:t>, </a:t>
            </a:r>
            <a:r>
              <a:rPr lang="en-US" sz="2200" dirty="0"/>
              <a:t>programmers almost always use their own ideas to replace </a:t>
            </a:r>
            <a:r>
              <a:rPr lang="en-US" sz="2200" dirty="0" smtClean="0"/>
              <a:t>the user</a:t>
            </a:r>
            <a:r>
              <a:rPr lang="en-US" altLang="zh-CN" sz="2200" dirty="0" smtClean="0"/>
              <a:t>’s</a:t>
            </a:r>
            <a:r>
              <a:rPr lang="zh-CN" altLang="en-US" sz="2200" dirty="0" smtClean="0"/>
              <a:t> </a:t>
            </a:r>
            <a:r>
              <a:rPr lang="en-US" sz="2200" dirty="0" smtClean="0"/>
              <a:t>demand </a:t>
            </a:r>
            <a:r>
              <a:rPr lang="en-US" sz="2200" dirty="0"/>
              <a:t>for </a:t>
            </a:r>
            <a:r>
              <a:rPr lang="en-US" sz="2200" dirty="0" smtClean="0"/>
              <a:t>software</a:t>
            </a:r>
            <a:r>
              <a:rPr lang="en-US" altLang="zh-CN" sz="2200" dirty="0" smtClean="0"/>
              <a:t>.</a:t>
            </a:r>
            <a:r>
              <a:rPr lang="zh-CN" altLang="en-US" sz="2200" dirty="0" smtClean="0"/>
              <a:t> </a:t>
            </a:r>
            <a:r>
              <a:rPr lang="zh-CN" altLang="zh-CN" sz="2200" dirty="0" smtClean="0"/>
              <a:t>T</a:t>
            </a:r>
            <a:r>
              <a:rPr lang="en-US" altLang="zh-CN" sz="2200" dirty="0" smtClean="0"/>
              <a:t>he </a:t>
            </a:r>
            <a:r>
              <a:rPr lang="en-US" altLang="zh-CN" sz="2200" dirty="0"/>
              <a:t>software </a:t>
            </a:r>
            <a:r>
              <a:rPr lang="en-US" altLang="zh-CN" sz="2200" dirty="0" smtClean="0"/>
              <a:t>designs </a:t>
            </a:r>
            <a:r>
              <a:rPr lang="en-US" altLang="zh-CN" sz="2200" dirty="0"/>
              <a:t>with randomness, many functions are just a </a:t>
            </a:r>
            <a:r>
              <a:rPr lang="en-US" altLang="zh-CN" sz="2200" dirty="0" smtClean="0"/>
              <a:t>programmer‘s </a:t>
            </a:r>
            <a:r>
              <a:rPr lang="en-US" altLang="zh-CN" sz="2200" dirty="0"/>
              <a:t>wishful thinking, </a:t>
            </a:r>
            <a:r>
              <a:rPr lang="zh-CN" altLang="en-US" sz="2200" dirty="0" smtClean="0"/>
              <a:t> </a:t>
            </a:r>
            <a:r>
              <a:rPr lang="zh-CN" altLang="zh-CN" sz="2200" dirty="0" smtClean="0"/>
              <a:t>w</a:t>
            </a:r>
            <a:r>
              <a:rPr lang="en-US" altLang="zh-CN" sz="2200" dirty="0" err="1" smtClean="0"/>
              <a:t>hich</a:t>
            </a:r>
            <a:r>
              <a:rPr lang="en-US" altLang="zh-CN" sz="2200" dirty="0" smtClean="0"/>
              <a:t> is</a:t>
            </a:r>
            <a:r>
              <a:rPr lang="zh-CN" altLang="en-US" sz="2200" dirty="0" smtClean="0"/>
              <a:t> </a:t>
            </a:r>
            <a:r>
              <a:rPr lang="en-US" altLang="zh-CN" sz="2200" dirty="0" smtClean="0"/>
              <a:t>the </a:t>
            </a:r>
            <a:r>
              <a:rPr lang="en-US" altLang="zh-CN" sz="2200" dirty="0"/>
              <a:t>important factor </a:t>
            </a:r>
            <a:r>
              <a:rPr lang="zh-CN" altLang="zh-CN" sz="2200" dirty="0" smtClean="0"/>
              <a:t>o</a:t>
            </a:r>
            <a:r>
              <a:rPr lang="zh-CN" altLang="zh-CN" sz="2200" dirty="0"/>
              <a:t>f</a:t>
            </a:r>
            <a:r>
              <a:rPr lang="en-US" altLang="zh-CN" sz="2200" dirty="0" smtClean="0"/>
              <a:t> </a:t>
            </a:r>
            <a:r>
              <a:rPr lang="en-US" altLang="zh-CN" sz="2200" dirty="0"/>
              <a:t>the software is unsatisfactory</a:t>
            </a:r>
            <a:endParaRPr lang="en-US" sz="2200" dirty="0" smtClean="0"/>
          </a:p>
        </p:txBody>
      </p:sp>
      <p:sp>
        <p:nvSpPr>
          <p:cNvPr id="2" name="文本框 1"/>
          <p:cNvSpPr txBox="1"/>
          <p:nvPr/>
        </p:nvSpPr>
        <p:spPr>
          <a:xfrm>
            <a:off x="9525000" y="2159000"/>
            <a:ext cx="184666"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1674415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828674" y="76200"/>
            <a:ext cx="7845425" cy="1096962"/>
          </a:xfrm>
        </p:spPr>
        <p:txBody>
          <a:bodyPr rtlCol="0"/>
          <a:lstStyle/>
          <a:p>
            <a:r>
              <a:rPr lang="en-US" dirty="0"/>
              <a:t>The main manifestation of the software crisis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normAutofit fontScale="92500" lnSpcReduction="10000"/>
          </a:bodyPr>
          <a:lstStyle/>
          <a:p>
            <a:r>
              <a:rPr lang="en-US" altLang="zh-CN" sz="2400" dirty="0"/>
              <a:t>Projects were unmanageable and code difficult to maintain</a:t>
            </a:r>
          </a:p>
          <a:p>
            <a:pPr lvl="1">
              <a:lnSpc>
                <a:spcPct val="100000"/>
              </a:lnSpc>
              <a:buFont typeface="Arial"/>
              <a:buChar char="•"/>
            </a:pPr>
            <a:r>
              <a:rPr lang="en-US" sz="2200" dirty="0"/>
              <a:t>Because in the process of software design and development, the developers </a:t>
            </a:r>
            <a:r>
              <a:rPr lang="en-US" sz="2200" dirty="0" smtClean="0"/>
              <a:t>didn‘t </a:t>
            </a:r>
            <a:r>
              <a:rPr lang="en-US" sz="2200" dirty="0"/>
              <a:t>strictly follow the software development </a:t>
            </a:r>
            <a:r>
              <a:rPr lang="en-US" sz="2200" dirty="0" smtClean="0"/>
              <a:t>standard</a:t>
            </a:r>
            <a:r>
              <a:rPr lang="zh-CN" altLang="en-US" sz="2200" dirty="0" smtClean="0"/>
              <a:t>, </a:t>
            </a:r>
            <a:r>
              <a:rPr lang="en-US" altLang="zh-CN" sz="2200" dirty="0" smtClean="0"/>
              <a:t>and</a:t>
            </a:r>
            <a:r>
              <a:rPr lang="zh-CN" altLang="en-US" sz="2200" dirty="0" smtClean="0"/>
              <a:t> </a:t>
            </a:r>
            <a:r>
              <a:rPr lang="en-US" altLang="zh-CN" sz="2200" dirty="0" smtClean="0"/>
              <a:t>there </a:t>
            </a:r>
            <a:r>
              <a:rPr lang="en-US" altLang="zh-CN" sz="2200" dirty="0"/>
              <a:t>is no complete record of the true state of the system documentation, resulting in great difficulties in software maintenance.</a:t>
            </a:r>
            <a:endParaRPr lang="en-US" sz="2200" dirty="0" smtClean="0"/>
          </a:p>
          <a:p>
            <a:pPr lvl="1">
              <a:lnSpc>
                <a:spcPct val="100000"/>
              </a:lnSpc>
              <a:buFont typeface="Arial"/>
              <a:buChar char="•"/>
            </a:pPr>
            <a:r>
              <a:rPr lang="en-US" sz="2200" dirty="0"/>
              <a:t>Especially in the process of using the software, the original developer may have left the original development organization for various reasons, making the software </a:t>
            </a:r>
            <a:r>
              <a:rPr lang="en-US" sz="2200" dirty="0" smtClean="0"/>
              <a:t>almost</a:t>
            </a:r>
            <a:r>
              <a:rPr lang="zh-CN" altLang="en-US" sz="2200" dirty="0" smtClean="0"/>
              <a:t> </a:t>
            </a:r>
            <a:r>
              <a:rPr lang="en-US" altLang="zh-CN" sz="2200" dirty="0"/>
              <a:t>unmaintainable</a:t>
            </a:r>
            <a:r>
              <a:rPr lang="en-US" sz="2200" dirty="0" smtClean="0"/>
              <a:t> .</a:t>
            </a:r>
          </a:p>
          <a:p>
            <a:pPr lvl="1">
              <a:lnSpc>
                <a:spcPct val="100000"/>
              </a:lnSpc>
              <a:buFont typeface="Arial"/>
              <a:buChar char="•"/>
            </a:pPr>
            <a:r>
              <a:rPr lang="en-US" sz="2200" dirty="0"/>
              <a:t>Data show that the industry is responsible for the maintenance of software to pay for the total hardware and software costs of 40-</a:t>
            </a:r>
            <a:r>
              <a:rPr lang="en-US" sz="2200" dirty="0" smtClean="0"/>
              <a:t>75</a:t>
            </a:r>
            <a:r>
              <a:rPr lang="en-US" altLang="zh-CN" sz="2200" dirty="0" smtClean="0"/>
              <a:t>%</a:t>
            </a:r>
            <a:r>
              <a:rPr lang="en-US" sz="2200" dirty="0" smtClean="0"/>
              <a:t>.</a:t>
            </a:r>
          </a:p>
        </p:txBody>
      </p:sp>
      <p:sp>
        <p:nvSpPr>
          <p:cNvPr id="2" name="文本框 1"/>
          <p:cNvSpPr txBox="1"/>
          <p:nvPr/>
        </p:nvSpPr>
        <p:spPr>
          <a:xfrm>
            <a:off x="9525000" y="2159000"/>
            <a:ext cx="184666"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1674415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828674" y="76200"/>
            <a:ext cx="7845425" cy="1096962"/>
          </a:xfrm>
        </p:spPr>
        <p:txBody>
          <a:bodyPr rtlCol="0"/>
          <a:lstStyle/>
          <a:p>
            <a:r>
              <a:rPr lang="en-US" dirty="0"/>
              <a:t>How to overcome the software </a:t>
            </a:r>
            <a:r>
              <a:rPr lang="en-US" dirty="0" smtClean="0"/>
              <a:t>crisis</a:t>
            </a:r>
            <a:r>
              <a:rPr lang="zh-CN" altLang="en-US" dirty="0" smtClean="0"/>
              <a:t>？</a:t>
            </a:r>
            <a:endParaRPr lang="en-US" dirty="0">
              <a:latin typeface="微软雅黑" panose="020B0503020204020204" pitchFamily="34" charset="-122"/>
              <a:ea typeface="微软雅黑" panose="020B0503020204020204" pitchFamily="34" charset="-122"/>
            </a:endParaRPr>
          </a:p>
        </p:txBody>
      </p:sp>
      <p:sp>
        <p:nvSpPr>
          <p:cNvPr id="2" name="文本框 1"/>
          <p:cNvSpPr txBox="1"/>
          <p:nvPr/>
        </p:nvSpPr>
        <p:spPr>
          <a:xfrm>
            <a:off x="9525000" y="2159000"/>
            <a:ext cx="184666" cy="369332"/>
          </a:xfrm>
          <a:prstGeom prst="rect">
            <a:avLst/>
          </a:prstGeom>
          <a:noFill/>
        </p:spPr>
        <p:txBody>
          <a:bodyPr wrap="none" rtlCol="0">
            <a:spAutoFit/>
          </a:bodyPr>
          <a:lstStyle/>
          <a:p>
            <a:endParaRPr kumimoji="1" lang="zh-CN" altLang="en-US" dirty="0"/>
          </a:p>
        </p:txBody>
      </p:sp>
      <p:pic>
        <p:nvPicPr>
          <p:cNvPr id="9" name="Picture 4" descr="16"/>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28688" y="1268016"/>
            <a:ext cx="7135812" cy="535185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248170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_9411639_TF03431380_TF03431380" id="{9AE2BD50-F2AD-48C6-8A81-F7D7390F9E40}" vid="{822244C9-F44A-41EE-AAAB-DAE7A533DA64}"/>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学术演示文稿、细条纹和丝带设计（宽屏）</Template>
  <TotalTime>0</TotalTime>
  <Words>3774</Words>
  <Application>Microsoft Macintosh PowerPoint</Application>
  <PresentationFormat>全屏显示(4:3)</PresentationFormat>
  <Paragraphs>464</Paragraphs>
  <Slides>68</Slides>
  <Notes>1</Notes>
  <HiddenSlides>0</HiddenSlides>
  <MMClips>0</MMClips>
  <ScaleCrop>false</ScaleCrop>
  <HeadingPairs>
    <vt:vector size="6" baseType="variant">
      <vt:variant>
        <vt:lpstr>主题</vt:lpstr>
      </vt:variant>
      <vt:variant>
        <vt:i4>1</vt:i4>
      </vt:variant>
      <vt:variant>
        <vt:lpstr>嵌入的 OLE 服务器</vt:lpstr>
      </vt:variant>
      <vt:variant>
        <vt:i4>1</vt:i4>
      </vt:variant>
      <vt:variant>
        <vt:lpstr>幻灯片标题</vt:lpstr>
      </vt:variant>
      <vt:variant>
        <vt:i4>68</vt:i4>
      </vt:variant>
    </vt:vector>
  </HeadingPairs>
  <TitlesOfParts>
    <vt:vector size="70" baseType="lpstr">
      <vt:lpstr>学术文献 16x9</vt:lpstr>
      <vt:lpstr>Microsoft 公式</vt:lpstr>
      <vt:lpstr>Software architecture</vt:lpstr>
      <vt:lpstr>Software Crisis</vt:lpstr>
      <vt:lpstr>Software Crisis</vt:lpstr>
      <vt:lpstr>Software Crisis</vt:lpstr>
      <vt:lpstr>The main manifestation of the software crisis</vt:lpstr>
      <vt:lpstr>The main manifestation of the software crisis</vt:lpstr>
      <vt:lpstr>The main manifestation of the software crisis</vt:lpstr>
      <vt:lpstr>The main manifestation of the software crisis</vt:lpstr>
      <vt:lpstr>How to overcome the software crisis？</vt:lpstr>
      <vt:lpstr>Introduction</vt:lpstr>
      <vt:lpstr>Kennel’s architecture design</vt:lpstr>
      <vt:lpstr>Villa’s architecture design</vt:lpstr>
      <vt:lpstr>Buildings’architecture design</vt:lpstr>
      <vt:lpstr>Story moral: pay attention to the design of architecture</vt:lpstr>
      <vt:lpstr>Architecture</vt:lpstr>
      <vt:lpstr>Reference material</vt:lpstr>
      <vt:lpstr>What is software architecture？</vt:lpstr>
      <vt:lpstr>What is software architecture？</vt:lpstr>
      <vt:lpstr>What is software architecture？</vt:lpstr>
      <vt:lpstr>What is software architecture？</vt:lpstr>
      <vt:lpstr>What is software architecture？</vt:lpstr>
      <vt:lpstr>What is software architecture？</vt:lpstr>
      <vt:lpstr>What is software architecture？</vt:lpstr>
      <vt:lpstr>What is software architecture？</vt:lpstr>
      <vt:lpstr>What is software architecture？</vt:lpstr>
      <vt:lpstr>What is software architecture？</vt:lpstr>
      <vt:lpstr>What is software architecture？</vt:lpstr>
      <vt:lpstr>What is the significance of software architecture?</vt:lpstr>
      <vt:lpstr>What is the significance of software architecture?</vt:lpstr>
      <vt:lpstr>What is the significance of software architecture?</vt:lpstr>
      <vt:lpstr>The History of Software Architecture</vt:lpstr>
      <vt:lpstr>Research Status of Software Architecture</vt:lpstr>
      <vt:lpstr>Research Status of Software Architecture</vt:lpstr>
      <vt:lpstr>Research Status of Software Architecture</vt:lpstr>
      <vt:lpstr>Developing Directions of Software architecture</vt:lpstr>
      <vt:lpstr>Quality Attributes</vt:lpstr>
      <vt:lpstr>Quality Attributes</vt:lpstr>
      <vt:lpstr>Quality Attributes</vt:lpstr>
      <vt:lpstr>Quality Attributes</vt:lpstr>
      <vt:lpstr>Quality Attributes</vt:lpstr>
      <vt:lpstr>Quality Attributes</vt:lpstr>
      <vt:lpstr>Quality Attributes</vt:lpstr>
      <vt:lpstr>Quality Attributes</vt:lpstr>
      <vt:lpstr>Quality Attributes</vt:lpstr>
      <vt:lpstr>Quality Attributes</vt:lpstr>
      <vt:lpstr>Quality Attributes</vt:lpstr>
      <vt:lpstr>Quality Attributes</vt:lpstr>
      <vt:lpstr>Quality Attributes</vt:lpstr>
      <vt:lpstr>Quality Attributes</vt:lpstr>
      <vt:lpstr>Quality Attributes</vt:lpstr>
      <vt:lpstr>Quality Attributes</vt:lpstr>
      <vt:lpstr>Quality Attributes</vt:lpstr>
      <vt:lpstr>Quality Attributes</vt:lpstr>
      <vt:lpstr>Quality Attributes</vt:lpstr>
      <vt:lpstr>Quality Attributes</vt:lpstr>
      <vt:lpstr>Quality Attributes</vt:lpstr>
      <vt:lpstr>Quality Attributes</vt:lpstr>
      <vt:lpstr>Quality Attributes</vt:lpstr>
      <vt:lpstr>Quality Attributes</vt:lpstr>
      <vt:lpstr>Quality Attributes</vt:lpstr>
      <vt:lpstr>Quality Attributes</vt:lpstr>
      <vt:lpstr>Quality Attributes</vt:lpstr>
      <vt:lpstr>Quality Attributes</vt:lpstr>
      <vt:lpstr>Quality Attributes</vt:lpstr>
      <vt:lpstr>Quality Attributes</vt:lpstr>
      <vt:lpstr>Quality Attributes</vt:lpstr>
      <vt:lpstr>Quality Attributes</vt:lpstr>
      <vt:lpstr>Quality Attributes</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2018-02-24T01:48:42Z</dcterms:created>
  <dcterms:modified xsi:type="dcterms:W3CDTF">2018-02-25T08:15:23Z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