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49"/>
  </p:notesMasterIdLst>
  <p:handoutMasterIdLst>
    <p:handoutMasterId r:id="rId50"/>
  </p:handoutMasterIdLst>
  <p:sldIdLst>
    <p:sldId id="256" r:id="rId5"/>
    <p:sldId id="257" r:id="rId6"/>
    <p:sldId id="269" r:id="rId7"/>
    <p:sldId id="261" r:id="rId8"/>
    <p:sldId id="270" r:id="rId9"/>
    <p:sldId id="271" r:id="rId10"/>
    <p:sldId id="273" r:id="rId11"/>
    <p:sldId id="274" r:id="rId12"/>
    <p:sldId id="275" r:id="rId13"/>
    <p:sldId id="276" r:id="rId14"/>
    <p:sldId id="277" r:id="rId15"/>
    <p:sldId id="278" r:id="rId16"/>
    <p:sldId id="279" r:id="rId17"/>
    <p:sldId id="283" r:id="rId18"/>
    <p:sldId id="280" r:id="rId19"/>
    <p:sldId id="281" r:id="rId20"/>
    <p:sldId id="282" r:id="rId21"/>
    <p:sldId id="272" r:id="rId22"/>
    <p:sldId id="284" r:id="rId23"/>
    <p:sldId id="285" r:id="rId24"/>
    <p:sldId id="286" r:id="rId25"/>
    <p:sldId id="287" r:id="rId26"/>
    <p:sldId id="288" r:id="rId27"/>
    <p:sldId id="289" r:id="rId28"/>
    <p:sldId id="291" r:id="rId29"/>
    <p:sldId id="292" r:id="rId30"/>
    <p:sldId id="290" r:id="rId31"/>
    <p:sldId id="293" r:id="rId32"/>
    <p:sldId id="294" r:id="rId33"/>
    <p:sldId id="295" r:id="rId34"/>
    <p:sldId id="296" r:id="rId35"/>
    <p:sldId id="297" r:id="rId36"/>
    <p:sldId id="298" r:id="rId37"/>
    <p:sldId id="299" r:id="rId38"/>
    <p:sldId id="300" r:id="rId39"/>
    <p:sldId id="301" r:id="rId40"/>
    <p:sldId id="302" r:id="rId41"/>
    <p:sldId id="303" r:id="rId42"/>
    <p:sldId id="304" r:id="rId43"/>
    <p:sldId id="305" r:id="rId44"/>
    <p:sldId id="306" r:id="rId45"/>
    <p:sldId id="307" r:id="rId46"/>
    <p:sldId id="309" r:id="rId47"/>
    <p:sldId id="308" r:id="rId48"/>
  </p:sldIdLst>
  <p:sldSz cx="9144000" cy="6858000" type="screen4x3"/>
  <p:notesSz cx="6858000" cy="9144000"/>
  <p:defaultTextStyle>
    <a:defPPr rtl="0">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93" d="100"/>
          <a:sy n="93" d="100"/>
        </p:scale>
        <p:origin x="-328" y="-104"/>
      </p:cViewPr>
      <p:guideLst>
        <p:guide orient="horz" pos="2160"/>
        <p:guide pos="2880"/>
      </p:guideLst>
    </p:cSldViewPr>
  </p:slideViewPr>
  <p:notesTextViewPr>
    <p:cViewPr>
      <p:scale>
        <a:sx n="1" d="1"/>
        <a:sy n="1" d="1"/>
      </p:scale>
      <p:origin x="0" y="0"/>
    </p:cViewPr>
  </p:notesTextViewPr>
  <p:notesViewPr>
    <p:cSldViewPr snapToGrid="0" showGuides="1">
      <p:cViewPr varScale="1">
        <p:scale>
          <a:sx n="99" d="100"/>
          <a:sy n="99" d="100"/>
        </p:scale>
        <p:origin x="3570"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50" Type="http://schemas.openxmlformats.org/officeDocument/2006/relationships/handoutMaster" Target="handoutMasters/handoutMaster1.xml"/><Relationship Id="rId51" Type="http://schemas.openxmlformats.org/officeDocument/2006/relationships/printerSettings" Target="printerSettings/printerSettings1.bin"/><Relationship Id="rId52" Type="http://schemas.openxmlformats.org/officeDocument/2006/relationships/presProps" Target="presProps.xml"/><Relationship Id="rId53" Type="http://schemas.openxmlformats.org/officeDocument/2006/relationships/viewProps" Target="viewProps.xml"/><Relationship Id="rId54" Type="http://schemas.openxmlformats.org/officeDocument/2006/relationships/theme" Target="theme/theme1.xml"/><Relationship Id="rId55" Type="http://schemas.openxmlformats.org/officeDocument/2006/relationships/tableStyles" Target="tableStyles.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notesMaster" Target="notesMasters/notesMaster1.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91C0301E-2321-4F52-B85E-5901506D265C}" type="datetime1">
              <a:rPr lang="zh-CN" altLang="en-US" smtClean="0">
                <a:latin typeface="微软雅黑" panose="020B0503020204020204" pitchFamily="34" charset="-122"/>
                <a:ea typeface="微软雅黑" panose="020B0503020204020204" pitchFamily="34" charset="-122"/>
              </a:rPr>
              <a:pPr algn="r" rtl="0"/>
              <a:t>18-2-28</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06834459-7356-44BF-850D-8B30C4FB3B6B}" type="slidenum">
              <a:rPr lang="en-US" altLang="zh-CN" smtClean="0">
                <a:latin typeface="微软雅黑" panose="020B0503020204020204" pitchFamily="34" charset="-122"/>
                <a:ea typeface="微软雅黑" panose="020B0503020204020204" pitchFamily="34" charset="-122"/>
              </a:rPr>
              <a:pPr algn="r" rtl="0"/>
              <a:t>‹#›</a:t>
            </a:fld>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rtl="0">
              <a:defRPr sz="1200">
                <a:latin typeface="微软雅黑" panose="020B0503020204020204" pitchFamily="34" charset="-122"/>
                <a:ea typeface="微软雅黑" panose="020B0503020204020204" pitchFamily="34" charset="-122"/>
              </a:defRPr>
            </a:lvl1pPr>
          </a:lstStyle>
          <a:p>
            <a:fld id="{229B22C3-6CB1-491B-AD00-E0837F23A3F3}" type="datetime1">
              <a:rPr lang="zh-CN" altLang="en-US" smtClean="0"/>
              <a:pPr/>
              <a:t>18-2-28</a:t>
            </a:fld>
            <a:endParaRPr lang="zh-CN" altLang="en-US" dirty="0"/>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rtl="0"/>
            <a:endParaRPr lang="zh-CN" altLang="en-US" noProof="0"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rtl="0">
              <a:defRPr sz="1200">
                <a:latin typeface="微软雅黑" panose="020B0503020204020204" pitchFamily="34" charset="-122"/>
                <a:ea typeface="微软雅黑" panose="020B0503020204020204" pitchFamily="34" charset="-122"/>
              </a:defRPr>
            </a:lvl1pPr>
          </a:lstStyle>
          <a:p>
            <a:fld id="{0A3C37BE-C303-496D-B5CD-85F2937540FC}" type="slidenum">
              <a:rPr lang="en-US" altLang="zh-CN" smtClean="0"/>
              <a:pPr/>
              <a:t>‹#›</a:t>
            </a:fld>
            <a:endParaRPr lang="en-US" altLang="zh-CN" dirty="0"/>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A3C37BE-C303-496D-B5CD-85F2937540FC}" type="slidenum">
              <a:rPr lang="en-US" altLang="zh-CN" smtClean="0"/>
              <a:pPr/>
              <a:t>1</a:t>
            </a:fld>
            <a:endParaRPr lang="en-US" altLang="zh-CN" dirty="0"/>
          </a:p>
        </p:txBody>
      </p:sp>
    </p:spTree>
    <p:extLst>
      <p:ext uri="{BB962C8B-B14F-4D97-AF65-F5344CB8AC3E}">
        <p14:creationId xmlns:p14="http://schemas.microsoft.com/office/powerpoint/2010/main" val="849057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microsoft.com/office/2007/relationships/hdphoto" Target="../media/hdphoto1.wdp"/></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矩形 6"/>
          <p:cNvSpPr/>
          <p:nvPr/>
        </p:nvSpPr>
        <p:spPr>
          <a:xfrm>
            <a:off x="0" y="5778124"/>
            <a:ext cx="9144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dirty="0"/>
          </a:p>
        </p:txBody>
      </p:sp>
      <p:sp>
        <p:nvSpPr>
          <p:cNvPr id="8" name="矩形 7"/>
          <p:cNvSpPr/>
          <p:nvPr/>
        </p:nvSpPr>
        <p:spPr>
          <a:xfrm>
            <a:off x="0" y="0"/>
            <a:ext cx="9144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dirty="0"/>
          </a:p>
        </p:txBody>
      </p:sp>
      <p:sp>
        <p:nvSpPr>
          <p:cNvPr id="2" name="标题 1"/>
          <p:cNvSpPr>
            <a:spLocks noGrp="1"/>
          </p:cNvSpPr>
          <p:nvPr>
            <p:ph type="ctrTitle"/>
          </p:nvPr>
        </p:nvSpPr>
        <p:spPr>
          <a:xfrm>
            <a:off x="828675" y="2292095"/>
            <a:ext cx="7572375" cy="2219691"/>
          </a:xfrm>
        </p:spPr>
        <p:txBody>
          <a:bodyPr rtlCol="0" anchor="ctr">
            <a:normAutofit/>
          </a:bodyPr>
          <a:lstStyle>
            <a:lvl1pPr algn="l" rtl="0">
              <a:defRPr sz="4400" cap="all" baseline="0"/>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828674" y="4511785"/>
            <a:ext cx="7572376" cy="955565"/>
          </a:xfrm>
        </p:spPr>
        <p:txBody>
          <a:bodyPr rtlCol="0">
            <a:normAutofit/>
          </a:bodyPr>
          <a:lstStyle>
            <a:lvl1pPr marL="0" indent="0" algn="l" rtl="0">
              <a:spcBef>
                <a:spcPts val="0"/>
              </a:spcBef>
              <a:buNone/>
              <a:defRPr sz="1800"/>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zh-CN" altLang="en-US" noProof="0"/>
              <a:t>单击此处编辑母版副标题样式</a:t>
            </a:r>
            <a:endParaRPr lang="zh-CN" altLang="en-US" noProof="0" dirty="0"/>
          </a:p>
        </p:txBody>
      </p:sp>
      <p:sp>
        <p:nvSpPr>
          <p:cNvPr id="4" name="日期占位符 3"/>
          <p:cNvSpPr>
            <a:spLocks noGrp="1"/>
          </p:cNvSpPr>
          <p:nvPr>
            <p:ph type="dt" sz="half" idx="10"/>
          </p:nvPr>
        </p:nvSpPr>
        <p:spPr/>
        <p:txBody>
          <a:bodyPr rtlCol="0"/>
          <a:lstStyle>
            <a:lvl1pPr>
              <a:defRPr/>
            </a:lvl1pPr>
          </a:lstStyle>
          <a:p>
            <a:fld id="{A7392AAC-879E-4B39-8824-AF6B730A809E}" type="datetime1">
              <a:rPr lang="zh-CN" altLang="en-US" smtClean="0"/>
              <a:pPr/>
              <a:t>18-2-28</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pic>
        <p:nvPicPr>
          <p:cNvPr id="11" name="图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993334" y="0"/>
            <a:ext cx="1310643" cy="2292094"/>
          </a:xfrm>
          <a:prstGeom prst="rect">
            <a:avLst/>
          </a:prstGeom>
        </p:spPr>
      </p:pic>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带题注的图片">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chor="b"/>
          <a:lstStyle>
            <a:lvl1pPr algn="l" rtl="0">
              <a:defRPr sz="3200">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图片占位符 2"/>
          <p:cNvSpPr>
            <a:spLocks noGrp="1"/>
          </p:cNvSpPr>
          <p:nvPr>
            <p:ph type="pic" idx="1"/>
          </p:nvPr>
        </p:nvSpPr>
        <p:spPr>
          <a:xfrm>
            <a:off x="3491003" y="1600200"/>
            <a:ext cx="4823184" cy="4572001"/>
          </a:xfrm>
        </p:spPr>
        <p:txBody>
          <a:bodyPr tIns="1188720" rtlCol="0">
            <a:normAutofit/>
          </a:bodyPr>
          <a:lstStyle>
            <a:lvl1pPr marL="0" indent="0" algn="ctr" rtl="0">
              <a:buNone/>
              <a:defRPr sz="2000">
                <a:latin typeface="微软雅黑" panose="020B0503020204020204" pitchFamily="34" charset="-122"/>
                <a:ea typeface="微软雅黑" panose="020B0503020204020204" pitchFamily="34" charset="-122"/>
              </a:defRPr>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zh-CN" altLang="en-US" noProof="0"/>
              <a:t>单击图标添加图片</a:t>
            </a:r>
            <a:endParaRPr lang="zh-CN" altLang="en-US" noProof="0" dirty="0"/>
          </a:p>
        </p:txBody>
      </p:sp>
      <p:sp>
        <p:nvSpPr>
          <p:cNvPr id="4" name="文本占位符 3"/>
          <p:cNvSpPr>
            <a:spLocks noGrp="1"/>
          </p:cNvSpPr>
          <p:nvPr>
            <p:ph type="body" sz="half" idx="2"/>
          </p:nvPr>
        </p:nvSpPr>
        <p:spPr>
          <a:xfrm>
            <a:off x="828675" y="1600200"/>
            <a:ext cx="2547747" cy="4572000"/>
          </a:xfrm>
        </p:spPr>
        <p:txBody>
          <a:bodyPr rtlCol="0">
            <a:normAutofit/>
          </a:bodyPr>
          <a:lstStyle>
            <a:lvl1pPr marL="0" indent="0" algn="l" rtl="0">
              <a:spcBef>
                <a:spcPts val="1200"/>
              </a:spcBef>
              <a:buNone/>
              <a:defRPr sz="1800">
                <a:latin typeface="微软雅黑" panose="020B0503020204020204" pitchFamily="34" charset="-122"/>
                <a:ea typeface="微软雅黑" panose="020B0503020204020204" pitchFamily="34" charset="-122"/>
              </a:defRPr>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noProof="0"/>
              <a:t>编辑母版文本样式</a:t>
            </a:r>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7118C275-B304-48F5-8C4F-015CBCF4E7C1}" type="datetime1">
              <a:rPr lang="zh-CN" altLang="en-US" smtClean="0"/>
              <a:pPr/>
              <a:t>18-2-28</a:t>
            </a:fld>
            <a:r>
              <a:rPr lang="zh-CN" altLang="en-US" dirty="0"/>
              <a:t>​</a:t>
            </a:r>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p:txBody>
          <a:bodyPr vert="eaVert"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98791AA9-DDCB-4BA8-AD1D-963A3AA00622}" type="datetime1">
              <a:rPr lang="zh-CN" altLang="en-US" smtClean="0"/>
              <a:pPr/>
              <a:t>18-2-28</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7029450" y="365125"/>
            <a:ext cx="1285875" cy="5811838"/>
          </a:xfrm>
        </p:spPr>
        <p:txBody>
          <a:bodyPr vert="eaVert"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a:xfrm>
            <a:off x="828675" y="365125"/>
            <a:ext cx="6074172" cy="5811838"/>
          </a:xfrm>
        </p:spPr>
        <p:txBody>
          <a:bodyPr vert="eaVert"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9170426F-E661-472B-BE42-25E072CD46D9}" type="datetime1">
              <a:rPr lang="zh-CN" altLang="en-US" smtClean="0"/>
              <a:pPr/>
              <a:t>18-2-28</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grpSp>
        <p:nvGrpSpPr>
          <p:cNvPr id="7" name="组 6"/>
          <p:cNvGrpSpPr/>
          <p:nvPr/>
        </p:nvGrpSpPr>
        <p:grpSpPr>
          <a:xfrm rot="5400000">
            <a:off x="4181447" y="3239394"/>
            <a:ext cx="5632704" cy="63302"/>
            <a:chOff x="1073150" y="1219201"/>
            <a:chExt cx="10058400" cy="63125"/>
          </a:xfrm>
        </p:grpSpPr>
        <p:cxnSp>
          <p:nvCxnSpPr>
            <p:cNvPr id="8" name="直接连接符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9BA78444-6099-4C0A-A3A9-C6F3C5D7F289}" type="datetime1">
              <a:rPr lang="zh-CN" altLang="en-US" smtClean="0"/>
              <a:pPr/>
              <a:t>18-2-28</a:t>
            </a:fld>
            <a:endParaRPr lang="zh-CN" altLang="en-US"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6" name="灯片编号占位符 5"/>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包含图片的标题幻灯片">
    <p:spTree>
      <p:nvGrpSpPr>
        <p:cNvPr id="1" name=""/>
        <p:cNvGrpSpPr/>
        <p:nvPr/>
      </p:nvGrpSpPr>
      <p:grpSpPr>
        <a:xfrm>
          <a:off x="0" y="0"/>
          <a:ext cx="0" cy="0"/>
          <a:chOff x="0" y="0"/>
          <a:chExt cx="0" cy="0"/>
        </a:xfrm>
      </p:grpSpPr>
      <p:grpSp>
        <p:nvGrpSpPr>
          <p:cNvPr id="13" name="组 12"/>
          <p:cNvGrpSpPr/>
          <p:nvPr/>
        </p:nvGrpSpPr>
        <p:grpSpPr>
          <a:xfrm rot="10800000">
            <a:off x="0" y="5645511"/>
            <a:ext cx="9144000" cy="63125"/>
            <a:chOff x="507492" y="1501519"/>
            <a:chExt cx="8129016" cy="63125"/>
          </a:xfrm>
        </p:grpSpPr>
        <p:cxnSp>
          <p:nvCxnSpPr>
            <p:cNvPr id="17" name="直接连接符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 name="组 13"/>
          <p:cNvGrpSpPr/>
          <p:nvPr/>
        </p:nvGrpSpPr>
        <p:grpSpPr>
          <a:xfrm>
            <a:off x="0" y="1143001"/>
            <a:ext cx="9144000" cy="63125"/>
            <a:chOff x="507492" y="1501519"/>
            <a:chExt cx="8129016" cy="63125"/>
          </a:xfrm>
        </p:grpSpPr>
        <p:cxnSp>
          <p:nvCxnSpPr>
            <p:cNvPr id="15" name="直接连接符​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矩形 6"/>
          <p:cNvSpPr/>
          <p:nvPr/>
        </p:nvSpPr>
        <p:spPr>
          <a:xfrm>
            <a:off x="0" y="5778124"/>
            <a:ext cx="9144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dirty="0">
              <a:latin typeface="微软雅黑" panose="020B0503020204020204" pitchFamily="34" charset="-122"/>
              <a:ea typeface="微软雅黑" panose="020B0503020204020204" pitchFamily="34" charset="-122"/>
            </a:endParaRPr>
          </a:p>
        </p:txBody>
      </p:sp>
      <p:sp>
        <p:nvSpPr>
          <p:cNvPr id="8" name="矩形 7"/>
          <p:cNvSpPr/>
          <p:nvPr/>
        </p:nvSpPr>
        <p:spPr>
          <a:xfrm>
            <a:off x="0" y="0"/>
            <a:ext cx="9144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ctrTitle"/>
          </p:nvPr>
        </p:nvSpPr>
        <p:spPr>
          <a:xfrm>
            <a:off x="828675" y="2292095"/>
            <a:ext cx="4300538" cy="2219691"/>
          </a:xfrm>
        </p:spPr>
        <p:txBody>
          <a:bodyPr rtlCol="0" anchor="ctr">
            <a:normAutofit/>
          </a:bodyPr>
          <a:lstStyle>
            <a:lvl1pPr algn="l" rtl="0">
              <a:defRPr sz="4400" cap="all" baseline="0">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828675" y="4511785"/>
            <a:ext cx="4300538" cy="955565"/>
          </a:xfrm>
        </p:spPr>
        <p:txBody>
          <a:bodyPr rtlCol="0">
            <a:normAutofit/>
          </a:bodyPr>
          <a:lstStyle>
            <a:lvl1pPr marL="0" indent="0" algn="l" rtl="0">
              <a:spcBef>
                <a:spcPts val="0"/>
              </a:spcBef>
              <a:buNone/>
              <a:defRPr sz="1800">
                <a:latin typeface="微软雅黑" panose="020B0503020204020204" pitchFamily="34" charset="-122"/>
                <a:ea typeface="微软雅黑" panose="020B0503020204020204" pitchFamily="34" charset="-122"/>
              </a:defRPr>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zh-CN" altLang="en-US" noProof="0"/>
              <a:t>单击此处编辑母版副标题样式</a:t>
            </a:r>
            <a:endParaRPr lang="zh-CN" altLang="en-US" noProof="0" dirty="0"/>
          </a:p>
        </p:txBody>
      </p:sp>
      <p:pic>
        <p:nvPicPr>
          <p:cNvPr id="10" name="图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994410" y="0"/>
            <a:ext cx="1310643" cy="2292094"/>
          </a:xfrm>
          <a:prstGeom prst="rect">
            <a:avLst/>
          </a:prstGeom>
        </p:spPr>
      </p:pic>
      <p:sp>
        <p:nvSpPr>
          <p:cNvPr id="11" name="图片占位符 10"/>
          <p:cNvSpPr>
            <a:spLocks noGrp="1"/>
          </p:cNvSpPr>
          <p:nvPr>
            <p:ph type="pic" sz="quarter" idx="13"/>
          </p:nvPr>
        </p:nvSpPr>
        <p:spPr>
          <a:xfrm>
            <a:off x="5235798" y="1310656"/>
            <a:ext cx="3908203" cy="4208604"/>
          </a:xfrm>
          <a:solidFill>
            <a:schemeClr val="tx1">
              <a:lumMod val="20000"/>
              <a:lumOff val="80000"/>
            </a:schemeClr>
          </a:solidFill>
        </p:spPr>
        <p:txBody>
          <a:bodyPr tIns="1005840" rtlCol="0"/>
          <a:lstStyle>
            <a:lvl1pPr marL="0" indent="0" algn="ctr" rtl="0">
              <a:buNone/>
              <a:defRPr>
                <a:latin typeface="微软雅黑" panose="020B0503020204020204" pitchFamily="34" charset="-122"/>
                <a:ea typeface="微软雅黑" panose="020B0503020204020204" pitchFamily="34" charset="-122"/>
              </a:defRPr>
            </a:lvl1pPr>
          </a:lstStyle>
          <a:p>
            <a:pPr rtl="0"/>
            <a:r>
              <a:rPr lang="zh-CN" altLang="en-US" noProof="0"/>
              <a:t>单击图标添加图片</a:t>
            </a:r>
            <a:endParaRPr lang="zh-CN" altLang="en-US" noProof="0" dirty="0"/>
          </a:p>
        </p:txBody>
      </p:sp>
      <p:sp>
        <p:nvSpPr>
          <p:cNvPr id="19" name="说明文字"/>
          <p:cNvSpPr/>
          <p:nvPr/>
        </p:nvSpPr>
        <p:spPr>
          <a:xfrm>
            <a:off x="9258300" y="0"/>
            <a:ext cx="971550" cy="68580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rtl="0"/>
            <a:r>
              <a:rPr lang="zh-CN" altLang="en-US" sz="1200" b="1" i="1" noProof="0" dirty="0">
                <a:latin typeface="微软雅黑" panose="020B0503020204020204" pitchFamily="34" charset="-122"/>
                <a:ea typeface="微软雅黑" panose="020B0503020204020204" pitchFamily="34" charset="-122"/>
                <a:cs typeface="Arial" pitchFamily="34" charset="0"/>
              </a:rPr>
              <a:t>注意：</a:t>
            </a:r>
          </a:p>
          <a:p>
            <a:pPr rtl="0"/>
            <a:r>
              <a:rPr lang="zh-CN" altLang="en-US" sz="1200" i="1" noProof="0" dirty="0">
                <a:latin typeface="微软雅黑" panose="020B0503020204020204" pitchFamily="34" charset="-122"/>
                <a:ea typeface="微软雅黑" panose="020B0503020204020204" pitchFamily="34" charset="-122"/>
                <a:cs typeface="Arial" pitchFamily="34" charset="0"/>
              </a:rPr>
              <a:t>若要更改此幻灯片上的图像，请选择该图片，并将其删除。然后单击占位符中的图片图标以插入自己的图像。</a:t>
            </a: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grpSp>
        <p:nvGrpSpPr>
          <p:cNvPr id="8" name="组 7"/>
          <p:cNvGrpSpPr/>
          <p:nvPr/>
        </p:nvGrpSpPr>
        <p:grpSpPr>
          <a:xfrm>
            <a:off x="0" y="2514601"/>
            <a:ext cx="9144000" cy="3194035"/>
            <a:chOff x="647402" y="2514600"/>
            <a:chExt cx="10838688" cy="3194035"/>
          </a:xfrm>
        </p:grpSpPr>
        <p:grpSp>
          <p:nvGrpSpPr>
            <p:cNvPr id="9" name="组 8"/>
            <p:cNvGrpSpPr/>
            <p:nvPr/>
          </p:nvGrpSpPr>
          <p:grpSpPr>
            <a:xfrm>
              <a:off x="647402" y="2514600"/>
              <a:ext cx="10838688" cy="63125"/>
              <a:chOff x="507492" y="1501519"/>
              <a:chExt cx="8129016" cy="63125"/>
            </a:xfrm>
          </p:grpSpPr>
          <p:cxnSp>
            <p:nvCxnSpPr>
              <p:cNvPr id="14" name="直接连接符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矩形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dirty="0">
                <a:latin typeface="微软雅黑" panose="020B0503020204020204" pitchFamily="34" charset="-122"/>
                <a:ea typeface="微软雅黑" panose="020B0503020204020204" pitchFamily="34" charset="-122"/>
              </a:endParaRPr>
            </a:p>
          </p:txBody>
        </p:sp>
        <p:grpSp>
          <p:nvGrpSpPr>
            <p:cNvPr id="11" name="组 10"/>
            <p:cNvGrpSpPr/>
            <p:nvPr/>
          </p:nvGrpSpPr>
          <p:grpSpPr>
            <a:xfrm rot="10800000">
              <a:off x="647402" y="5645510"/>
              <a:ext cx="10838688" cy="63125"/>
              <a:chOff x="507492" y="1501519"/>
              <a:chExt cx="8129016" cy="63125"/>
            </a:xfrm>
          </p:grpSpPr>
          <p:cxnSp>
            <p:nvCxnSpPr>
              <p:cNvPr id="12" name="直接连接符​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title"/>
          </p:nvPr>
        </p:nvSpPr>
        <p:spPr>
          <a:xfrm>
            <a:off x="828675" y="2971806"/>
            <a:ext cx="7553324" cy="1684150"/>
          </a:xfrm>
        </p:spPr>
        <p:txBody>
          <a:bodyPr rtlCol="0" anchor="ctr">
            <a:normAutofit/>
          </a:bodyPr>
          <a:lstStyle>
            <a:lvl1pPr algn="l" rtl="0">
              <a:defRPr sz="4400" cap="all" baseline="0">
                <a:solidFill>
                  <a:schemeClr val="bg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828675" y="4655956"/>
            <a:ext cx="7553324" cy="509750"/>
          </a:xfrm>
        </p:spPr>
        <p:txBody>
          <a:bodyPr rtlCol="0">
            <a:normAutofit/>
          </a:bodyPr>
          <a:lstStyle>
            <a:lvl1pPr marL="0" indent="0" algn="l" rtl="0">
              <a:spcBef>
                <a:spcPts val="0"/>
              </a:spcBef>
              <a:buNone/>
              <a:defRPr sz="1600">
                <a:solidFill>
                  <a:schemeClr val="bg1"/>
                </a:solidFill>
                <a:latin typeface="微软雅黑" panose="020B0503020204020204" pitchFamily="34" charset="-122"/>
                <a:ea typeface="微软雅黑" panose="020B0503020204020204" pitchFamily="34" charset="-122"/>
              </a:defRPr>
            </a:lvl1pPr>
            <a:lvl2pPr marL="457200" indent="0" algn="l" rtl="0">
              <a:buNone/>
              <a:defRPr sz="2000">
                <a:solidFill>
                  <a:schemeClr val="tx1">
                    <a:tint val="75000"/>
                  </a:schemeClr>
                </a:solidFill>
              </a:defRPr>
            </a:lvl2pPr>
            <a:lvl3pPr marL="914400" indent="0" algn="l" rtl="0">
              <a:buNone/>
              <a:defRPr sz="1800">
                <a:solidFill>
                  <a:schemeClr val="tx1">
                    <a:tint val="75000"/>
                  </a:schemeClr>
                </a:solidFill>
              </a:defRPr>
            </a:lvl3pPr>
            <a:lvl4pPr marL="1371600" indent="0" algn="l" rtl="0">
              <a:buNone/>
              <a:defRPr sz="1600">
                <a:solidFill>
                  <a:schemeClr val="tx1">
                    <a:tint val="75000"/>
                  </a:schemeClr>
                </a:solidFill>
              </a:defRPr>
            </a:lvl4pPr>
            <a:lvl5pPr marL="1828800" indent="0" algn="l" rtl="0">
              <a:buNone/>
              <a:defRPr sz="1600">
                <a:solidFill>
                  <a:schemeClr val="tx1">
                    <a:tint val="75000"/>
                  </a:schemeClr>
                </a:solidFill>
              </a:defRPr>
            </a:lvl5pPr>
            <a:lvl6pPr marL="2286000" indent="0" algn="l" rtl="0">
              <a:buNone/>
              <a:defRPr sz="1600">
                <a:solidFill>
                  <a:schemeClr val="tx1">
                    <a:tint val="75000"/>
                  </a:schemeClr>
                </a:solidFill>
              </a:defRPr>
            </a:lvl6pPr>
            <a:lvl7pPr marL="2743200" indent="0" algn="l" rtl="0">
              <a:buNone/>
              <a:defRPr sz="1600">
                <a:solidFill>
                  <a:schemeClr val="tx1">
                    <a:tint val="75000"/>
                  </a:schemeClr>
                </a:solidFill>
              </a:defRPr>
            </a:lvl7pPr>
            <a:lvl8pPr marL="3200400" indent="0" algn="l" rtl="0">
              <a:buNone/>
              <a:defRPr sz="1600">
                <a:solidFill>
                  <a:schemeClr val="tx1">
                    <a:tint val="75000"/>
                  </a:schemeClr>
                </a:solidFill>
              </a:defRPr>
            </a:lvl8pPr>
            <a:lvl9pPr marL="3657600" indent="0" algn="l" rtl="0">
              <a:buNone/>
              <a:defRPr sz="1600">
                <a:solidFill>
                  <a:schemeClr val="tx1">
                    <a:tint val="75000"/>
                  </a:schemeClr>
                </a:solidFill>
              </a:defRPr>
            </a:lvl9pPr>
          </a:lstStyle>
          <a:p>
            <a:pPr lvl="0" rtl="0"/>
            <a:r>
              <a:rPr lang="zh-CN" altLang="en-US" noProof="0"/>
              <a:t>编辑母版文本样式</a:t>
            </a:r>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AF5F6A19-70BF-4380-9A40-68C9536408C6}" type="datetime1">
              <a:rPr lang="zh-CN" altLang="en-US" smtClean="0"/>
              <a:pPr/>
              <a:t>18-2-28</a:t>
            </a:fld>
            <a:endParaRPr lang="zh-CN" altLang="en-US"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6" name="灯片编号占位符 5"/>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pic>
        <p:nvPicPr>
          <p:cNvPr id="7" name="图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94410" y="0"/>
            <a:ext cx="1337391" cy="2971806"/>
          </a:xfrm>
          <a:prstGeom prst="rect">
            <a:avLst/>
          </a:prstGeom>
        </p:spPr>
      </p:pic>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sz="half" idx="1"/>
          </p:nvPr>
        </p:nvSpPr>
        <p:spPr>
          <a:xfrm>
            <a:off x="828675" y="1600201"/>
            <a:ext cx="3686175" cy="4571999"/>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lgn="l" rtl="0">
              <a:defRPr>
                <a:latin typeface="微软雅黑" panose="020B0503020204020204" pitchFamily="34" charset="-122"/>
                <a:ea typeface="微软雅黑" panose="020B0503020204020204" pitchFamily="34" charset="-122"/>
              </a:defRPr>
            </a:lvl5pPr>
            <a:lvl6pPr algn="l" rtl="0">
              <a:defRPr/>
            </a:lvl6pPr>
            <a:lvl7pPr algn="l" rtl="0">
              <a:defRPr/>
            </a:lvl7pPr>
            <a:lvl8pPr algn="l" rtl="0">
              <a:defRPr/>
            </a:lvl8pPr>
            <a:lvl9pPr algn="l" rtl="0">
              <a:defRPr/>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内容占位符 3"/>
          <p:cNvSpPr>
            <a:spLocks noGrp="1"/>
          </p:cNvSpPr>
          <p:nvPr>
            <p:ph sz="half" idx="2"/>
          </p:nvPr>
        </p:nvSpPr>
        <p:spPr>
          <a:xfrm>
            <a:off x="4629150" y="1600201"/>
            <a:ext cx="3686175" cy="4571999"/>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lgn="l" rtl="0">
              <a:defRPr>
                <a:latin typeface="微软雅黑" panose="020B0503020204020204" pitchFamily="34" charset="-122"/>
                <a:ea typeface="微软雅黑" panose="020B0503020204020204" pitchFamily="34" charset="-122"/>
              </a:defRPr>
            </a:lvl5pPr>
            <a:lvl6pPr algn="l" rtl="0">
              <a:defRPr/>
            </a:lvl6pPr>
            <a:lvl7pPr algn="l" rtl="0">
              <a:defRPr/>
            </a:lvl7pPr>
            <a:lvl8pPr algn="l" rtl="0">
              <a:defRPr/>
            </a:lvl8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dirty="0"/>
              <a:t>​</a:t>
            </a:r>
            <a:fld id="{6017EB90-196C-4C15-BD31-13E0E0436C73}" type="datetime1">
              <a:rPr lang="zh-CN" altLang="en-US" smtClean="0"/>
              <a:pPr/>
              <a:t>18-2-28</a:t>
            </a:fld>
            <a:r>
              <a:rPr lang="zh-CN" altLang="en-US" dirty="0"/>
              <a:t>​</a:t>
            </a:r>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828675" y="1600201"/>
            <a:ext cx="3689604" cy="823911"/>
          </a:xfrm>
        </p:spPr>
        <p:txBody>
          <a:bodyPr rtlCol="0" anchor="ctr"/>
          <a:lstStyle>
            <a:lvl1pPr marL="0" indent="0" algn="l" rtl="0">
              <a:spcBef>
                <a:spcPts val="0"/>
              </a:spcBef>
              <a:buNone/>
              <a:defRPr sz="2400" b="1">
                <a:latin typeface="微软雅黑" panose="020B0503020204020204" pitchFamily="34" charset="-122"/>
                <a:ea typeface="微软雅黑" panose="020B0503020204020204" pitchFamily="34" charset="-122"/>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zh-CN" altLang="en-US" noProof="0"/>
              <a:t>编辑母版文本样式</a:t>
            </a:r>
          </a:p>
        </p:txBody>
      </p:sp>
      <p:sp>
        <p:nvSpPr>
          <p:cNvPr id="4" name="内容占位符 3"/>
          <p:cNvSpPr>
            <a:spLocks noGrp="1"/>
          </p:cNvSpPr>
          <p:nvPr>
            <p:ph sz="half" idx="2"/>
          </p:nvPr>
        </p:nvSpPr>
        <p:spPr>
          <a:xfrm>
            <a:off x="828675" y="2424112"/>
            <a:ext cx="3689604" cy="3748088"/>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文本占位符 4"/>
          <p:cNvSpPr>
            <a:spLocks noGrp="1"/>
          </p:cNvSpPr>
          <p:nvPr>
            <p:ph type="body" sz="quarter" idx="3"/>
          </p:nvPr>
        </p:nvSpPr>
        <p:spPr>
          <a:xfrm>
            <a:off x="4624583" y="1600201"/>
            <a:ext cx="3689604" cy="823911"/>
          </a:xfrm>
        </p:spPr>
        <p:txBody>
          <a:bodyPr rtlCol="0" anchor="ctr"/>
          <a:lstStyle>
            <a:lvl1pPr marL="0" indent="0" algn="l" rtl="0">
              <a:spcBef>
                <a:spcPts val="0"/>
              </a:spcBef>
              <a:buNone/>
              <a:defRPr sz="2400" b="1">
                <a:latin typeface="微软雅黑" panose="020B0503020204020204" pitchFamily="34" charset="-122"/>
                <a:ea typeface="微软雅黑" panose="020B0503020204020204" pitchFamily="34" charset="-122"/>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zh-CN" altLang="en-US" noProof="0"/>
              <a:t>编辑母版文本样式</a:t>
            </a:r>
          </a:p>
        </p:txBody>
      </p:sp>
      <p:sp>
        <p:nvSpPr>
          <p:cNvPr id="6" name="内容占位符 5"/>
          <p:cNvSpPr>
            <a:spLocks noGrp="1"/>
          </p:cNvSpPr>
          <p:nvPr>
            <p:ph sz="quarter" idx="4"/>
          </p:nvPr>
        </p:nvSpPr>
        <p:spPr>
          <a:xfrm>
            <a:off x="4624583" y="2424112"/>
            <a:ext cx="3689604" cy="3748088"/>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7" name="日期占位符 6"/>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C2EC0F41-B48F-4298-A7F6-618EB9D22195}" type="datetime1">
              <a:rPr lang="zh-CN" altLang="en-US" smtClean="0"/>
              <a:pPr/>
              <a:t>18-2-28</a:t>
            </a:fld>
            <a:endParaRPr lang="zh-CN" altLang="en-US" dirty="0"/>
          </a:p>
        </p:txBody>
      </p:sp>
      <p:sp>
        <p:nvSpPr>
          <p:cNvPr id="8" name="页脚占位符 7"/>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9" name="灯片编号占位符 8"/>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日期占位符 2"/>
          <p:cNvSpPr>
            <a:spLocks noGrp="1"/>
          </p:cNvSpPr>
          <p:nvPr>
            <p:ph type="dt" sz="half" idx="10"/>
          </p:nvPr>
        </p:nvSpPr>
        <p:spPr/>
        <p:txBody>
          <a:bodyPr rtlCol="0"/>
          <a:lstStyle>
            <a:lvl1pPr>
              <a:defRPr/>
            </a:lvl1pPr>
          </a:lstStyle>
          <a:p>
            <a:fld id="{7DB2D836-56E8-4B15-857C-14B1A5B3B67B}" type="datetime1">
              <a:rPr lang="zh-CN" altLang="en-US" smtClean="0"/>
              <a:pPr/>
              <a:t>18-2-28</a:t>
            </a:fld>
            <a:endParaRPr lang="zh-CN" altLang="en-US" dirty="0"/>
          </a:p>
        </p:txBody>
      </p:sp>
      <p:sp>
        <p:nvSpPr>
          <p:cNvPr id="4" name="页脚占位符 3"/>
          <p:cNvSpPr>
            <a:spLocks noGrp="1"/>
          </p:cNvSpPr>
          <p:nvPr>
            <p:ph type="ftr" sz="quarter" idx="11"/>
          </p:nvPr>
        </p:nvSpPr>
        <p:spPr/>
        <p:txBody>
          <a:bodyPr rtlCol="0"/>
          <a:lstStyle/>
          <a:p>
            <a:pPr rtl="0"/>
            <a:endParaRPr lang="zh-CN" altLang="en-US" noProof="0" dirty="0"/>
          </a:p>
        </p:txBody>
      </p:sp>
      <p:sp>
        <p:nvSpPr>
          <p:cNvPr id="5" name="灯片编号占位符 4"/>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lvl1pPr>
              <a:defRPr/>
            </a:lvl1pPr>
          </a:lstStyle>
          <a:p>
            <a:fld id="{038D929F-7D8C-4CC3-8AC7-BB9B8FE2DEBF}" type="datetime1">
              <a:rPr lang="zh-CN" altLang="en-US" smtClean="0"/>
              <a:pPr/>
              <a:t>18-2-28</a:t>
            </a:fld>
            <a:endParaRPr lang="zh-CN" altLang="en-US" dirty="0"/>
          </a:p>
        </p:txBody>
      </p:sp>
      <p:sp>
        <p:nvSpPr>
          <p:cNvPr id="3" name="页脚占位符 2"/>
          <p:cNvSpPr>
            <a:spLocks noGrp="1"/>
          </p:cNvSpPr>
          <p:nvPr>
            <p:ph type="ftr" sz="quarter" idx="11"/>
          </p:nvPr>
        </p:nvSpPr>
        <p:spPr/>
        <p:txBody>
          <a:bodyPr rtlCol="0"/>
          <a:lstStyle/>
          <a:p>
            <a:pPr rtl="0"/>
            <a:endParaRPr lang="zh-CN" altLang="en-US" noProof="0" dirty="0"/>
          </a:p>
        </p:txBody>
      </p:sp>
      <p:sp>
        <p:nvSpPr>
          <p:cNvPr id="4" name="灯片编号占位符 3"/>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带题注的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chor="b"/>
          <a:lstStyle>
            <a:lvl1pPr algn="l" rtl="0">
              <a:defRPr sz="3200"/>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a:xfrm>
            <a:off x="4231386" y="1600200"/>
            <a:ext cx="4083939" cy="4572001"/>
          </a:xfrm>
        </p:spPr>
        <p:txBody>
          <a:bodyPr rtlCol="0">
            <a:normAutofit/>
          </a:bodyPr>
          <a:lstStyle>
            <a:lvl1pPr algn="l" rtl="0">
              <a:defRPr sz="2000"/>
            </a:lvl1pPr>
            <a:lvl2pPr algn="l" rtl="0">
              <a:defRPr sz="16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文本占位符 3"/>
          <p:cNvSpPr>
            <a:spLocks noGrp="1"/>
          </p:cNvSpPr>
          <p:nvPr>
            <p:ph type="body" sz="half" idx="2"/>
          </p:nvPr>
        </p:nvSpPr>
        <p:spPr>
          <a:xfrm>
            <a:off x="828675" y="1600200"/>
            <a:ext cx="3288411" cy="4572000"/>
          </a:xfrm>
        </p:spPr>
        <p:txBody>
          <a:bodyPr rtlCol="0">
            <a:normAutofit/>
          </a:bodyPr>
          <a:lstStyle>
            <a:lvl1pPr marL="0" indent="0" algn="l" rtl="0">
              <a:spcBef>
                <a:spcPts val="1200"/>
              </a:spcBef>
              <a:buNone/>
              <a:defRPr sz="18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noProof="0"/>
              <a:t>编辑母版文本样式</a:t>
            </a:r>
          </a:p>
        </p:txBody>
      </p:sp>
      <p:sp>
        <p:nvSpPr>
          <p:cNvPr id="5" name="日期占位符 4"/>
          <p:cNvSpPr>
            <a:spLocks noGrp="1"/>
          </p:cNvSpPr>
          <p:nvPr>
            <p:ph type="dt" sz="half" idx="10"/>
          </p:nvPr>
        </p:nvSpPr>
        <p:spPr/>
        <p:txBody>
          <a:bodyPr rtlCol="0"/>
          <a:lstStyle>
            <a:lvl1pPr>
              <a:defRPr/>
            </a:lvl1pPr>
          </a:lstStyle>
          <a:p>
            <a:fld id="{F7892ACC-8BC8-4C9E-9D2B-0669DA5038B6}" type="datetime1">
              <a:rPr lang="zh-CN" altLang="en-US" smtClean="0"/>
              <a:pPr/>
              <a:t>18-2-28</a:t>
            </a:fld>
            <a:endParaRPr lang="zh-CN" altLang="en-US" dirty="0"/>
          </a:p>
        </p:txBody>
      </p:sp>
      <p:sp>
        <p:nvSpPr>
          <p:cNvPr id="6" name="页脚占位符 5"/>
          <p:cNvSpPr>
            <a:spLocks noGrp="1"/>
          </p:cNvSpPr>
          <p:nvPr>
            <p:ph type="ftr" sz="quarter" idx="11"/>
          </p:nvPr>
        </p:nvSpPr>
        <p:spPr/>
        <p:txBody>
          <a:bodyPr rtlCol="0"/>
          <a:lstStyle/>
          <a:p>
            <a:pPr rtl="0"/>
            <a:endParaRPr lang="zh-CN" altLang="en-US" noProof="0" dirty="0"/>
          </a:p>
        </p:txBody>
      </p:sp>
      <p:sp>
        <p:nvSpPr>
          <p:cNvPr id="7" name="灯片编号占位符 6"/>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28675" y="76200"/>
            <a:ext cx="7485512" cy="1096962"/>
          </a:xfrm>
          <a:prstGeom prst="rect">
            <a:avLst/>
          </a:prstGeom>
        </p:spPr>
        <p:txBody>
          <a:bodyPr vert="horz" lIns="0" tIns="45720" rIns="0" bIns="45720" rtlCol="0" anchor="b">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828675" y="1600200"/>
            <a:ext cx="7486650" cy="4572000"/>
          </a:xfrm>
          <a:prstGeom prst="rect">
            <a:avLst/>
          </a:prstGeom>
        </p:spPr>
        <p:txBody>
          <a:bodyPr vert="horz" lIns="0" tIns="45720" rIns="0" bIns="45720"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a:p>
            <a:pPr lvl="5" rtl="0"/>
            <a:r>
              <a:rPr lang="zh-CN" altLang="en-US" noProof="0" dirty="0"/>
              <a:t>第六级</a:t>
            </a:r>
          </a:p>
          <a:p>
            <a:pPr lvl="6" rtl="0"/>
            <a:r>
              <a:rPr lang="zh-CN" altLang="en-US" noProof="0" dirty="0"/>
              <a:t>第七级</a:t>
            </a:r>
          </a:p>
          <a:p>
            <a:pPr lvl="7" rtl="0"/>
            <a:r>
              <a:rPr lang="zh-CN" altLang="en-US" noProof="0" dirty="0"/>
              <a:t>第八级</a:t>
            </a:r>
          </a:p>
          <a:p>
            <a:pPr lvl="8" rtl="0"/>
            <a:r>
              <a:rPr lang="zh-CN" altLang="en-US" noProof="0" dirty="0"/>
              <a:t>第九级</a:t>
            </a:r>
          </a:p>
        </p:txBody>
      </p:sp>
      <p:sp>
        <p:nvSpPr>
          <p:cNvPr id="4" name="日期占位符 3"/>
          <p:cNvSpPr>
            <a:spLocks noGrp="1"/>
          </p:cNvSpPr>
          <p:nvPr>
            <p:ph type="dt" sz="half" idx="2"/>
          </p:nvPr>
        </p:nvSpPr>
        <p:spPr>
          <a:xfrm>
            <a:off x="828675" y="6356352"/>
            <a:ext cx="1372169" cy="365125"/>
          </a:xfrm>
          <a:prstGeom prst="rect">
            <a:avLst/>
          </a:prstGeom>
        </p:spPr>
        <p:txBody>
          <a:bodyPr vert="horz" lIns="0" tIns="45720" rIns="0" bIns="45720" rtlCol="0" anchor="ctr"/>
          <a:lstStyle>
            <a:lvl1pPr algn="l" rtl="0">
              <a:defRPr sz="1200">
                <a:solidFill>
                  <a:schemeClr val="tx1">
                    <a:lumMod val="60000"/>
                    <a:lumOff val="40000"/>
                  </a:schemeClr>
                </a:solidFill>
                <a:latin typeface="微软雅黑" panose="020B0503020204020204" pitchFamily="34" charset="-122"/>
                <a:ea typeface="微软雅黑" panose="020B0503020204020204" pitchFamily="34" charset="-122"/>
              </a:defRPr>
            </a:lvl1pPr>
          </a:lstStyle>
          <a:p>
            <a:r>
              <a:rPr lang="zh-CN" altLang="en-US" dirty="0"/>
              <a:t>​</a:t>
            </a:r>
            <a:fld id="{660B6A15-7713-4A08-BBFD-F297CCC2B976}" type="datetime1">
              <a:rPr lang="zh-CN" altLang="en-US" smtClean="0"/>
              <a:pPr/>
              <a:t>18-2-28</a:t>
            </a:fld>
            <a:r>
              <a:rPr lang="zh-CN" altLang="en-US" dirty="0"/>
              <a:t>​</a:t>
            </a:r>
          </a:p>
        </p:txBody>
      </p:sp>
      <p:sp>
        <p:nvSpPr>
          <p:cNvPr id="5" name="页脚占位符 4"/>
          <p:cNvSpPr>
            <a:spLocks noGrp="1"/>
          </p:cNvSpPr>
          <p:nvPr>
            <p:ph type="ftr" sz="quarter" idx="3"/>
          </p:nvPr>
        </p:nvSpPr>
        <p:spPr>
          <a:xfrm>
            <a:off x="2200844" y="6356350"/>
            <a:ext cx="4742312" cy="365126"/>
          </a:xfrm>
          <a:prstGeom prst="rect">
            <a:avLst/>
          </a:prstGeom>
        </p:spPr>
        <p:txBody>
          <a:bodyPr vert="horz" lIns="0" tIns="45720" rIns="0" bIns="45720" rtlCol="0" anchor="ctr"/>
          <a:lstStyle>
            <a:lvl1pPr algn="ctr" rtl="0">
              <a:defRPr sz="1200">
                <a:solidFill>
                  <a:schemeClr val="tx1">
                    <a:lumMod val="60000"/>
                    <a:lumOff val="40000"/>
                  </a:schemeClr>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6" name="幻灯片编号占位符 5"/>
          <p:cNvSpPr>
            <a:spLocks noGrp="1"/>
          </p:cNvSpPr>
          <p:nvPr>
            <p:ph type="sldNum" sz="quarter" idx="4"/>
          </p:nvPr>
        </p:nvSpPr>
        <p:spPr>
          <a:xfrm>
            <a:off x="6942587" y="6356352"/>
            <a:ext cx="1371600" cy="365125"/>
          </a:xfrm>
          <a:prstGeom prst="rect">
            <a:avLst/>
          </a:prstGeom>
        </p:spPr>
        <p:txBody>
          <a:bodyPr vert="horz" lIns="0" tIns="45720" rIns="0" bIns="45720" rtlCol="0" anchor="ctr"/>
          <a:lstStyle>
            <a:lvl1pPr algn="l" rtl="0">
              <a:defRPr sz="1200">
                <a:solidFill>
                  <a:schemeClr val="tx1">
                    <a:lumMod val="60000"/>
                    <a:lumOff val="40000"/>
                  </a:schemeClr>
                </a:solidFill>
                <a:latin typeface="微软雅黑" panose="020B0503020204020204" pitchFamily="34" charset="-122"/>
                <a:ea typeface="微软雅黑" panose="020B0503020204020204" pitchFamily="34" charset="-122"/>
              </a:defRPr>
            </a:lvl1pPr>
          </a:lstStyle>
          <a:p>
            <a:pPr algn="r"/>
            <a:fld id="{0FF54DE5-C571-48E8-A5BC-B369434E2F44}" type="slidenum">
              <a:rPr lang="en-US" altLang="zh-CN" noProof="0" smtClean="0"/>
              <a:pPr algn="r"/>
              <a:t>‹#›</a:t>
            </a:fld>
            <a:endParaRPr lang="zh-CN" altLang="en-US" noProof="0" dirty="0"/>
          </a:p>
        </p:txBody>
      </p:sp>
      <p:grpSp>
        <p:nvGrpSpPr>
          <p:cNvPr id="15" name="组 14"/>
          <p:cNvGrpSpPr/>
          <p:nvPr/>
        </p:nvGrpSpPr>
        <p:grpSpPr>
          <a:xfrm>
            <a:off x="827532" y="1219202"/>
            <a:ext cx="7488936" cy="84403"/>
            <a:chOff x="1073150" y="1219201"/>
            <a:chExt cx="10058400" cy="63125"/>
          </a:xfrm>
        </p:grpSpPr>
        <p:cxnSp>
          <p:nvCxnSpPr>
            <p:cNvPr id="13" name="直接连接符​​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pos="522" userDrawn="1">
          <p15:clr>
            <a:srgbClr val="F26B43"/>
          </p15:clr>
        </p15:guide>
        <p15:guide id="2" pos="5238" userDrawn="1">
          <p15:clr>
            <a:srgbClr val="F26B43"/>
          </p15:clr>
        </p15:guide>
        <p15:guide id="3" orient="horz" pos="1008" userDrawn="1">
          <p15:clr>
            <a:srgbClr val="F26B43"/>
          </p15:clr>
        </p15:guide>
        <p15:guide id="4" orient="horz" pos="388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a:xfrm>
            <a:off x="202336" y="2292094"/>
            <a:ext cx="5734050" cy="2219691"/>
          </a:xfrm>
        </p:spPr>
        <p:txBody>
          <a:bodyPr rtlCol="0" anchor="ctr"/>
          <a:lstStyle/>
          <a:p>
            <a:pPr rtl="0"/>
            <a:r>
              <a:rPr lang="en-US" altLang="zh-CN" dirty="0" smtClean="0"/>
              <a:t>Software</a:t>
            </a:r>
            <a:br>
              <a:rPr lang="en-US" altLang="zh-CN" dirty="0" smtClean="0"/>
            </a:br>
            <a:r>
              <a:rPr lang="en-US" altLang="zh-CN" dirty="0" smtClean="0"/>
              <a:t>Architect</a:t>
            </a:r>
            <a:r>
              <a:rPr lang="zh-CN" altLang="en-US" dirty="0" smtClean="0"/>
              <a:t> </a:t>
            </a:r>
            <a:r>
              <a:rPr lang="en-US" altLang="zh-CN" dirty="0" smtClean="0"/>
              <a:t>Style</a:t>
            </a:r>
            <a:endParaRPr lang="en-US" dirty="0">
              <a:latin typeface="微软雅黑" panose="020B0503020204020204" pitchFamily="34" charset="-122"/>
              <a:ea typeface="微软雅黑" panose="020B0503020204020204" pitchFamily="34" charset="-122"/>
            </a:endParaRPr>
          </a:p>
        </p:txBody>
      </p:sp>
      <p:sp>
        <p:nvSpPr>
          <p:cNvPr id="7" name="副标题 6"/>
          <p:cNvSpPr>
            <a:spLocks noGrp="1"/>
          </p:cNvSpPr>
          <p:nvPr>
            <p:ph type="subTitle" idx="1"/>
          </p:nvPr>
        </p:nvSpPr>
        <p:spPr/>
        <p:txBody>
          <a:bodyPr rtlCol="0"/>
          <a:lstStyle/>
          <a:p>
            <a:pPr rtl="0"/>
            <a:r>
              <a:rPr lang="zh-CN" altLang="zh-CN" dirty="0" smtClean="0"/>
              <a:t>l</a:t>
            </a:r>
            <a:r>
              <a:rPr lang="en-US" altLang="zh-CN" dirty="0" smtClean="0"/>
              <a:t>ecture2</a:t>
            </a:r>
            <a:endParaRPr lang="en-US" dirty="0">
              <a:latin typeface="微软雅黑" panose="020B0503020204020204" pitchFamily="34" charset="-122"/>
              <a:ea typeface="微软雅黑" panose="020B0503020204020204" pitchFamily="34" charset="-122"/>
            </a:endParaRPr>
          </a:p>
        </p:txBody>
      </p:sp>
      <p:pic>
        <p:nvPicPr>
          <p:cNvPr id="4" name="图片占位符 3" descr="桌上一本打开的书，书架在背景中模糊显示" title="示例图片"/>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smtClean="0">
                <a:latin typeface="微软雅黑" panose="020B0503020204020204" pitchFamily="34" charset="-122"/>
                <a:ea typeface="微软雅黑" panose="020B0503020204020204" pitchFamily="34" charset="-122"/>
              </a:rPr>
              <a:t>Dataflow</a:t>
            </a:r>
            <a:r>
              <a:rPr lang="zh-CN" altLang="en-US" dirty="0" smtClean="0">
                <a:latin typeface="微软雅黑" panose="020B0503020204020204" pitchFamily="34" charset="-122"/>
                <a:ea typeface="微软雅黑" panose="020B0503020204020204" pitchFamily="34" charset="-122"/>
              </a:rPr>
              <a:t> </a:t>
            </a:r>
            <a:r>
              <a:rPr lang="zh-CN" altLang="zh-CN" dirty="0"/>
              <a:t>S</a:t>
            </a:r>
            <a:r>
              <a:rPr lang="en-US" altLang="zh-CN" dirty="0" err="1" smtClean="0">
                <a:latin typeface="微软雅黑" panose="020B0503020204020204" pitchFamily="34" charset="-122"/>
                <a:ea typeface="微软雅黑" panose="020B0503020204020204" pitchFamily="34" charset="-122"/>
              </a:rPr>
              <a:t>ystems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4" y="1600200"/>
            <a:ext cx="7604125" cy="3530600"/>
          </a:xfrm>
        </p:spPr>
        <p:txBody>
          <a:bodyPr rtlCol="0">
            <a:normAutofit fontScale="85000" lnSpcReduction="20000"/>
          </a:bodyPr>
          <a:lstStyle/>
          <a:p>
            <a:pPr marL="0" indent="0" rtl="0">
              <a:lnSpc>
                <a:spcPct val="100000"/>
              </a:lnSpc>
              <a:buNone/>
            </a:pPr>
            <a:r>
              <a:rPr lang="zh-CN" altLang="zh-CN" sz="2600" dirty="0" smtClean="0"/>
              <a:t>P</a:t>
            </a:r>
            <a:r>
              <a:rPr lang="en-US" altLang="zh-CN" sz="2600" dirty="0" err="1" smtClean="0"/>
              <a:t>ipe</a:t>
            </a:r>
            <a:r>
              <a:rPr lang="en-US" altLang="zh-CN" sz="2600" dirty="0" smtClean="0"/>
              <a:t>-and-Filter</a:t>
            </a:r>
          </a:p>
          <a:p>
            <a:pPr>
              <a:lnSpc>
                <a:spcPct val="120000"/>
              </a:lnSpc>
            </a:pPr>
            <a:r>
              <a:rPr lang="en-US" altLang="zh-CN" sz="2200" dirty="0"/>
              <a:t>Filter structure shown in Figure 1. A filter consists of input port</a:t>
            </a:r>
            <a:r>
              <a:rPr lang="en-US" altLang="zh-CN" sz="2200" dirty="0" smtClean="0"/>
              <a:t>, filter </a:t>
            </a:r>
            <a:r>
              <a:rPr lang="en-US" altLang="zh-CN" sz="2200" dirty="0"/>
              <a:t>and output </a:t>
            </a:r>
            <a:r>
              <a:rPr lang="en-US" altLang="zh-CN" sz="2200" dirty="0" smtClean="0"/>
              <a:t>port. </a:t>
            </a:r>
            <a:r>
              <a:rPr lang="en-US" altLang="zh-CN" sz="2200" dirty="0"/>
              <a:t>Input port part is responsible for storing pending data, filter is responsible for processing data, output port is responsible for storing the data has been </a:t>
            </a:r>
            <a:r>
              <a:rPr lang="en-US" altLang="zh-CN" sz="2200" dirty="0" smtClean="0"/>
              <a:t>processed</a:t>
            </a:r>
            <a:r>
              <a:rPr lang="zh-CN" altLang="en-US" sz="2200" dirty="0" smtClean="0"/>
              <a:t>.</a:t>
            </a:r>
            <a:endParaRPr lang="en-US" altLang="zh-CN" sz="2200" dirty="0" smtClean="0"/>
          </a:p>
          <a:p>
            <a:pPr>
              <a:lnSpc>
                <a:spcPct val="120000"/>
              </a:lnSpc>
            </a:pPr>
            <a:r>
              <a:rPr lang="en-US" sz="2200" dirty="0"/>
              <a:t>The responsibility of the </a:t>
            </a:r>
            <a:r>
              <a:rPr lang="en-US" sz="2200" dirty="0" smtClean="0"/>
              <a:t>pipe</a:t>
            </a:r>
            <a:r>
              <a:rPr lang="en-US" altLang="zh-CN" sz="2200" dirty="0" smtClean="0"/>
              <a:t>line</a:t>
            </a:r>
            <a:r>
              <a:rPr lang="en-US" sz="2200" dirty="0" smtClean="0"/>
              <a:t> </a:t>
            </a:r>
            <a:r>
              <a:rPr lang="en-US" sz="2200" dirty="0"/>
              <a:t>is to transport data, its structure shown in Figure 2. The </a:t>
            </a:r>
            <a:r>
              <a:rPr lang="en-US" sz="2200" dirty="0" smtClean="0"/>
              <a:t>pipe</a:t>
            </a:r>
            <a:r>
              <a:rPr lang="en-US" altLang="zh-CN" sz="2200" dirty="0" smtClean="0"/>
              <a:t>line</a:t>
            </a:r>
            <a:r>
              <a:rPr lang="en-US" sz="2200" dirty="0" smtClean="0"/>
              <a:t> </a:t>
            </a:r>
            <a:r>
              <a:rPr lang="en-US" sz="2200" dirty="0"/>
              <a:t>consists of an </a:t>
            </a:r>
            <a:r>
              <a:rPr lang="en-US" altLang="zh-CN" sz="2200" dirty="0" smtClean="0"/>
              <a:t>I</a:t>
            </a:r>
            <a:r>
              <a:rPr lang="en-US" sz="2200" dirty="0" smtClean="0"/>
              <a:t>nput </a:t>
            </a:r>
            <a:r>
              <a:rPr lang="en-US" altLang="zh-CN" sz="2200" dirty="0" smtClean="0"/>
              <a:t>S</a:t>
            </a:r>
            <a:r>
              <a:rPr lang="en-US" sz="2200" dirty="0" smtClean="0"/>
              <a:t>tream </a:t>
            </a:r>
            <a:r>
              <a:rPr lang="en-US" sz="2200" dirty="0"/>
              <a:t>and an </a:t>
            </a:r>
            <a:r>
              <a:rPr lang="en-US" altLang="zh-CN" sz="2200" dirty="0" smtClean="0"/>
              <a:t>O</a:t>
            </a:r>
            <a:r>
              <a:rPr lang="en-US" sz="2200" dirty="0" smtClean="0"/>
              <a:t>utput </a:t>
            </a:r>
            <a:r>
              <a:rPr lang="en-US" altLang="zh-CN" sz="2200" dirty="0" smtClean="0"/>
              <a:t>S</a:t>
            </a:r>
            <a:r>
              <a:rPr lang="en-US" sz="2200" dirty="0" smtClean="0"/>
              <a:t>tream</a:t>
            </a:r>
            <a:r>
              <a:rPr lang="en-US" sz="2200" dirty="0"/>
              <a:t>, and the pipe component pipe is responsible for transferring data from the input stream to the output stream</a:t>
            </a:r>
            <a:endParaRPr lang="x-none" sz="2200" dirty="0"/>
          </a:p>
        </p:txBody>
      </p:sp>
      <p:pic>
        <p:nvPicPr>
          <p:cNvPr id="4" name="图片 3" descr="屏幕快照 2018-02-27 下午8.18.0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6883" y="5192183"/>
            <a:ext cx="3261783" cy="986120"/>
          </a:xfrm>
          <a:prstGeom prst="rect">
            <a:avLst/>
          </a:prstGeom>
        </p:spPr>
      </p:pic>
      <p:pic>
        <p:nvPicPr>
          <p:cNvPr id="5" name="图片 4" descr="屏幕快照 2018-02-27 下午8.18.1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0317" y="5143499"/>
            <a:ext cx="3308350" cy="945243"/>
          </a:xfrm>
          <a:prstGeom prst="rect">
            <a:avLst/>
          </a:prstGeom>
        </p:spPr>
      </p:pic>
      <p:sp>
        <p:nvSpPr>
          <p:cNvPr id="6" name="文本框 5"/>
          <p:cNvSpPr txBox="1"/>
          <p:nvPr/>
        </p:nvSpPr>
        <p:spPr>
          <a:xfrm>
            <a:off x="1981200" y="6333067"/>
            <a:ext cx="1031465" cy="369332"/>
          </a:xfrm>
          <a:prstGeom prst="rect">
            <a:avLst/>
          </a:prstGeom>
          <a:noFill/>
        </p:spPr>
        <p:txBody>
          <a:bodyPr wrap="none" rtlCol="0">
            <a:spAutoFit/>
          </a:bodyPr>
          <a:lstStyle/>
          <a:p>
            <a:r>
              <a:rPr kumimoji="1" lang="en-US" altLang="zh-CN" dirty="0" smtClean="0"/>
              <a:t>Figure 1</a:t>
            </a:r>
            <a:endParaRPr kumimoji="1" lang="zh-CN" altLang="en-US" dirty="0"/>
          </a:p>
        </p:txBody>
      </p:sp>
      <p:sp>
        <p:nvSpPr>
          <p:cNvPr id="7" name="文本框 6"/>
          <p:cNvSpPr txBox="1"/>
          <p:nvPr/>
        </p:nvSpPr>
        <p:spPr>
          <a:xfrm>
            <a:off x="6129867" y="6366933"/>
            <a:ext cx="1031465" cy="369332"/>
          </a:xfrm>
          <a:prstGeom prst="rect">
            <a:avLst/>
          </a:prstGeom>
          <a:noFill/>
        </p:spPr>
        <p:txBody>
          <a:bodyPr wrap="none" rtlCol="0">
            <a:spAutoFit/>
          </a:bodyPr>
          <a:lstStyle/>
          <a:p>
            <a:r>
              <a:rPr kumimoji="1" lang="en-US" altLang="zh-CN" dirty="0" smtClean="0"/>
              <a:t>Figure 2</a:t>
            </a:r>
            <a:endParaRPr kumimoji="1" lang="zh-CN" altLang="en-US" dirty="0"/>
          </a:p>
        </p:txBody>
      </p:sp>
    </p:spTree>
    <p:extLst>
      <p:ext uri="{BB962C8B-B14F-4D97-AF65-F5344CB8AC3E}">
        <p14:creationId xmlns:p14="http://schemas.microsoft.com/office/powerpoint/2010/main" val="2573220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smtClean="0">
                <a:latin typeface="微软雅黑" panose="020B0503020204020204" pitchFamily="34" charset="-122"/>
                <a:ea typeface="微软雅黑" panose="020B0503020204020204" pitchFamily="34" charset="-122"/>
              </a:rPr>
              <a:t>Dataflow</a:t>
            </a:r>
            <a:r>
              <a:rPr lang="zh-CN" altLang="en-US" dirty="0" smtClean="0">
                <a:latin typeface="微软雅黑" panose="020B0503020204020204" pitchFamily="34" charset="-122"/>
                <a:ea typeface="微软雅黑" panose="020B0503020204020204" pitchFamily="34" charset="-122"/>
              </a:rPr>
              <a:t> </a:t>
            </a:r>
            <a:r>
              <a:rPr lang="zh-CN" altLang="zh-CN" dirty="0"/>
              <a:t>S</a:t>
            </a:r>
            <a:r>
              <a:rPr lang="en-US" altLang="zh-CN" dirty="0" err="1" smtClean="0">
                <a:latin typeface="微软雅黑" panose="020B0503020204020204" pitchFamily="34" charset="-122"/>
                <a:ea typeface="微软雅黑" panose="020B0503020204020204" pitchFamily="34" charset="-122"/>
              </a:rPr>
              <a:t>ystems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200"/>
            <a:ext cx="7486650" cy="4207933"/>
          </a:xfrm>
        </p:spPr>
        <p:txBody>
          <a:bodyPr rtlCol="0">
            <a:normAutofit/>
          </a:bodyPr>
          <a:lstStyle/>
          <a:p>
            <a:pPr marL="0" indent="0" rtl="0">
              <a:lnSpc>
                <a:spcPct val="100000"/>
              </a:lnSpc>
              <a:buNone/>
            </a:pPr>
            <a:r>
              <a:rPr lang="zh-CN" altLang="zh-CN" sz="2400" dirty="0" smtClean="0"/>
              <a:t>P</a:t>
            </a:r>
            <a:r>
              <a:rPr lang="en-US" altLang="zh-CN" sz="2400" dirty="0" err="1" smtClean="0"/>
              <a:t>ipe</a:t>
            </a:r>
            <a:r>
              <a:rPr lang="en-US" altLang="zh-CN" sz="2400" dirty="0" smtClean="0"/>
              <a:t>-and-Filter</a:t>
            </a:r>
          </a:p>
          <a:p>
            <a:r>
              <a:rPr lang="en-US" altLang="zh-CN" dirty="0"/>
              <a:t>Filter types are divided into </a:t>
            </a:r>
            <a:r>
              <a:rPr lang="en-US" altLang="zh-CN" dirty="0" smtClean="0"/>
              <a:t>Active Filter </a:t>
            </a:r>
            <a:r>
              <a:rPr lang="en-US" altLang="zh-CN" dirty="0"/>
              <a:t>and </a:t>
            </a:r>
            <a:r>
              <a:rPr lang="en-US" altLang="zh-CN" dirty="0" smtClean="0"/>
              <a:t>Passive Filter</a:t>
            </a:r>
            <a:r>
              <a:rPr lang="en-US" altLang="zh-CN" dirty="0"/>
              <a:t>. In specific applications, depending on the problem, different types of filters may be </a:t>
            </a:r>
            <a:r>
              <a:rPr lang="en-US" altLang="zh-CN" dirty="0" smtClean="0"/>
              <a:t>selected</a:t>
            </a:r>
          </a:p>
          <a:p>
            <a:r>
              <a:rPr lang="en-US" dirty="0"/>
              <a:t>Active filter features include </a:t>
            </a:r>
            <a:r>
              <a:rPr lang="zh-CN" altLang="zh-CN" dirty="0" smtClean="0"/>
              <a:t>I</a:t>
            </a:r>
            <a:r>
              <a:rPr lang="en-US" dirty="0" err="1" smtClean="0"/>
              <a:t>n</a:t>
            </a:r>
            <a:r>
              <a:rPr lang="en-US" altLang="zh-CN" dirty="0" err="1" smtClean="0"/>
              <a:t>put</a:t>
            </a:r>
            <a:r>
              <a:rPr lang="en-US" dirty="0" smtClean="0"/>
              <a:t> </a:t>
            </a:r>
            <a:r>
              <a:rPr lang="en-US" dirty="0"/>
              <a:t>data and </a:t>
            </a:r>
            <a:r>
              <a:rPr lang="en-US" altLang="zh-CN" dirty="0" smtClean="0"/>
              <a:t>Pull/Push</a:t>
            </a:r>
            <a:r>
              <a:rPr lang="zh-CN" altLang="en-US" dirty="0" smtClean="0"/>
              <a:t> </a:t>
            </a:r>
            <a:r>
              <a:rPr lang="en-US" dirty="0" smtClean="0"/>
              <a:t>the </a:t>
            </a:r>
            <a:r>
              <a:rPr lang="en-US" dirty="0"/>
              <a:t>transformed data. At this point the pipeline is passive, and in order to pull and push provides </a:t>
            </a:r>
            <a:r>
              <a:rPr lang="en-US" dirty="0" smtClean="0"/>
              <a:t>a</a:t>
            </a:r>
            <a:r>
              <a:rPr lang="en-US" altLang="zh-CN" dirty="0" smtClean="0"/>
              <a:t>n</a:t>
            </a:r>
            <a:r>
              <a:rPr lang="zh-CN" altLang="en-US" dirty="0" smtClean="0"/>
              <a:t> </a:t>
            </a:r>
            <a:r>
              <a:rPr lang="en-US" altLang="zh-CN" dirty="0" smtClean="0"/>
              <a:t>I/</a:t>
            </a:r>
            <a:r>
              <a:rPr lang="zh-CN" altLang="zh-CN" dirty="0" smtClean="0"/>
              <a:t>O</a:t>
            </a:r>
            <a:r>
              <a:rPr lang="zh-CN" altLang="en-US" dirty="0" smtClean="0"/>
              <a:t> </a:t>
            </a:r>
            <a:r>
              <a:rPr lang="en-US" dirty="0" smtClean="0"/>
              <a:t>mechanism</a:t>
            </a:r>
            <a:r>
              <a:rPr lang="en-US" altLang="zh-CN" dirty="0" smtClean="0"/>
              <a:t>.</a:t>
            </a:r>
          </a:p>
          <a:p>
            <a:r>
              <a:rPr lang="en-US" dirty="0"/>
              <a:t>The passive filters give the responsibility for the data to the pipes that are connected to it. Such a pipe should have the ability to pull data from the previous filter and push it to the next filter. At this point, the filter must provide </a:t>
            </a:r>
            <a:r>
              <a:rPr lang="en-US" altLang="zh-CN" dirty="0" smtClean="0"/>
              <a:t>I/O</a:t>
            </a:r>
            <a:r>
              <a:rPr lang="en-US" dirty="0" smtClean="0"/>
              <a:t> </a:t>
            </a:r>
            <a:r>
              <a:rPr lang="en-US" dirty="0"/>
              <a:t>mechanism</a:t>
            </a:r>
            <a:r>
              <a:rPr lang="en-US" dirty="0" smtClean="0"/>
              <a:t>.</a:t>
            </a:r>
            <a:endParaRPr lang="en-US" dirty="0"/>
          </a:p>
        </p:txBody>
      </p:sp>
    </p:spTree>
    <p:extLst>
      <p:ext uri="{BB962C8B-B14F-4D97-AF65-F5344CB8AC3E}">
        <p14:creationId xmlns:p14="http://schemas.microsoft.com/office/powerpoint/2010/main" val="471484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smtClean="0">
                <a:latin typeface="微软雅黑" panose="020B0503020204020204" pitchFamily="34" charset="-122"/>
                <a:ea typeface="微软雅黑" panose="020B0503020204020204" pitchFamily="34" charset="-122"/>
              </a:rPr>
              <a:t>Dataflow</a:t>
            </a:r>
            <a:r>
              <a:rPr lang="zh-CN" altLang="en-US" dirty="0" smtClean="0">
                <a:latin typeface="微软雅黑" panose="020B0503020204020204" pitchFamily="34" charset="-122"/>
                <a:ea typeface="微软雅黑" panose="020B0503020204020204" pitchFamily="34" charset="-122"/>
              </a:rPr>
              <a:t> </a:t>
            </a:r>
            <a:r>
              <a:rPr lang="zh-CN" altLang="zh-CN" dirty="0"/>
              <a:t>S</a:t>
            </a:r>
            <a:r>
              <a:rPr lang="en-US" altLang="zh-CN" dirty="0" err="1" smtClean="0">
                <a:latin typeface="微软雅黑" panose="020B0503020204020204" pitchFamily="34" charset="-122"/>
                <a:ea typeface="微软雅黑" panose="020B0503020204020204" pitchFamily="34" charset="-122"/>
              </a:rPr>
              <a:t>ystems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200"/>
            <a:ext cx="7942792" cy="5088467"/>
          </a:xfrm>
        </p:spPr>
        <p:txBody>
          <a:bodyPr rtlCol="0">
            <a:normAutofit lnSpcReduction="10000"/>
          </a:bodyPr>
          <a:lstStyle/>
          <a:p>
            <a:pPr marL="0" indent="0" rtl="0">
              <a:lnSpc>
                <a:spcPct val="100000"/>
              </a:lnSpc>
              <a:buNone/>
            </a:pPr>
            <a:r>
              <a:rPr lang="zh-CN" altLang="zh-CN" sz="2400" dirty="0" smtClean="0"/>
              <a:t>P</a:t>
            </a:r>
            <a:r>
              <a:rPr lang="en-US" altLang="zh-CN" sz="2400" dirty="0" err="1" smtClean="0"/>
              <a:t>ipe</a:t>
            </a:r>
            <a:r>
              <a:rPr lang="en-US" altLang="zh-CN" sz="2400" dirty="0" smtClean="0"/>
              <a:t>-and-Filter—Advantages</a:t>
            </a:r>
          </a:p>
          <a:p>
            <a:r>
              <a:rPr lang="en-US" altLang="zh-CN" dirty="0" err="1" smtClean="0"/>
              <a:t>Allo</a:t>
            </a:r>
            <a:r>
              <a:rPr lang="zh-CN" altLang="en-US" dirty="0" smtClean="0"/>
              <a:t>w </a:t>
            </a:r>
            <a:r>
              <a:rPr lang="en-US" altLang="zh-CN" dirty="0" smtClean="0"/>
              <a:t>the</a:t>
            </a:r>
            <a:r>
              <a:rPr lang="zh-CN" altLang="en-US" dirty="0" smtClean="0"/>
              <a:t> </a:t>
            </a:r>
            <a:r>
              <a:rPr lang="en-US" altLang="zh-CN" dirty="0" smtClean="0"/>
              <a:t>designer</a:t>
            </a:r>
            <a:r>
              <a:rPr lang="zh-CN" altLang="en-US" dirty="0" smtClean="0"/>
              <a:t> </a:t>
            </a:r>
            <a:r>
              <a:rPr lang="en-US" altLang="zh-CN" dirty="0" smtClean="0"/>
              <a:t>to</a:t>
            </a:r>
            <a:r>
              <a:rPr lang="zh-CN" altLang="en-US" dirty="0" smtClean="0"/>
              <a:t> </a:t>
            </a:r>
            <a:r>
              <a:rPr lang="en-US" altLang="zh-CN" dirty="0" smtClean="0"/>
              <a:t>understand</a:t>
            </a:r>
            <a:r>
              <a:rPr lang="zh-CN" altLang="en-US" dirty="0" smtClean="0"/>
              <a:t> </a:t>
            </a:r>
            <a:r>
              <a:rPr lang="en-US" altLang="zh-CN" dirty="0" smtClean="0"/>
              <a:t>the</a:t>
            </a:r>
            <a:r>
              <a:rPr lang="zh-CN" altLang="en-US" dirty="0" smtClean="0"/>
              <a:t> </a:t>
            </a:r>
            <a:r>
              <a:rPr lang="en-US" altLang="zh-CN" dirty="0" smtClean="0"/>
              <a:t>overall</a:t>
            </a:r>
            <a:r>
              <a:rPr lang="zh-CN" altLang="en-US" dirty="0" smtClean="0"/>
              <a:t> </a:t>
            </a:r>
            <a:r>
              <a:rPr lang="en-US" altLang="zh-CN" dirty="0" smtClean="0"/>
              <a:t>input/output</a:t>
            </a:r>
            <a:r>
              <a:rPr lang="zh-CN" altLang="en-US" dirty="0" smtClean="0"/>
              <a:t> </a:t>
            </a:r>
            <a:r>
              <a:rPr lang="en-US" altLang="zh-CN" dirty="0" smtClean="0"/>
              <a:t>behavior</a:t>
            </a:r>
            <a:r>
              <a:rPr lang="zh-CN" altLang="en-US" dirty="0" smtClean="0"/>
              <a:t> </a:t>
            </a:r>
            <a:r>
              <a:rPr lang="en-US" altLang="zh-CN" dirty="0" smtClean="0"/>
              <a:t>of</a:t>
            </a:r>
            <a:r>
              <a:rPr lang="zh-CN" altLang="en-US" dirty="0" smtClean="0"/>
              <a:t> </a:t>
            </a:r>
            <a:r>
              <a:rPr lang="en-US" altLang="zh-CN" dirty="0" smtClean="0"/>
              <a:t>a</a:t>
            </a:r>
            <a:r>
              <a:rPr lang="zh-CN" altLang="en-US" dirty="0" smtClean="0"/>
              <a:t> </a:t>
            </a:r>
            <a:r>
              <a:rPr lang="en-US" altLang="zh-CN" dirty="0" smtClean="0"/>
              <a:t>system</a:t>
            </a:r>
            <a:r>
              <a:rPr lang="zh-CN" altLang="en-US" dirty="0" smtClean="0"/>
              <a:t> </a:t>
            </a:r>
            <a:r>
              <a:rPr lang="zh-CN" altLang="zh-CN" dirty="0" smtClean="0"/>
              <a:t>a</a:t>
            </a:r>
            <a:r>
              <a:rPr lang="en-US" altLang="zh-CN" dirty="0" smtClean="0"/>
              <a:t>s</a:t>
            </a:r>
            <a:r>
              <a:rPr lang="zh-CN" altLang="en-US" dirty="0" smtClean="0"/>
              <a:t> </a:t>
            </a:r>
            <a:r>
              <a:rPr lang="zh-CN" altLang="zh-CN" dirty="0" smtClean="0"/>
              <a:t>a</a:t>
            </a:r>
            <a:r>
              <a:rPr lang="zh-CN" altLang="en-US" dirty="0" smtClean="0"/>
              <a:t> </a:t>
            </a:r>
            <a:r>
              <a:rPr lang="en-US" altLang="zh-CN" dirty="0" smtClean="0"/>
              <a:t>simple</a:t>
            </a:r>
            <a:r>
              <a:rPr lang="zh-CN" altLang="en-US" dirty="0" smtClean="0"/>
              <a:t> </a:t>
            </a:r>
            <a:r>
              <a:rPr lang="en-US" altLang="zh-CN" dirty="0" smtClean="0"/>
              <a:t>composition</a:t>
            </a:r>
            <a:r>
              <a:rPr lang="zh-CN" altLang="en-US" dirty="0" smtClean="0"/>
              <a:t> </a:t>
            </a:r>
            <a:r>
              <a:rPr lang="en-US" altLang="zh-CN" dirty="0" smtClean="0"/>
              <a:t>of</a:t>
            </a:r>
            <a:r>
              <a:rPr lang="zh-CN" altLang="en-US" dirty="0" smtClean="0"/>
              <a:t> </a:t>
            </a:r>
            <a:r>
              <a:rPr lang="en-US" altLang="zh-CN" dirty="0" smtClean="0"/>
              <a:t>the</a:t>
            </a:r>
            <a:r>
              <a:rPr lang="zh-CN" altLang="en-US" dirty="0" smtClean="0"/>
              <a:t> </a:t>
            </a:r>
            <a:r>
              <a:rPr lang="en-US" altLang="zh-CN" dirty="0" smtClean="0"/>
              <a:t>behaviors</a:t>
            </a:r>
            <a:r>
              <a:rPr lang="zh-CN" altLang="en-US" dirty="0" smtClean="0"/>
              <a:t> </a:t>
            </a:r>
            <a:r>
              <a:rPr lang="en-US" altLang="zh-CN" dirty="0" smtClean="0"/>
              <a:t>of</a:t>
            </a:r>
            <a:r>
              <a:rPr lang="zh-CN" altLang="en-US" dirty="0" smtClean="0"/>
              <a:t> </a:t>
            </a:r>
            <a:r>
              <a:rPr lang="en-US" altLang="zh-CN" dirty="0" smtClean="0"/>
              <a:t>the</a:t>
            </a:r>
            <a:r>
              <a:rPr lang="zh-CN" altLang="en-US" dirty="0" smtClean="0"/>
              <a:t> </a:t>
            </a:r>
            <a:r>
              <a:rPr lang="en-US" altLang="zh-CN" dirty="0" smtClean="0"/>
              <a:t>individual</a:t>
            </a:r>
            <a:r>
              <a:rPr lang="zh-CN" altLang="en-US" dirty="0" smtClean="0"/>
              <a:t> </a:t>
            </a:r>
            <a:r>
              <a:rPr lang="en-US" altLang="zh-CN" dirty="0" smtClean="0"/>
              <a:t>filters.</a:t>
            </a:r>
          </a:p>
          <a:p>
            <a:r>
              <a:rPr lang="zh-CN" altLang="zh-CN" dirty="0" smtClean="0"/>
              <a:t>S</a:t>
            </a:r>
            <a:r>
              <a:rPr lang="en-US" altLang="zh-CN" dirty="0" err="1" smtClean="0"/>
              <a:t>upport</a:t>
            </a:r>
            <a:r>
              <a:rPr lang="zh-CN" altLang="en-US" dirty="0" smtClean="0"/>
              <a:t> </a:t>
            </a:r>
            <a:r>
              <a:rPr lang="en-US" altLang="zh-CN" dirty="0" smtClean="0"/>
              <a:t>reuse:</a:t>
            </a:r>
            <a:r>
              <a:rPr lang="zh-CN" altLang="en-US" dirty="0" smtClean="0"/>
              <a:t> </a:t>
            </a:r>
            <a:r>
              <a:rPr lang="en-US" altLang="zh-CN" dirty="0" smtClean="0"/>
              <a:t>any</a:t>
            </a:r>
            <a:r>
              <a:rPr lang="zh-CN" altLang="en-US" dirty="0" smtClean="0"/>
              <a:t> </a:t>
            </a:r>
            <a:r>
              <a:rPr lang="en-US" altLang="zh-CN" dirty="0" smtClean="0"/>
              <a:t>two</a:t>
            </a:r>
            <a:r>
              <a:rPr lang="zh-CN" altLang="en-US" dirty="0" smtClean="0"/>
              <a:t> </a:t>
            </a:r>
            <a:r>
              <a:rPr lang="en-US" altLang="zh-CN" dirty="0" smtClean="0"/>
              <a:t>filters</a:t>
            </a:r>
            <a:r>
              <a:rPr lang="zh-CN" altLang="en-US" dirty="0" smtClean="0"/>
              <a:t> </a:t>
            </a:r>
            <a:r>
              <a:rPr lang="en-US" altLang="zh-CN" dirty="0" smtClean="0"/>
              <a:t>can</a:t>
            </a:r>
            <a:r>
              <a:rPr lang="zh-CN" altLang="en-US" dirty="0" smtClean="0"/>
              <a:t> </a:t>
            </a:r>
            <a:r>
              <a:rPr lang="en-US" altLang="zh-CN" dirty="0" smtClean="0"/>
              <a:t>be</a:t>
            </a:r>
            <a:r>
              <a:rPr lang="zh-CN" altLang="en-US" dirty="0" smtClean="0"/>
              <a:t> </a:t>
            </a:r>
            <a:r>
              <a:rPr lang="en-US" altLang="zh-CN" dirty="0" smtClean="0"/>
              <a:t>hooked</a:t>
            </a:r>
            <a:r>
              <a:rPr lang="zh-CN" altLang="en-US" dirty="0" smtClean="0"/>
              <a:t> </a:t>
            </a:r>
            <a:r>
              <a:rPr lang="en-US" altLang="zh-CN" dirty="0" smtClean="0"/>
              <a:t>together,</a:t>
            </a:r>
            <a:r>
              <a:rPr lang="zh-CN" altLang="en-US" dirty="0" smtClean="0"/>
              <a:t> </a:t>
            </a:r>
            <a:r>
              <a:rPr lang="en-US" altLang="zh-CN" dirty="0" smtClean="0"/>
              <a:t>provided</a:t>
            </a:r>
            <a:r>
              <a:rPr lang="zh-CN" altLang="en-US" dirty="0" smtClean="0"/>
              <a:t> </a:t>
            </a:r>
            <a:r>
              <a:rPr lang="en-US" altLang="zh-CN" dirty="0" smtClean="0"/>
              <a:t>they</a:t>
            </a:r>
            <a:r>
              <a:rPr lang="zh-CN" altLang="en-US" dirty="0" smtClean="0"/>
              <a:t> </a:t>
            </a:r>
            <a:r>
              <a:rPr lang="en-US" altLang="zh-CN" dirty="0" smtClean="0"/>
              <a:t>agree</a:t>
            </a:r>
            <a:r>
              <a:rPr lang="zh-CN" altLang="en-US" dirty="0" smtClean="0"/>
              <a:t> </a:t>
            </a:r>
            <a:r>
              <a:rPr lang="en-US" altLang="zh-CN" dirty="0" smtClean="0"/>
              <a:t>on</a:t>
            </a:r>
            <a:r>
              <a:rPr lang="zh-CN" altLang="en-US" dirty="0" smtClean="0"/>
              <a:t> </a:t>
            </a:r>
            <a:r>
              <a:rPr lang="en-US" altLang="zh-CN" dirty="0" smtClean="0"/>
              <a:t>the</a:t>
            </a:r>
            <a:r>
              <a:rPr lang="zh-CN" altLang="en-US" dirty="0" smtClean="0"/>
              <a:t> </a:t>
            </a:r>
            <a:r>
              <a:rPr lang="en-US" altLang="zh-CN" dirty="0" smtClean="0"/>
              <a:t>data</a:t>
            </a:r>
            <a:r>
              <a:rPr lang="zh-CN" altLang="en-US" dirty="0" smtClean="0"/>
              <a:t> </a:t>
            </a:r>
            <a:r>
              <a:rPr lang="en-US" altLang="zh-CN" dirty="0" smtClean="0"/>
              <a:t>that</a:t>
            </a:r>
            <a:r>
              <a:rPr lang="zh-CN" altLang="en-US" dirty="0" smtClean="0"/>
              <a:t> </a:t>
            </a:r>
            <a:r>
              <a:rPr lang="en-US" altLang="zh-CN" dirty="0" smtClean="0"/>
              <a:t>are</a:t>
            </a:r>
            <a:r>
              <a:rPr lang="zh-CN" altLang="en-US" dirty="0" smtClean="0"/>
              <a:t> </a:t>
            </a:r>
            <a:r>
              <a:rPr lang="en-US" altLang="zh-CN" dirty="0" smtClean="0"/>
              <a:t>being</a:t>
            </a:r>
            <a:r>
              <a:rPr lang="zh-CN" altLang="en-US" dirty="0" smtClean="0"/>
              <a:t> </a:t>
            </a:r>
            <a:r>
              <a:rPr lang="zh-CN" altLang="zh-CN" dirty="0" smtClean="0"/>
              <a:t>t</a:t>
            </a:r>
            <a:r>
              <a:rPr lang="en-US" altLang="zh-CN" dirty="0" err="1" smtClean="0"/>
              <a:t>ransmitted</a:t>
            </a:r>
            <a:r>
              <a:rPr lang="zh-CN" altLang="en-US" dirty="0" smtClean="0"/>
              <a:t> </a:t>
            </a:r>
            <a:r>
              <a:rPr lang="en-US" altLang="zh-CN" dirty="0" smtClean="0"/>
              <a:t>between</a:t>
            </a:r>
            <a:r>
              <a:rPr lang="zh-CN" altLang="en-US" dirty="0" smtClean="0"/>
              <a:t> </a:t>
            </a:r>
            <a:r>
              <a:rPr lang="en-US" altLang="zh-CN" dirty="0" smtClean="0"/>
              <a:t>them.</a:t>
            </a:r>
          </a:p>
          <a:p>
            <a:r>
              <a:rPr lang="zh-CN" altLang="zh-CN" dirty="0" smtClean="0"/>
              <a:t>S</a:t>
            </a:r>
            <a:r>
              <a:rPr lang="en-US" altLang="zh-CN" dirty="0" err="1" smtClean="0"/>
              <a:t>ystems</a:t>
            </a:r>
            <a:r>
              <a:rPr lang="zh-CN" altLang="en-US" dirty="0" smtClean="0"/>
              <a:t> </a:t>
            </a:r>
            <a:r>
              <a:rPr lang="en-US" altLang="zh-CN" dirty="0" smtClean="0"/>
              <a:t>are</a:t>
            </a:r>
            <a:r>
              <a:rPr lang="zh-CN" altLang="en-US" dirty="0" smtClean="0"/>
              <a:t> </a:t>
            </a:r>
            <a:r>
              <a:rPr lang="en-US" altLang="zh-CN" dirty="0" smtClean="0"/>
              <a:t>easy</a:t>
            </a:r>
            <a:r>
              <a:rPr lang="zh-CN" altLang="en-US" dirty="0" smtClean="0"/>
              <a:t> </a:t>
            </a:r>
            <a:r>
              <a:rPr lang="en-US" altLang="zh-CN" dirty="0" smtClean="0"/>
              <a:t>to</a:t>
            </a:r>
            <a:r>
              <a:rPr lang="zh-CN" altLang="en-US" dirty="0" smtClean="0"/>
              <a:t> </a:t>
            </a:r>
            <a:r>
              <a:rPr lang="en-US" altLang="zh-CN" dirty="0" smtClean="0"/>
              <a:t>maintain</a:t>
            </a:r>
            <a:r>
              <a:rPr lang="zh-CN" altLang="en-US" dirty="0" smtClean="0"/>
              <a:t> </a:t>
            </a:r>
            <a:r>
              <a:rPr lang="en-US" altLang="zh-CN" dirty="0" smtClean="0"/>
              <a:t>and</a:t>
            </a:r>
            <a:r>
              <a:rPr lang="zh-CN" altLang="en-US" dirty="0" smtClean="0"/>
              <a:t> </a:t>
            </a:r>
            <a:r>
              <a:rPr lang="en-US" altLang="zh-CN" dirty="0" smtClean="0"/>
              <a:t>enhance:</a:t>
            </a:r>
            <a:r>
              <a:rPr lang="zh-CN" altLang="en-US" dirty="0" smtClean="0"/>
              <a:t> </a:t>
            </a:r>
            <a:r>
              <a:rPr lang="en-US" altLang="zh-CN" dirty="0" smtClean="0"/>
              <a:t>new</a:t>
            </a:r>
            <a:r>
              <a:rPr lang="zh-CN" altLang="en-US" dirty="0" smtClean="0"/>
              <a:t> </a:t>
            </a:r>
            <a:r>
              <a:rPr lang="en-US" altLang="zh-CN" dirty="0" smtClean="0"/>
              <a:t>filters</a:t>
            </a:r>
            <a:r>
              <a:rPr lang="zh-CN" altLang="en-US" dirty="0" smtClean="0"/>
              <a:t> </a:t>
            </a:r>
            <a:r>
              <a:rPr lang="en-US" altLang="zh-CN" dirty="0" smtClean="0"/>
              <a:t>can</a:t>
            </a:r>
            <a:r>
              <a:rPr lang="zh-CN" altLang="en-US" dirty="0" smtClean="0"/>
              <a:t> </a:t>
            </a:r>
            <a:r>
              <a:rPr lang="en-US" altLang="zh-CN" dirty="0" smtClean="0"/>
              <a:t>be</a:t>
            </a:r>
            <a:r>
              <a:rPr lang="zh-CN" altLang="en-US" dirty="0" smtClean="0"/>
              <a:t> </a:t>
            </a:r>
            <a:r>
              <a:rPr lang="en-US" altLang="zh-CN" dirty="0" smtClean="0"/>
              <a:t>added</a:t>
            </a:r>
            <a:r>
              <a:rPr lang="zh-CN" altLang="en-US" dirty="0" smtClean="0"/>
              <a:t> </a:t>
            </a:r>
            <a:r>
              <a:rPr lang="en-US" altLang="zh-CN" dirty="0" smtClean="0"/>
              <a:t>to</a:t>
            </a:r>
            <a:r>
              <a:rPr lang="zh-CN" altLang="en-US" dirty="0" smtClean="0"/>
              <a:t> </a:t>
            </a:r>
            <a:r>
              <a:rPr lang="en-US" altLang="zh-CN" dirty="0" smtClean="0"/>
              <a:t>existing</a:t>
            </a:r>
            <a:r>
              <a:rPr lang="zh-CN" altLang="en-US" dirty="0" smtClean="0"/>
              <a:t> </a:t>
            </a:r>
            <a:r>
              <a:rPr lang="zh-CN" altLang="zh-CN" dirty="0" smtClean="0"/>
              <a:t>s</a:t>
            </a:r>
            <a:r>
              <a:rPr lang="en-US" altLang="zh-CN" dirty="0" err="1" smtClean="0"/>
              <a:t>ystems</a:t>
            </a:r>
            <a:r>
              <a:rPr lang="zh-CN" altLang="en-US" dirty="0" smtClean="0"/>
              <a:t> </a:t>
            </a:r>
            <a:r>
              <a:rPr lang="en-US" altLang="zh-CN" dirty="0" smtClean="0"/>
              <a:t>and</a:t>
            </a:r>
            <a:r>
              <a:rPr lang="zh-CN" altLang="en-US" dirty="0" smtClean="0"/>
              <a:t> </a:t>
            </a:r>
            <a:r>
              <a:rPr lang="en-US" altLang="zh-CN" dirty="0" smtClean="0"/>
              <a:t>old</a:t>
            </a:r>
            <a:r>
              <a:rPr lang="zh-CN" altLang="en-US" dirty="0" smtClean="0"/>
              <a:t> </a:t>
            </a:r>
            <a:r>
              <a:rPr lang="en-US" altLang="zh-CN" dirty="0" smtClean="0"/>
              <a:t>filters</a:t>
            </a:r>
            <a:r>
              <a:rPr lang="zh-CN" altLang="en-US" dirty="0" smtClean="0"/>
              <a:t> </a:t>
            </a:r>
            <a:r>
              <a:rPr lang="en-US" altLang="zh-CN" dirty="0" smtClean="0"/>
              <a:t>can</a:t>
            </a:r>
            <a:r>
              <a:rPr lang="zh-CN" altLang="en-US" dirty="0" smtClean="0"/>
              <a:t> </a:t>
            </a:r>
            <a:r>
              <a:rPr lang="en-US" altLang="zh-CN" dirty="0" smtClean="0"/>
              <a:t>be</a:t>
            </a:r>
            <a:r>
              <a:rPr lang="zh-CN" altLang="en-US" dirty="0" smtClean="0"/>
              <a:t> </a:t>
            </a:r>
            <a:r>
              <a:rPr lang="en-US" altLang="zh-CN" dirty="0" smtClean="0"/>
              <a:t>replaced</a:t>
            </a:r>
            <a:r>
              <a:rPr lang="zh-CN" altLang="en-US" dirty="0" smtClean="0"/>
              <a:t> </a:t>
            </a:r>
            <a:r>
              <a:rPr lang="en-US" altLang="zh-CN" dirty="0" smtClean="0"/>
              <a:t>by</a:t>
            </a:r>
            <a:r>
              <a:rPr lang="zh-CN" altLang="en-US" dirty="0" smtClean="0"/>
              <a:t> </a:t>
            </a:r>
            <a:r>
              <a:rPr lang="en-US" altLang="zh-CN" dirty="0" smtClean="0"/>
              <a:t>improved</a:t>
            </a:r>
            <a:r>
              <a:rPr lang="zh-CN" altLang="en-US" dirty="0" smtClean="0"/>
              <a:t> </a:t>
            </a:r>
            <a:r>
              <a:rPr lang="en-US" altLang="zh-CN" dirty="0" smtClean="0"/>
              <a:t>ones.</a:t>
            </a:r>
          </a:p>
          <a:p>
            <a:r>
              <a:rPr lang="zh-CN" altLang="zh-CN" dirty="0" smtClean="0"/>
              <a:t>P</a:t>
            </a:r>
            <a:r>
              <a:rPr lang="en-US" altLang="zh-CN" dirty="0" err="1" smtClean="0"/>
              <a:t>ermit</a:t>
            </a:r>
            <a:r>
              <a:rPr lang="zh-CN" altLang="en-US" dirty="0" smtClean="0"/>
              <a:t> </a:t>
            </a:r>
            <a:r>
              <a:rPr lang="en-US" altLang="zh-CN" dirty="0" smtClean="0"/>
              <a:t>certain</a:t>
            </a:r>
            <a:r>
              <a:rPr lang="zh-CN" altLang="en-US" dirty="0" smtClean="0"/>
              <a:t> </a:t>
            </a:r>
            <a:r>
              <a:rPr lang="en-US" altLang="zh-CN" dirty="0" smtClean="0"/>
              <a:t>kinds</a:t>
            </a:r>
            <a:r>
              <a:rPr lang="zh-CN" altLang="en-US" dirty="0" smtClean="0"/>
              <a:t> </a:t>
            </a:r>
            <a:r>
              <a:rPr lang="en-US" altLang="zh-CN" dirty="0" smtClean="0"/>
              <a:t>of</a:t>
            </a:r>
            <a:r>
              <a:rPr lang="zh-CN" altLang="en-US" dirty="0" smtClean="0"/>
              <a:t> </a:t>
            </a:r>
            <a:r>
              <a:rPr lang="en-US" altLang="zh-CN" dirty="0" smtClean="0"/>
              <a:t>specialized</a:t>
            </a:r>
            <a:r>
              <a:rPr lang="zh-CN" altLang="en-US" dirty="0" smtClean="0"/>
              <a:t> </a:t>
            </a:r>
            <a:r>
              <a:rPr lang="en-US" altLang="zh-CN" dirty="0" smtClean="0"/>
              <a:t>analysis,</a:t>
            </a:r>
            <a:r>
              <a:rPr lang="zh-CN" altLang="en-US" dirty="0" smtClean="0"/>
              <a:t> </a:t>
            </a:r>
            <a:r>
              <a:rPr lang="en-US" altLang="zh-CN" dirty="0" smtClean="0"/>
              <a:t>such</a:t>
            </a:r>
            <a:r>
              <a:rPr lang="zh-CN" altLang="en-US" dirty="0" smtClean="0"/>
              <a:t> </a:t>
            </a:r>
            <a:r>
              <a:rPr lang="en-US" altLang="zh-CN" dirty="0" smtClean="0"/>
              <a:t>as</a:t>
            </a:r>
            <a:r>
              <a:rPr lang="zh-CN" altLang="en-US" dirty="0" smtClean="0"/>
              <a:t> </a:t>
            </a:r>
            <a:r>
              <a:rPr lang="en-US" altLang="zh-CN" dirty="0" smtClean="0"/>
              <a:t>throughput</a:t>
            </a:r>
            <a:r>
              <a:rPr lang="zh-CN" altLang="en-US" dirty="0" smtClean="0"/>
              <a:t> </a:t>
            </a:r>
            <a:r>
              <a:rPr lang="en-US" altLang="zh-CN" dirty="0" smtClean="0"/>
              <a:t>and</a:t>
            </a:r>
            <a:r>
              <a:rPr lang="zh-CN" altLang="en-US" dirty="0" smtClean="0"/>
              <a:t> </a:t>
            </a:r>
            <a:r>
              <a:rPr lang="en-US" altLang="zh-CN" dirty="0" smtClean="0"/>
              <a:t>dead</a:t>
            </a:r>
            <a:r>
              <a:rPr lang="zh-CN" altLang="en-US" dirty="0" smtClean="0"/>
              <a:t>l</a:t>
            </a:r>
            <a:r>
              <a:rPr lang="en-US" altLang="zh-CN" dirty="0" err="1" smtClean="0"/>
              <a:t>ock</a:t>
            </a:r>
            <a:r>
              <a:rPr lang="zh-CN" altLang="en-US" dirty="0" smtClean="0"/>
              <a:t> </a:t>
            </a:r>
            <a:r>
              <a:rPr lang="en-US" altLang="zh-CN" dirty="0" smtClean="0"/>
              <a:t>analysis.</a:t>
            </a:r>
          </a:p>
          <a:p>
            <a:r>
              <a:rPr lang="en-US" altLang="zh-CN" dirty="0" smtClean="0"/>
              <a:t>Naturally</a:t>
            </a:r>
            <a:r>
              <a:rPr lang="zh-CN" altLang="en-US" dirty="0" smtClean="0"/>
              <a:t> </a:t>
            </a:r>
            <a:r>
              <a:rPr lang="en-US" altLang="zh-CN" dirty="0" smtClean="0"/>
              <a:t>support</a:t>
            </a:r>
            <a:r>
              <a:rPr lang="zh-CN" altLang="en-US" dirty="0" smtClean="0"/>
              <a:t> </a:t>
            </a:r>
            <a:r>
              <a:rPr lang="en-US" altLang="zh-CN" dirty="0" smtClean="0"/>
              <a:t>concurrent</a:t>
            </a:r>
            <a:r>
              <a:rPr lang="zh-CN" altLang="en-US" dirty="0" smtClean="0"/>
              <a:t> </a:t>
            </a:r>
            <a:r>
              <a:rPr lang="en-US" altLang="zh-CN" dirty="0" smtClean="0"/>
              <a:t>execution.</a:t>
            </a:r>
            <a:r>
              <a:rPr lang="zh-CN" altLang="en-US" dirty="0" smtClean="0"/>
              <a:t> </a:t>
            </a:r>
            <a:r>
              <a:rPr lang="en-US" altLang="zh-CN" dirty="0" smtClean="0"/>
              <a:t>Each</a:t>
            </a:r>
            <a:r>
              <a:rPr lang="zh-CN" altLang="en-US" dirty="0" smtClean="0"/>
              <a:t> </a:t>
            </a:r>
            <a:r>
              <a:rPr lang="en-US" altLang="zh-CN" dirty="0" smtClean="0"/>
              <a:t>filter</a:t>
            </a:r>
            <a:r>
              <a:rPr lang="zh-CN" altLang="en-US" dirty="0" smtClean="0"/>
              <a:t> </a:t>
            </a:r>
            <a:r>
              <a:rPr lang="en-US" altLang="zh-CN" dirty="0" smtClean="0"/>
              <a:t>can</a:t>
            </a:r>
            <a:r>
              <a:rPr lang="zh-CN" altLang="en-US" dirty="0" smtClean="0"/>
              <a:t> </a:t>
            </a:r>
            <a:r>
              <a:rPr lang="en-US" altLang="zh-CN" dirty="0" smtClean="0"/>
              <a:t>be</a:t>
            </a:r>
            <a:r>
              <a:rPr lang="zh-CN" altLang="en-US" dirty="0" smtClean="0"/>
              <a:t> </a:t>
            </a:r>
            <a:r>
              <a:rPr lang="en-US" altLang="zh-CN" dirty="0" smtClean="0"/>
              <a:t>implemented</a:t>
            </a:r>
            <a:r>
              <a:rPr lang="zh-CN" altLang="en-US" dirty="0" smtClean="0"/>
              <a:t> </a:t>
            </a:r>
            <a:r>
              <a:rPr lang="en-US" altLang="zh-CN" dirty="0" smtClean="0"/>
              <a:t>as</a:t>
            </a:r>
            <a:r>
              <a:rPr lang="zh-CN" altLang="en-US" dirty="0" smtClean="0"/>
              <a:t> </a:t>
            </a:r>
            <a:r>
              <a:rPr lang="en-US" altLang="zh-CN" dirty="0" smtClean="0"/>
              <a:t>a</a:t>
            </a:r>
            <a:r>
              <a:rPr lang="zh-CN" altLang="en-US" dirty="0" smtClean="0"/>
              <a:t> </a:t>
            </a:r>
            <a:r>
              <a:rPr lang="en-US" altLang="zh-CN" dirty="0" smtClean="0"/>
              <a:t>separate</a:t>
            </a:r>
            <a:r>
              <a:rPr lang="zh-CN" altLang="en-US" dirty="0" smtClean="0"/>
              <a:t> </a:t>
            </a:r>
            <a:r>
              <a:rPr lang="en-US" altLang="zh-CN" dirty="0" smtClean="0"/>
              <a:t>task</a:t>
            </a:r>
            <a:r>
              <a:rPr lang="zh-CN" altLang="en-US" dirty="0" smtClean="0"/>
              <a:t> </a:t>
            </a:r>
            <a:r>
              <a:rPr lang="en-US" altLang="zh-CN" dirty="0" smtClean="0"/>
              <a:t>and</a:t>
            </a:r>
            <a:r>
              <a:rPr lang="zh-CN" altLang="en-US" dirty="0" smtClean="0"/>
              <a:t> </a:t>
            </a:r>
            <a:r>
              <a:rPr lang="en-US" altLang="zh-CN" dirty="0" smtClean="0"/>
              <a:t>potentially</a:t>
            </a:r>
            <a:r>
              <a:rPr lang="zh-CN" altLang="en-US" dirty="0" smtClean="0"/>
              <a:t> </a:t>
            </a:r>
            <a:r>
              <a:rPr lang="en-US" altLang="zh-CN" dirty="0" smtClean="0"/>
              <a:t>executed</a:t>
            </a:r>
            <a:r>
              <a:rPr lang="zh-CN" altLang="en-US" dirty="0" smtClean="0"/>
              <a:t> </a:t>
            </a:r>
            <a:r>
              <a:rPr lang="en-US" altLang="zh-CN" dirty="0" smtClean="0"/>
              <a:t>in</a:t>
            </a:r>
            <a:r>
              <a:rPr lang="zh-CN" altLang="en-US" dirty="0" smtClean="0"/>
              <a:t> </a:t>
            </a:r>
            <a:r>
              <a:rPr lang="en-US" altLang="zh-CN" dirty="0" smtClean="0"/>
              <a:t>parallel</a:t>
            </a:r>
            <a:r>
              <a:rPr lang="zh-CN" altLang="en-US" dirty="0" smtClean="0"/>
              <a:t> </a:t>
            </a:r>
            <a:r>
              <a:rPr lang="en-US" altLang="zh-CN" dirty="0" smtClean="0"/>
              <a:t>with</a:t>
            </a:r>
            <a:r>
              <a:rPr lang="zh-CN" altLang="en-US" dirty="0" smtClean="0"/>
              <a:t> </a:t>
            </a:r>
            <a:r>
              <a:rPr lang="en-US" altLang="zh-CN" dirty="0" smtClean="0"/>
              <a:t>other</a:t>
            </a:r>
            <a:r>
              <a:rPr lang="zh-CN" altLang="en-US" dirty="0" smtClean="0"/>
              <a:t> </a:t>
            </a:r>
            <a:r>
              <a:rPr lang="en-US" altLang="zh-CN" dirty="0" smtClean="0"/>
              <a:t>filter.</a:t>
            </a:r>
          </a:p>
          <a:p>
            <a:endParaRPr lang="en-US" dirty="0"/>
          </a:p>
        </p:txBody>
      </p:sp>
    </p:spTree>
    <p:extLst>
      <p:ext uri="{BB962C8B-B14F-4D97-AF65-F5344CB8AC3E}">
        <p14:creationId xmlns:p14="http://schemas.microsoft.com/office/powerpoint/2010/main" val="2432592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smtClean="0">
                <a:latin typeface="微软雅黑" panose="020B0503020204020204" pitchFamily="34" charset="-122"/>
                <a:ea typeface="微软雅黑" panose="020B0503020204020204" pitchFamily="34" charset="-122"/>
              </a:rPr>
              <a:t>Dataflow</a:t>
            </a:r>
            <a:r>
              <a:rPr lang="zh-CN" altLang="en-US" dirty="0" smtClean="0">
                <a:latin typeface="微软雅黑" panose="020B0503020204020204" pitchFamily="34" charset="-122"/>
                <a:ea typeface="微软雅黑" panose="020B0503020204020204" pitchFamily="34" charset="-122"/>
              </a:rPr>
              <a:t> </a:t>
            </a:r>
            <a:r>
              <a:rPr lang="zh-CN" altLang="zh-CN" dirty="0"/>
              <a:t>S</a:t>
            </a:r>
            <a:r>
              <a:rPr lang="en-US" altLang="zh-CN" dirty="0" err="1" smtClean="0">
                <a:latin typeface="微软雅黑" panose="020B0503020204020204" pitchFamily="34" charset="-122"/>
                <a:ea typeface="微软雅黑" panose="020B0503020204020204" pitchFamily="34" charset="-122"/>
              </a:rPr>
              <a:t>ystems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11741" y="1430867"/>
            <a:ext cx="7722658" cy="4953000"/>
          </a:xfrm>
        </p:spPr>
        <p:txBody>
          <a:bodyPr rtlCol="0">
            <a:normAutofit fontScale="92500" lnSpcReduction="20000"/>
          </a:bodyPr>
          <a:lstStyle/>
          <a:p>
            <a:pPr marL="0" indent="0" rtl="0">
              <a:lnSpc>
                <a:spcPct val="100000"/>
              </a:lnSpc>
              <a:buNone/>
            </a:pPr>
            <a:r>
              <a:rPr lang="zh-CN" altLang="zh-CN" sz="2400" dirty="0" smtClean="0"/>
              <a:t>P</a:t>
            </a:r>
            <a:r>
              <a:rPr lang="en-US" altLang="zh-CN" sz="2400" dirty="0" err="1" smtClean="0"/>
              <a:t>i</a:t>
            </a:r>
            <a:r>
              <a:rPr lang="en-US" altLang="zh-CN" sz="2600" dirty="0" err="1" smtClean="0"/>
              <a:t>pe</a:t>
            </a:r>
            <a:r>
              <a:rPr lang="en-US" altLang="zh-CN" sz="2600" dirty="0" smtClean="0"/>
              <a:t>-and-Filter-Disadvantages</a:t>
            </a:r>
          </a:p>
          <a:p>
            <a:pPr>
              <a:lnSpc>
                <a:spcPct val="120000"/>
              </a:lnSpc>
            </a:pPr>
            <a:r>
              <a:rPr lang="en-US" altLang="zh-CN" sz="2200" dirty="0" smtClean="0"/>
              <a:t>Pipe-and-filter</a:t>
            </a:r>
            <a:r>
              <a:rPr lang="zh-CN" altLang="en-US" sz="2200" dirty="0" smtClean="0"/>
              <a:t> </a:t>
            </a:r>
            <a:r>
              <a:rPr lang="en-US" altLang="zh-CN" sz="2200" dirty="0" smtClean="0"/>
              <a:t>systems</a:t>
            </a:r>
            <a:r>
              <a:rPr lang="zh-CN" altLang="en-US" sz="2200" dirty="0" smtClean="0"/>
              <a:t> </a:t>
            </a:r>
            <a:r>
              <a:rPr lang="en-US" altLang="zh-CN" sz="2200" dirty="0" smtClean="0"/>
              <a:t>often</a:t>
            </a:r>
            <a:r>
              <a:rPr lang="zh-CN" altLang="en-US" sz="2200" dirty="0" smtClean="0"/>
              <a:t> </a:t>
            </a:r>
            <a:r>
              <a:rPr lang="en-US" altLang="zh-CN" sz="2200" dirty="0" smtClean="0"/>
              <a:t>lead</a:t>
            </a:r>
            <a:r>
              <a:rPr lang="zh-CN" altLang="en-US" sz="2200" dirty="0" smtClean="0"/>
              <a:t> </a:t>
            </a:r>
            <a:r>
              <a:rPr lang="en-US" altLang="zh-CN" sz="2200" dirty="0" smtClean="0"/>
              <a:t>to</a:t>
            </a:r>
            <a:r>
              <a:rPr lang="zh-CN" altLang="en-US" sz="2200" dirty="0" smtClean="0"/>
              <a:t> </a:t>
            </a:r>
            <a:r>
              <a:rPr lang="en-US" altLang="zh-CN" sz="2200" dirty="0" smtClean="0"/>
              <a:t>a</a:t>
            </a:r>
            <a:r>
              <a:rPr lang="zh-CN" altLang="en-US" sz="2200" dirty="0" smtClean="0"/>
              <a:t> </a:t>
            </a:r>
            <a:r>
              <a:rPr lang="en-US" altLang="zh-CN" sz="2200" dirty="0" smtClean="0"/>
              <a:t>batch</a:t>
            </a:r>
            <a:r>
              <a:rPr lang="zh-CN" altLang="en-US" sz="2200" dirty="0" smtClean="0"/>
              <a:t> </a:t>
            </a:r>
            <a:r>
              <a:rPr lang="en-US" altLang="zh-CN" sz="2200" dirty="0" smtClean="0"/>
              <a:t>organization</a:t>
            </a:r>
            <a:r>
              <a:rPr lang="zh-CN" altLang="en-US" sz="2200" dirty="0" smtClean="0"/>
              <a:t> </a:t>
            </a:r>
            <a:r>
              <a:rPr lang="en-US" altLang="zh-CN" sz="2200" dirty="0" smtClean="0"/>
              <a:t>of</a:t>
            </a:r>
            <a:r>
              <a:rPr lang="zh-CN" altLang="en-US" sz="2200" dirty="0" smtClean="0"/>
              <a:t> </a:t>
            </a:r>
            <a:r>
              <a:rPr lang="en-US" altLang="zh-CN" sz="2200" dirty="0" smtClean="0"/>
              <a:t>processing.</a:t>
            </a:r>
            <a:r>
              <a:rPr lang="zh-CN" altLang="en-US" sz="2200" dirty="0" smtClean="0"/>
              <a:t> </a:t>
            </a:r>
            <a:r>
              <a:rPr lang="en-US" altLang="zh-CN" sz="2200" dirty="0" smtClean="0"/>
              <a:t>Although</a:t>
            </a:r>
            <a:r>
              <a:rPr lang="zh-CN" altLang="en-US" sz="2200" dirty="0" smtClean="0"/>
              <a:t> </a:t>
            </a:r>
            <a:r>
              <a:rPr lang="en-US" altLang="zh-CN" sz="2200" dirty="0" smtClean="0"/>
              <a:t>filters</a:t>
            </a:r>
            <a:r>
              <a:rPr lang="zh-CN" altLang="en-US" sz="2200" dirty="0" smtClean="0"/>
              <a:t> </a:t>
            </a:r>
            <a:r>
              <a:rPr lang="en-US" altLang="zh-CN" sz="2200" dirty="0" smtClean="0"/>
              <a:t>can</a:t>
            </a:r>
            <a:r>
              <a:rPr lang="zh-CN" altLang="en-US" sz="2200" dirty="0" smtClean="0"/>
              <a:t> </a:t>
            </a:r>
            <a:r>
              <a:rPr lang="en-US" altLang="zh-CN" sz="2200" dirty="0" smtClean="0"/>
              <a:t>process</a:t>
            </a:r>
            <a:r>
              <a:rPr lang="zh-CN" altLang="en-US" sz="2200" dirty="0" smtClean="0"/>
              <a:t> </a:t>
            </a:r>
            <a:r>
              <a:rPr lang="en-US" altLang="zh-CN" sz="2200" dirty="0" smtClean="0"/>
              <a:t>data</a:t>
            </a:r>
            <a:r>
              <a:rPr lang="zh-CN" altLang="en-US" sz="2200" dirty="0" smtClean="0"/>
              <a:t> </a:t>
            </a:r>
            <a:r>
              <a:rPr lang="en-US" altLang="zh-CN" sz="2200" dirty="0" smtClean="0"/>
              <a:t>incrementally,</a:t>
            </a:r>
            <a:r>
              <a:rPr lang="zh-CN" altLang="en-US" sz="2200" dirty="0" smtClean="0"/>
              <a:t> </a:t>
            </a:r>
            <a:r>
              <a:rPr lang="en-US" altLang="zh-CN" sz="2200" dirty="0" smtClean="0"/>
              <a:t>they</a:t>
            </a:r>
            <a:r>
              <a:rPr lang="zh-CN" altLang="en-US" sz="2200" dirty="0" smtClean="0"/>
              <a:t> </a:t>
            </a:r>
            <a:r>
              <a:rPr lang="en-US" altLang="zh-CN" sz="2200" dirty="0" smtClean="0"/>
              <a:t>are</a:t>
            </a:r>
            <a:r>
              <a:rPr lang="zh-CN" altLang="en-US" sz="2200" dirty="0" smtClean="0"/>
              <a:t> </a:t>
            </a:r>
            <a:r>
              <a:rPr lang="en-US" altLang="zh-CN" sz="2200" dirty="0" smtClean="0"/>
              <a:t>inherently</a:t>
            </a:r>
            <a:r>
              <a:rPr lang="zh-CN" altLang="en-US" sz="2200" dirty="0" smtClean="0"/>
              <a:t> </a:t>
            </a:r>
            <a:r>
              <a:rPr lang="en-US" altLang="zh-CN" sz="2200" dirty="0" smtClean="0"/>
              <a:t>independent</a:t>
            </a:r>
            <a:r>
              <a:rPr lang="zh-CN" altLang="en-US" sz="2200" dirty="0" smtClean="0"/>
              <a:t>, </a:t>
            </a:r>
            <a:r>
              <a:rPr lang="en-US" altLang="zh-CN" sz="2200" dirty="0" smtClean="0"/>
              <a:t>so</a:t>
            </a:r>
            <a:r>
              <a:rPr lang="zh-CN" altLang="en-US" sz="2200" dirty="0" smtClean="0"/>
              <a:t> </a:t>
            </a:r>
            <a:r>
              <a:rPr lang="zh-CN" altLang="zh-CN" sz="2200" dirty="0" smtClean="0"/>
              <a:t>t</a:t>
            </a:r>
            <a:r>
              <a:rPr lang="en-US" altLang="zh-CN" sz="2200" dirty="0" smtClean="0"/>
              <a:t>he</a:t>
            </a:r>
            <a:r>
              <a:rPr lang="zh-CN" altLang="en-US" sz="2200" dirty="0" smtClean="0"/>
              <a:t> </a:t>
            </a:r>
            <a:r>
              <a:rPr lang="en-US" altLang="zh-CN" sz="2200" dirty="0" smtClean="0"/>
              <a:t>designer</a:t>
            </a:r>
            <a:r>
              <a:rPr lang="zh-CN" altLang="en-US" sz="2200" dirty="0" smtClean="0"/>
              <a:t> </a:t>
            </a:r>
            <a:r>
              <a:rPr lang="en-US" altLang="zh-CN" sz="2200" dirty="0" smtClean="0"/>
              <a:t>must</a:t>
            </a:r>
            <a:r>
              <a:rPr lang="zh-CN" altLang="en-US" sz="2200" dirty="0" smtClean="0"/>
              <a:t> </a:t>
            </a:r>
            <a:r>
              <a:rPr lang="en-US" altLang="zh-CN" sz="2200" dirty="0" smtClean="0"/>
              <a:t>think</a:t>
            </a:r>
            <a:r>
              <a:rPr lang="zh-CN" altLang="en-US" sz="2200" dirty="0" smtClean="0"/>
              <a:t> </a:t>
            </a:r>
            <a:r>
              <a:rPr lang="en-US" altLang="zh-CN" sz="2200" dirty="0" smtClean="0"/>
              <a:t>of</a:t>
            </a:r>
            <a:r>
              <a:rPr lang="zh-CN" altLang="en-US" sz="2200" dirty="0" smtClean="0"/>
              <a:t> </a:t>
            </a:r>
            <a:r>
              <a:rPr lang="en-US" altLang="zh-CN" sz="2200" dirty="0" smtClean="0"/>
              <a:t>each</a:t>
            </a:r>
            <a:r>
              <a:rPr lang="zh-CN" altLang="en-US" sz="2200" dirty="0" smtClean="0"/>
              <a:t> </a:t>
            </a:r>
            <a:r>
              <a:rPr lang="en-US" altLang="zh-CN" sz="2200" dirty="0" smtClean="0"/>
              <a:t>filter</a:t>
            </a:r>
            <a:r>
              <a:rPr lang="zh-CN" altLang="en-US" sz="2200" dirty="0" smtClean="0"/>
              <a:t> </a:t>
            </a:r>
            <a:r>
              <a:rPr lang="en-US" altLang="zh-CN" sz="2200" dirty="0" smtClean="0"/>
              <a:t>as</a:t>
            </a:r>
            <a:r>
              <a:rPr lang="zh-CN" altLang="en-US" sz="2200" dirty="0" smtClean="0"/>
              <a:t> </a:t>
            </a:r>
            <a:r>
              <a:rPr lang="en-US" altLang="zh-CN" sz="2200" dirty="0" smtClean="0"/>
              <a:t>providing</a:t>
            </a:r>
            <a:r>
              <a:rPr lang="zh-CN" altLang="en-US" sz="2200" dirty="0" smtClean="0"/>
              <a:t> </a:t>
            </a:r>
            <a:r>
              <a:rPr lang="en-US" altLang="zh-CN" sz="2200" dirty="0" smtClean="0"/>
              <a:t>a</a:t>
            </a:r>
            <a:r>
              <a:rPr lang="zh-CN" altLang="en-US" sz="2200" dirty="0" smtClean="0"/>
              <a:t> </a:t>
            </a:r>
            <a:r>
              <a:rPr lang="en-US" altLang="zh-CN" sz="2200" dirty="0" smtClean="0"/>
              <a:t>complete</a:t>
            </a:r>
            <a:r>
              <a:rPr lang="zh-CN" altLang="en-US" sz="2200" dirty="0" smtClean="0"/>
              <a:t> </a:t>
            </a:r>
            <a:r>
              <a:rPr lang="en-US" altLang="zh-CN" sz="2200" dirty="0" smtClean="0"/>
              <a:t>transformation</a:t>
            </a:r>
            <a:r>
              <a:rPr lang="zh-CN" altLang="en-US" sz="2200" dirty="0" smtClean="0"/>
              <a:t> </a:t>
            </a:r>
            <a:r>
              <a:rPr lang="en-US" altLang="zh-CN" sz="2200" dirty="0" smtClean="0"/>
              <a:t>of</a:t>
            </a:r>
            <a:r>
              <a:rPr lang="zh-CN" altLang="en-US" sz="2200" dirty="0" smtClean="0"/>
              <a:t> </a:t>
            </a:r>
            <a:r>
              <a:rPr lang="en-US" altLang="zh-CN" sz="2200" dirty="0" smtClean="0"/>
              <a:t>input</a:t>
            </a:r>
            <a:r>
              <a:rPr lang="zh-CN" altLang="en-US" sz="2200" dirty="0" smtClean="0"/>
              <a:t> </a:t>
            </a:r>
            <a:r>
              <a:rPr lang="en-US" altLang="zh-CN" sz="2200" dirty="0" smtClean="0"/>
              <a:t>data</a:t>
            </a:r>
            <a:r>
              <a:rPr lang="zh-CN" altLang="en-US" sz="2200" dirty="0" smtClean="0"/>
              <a:t> </a:t>
            </a:r>
            <a:r>
              <a:rPr lang="en-US" altLang="zh-CN" sz="2200" dirty="0" smtClean="0"/>
              <a:t>to</a:t>
            </a:r>
            <a:r>
              <a:rPr lang="zh-CN" altLang="en-US" sz="2200" dirty="0" smtClean="0"/>
              <a:t> </a:t>
            </a:r>
            <a:r>
              <a:rPr lang="zh-CN" altLang="zh-CN" sz="2200" dirty="0" smtClean="0"/>
              <a:t>o</a:t>
            </a:r>
            <a:r>
              <a:rPr lang="en-US" altLang="zh-CN" sz="2200" dirty="0" err="1" smtClean="0"/>
              <a:t>utput</a:t>
            </a:r>
            <a:r>
              <a:rPr lang="zh-CN" altLang="en-US" sz="2200" dirty="0" smtClean="0"/>
              <a:t> </a:t>
            </a:r>
            <a:r>
              <a:rPr lang="en-US" altLang="zh-CN" sz="2200" dirty="0" smtClean="0"/>
              <a:t>data.</a:t>
            </a:r>
          </a:p>
          <a:p>
            <a:pPr>
              <a:lnSpc>
                <a:spcPct val="120000"/>
              </a:lnSpc>
            </a:pPr>
            <a:r>
              <a:rPr lang="en-US" altLang="zh-CN" sz="2200" dirty="0" smtClean="0"/>
              <a:t>They</a:t>
            </a:r>
            <a:r>
              <a:rPr lang="zh-CN" altLang="en-US" sz="2200" dirty="0" smtClean="0"/>
              <a:t> </a:t>
            </a:r>
            <a:r>
              <a:rPr lang="en-US" altLang="zh-CN" sz="2200" dirty="0" smtClean="0"/>
              <a:t>may</a:t>
            </a:r>
            <a:r>
              <a:rPr lang="zh-CN" altLang="en-US" sz="2200" dirty="0" smtClean="0"/>
              <a:t> </a:t>
            </a:r>
            <a:r>
              <a:rPr lang="en-US" altLang="zh-CN" sz="2200" dirty="0" smtClean="0"/>
              <a:t>be</a:t>
            </a:r>
            <a:r>
              <a:rPr lang="zh-CN" altLang="en-US" sz="2200" dirty="0" smtClean="0"/>
              <a:t> </a:t>
            </a:r>
            <a:r>
              <a:rPr lang="en-US" altLang="zh-CN" sz="2200" dirty="0" smtClean="0"/>
              <a:t>hampered</a:t>
            </a:r>
            <a:r>
              <a:rPr lang="zh-CN" altLang="en-US" sz="2200" dirty="0" smtClean="0"/>
              <a:t> </a:t>
            </a:r>
            <a:r>
              <a:rPr lang="en-US" altLang="zh-CN" sz="2200" dirty="0" smtClean="0"/>
              <a:t>by</a:t>
            </a:r>
            <a:r>
              <a:rPr lang="zh-CN" altLang="en-US" sz="2200" dirty="0" smtClean="0"/>
              <a:t> </a:t>
            </a:r>
            <a:r>
              <a:rPr lang="en-US" altLang="zh-CN" sz="2200" dirty="0" smtClean="0"/>
              <a:t>having</a:t>
            </a:r>
            <a:r>
              <a:rPr lang="zh-CN" altLang="en-US" sz="2200" dirty="0" smtClean="0"/>
              <a:t> </a:t>
            </a:r>
            <a:r>
              <a:rPr lang="en-US" altLang="zh-CN" sz="2200" dirty="0" smtClean="0"/>
              <a:t>to</a:t>
            </a:r>
            <a:r>
              <a:rPr lang="zh-CN" altLang="en-US" sz="2200" dirty="0" smtClean="0"/>
              <a:t> </a:t>
            </a:r>
            <a:r>
              <a:rPr lang="en-US" altLang="zh-CN" sz="2200" dirty="0" smtClean="0"/>
              <a:t>maintain</a:t>
            </a:r>
            <a:r>
              <a:rPr lang="zh-CN" altLang="en-US" sz="2200" dirty="0" smtClean="0"/>
              <a:t> </a:t>
            </a:r>
            <a:r>
              <a:rPr lang="en-US" altLang="zh-CN" sz="2200" dirty="0" smtClean="0"/>
              <a:t>correspondences</a:t>
            </a:r>
            <a:r>
              <a:rPr lang="zh-CN" altLang="en-US" sz="2200" dirty="0" smtClean="0"/>
              <a:t> </a:t>
            </a:r>
            <a:r>
              <a:rPr lang="en-US" altLang="zh-CN" sz="2200" dirty="0" smtClean="0"/>
              <a:t>between</a:t>
            </a:r>
            <a:r>
              <a:rPr lang="zh-CN" altLang="en-US" sz="2200" dirty="0" smtClean="0"/>
              <a:t> </a:t>
            </a:r>
            <a:r>
              <a:rPr lang="en-US" altLang="zh-CN" sz="2200" dirty="0" smtClean="0"/>
              <a:t>two</a:t>
            </a:r>
            <a:r>
              <a:rPr lang="zh-CN" altLang="en-US" sz="2200" dirty="0" smtClean="0"/>
              <a:t> </a:t>
            </a:r>
            <a:r>
              <a:rPr lang="en-US" altLang="zh-CN" sz="2200" dirty="0" smtClean="0"/>
              <a:t>separate</a:t>
            </a:r>
            <a:r>
              <a:rPr lang="zh-CN" altLang="en-US" sz="2200" dirty="0" smtClean="0"/>
              <a:t> </a:t>
            </a:r>
            <a:r>
              <a:rPr lang="en-US" altLang="zh-CN" sz="2200" dirty="0" smtClean="0"/>
              <a:t>but</a:t>
            </a:r>
            <a:r>
              <a:rPr lang="zh-CN" altLang="en-US" sz="2200" dirty="0" smtClean="0"/>
              <a:t> </a:t>
            </a:r>
            <a:r>
              <a:rPr lang="en-US" altLang="zh-CN" sz="2200" dirty="0" smtClean="0"/>
              <a:t>related</a:t>
            </a:r>
            <a:r>
              <a:rPr lang="zh-CN" altLang="en-US" sz="2200" dirty="0" smtClean="0"/>
              <a:t> </a:t>
            </a:r>
            <a:r>
              <a:rPr lang="en-US" altLang="zh-CN" sz="2200" dirty="0" smtClean="0"/>
              <a:t>streams.</a:t>
            </a:r>
          </a:p>
          <a:p>
            <a:pPr>
              <a:lnSpc>
                <a:spcPct val="120000"/>
              </a:lnSpc>
            </a:pPr>
            <a:r>
              <a:rPr lang="en-US" altLang="zh-CN" sz="2200" dirty="0" smtClean="0"/>
              <a:t>Depending</a:t>
            </a:r>
            <a:r>
              <a:rPr lang="zh-CN" altLang="en-US" sz="2200" dirty="0" smtClean="0"/>
              <a:t> </a:t>
            </a:r>
            <a:r>
              <a:rPr lang="en-US" altLang="zh-CN" sz="2200" dirty="0" smtClean="0"/>
              <a:t>on</a:t>
            </a:r>
            <a:r>
              <a:rPr lang="zh-CN" altLang="en-US" sz="2200" dirty="0" smtClean="0"/>
              <a:t> </a:t>
            </a:r>
            <a:r>
              <a:rPr lang="en-US" altLang="zh-CN" sz="2200" dirty="0" smtClean="0"/>
              <a:t>the</a:t>
            </a:r>
            <a:r>
              <a:rPr lang="zh-CN" altLang="en-US" sz="2200" dirty="0" smtClean="0"/>
              <a:t> </a:t>
            </a:r>
            <a:r>
              <a:rPr lang="en-US" altLang="zh-CN" sz="2200" dirty="0" smtClean="0"/>
              <a:t>implementation,</a:t>
            </a:r>
            <a:r>
              <a:rPr lang="zh-CN" altLang="en-US" sz="2200" dirty="0" smtClean="0"/>
              <a:t> </a:t>
            </a:r>
            <a:r>
              <a:rPr lang="en-US" altLang="zh-CN" sz="2200" dirty="0" smtClean="0"/>
              <a:t>they</a:t>
            </a:r>
            <a:r>
              <a:rPr lang="zh-CN" altLang="en-US" sz="2200" dirty="0" smtClean="0"/>
              <a:t> </a:t>
            </a:r>
            <a:r>
              <a:rPr lang="en-US" altLang="zh-CN" sz="2200" dirty="0" smtClean="0"/>
              <a:t>may</a:t>
            </a:r>
            <a:r>
              <a:rPr lang="zh-CN" altLang="en-US" sz="2200" dirty="0" smtClean="0"/>
              <a:t> </a:t>
            </a:r>
            <a:r>
              <a:rPr lang="en-US" altLang="zh-CN" sz="2200" dirty="0" smtClean="0"/>
              <a:t>force</a:t>
            </a:r>
            <a:r>
              <a:rPr lang="zh-CN" altLang="en-US" sz="2200" dirty="0" smtClean="0"/>
              <a:t> </a:t>
            </a:r>
            <a:r>
              <a:rPr lang="en-US" altLang="zh-CN" sz="2200" dirty="0" smtClean="0"/>
              <a:t>a</a:t>
            </a:r>
            <a:r>
              <a:rPr lang="zh-CN" altLang="en-US" sz="2200" dirty="0" smtClean="0"/>
              <a:t> </a:t>
            </a:r>
            <a:r>
              <a:rPr lang="en-US" altLang="zh-CN" sz="2200" dirty="0" smtClean="0"/>
              <a:t>lowest</a:t>
            </a:r>
            <a:r>
              <a:rPr lang="zh-CN" altLang="en-US" sz="2200" dirty="0" smtClean="0"/>
              <a:t> </a:t>
            </a:r>
            <a:r>
              <a:rPr lang="en-US" altLang="zh-CN" sz="2200" dirty="0" smtClean="0"/>
              <a:t>common</a:t>
            </a:r>
            <a:r>
              <a:rPr lang="zh-CN" altLang="en-US" sz="2200" dirty="0" smtClean="0"/>
              <a:t> </a:t>
            </a:r>
            <a:r>
              <a:rPr lang="en-US" altLang="zh-CN" sz="2200" dirty="0" smtClean="0"/>
              <a:t>denominator</a:t>
            </a:r>
            <a:r>
              <a:rPr lang="zh-CN" altLang="en-US" sz="2200" dirty="0" smtClean="0"/>
              <a:t> </a:t>
            </a:r>
            <a:r>
              <a:rPr lang="en-US" altLang="zh-CN" sz="2200" dirty="0" smtClean="0"/>
              <a:t>on</a:t>
            </a:r>
            <a:r>
              <a:rPr lang="zh-CN" altLang="en-US" sz="2200" dirty="0" smtClean="0"/>
              <a:t> </a:t>
            </a:r>
            <a:r>
              <a:rPr lang="en-US" altLang="zh-CN" sz="2200" dirty="0" smtClean="0"/>
              <a:t>data</a:t>
            </a:r>
            <a:r>
              <a:rPr lang="zh-CN" altLang="en-US" sz="2200" dirty="0" smtClean="0"/>
              <a:t> </a:t>
            </a:r>
            <a:r>
              <a:rPr lang="zh-CN" altLang="zh-CN" sz="2200" dirty="0" smtClean="0"/>
              <a:t>t</a:t>
            </a:r>
            <a:r>
              <a:rPr lang="en-US" altLang="zh-CN" sz="2200" dirty="0" err="1" smtClean="0"/>
              <a:t>ransmission</a:t>
            </a:r>
            <a:r>
              <a:rPr lang="en-US" altLang="zh-CN" sz="2200" dirty="0" smtClean="0"/>
              <a:t>,</a:t>
            </a:r>
            <a:r>
              <a:rPr lang="zh-CN" altLang="en-US" sz="2200" dirty="0" smtClean="0"/>
              <a:t> </a:t>
            </a:r>
            <a:r>
              <a:rPr lang="en-US" altLang="zh-CN" sz="2200" dirty="0" smtClean="0"/>
              <a:t>resulting</a:t>
            </a:r>
            <a:r>
              <a:rPr lang="zh-CN" altLang="en-US" sz="2200" dirty="0" smtClean="0"/>
              <a:t> </a:t>
            </a:r>
            <a:r>
              <a:rPr lang="en-US" altLang="zh-CN" sz="2200" dirty="0" smtClean="0"/>
              <a:t>in</a:t>
            </a:r>
            <a:r>
              <a:rPr lang="zh-CN" altLang="en-US" sz="2200" dirty="0" smtClean="0"/>
              <a:t> </a:t>
            </a:r>
            <a:r>
              <a:rPr lang="en-US" altLang="zh-CN" sz="2200" dirty="0" smtClean="0"/>
              <a:t>added</a:t>
            </a:r>
            <a:r>
              <a:rPr lang="zh-CN" altLang="en-US" sz="2200" dirty="0" smtClean="0"/>
              <a:t> </a:t>
            </a:r>
            <a:r>
              <a:rPr lang="en-US" altLang="zh-CN" sz="2200" dirty="0" smtClean="0"/>
              <a:t>work</a:t>
            </a:r>
            <a:r>
              <a:rPr lang="zh-CN" altLang="en-US" sz="2200" dirty="0" smtClean="0"/>
              <a:t> </a:t>
            </a:r>
            <a:r>
              <a:rPr lang="en-US" altLang="zh-CN" sz="2200" dirty="0" smtClean="0"/>
              <a:t>for</a:t>
            </a:r>
            <a:r>
              <a:rPr lang="zh-CN" altLang="en-US" sz="2200" dirty="0" smtClean="0"/>
              <a:t> </a:t>
            </a:r>
            <a:r>
              <a:rPr lang="zh-CN" altLang="zh-CN" sz="2200" dirty="0" smtClean="0"/>
              <a:t>e</a:t>
            </a:r>
            <a:r>
              <a:rPr lang="en-US" altLang="zh-CN" sz="2200" dirty="0" smtClean="0"/>
              <a:t>ach</a:t>
            </a:r>
            <a:r>
              <a:rPr lang="zh-CN" altLang="en-US" sz="2200" dirty="0" smtClean="0"/>
              <a:t> </a:t>
            </a:r>
            <a:r>
              <a:rPr lang="en-US" altLang="zh-CN" sz="2200" dirty="0" smtClean="0"/>
              <a:t>filter</a:t>
            </a:r>
            <a:r>
              <a:rPr lang="zh-CN" altLang="en-US" sz="2200" dirty="0" smtClean="0"/>
              <a:t> </a:t>
            </a:r>
            <a:r>
              <a:rPr lang="en-US" altLang="zh-CN" sz="2200" dirty="0" smtClean="0"/>
              <a:t>to</a:t>
            </a:r>
            <a:r>
              <a:rPr lang="zh-CN" altLang="en-US" sz="2200" dirty="0" smtClean="0"/>
              <a:t> </a:t>
            </a:r>
            <a:r>
              <a:rPr lang="en-US" altLang="zh-CN" sz="2200" dirty="0" smtClean="0"/>
              <a:t>parse</a:t>
            </a:r>
            <a:r>
              <a:rPr lang="zh-CN" altLang="en-US" sz="2200" dirty="0" smtClean="0"/>
              <a:t> </a:t>
            </a:r>
            <a:r>
              <a:rPr lang="en-US" altLang="zh-CN" sz="2200" dirty="0" smtClean="0"/>
              <a:t>and</a:t>
            </a:r>
            <a:r>
              <a:rPr lang="zh-CN" altLang="en-US" sz="2200" dirty="0" smtClean="0"/>
              <a:t> </a:t>
            </a:r>
            <a:r>
              <a:rPr lang="en-US" altLang="zh-CN" sz="2200" dirty="0" err="1" smtClean="0"/>
              <a:t>unparse</a:t>
            </a:r>
            <a:r>
              <a:rPr lang="zh-CN" altLang="en-US" sz="2200" dirty="0" smtClean="0"/>
              <a:t> </a:t>
            </a:r>
            <a:r>
              <a:rPr lang="en-US" altLang="zh-CN" sz="2200" dirty="0" smtClean="0"/>
              <a:t>its</a:t>
            </a:r>
            <a:r>
              <a:rPr lang="zh-CN" altLang="en-US" sz="2200" dirty="0" smtClean="0"/>
              <a:t> </a:t>
            </a:r>
            <a:r>
              <a:rPr lang="en-US" altLang="zh-CN" sz="2200" dirty="0" smtClean="0"/>
              <a:t>data.</a:t>
            </a:r>
            <a:r>
              <a:rPr lang="zh-CN" altLang="en-US" sz="2200" dirty="0" smtClean="0"/>
              <a:t> </a:t>
            </a:r>
            <a:r>
              <a:rPr lang="en-US" altLang="zh-CN" sz="2200" dirty="0" smtClean="0"/>
              <a:t>This,</a:t>
            </a:r>
            <a:r>
              <a:rPr lang="zh-CN" altLang="en-US" sz="2200" dirty="0" smtClean="0"/>
              <a:t> </a:t>
            </a:r>
            <a:r>
              <a:rPr lang="en-US" altLang="zh-CN" sz="2200" dirty="0" smtClean="0"/>
              <a:t>in</a:t>
            </a:r>
            <a:r>
              <a:rPr lang="zh-CN" altLang="en-US" sz="2200" dirty="0" smtClean="0"/>
              <a:t> </a:t>
            </a:r>
            <a:r>
              <a:rPr lang="en-US" altLang="zh-CN" sz="2200" dirty="0" smtClean="0"/>
              <a:t>turn</a:t>
            </a:r>
            <a:r>
              <a:rPr lang="zh-CN" altLang="en-US" sz="2200" dirty="0" smtClean="0"/>
              <a:t>, </a:t>
            </a:r>
            <a:r>
              <a:rPr lang="zh-CN" altLang="zh-CN" sz="2200" dirty="0" smtClean="0"/>
              <a:t>c</a:t>
            </a:r>
            <a:r>
              <a:rPr lang="en-US" altLang="zh-CN" sz="2200" dirty="0" smtClean="0"/>
              <a:t>an</a:t>
            </a:r>
            <a:r>
              <a:rPr lang="zh-CN" altLang="en-US" sz="2200" dirty="0" smtClean="0"/>
              <a:t> </a:t>
            </a:r>
            <a:r>
              <a:rPr lang="en-US" altLang="zh-CN" sz="2200" dirty="0" smtClean="0"/>
              <a:t>lead</a:t>
            </a:r>
            <a:r>
              <a:rPr lang="zh-CN" altLang="en-US" sz="2200" dirty="0" smtClean="0"/>
              <a:t> </a:t>
            </a:r>
            <a:r>
              <a:rPr lang="en-US" altLang="zh-CN" sz="2200" dirty="0" smtClean="0"/>
              <a:t>both</a:t>
            </a:r>
            <a:r>
              <a:rPr lang="zh-CN" altLang="en-US" sz="2200" dirty="0" smtClean="0"/>
              <a:t> </a:t>
            </a:r>
            <a:r>
              <a:rPr lang="en-US" altLang="zh-CN" sz="2200" dirty="0" smtClean="0"/>
              <a:t>to</a:t>
            </a:r>
            <a:r>
              <a:rPr lang="zh-CN" altLang="en-US" sz="2200" dirty="0" smtClean="0"/>
              <a:t> </a:t>
            </a:r>
            <a:r>
              <a:rPr lang="en-US" altLang="zh-CN" sz="2200" dirty="0" smtClean="0"/>
              <a:t>loss</a:t>
            </a:r>
            <a:r>
              <a:rPr lang="zh-CN" altLang="en-US" sz="2200" dirty="0" smtClean="0"/>
              <a:t> </a:t>
            </a:r>
            <a:r>
              <a:rPr lang="en-US" altLang="zh-CN" sz="2200" dirty="0" smtClean="0"/>
              <a:t>of</a:t>
            </a:r>
            <a:r>
              <a:rPr lang="zh-CN" altLang="en-US" sz="2200" dirty="0" smtClean="0"/>
              <a:t> </a:t>
            </a:r>
            <a:r>
              <a:rPr lang="en-US" altLang="zh-CN" sz="2200" dirty="0" smtClean="0"/>
              <a:t>performance</a:t>
            </a:r>
            <a:r>
              <a:rPr lang="zh-CN" altLang="en-US" sz="2200" dirty="0" smtClean="0"/>
              <a:t> </a:t>
            </a:r>
            <a:r>
              <a:rPr lang="en-US" altLang="zh-CN" sz="2200" dirty="0" smtClean="0"/>
              <a:t>and</a:t>
            </a:r>
            <a:r>
              <a:rPr lang="zh-CN" altLang="en-US" sz="2200" dirty="0" smtClean="0"/>
              <a:t> </a:t>
            </a:r>
            <a:r>
              <a:rPr lang="en-US" altLang="zh-CN" sz="2200" dirty="0" smtClean="0"/>
              <a:t>to</a:t>
            </a:r>
            <a:r>
              <a:rPr lang="zh-CN" altLang="en-US" sz="2200" dirty="0" smtClean="0"/>
              <a:t> </a:t>
            </a:r>
            <a:r>
              <a:rPr lang="en-US" altLang="zh-CN" sz="2200" dirty="0" smtClean="0"/>
              <a:t>increased</a:t>
            </a:r>
            <a:r>
              <a:rPr lang="zh-CN" altLang="en-US" sz="2200" dirty="0" smtClean="0"/>
              <a:t> </a:t>
            </a:r>
            <a:r>
              <a:rPr lang="en-US" altLang="zh-CN" sz="2200" dirty="0" smtClean="0"/>
              <a:t>complexity</a:t>
            </a:r>
            <a:r>
              <a:rPr lang="zh-CN" altLang="en-US" sz="2200" dirty="0" smtClean="0"/>
              <a:t> </a:t>
            </a:r>
            <a:r>
              <a:rPr lang="en-US" altLang="zh-CN" sz="2200" dirty="0" smtClean="0"/>
              <a:t>in</a:t>
            </a:r>
            <a:r>
              <a:rPr lang="zh-CN" altLang="en-US" sz="2200" dirty="0" smtClean="0"/>
              <a:t> </a:t>
            </a:r>
            <a:r>
              <a:rPr lang="en-US" altLang="zh-CN" sz="2200" dirty="0" smtClean="0"/>
              <a:t>writing</a:t>
            </a:r>
            <a:r>
              <a:rPr lang="zh-CN" altLang="en-US" sz="2200" dirty="0" smtClean="0"/>
              <a:t> </a:t>
            </a:r>
            <a:r>
              <a:rPr lang="en-US" altLang="zh-CN" sz="2200" dirty="0" smtClean="0"/>
              <a:t>the</a:t>
            </a:r>
            <a:r>
              <a:rPr lang="zh-CN" altLang="en-US" sz="2200" dirty="0" smtClean="0"/>
              <a:t> </a:t>
            </a:r>
            <a:r>
              <a:rPr lang="en-US" altLang="zh-CN" sz="2200" dirty="0" smtClean="0"/>
              <a:t>filters</a:t>
            </a:r>
            <a:r>
              <a:rPr lang="zh-CN" altLang="en-US" sz="2200" dirty="0" smtClean="0"/>
              <a:t> </a:t>
            </a:r>
            <a:r>
              <a:rPr lang="en-US" altLang="zh-CN" sz="2200" dirty="0" smtClean="0"/>
              <a:t>themselves.</a:t>
            </a:r>
            <a:r>
              <a:rPr lang="zh-CN" altLang="en-US" sz="2200" dirty="0" smtClean="0"/>
              <a:t> </a:t>
            </a:r>
            <a:endParaRPr lang="en-US" sz="2200" dirty="0"/>
          </a:p>
        </p:txBody>
      </p:sp>
    </p:spTree>
    <p:extLst>
      <p:ext uri="{BB962C8B-B14F-4D97-AF65-F5344CB8AC3E}">
        <p14:creationId xmlns:p14="http://schemas.microsoft.com/office/powerpoint/2010/main" val="2432592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smtClean="0">
                <a:latin typeface="微软雅黑" panose="020B0503020204020204" pitchFamily="34" charset="-122"/>
                <a:ea typeface="微软雅黑" panose="020B0503020204020204" pitchFamily="34" charset="-122"/>
              </a:rPr>
              <a:t>Dataflow—</a:t>
            </a:r>
            <a:r>
              <a:rPr lang="zh-CN" altLang="zh-CN" dirty="0"/>
              <a:t>P</a:t>
            </a:r>
            <a:r>
              <a:rPr lang="en-US" altLang="zh-CN" dirty="0" err="1"/>
              <a:t>ipe</a:t>
            </a:r>
            <a:r>
              <a:rPr lang="en-US" altLang="zh-CN" dirty="0"/>
              <a:t>-and-Filter</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15447" y="1441442"/>
            <a:ext cx="7486650" cy="5090772"/>
          </a:xfrm>
        </p:spPr>
        <p:txBody>
          <a:bodyPr rtlCol="0">
            <a:noAutofit/>
          </a:bodyPr>
          <a:lstStyle/>
          <a:p>
            <a:pPr>
              <a:lnSpc>
                <a:spcPct val="110000"/>
              </a:lnSpc>
              <a:spcBef>
                <a:spcPts val="600"/>
              </a:spcBef>
            </a:pPr>
            <a:r>
              <a:rPr lang="en-US" altLang="zh-CN" sz="1600" dirty="0"/>
              <a:t>Summary: Separate programs are executed, potentially </a:t>
            </a:r>
            <a:r>
              <a:rPr lang="en-US" altLang="zh-CN" sz="1600" dirty="0" smtClean="0"/>
              <a:t>concurrently</a:t>
            </a:r>
            <a:r>
              <a:rPr lang="en-US" altLang="zh-CN" sz="1600" dirty="0"/>
              <a:t>; </a:t>
            </a:r>
            <a:r>
              <a:rPr lang="en-US" altLang="zh-CN" sz="1600" dirty="0" smtClean="0"/>
              <a:t>data</a:t>
            </a:r>
            <a:r>
              <a:rPr lang="zh-CN" altLang="en-US" sz="1600" dirty="0" smtClean="0"/>
              <a:t> </a:t>
            </a:r>
            <a:r>
              <a:rPr lang="en-US" altLang="zh-CN" sz="1600" dirty="0" smtClean="0"/>
              <a:t>is</a:t>
            </a:r>
            <a:r>
              <a:rPr lang="zh-CN" altLang="en-US" sz="1600" dirty="0" smtClean="0"/>
              <a:t> </a:t>
            </a:r>
            <a:r>
              <a:rPr lang="en-US" altLang="zh-CN" sz="1600" dirty="0" smtClean="0"/>
              <a:t>passed</a:t>
            </a:r>
            <a:r>
              <a:rPr lang="zh-CN" altLang="en-US" sz="1600" dirty="0" smtClean="0"/>
              <a:t> </a:t>
            </a:r>
            <a:r>
              <a:rPr lang="en-US" altLang="zh-CN" sz="1600" dirty="0" smtClean="0"/>
              <a:t>as</a:t>
            </a:r>
            <a:r>
              <a:rPr lang="zh-CN" altLang="en-US" sz="1600" dirty="0" smtClean="0"/>
              <a:t> </a:t>
            </a:r>
            <a:r>
              <a:rPr lang="en-US" altLang="zh-CN" sz="1600" dirty="0" smtClean="0"/>
              <a:t>a</a:t>
            </a:r>
            <a:r>
              <a:rPr lang="zh-CN" altLang="en-US" sz="1600" dirty="0" smtClean="0"/>
              <a:t> </a:t>
            </a:r>
            <a:r>
              <a:rPr lang="en-US" altLang="zh-CN" sz="1600" dirty="0" smtClean="0"/>
              <a:t>stream</a:t>
            </a:r>
            <a:r>
              <a:rPr lang="zh-CN" altLang="en-US" sz="1600" dirty="0" smtClean="0"/>
              <a:t> </a:t>
            </a:r>
            <a:r>
              <a:rPr lang="en-US" altLang="zh-CN" sz="1600" dirty="0" smtClean="0"/>
              <a:t>from </a:t>
            </a:r>
            <a:r>
              <a:rPr lang="en-US" altLang="zh-CN" sz="1600" dirty="0"/>
              <a:t>one program to the next</a:t>
            </a:r>
            <a:r>
              <a:rPr lang="en-US" altLang="zh-CN" sz="1600" dirty="0" smtClean="0"/>
              <a:t>.</a:t>
            </a:r>
          </a:p>
          <a:p>
            <a:pPr>
              <a:lnSpc>
                <a:spcPct val="110000"/>
              </a:lnSpc>
              <a:spcBef>
                <a:spcPts val="600"/>
              </a:spcBef>
            </a:pPr>
            <a:r>
              <a:rPr lang="en-US" altLang="zh-CN" sz="1600" dirty="0" smtClean="0"/>
              <a:t>Components</a:t>
            </a:r>
            <a:r>
              <a:rPr lang="en-US" altLang="zh-CN" sz="1600" dirty="0"/>
              <a:t>: Independent programs, known as filters</a:t>
            </a:r>
            <a:r>
              <a:rPr lang="en-US" altLang="zh-CN" sz="1600" dirty="0" smtClean="0"/>
              <a:t>.</a:t>
            </a:r>
          </a:p>
          <a:p>
            <a:pPr>
              <a:lnSpc>
                <a:spcPct val="110000"/>
              </a:lnSpc>
              <a:spcBef>
                <a:spcPts val="600"/>
              </a:spcBef>
            </a:pPr>
            <a:r>
              <a:rPr lang="en-US" altLang="zh-CN" sz="1600" dirty="0" smtClean="0"/>
              <a:t>Connectors</a:t>
            </a:r>
            <a:r>
              <a:rPr lang="en-US" altLang="zh-CN" sz="1600" dirty="0"/>
              <a:t>: Explicit routers of data streams; service provided by operating system</a:t>
            </a:r>
            <a:r>
              <a:rPr lang="en-US" altLang="zh-CN" sz="1600" dirty="0" smtClean="0"/>
              <a:t>.</a:t>
            </a:r>
          </a:p>
          <a:p>
            <a:pPr>
              <a:lnSpc>
                <a:spcPct val="110000"/>
              </a:lnSpc>
              <a:spcBef>
                <a:spcPts val="600"/>
              </a:spcBef>
            </a:pPr>
            <a:r>
              <a:rPr lang="en-US" altLang="zh-CN" sz="1600" dirty="0" smtClean="0"/>
              <a:t>Data elements:</a:t>
            </a:r>
            <a:r>
              <a:rPr lang="zh-CN" altLang="en-US" sz="1600" dirty="0" smtClean="0"/>
              <a:t> </a:t>
            </a:r>
            <a:r>
              <a:rPr lang="en-US" altLang="zh-CN" sz="1600" dirty="0" smtClean="0"/>
              <a:t>Not </a:t>
            </a:r>
            <a:r>
              <a:rPr lang="en-US" altLang="zh-CN" sz="1600" dirty="0"/>
              <a:t>explicit; must be (linear) data streams. In the typical Unix/</a:t>
            </a:r>
            <a:r>
              <a:rPr lang="en-US" altLang="zh-CN" sz="1600" dirty="0" smtClean="0"/>
              <a:t>Linux</a:t>
            </a:r>
            <a:r>
              <a:rPr lang="en-US" altLang="zh-CN" sz="1600" dirty="0"/>
              <a:t>/DOS implementation the streams must be text. </a:t>
            </a:r>
          </a:p>
          <a:p>
            <a:pPr>
              <a:lnSpc>
                <a:spcPct val="110000"/>
              </a:lnSpc>
              <a:spcBef>
                <a:spcPts val="600"/>
              </a:spcBef>
            </a:pPr>
            <a:r>
              <a:rPr lang="en-US" altLang="zh-CN" sz="1600" dirty="0"/>
              <a:t>Topology: Pipeline, though T fittings are possible</a:t>
            </a:r>
            <a:r>
              <a:rPr lang="en-US" altLang="zh-CN" sz="1600" dirty="0" smtClean="0"/>
              <a:t>.</a:t>
            </a:r>
          </a:p>
          <a:p>
            <a:pPr>
              <a:lnSpc>
                <a:spcPct val="110000"/>
              </a:lnSpc>
              <a:spcBef>
                <a:spcPts val="600"/>
              </a:spcBef>
            </a:pPr>
            <a:r>
              <a:rPr lang="en-US" altLang="zh-CN" sz="1600" dirty="0" smtClean="0"/>
              <a:t>Qualities </a:t>
            </a:r>
            <a:r>
              <a:rPr lang="en-US" altLang="zh-CN" sz="1600" dirty="0"/>
              <a:t>yielded: Filters are mutually independent. Simple structure of incoming and outgoing data streams facilitates novel combinations of filters for new, composed applications. </a:t>
            </a:r>
          </a:p>
          <a:p>
            <a:pPr>
              <a:lnSpc>
                <a:spcPct val="110000"/>
              </a:lnSpc>
              <a:spcBef>
                <a:spcPts val="600"/>
              </a:spcBef>
            </a:pPr>
            <a:r>
              <a:rPr lang="en-US" altLang="zh-CN" sz="1600" dirty="0"/>
              <a:t>Typical uses: Ubiquitous in operating system application programming</a:t>
            </a:r>
            <a:r>
              <a:rPr lang="en-US" altLang="zh-CN" sz="1600" dirty="0" smtClean="0"/>
              <a:t>.</a:t>
            </a:r>
          </a:p>
          <a:p>
            <a:pPr>
              <a:lnSpc>
                <a:spcPct val="110000"/>
              </a:lnSpc>
              <a:spcBef>
                <a:spcPts val="600"/>
              </a:spcBef>
            </a:pPr>
            <a:r>
              <a:rPr lang="en-US" altLang="zh-CN" sz="1600" dirty="0" smtClean="0"/>
              <a:t>Cautions</a:t>
            </a:r>
            <a:r>
              <a:rPr lang="en-US" altLang="zh-CN" sz="1600" dirty="0"/>
              <a:t>: When complex data structures must be exchanged between filters; when interactivity between the programs is required</a:t>
            </a:r>
            <a:r>
              <a:rPr lang="en-US" altLang="zh-CN" sz="1600" dirty="0" smtClean="0"/>
              <a:t>.</a:t>
            </a:r>
          </a:p>
          <a:p>
            <a:pPr>
              <a:lnSpc>
                <a:spcPct val="110000"/>
              </a:lnSpc>
              <a:spcBef>
                <a:spcPts val="600"/>
              </a:spcBef>
            </a:pPr>
            <a:r>
              <a:rPr lang="en-US" altLang="zh-CN" sz="1600" dirty="0" smtClean="0"/>
              <a:t>Relations </a:t>
            </a:r>
            <a:r>
              <a:rPr lang="en-US" altLang="zh-CN" sz="1600" dirty="0"/>
              <a:t>to programming languages or environments: Prevalent in Unix </a:t>
            </a:r>
            <a:r>
              <a:rPr lang="en-US" altLang="zh-CN" sz="1600" dirty="0" smtClean="0"/>
              <a:t>shells.</a:t>
            </a:r>
            <a:endParaRPr lang="en-US" altLang="zh-CN" sz="1600" dirty="0"/>
          </a:p>
        </p:txBody>
      </p:sp>
    </p:spTree>
    <p:extLst>
      <p:ext uri="{BB962C8B-B14F-4D97-AF65-F5344CB8AC3E}">
        <p14:creationId xmlns:p14="http://schemas.microsoft.com/office/powerpoint/2010/main" val="4197389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smtClean="0">
                <a:latin typeface="微软雅黑" panose="020B0503020204020204" pitchFamily="34" charset="-122"/>
                <a:ea typeface="微软雅黑" panose="020B0503020204020204" pitchFamily="34" charset="-122"/>
              </a:rPr>
              <a:t>Dataflow</a:t>
            </a:r>
            <a:r>
              <a:rPr lang="zh-CN" altLang="en-US" dirty="0" smtClean="0">
                <a:latin typeface="微软雅黑" panose="020B0503020204020204" pitchFamily="34" charset="-122"/>
                <a:ea typeface="微软雅黑" panose="020B0503020204020204" pitchFamily="34" charset="-122"/>
              </a:rPr>
              <a:t> </a:t>
            </a:r>
            <a:r>
              <a:rPr lang="zh-CN" altLang="zh-CN" dirty="0"/>
              <a:t>S</a:t>
            </a:r>
            <a:r>
              <a:rPr lang="en-US" altLang="zh-CN" dirty="0" err="1" smtClean="0">
                <a:latin typeface="微软雅黑" panose="020B0503020204020204" pitchFamily="34" charset="-122"/>
                <a:ea typeface="微软雅黑" panose="020B0503020204020204" pitchFamily="34" charset="-122"/>
              </a:rPr>
              <a:t>ystems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201"/>
            <a:ext cx="8129058" cy="584200"/>
          </a:xfrm>
        </p:spPr>
        <p:txBody>
          <a:bodyPr rtlCol="0">
            <a:normAutofit/>
          </a:bodyPr>
          <a:lstStyle/>
          <a:p>
            <a:pPr marL="0" indent="0">
              <a:lnSpc>
                <a:spcPct val="100000"/>
              </a:lnSpc>
              <a:buNone/>
            </a:pPr>
            <a:r>
              <a:rPr lang="en-US" altLang="zh-CN" sz="2400" dirty="0"/>
              <a:t>Comparison of </a:t>
            </a:r>
            <a:r>
              <a:rPr lang="en-US" altLang="zh-CN" sz="2400" dirty="0" smtClean="0"/>
              <a:t>Batch Sequential and </a:t>
            </a:r>
            <a:r>
              <a:rPr lang="zh-CN" altLang="zh-CN" sz="2400" dirty="0" smtClean="0"/>
              <a:t>P</a:t>
            </a:r>
            <a:r>
              <a:rPr lang="en-US" altLang="zh-CN" sz="2400" dirty="0" err="1" smtClean="0"/>
              <a:t>ipe</a:t>
            </a:r>
            <a:r>
              <a:rPr lang="en-US" altLang="zh-CN" sz="2400" dirty="0" smtClean="0"/>
              <a:t>-and-Filter </a:t>
            </a:r>
          </a:p>
          <a:p>
            <a:pPr marL="0" indent="0">
              <a:buNone/>
            </a:pPr>
            <a:endParaRPr lang="en-US" dirty="0"/>
          </a:p>
        </p:txBody>
      </p:sp>
      <p:pic>
        <p:nvPicPr>
          <p:cNvPr id="2" name="图片 1" descr="屏幕快照 2018-02-27 下午9.00.2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2252133"/>
            <a:ext cx="7178376" cy="1337734"/>
          </a:xfrm>
          <a:prstGeom prst="rect">
            <a:avLst/>
          </a:prstGeom>
        </p:spPr>
      </p:pic>
      <p:sp>
        <p:nvSpPr>
          <p:cNvPr id="4" name="文本框 3"/>
          <p:cNvSpPr txBox="1"/>
          <p:nvPr/>
        </p:nvSpPr>
        <p:spPr>
          <a:xfrm>
            <a:off x="1794933" y="3911601"/>
            <a:ext cx="5996616" cy="369332"/>
          </a:xfrm>
          <a:prstGeom prst="rect">
            <a:avLst/>
          </a:prstGeom>
          <a:noFill/>
        </p:spPr>
        <p:txBody>
          <a:bodyPr wrap="none" rtlCol="0">
            <a:spAutoFit/>
          </a:bodyPr>
          <a:lstStyle/>
          <a:p>
            <a:r>
              <a:rPr lang="en-US" altLang="zh-CN" dirty="0" smtClean="0"/>
              <a:t>Figure1   Batch </a:t>
            </a:r>
            <a:r>
              <a:rPr lang="en-US" altLang="zh-CN" dirty="0"/>
              <a:t>Sequential </a:t>
            </a:r>
            <a:r>
              <a:rPr lang="en-US" altLang="zh-CN" dirty="0" smtClean="0"/>
              <a:t> system architecture structure</a:t>
            </a:r>
            <a:endParaRPr kumimoji="1" lang="zh-CN" altLang="en-US" dirty="0"/>
          </a:p>
        </p:txBody>
      </p:sp>
      <p:pic>
        <p:nvPicPr>
          <p:cNvPr id="5" name="图片 4" descr="屏幕快照 2018-02-27 下午9.00.3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1" y="4436535"/>
            <a:ext cx="7145866" cy="1143338"/>
          </a:xfrm>
          <a:prstGeom prst="rect">
            <a:avLst/>
          </a:prstGeom>
        </p:spPr>
      </p:pic>
      <p:sp>
        <p:nvSpPr>
          <p:cNvPr id="6" name="文本框 5"/>
          <p:cNvSpPr txBox="1"/>
          <p:nvPr/>
        </p:nvSpPr>
        <p:spPr>
          <a:xfrm>
            <a:off x="1794933" y="5858933"/>
            <a:ext cx="5625346" cy="369332"/>
          </a:xfrm>
          <a:prstGeom prst="rect">
            <a:avLst/>
          </a:prstGeom>
          <a:noFill/>
        </p:spPr>
        <p:txBody>
          <a:bodyPr wrap="none" rtlCol="0">
            <a:spAutoFit/>
          </a:bodyPr>
          <a:lstStyle/>
          <a:p>
            <a:r>
              <a:rPr kumimoji="1" lang="en-US" altLang="zh-CN" dirty="0" smtClean="0"/>
              <a:t>Figure 2 </a:t>
            </a:r>
            <a:r>
              <a:rPr lang="zh-CN" altLang="zh-CN" dirty="0"/>
              <a:t>P</a:t>
            </a:r>
            <a:r>
              <a:rPr lang="en-US" altLang="zh-CN" dirty="0" err="1"/>
              <a:t>ipe</a:t>
            </a:r>
            <a:r>
              <a:rPr lang="en-US" altLang="zh-CN" dirty="0"/>
              <a:t>-and-</a:t>
            </a:r>
            <a:r>
              <a:rPr lang="en-US" altLang="zh-CN" dirty="0" smtClean="0"/>
              <a:t>Filter </a:t>
            </a:r>
            <a:r>
              <a:rPr lang="en-US" altLang="zh-CN" dirty="0"/>
              <a:t>system architecture structure</a:t>
            </a:r>
            <a:r>
              <a:rPr lang="en-US" altLang="zh-CN" dirty="0" smtClean="0"/>
              <a:t> </a:t>
            </a:r>
            <a:endParaRPr kumimoji="1" lang="zh-CN" altLang="en-US" dirty="0"/>
          </a:p>
        </p:txBody>
      </p:sp>
    </p:spTree>
    <p:extLst>
      <p:ext uri="{BB962C8B-B14F-4D97-AF65-F5344CB8AC3E}">
        <p14:creationId xmlns:p14="http://schemas.microsoft.com/office/powerpoint/2010/main" val="3285316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smtClean="0">
                <a:latin typeface="微软雅黑" panose="020B0503020204020204" pitchFamily="34" charset="-122"/>
                <a:ea typeface="微软雅黑" panose="020B0503020204020204" pitchFamily="34" charset="-122"/>
              </a:rPr>
              <a:t>Dataflow</a:t>
            </a:r>
            <a:r>
              <a:rPr lang="zh-CN" altLang="en-US" dirty="0" smtClean="0">
                <a:latin typeface="微软雅黑" panose="020B0503020204020204" pitchFamily="34" charset="-122"/>
                <a:ea typeface="微软雅黑" panose="020B0503020204020204" pitchFamily="34" charset="-122"/>
              </a:rPr>
              <a:t> </a:t>
            </a:r>
            <a:r>
              <a:rPr lang="zh-CN" altLang="zh-CN" dirty="0"/>
              <a:t>S</a:t>
            </a:r>
            <a:r>
              <a:rPr lang="en-US" altLang="zh-CN" dirty="0" err="1" smtClean="0">
                <a:latin typeface="微软雅黑" panose="020B0503020204020204" pitchFamily="34" charset="-122"/>
                <a:ea typeface="微软雅黑" panose="020B0503020204020204" pitchFamily="34" charset="-122"/>
              </a:rPr>
              <a:t>ystems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422274" y="1498600"/>
            <a:ext cx="8332259" cy="4953000"/>
          </a:xfrm>
        </p:spPr>
        <p:txBody>
          <a:bodyPr rtlCol="0">
            <a:normAutofit/>
          </a:bodyPr>
          <a:lstStyle/>
          <a:p>
            <a:pPr marL="0" indent="0">
              <a:lnSpc>
                <a:spcPct val="100000"/>
              </a:lnSpc>
              <a:buNone/>
            </a:pPr>
            <a:r>
              <a:rPr lang="en-US" altLang="zh-CN" sz="2600" dirty="0"/>
              <a:t>Comparison of Batch Sequential and </a:t>
            </a:r>
            <a:r>
              <a:rPr lang="zh-CN" altLang="zh-CN" sz="2600" dirty="0"/>
              <a:t>P</a:t>
            </a:r>
            <a:r>
              <a:rPr lang="en-US" altLang="zh-CN" sz="2600" dirty="0" err="1"/>
              <a:t>ipe</a:t>
            </a:r>
            <a:r>
              <a:rPr lang="en-US" altLang="zh-CN" sz="2600" dirty="0"/>
              <a:t>-and-Filter </a:t>
            </a:r>
          </a:p>
          <a:p>
            <a:pPr>
              <a:lnSpc>
                <a:spcPct val="120000"/>
              </a:lnSpc>
            </a:pPr>
            <a:r>
              <a:rPr lang="en-US" sz="2200" dirty="0"/>
              <a:t>The similarity between the two structures lies in the mutual independence of the processing modules. In batch systems and pipe</a:t>
            </a:r>
            <a:r>
              <a:rPr lang="en-US" sz="2200" dirty="0" smtClean="0"/>
              <a:t>-</a:t>
            </a:r>
            <a:r>
              <a:rPr lang="en-US" altLang="zh-CN" sz="2200" dirty="0" smtClean="0"/>
              <a:t>and</a:t>
            </a:r>
            <a:r>
              <a:rPr lang="zh-CN" altLang="en-US" sz="2200" dirty="0"/>
              <a:t>-</a:t>
            </a:r>
            <a:r>
              <a:rPr lang="en-US" sz="2200" dirty="0" smtClean="0"/>
              <a:t>filter </a:t>
            </a:r>
            <a:r>
              <a:rPr lang="en-US" sz="2200" dirty="0"/>
              <a:t>architectures, the processes are independent of each other, that is, in a batch system architecture, each process does not call other processes; in a pipe</a:t>
            </a:r>
            <a:r>
              <a:rPr lang="en-US" sz="2200" dirty="0" smtClean="0"/>
              <a:t>-</a:t>
            </a:r>
            <a:r>
              <a:rPr lang="en-US" altLang="zh-CN" sz="2200" dirty="0" smtClean="0"/>
              <a:t>and-</a:t>
            </a:r>
            <a:r>
              <a:rPr lang="en-US" sz="2200" dirty="0" smtClean="0"/>
              <a:t>filter architecture</a:t>
            </a:r>
            <a:r>
              <a:rPr lang="en-US" altLang="zh-CN" sz="2200" dirty="0"/>
              <a:t>, each filter does not call other </a:t>
            </a:r>
            <a:r>
              <a:rPr lang="en-US" altLang="zh-CN" sz="2200" dirty="0" smtClean="0"/>
              <a:t>filters.</a:t>
            </a:r>
            <a:endParaRPr lang="en-US" sz="2200" dirty="0"/>
          </a:p>
        </p:txBody>
      </p:sp>
    </p:spTree>
    <p:extLst>
      <p:ext uri="{BB962C8B-B14F-4D97-AF65-F5344CB8AC3E}">
        <p14:creationId xmlns:p14="http://schemas.microsoft.com/office/powerpoint/2010/main" val="1771407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smtClean="0">
                <a:latin typeface="微软雅黑" panose="020B0503020204020204" pitchFamily="34" charset="-122"/>
                <a:ea typeface="微软雅黑" panose="020B0503020204020204" pitchFamily="34" charset="-122"/>
              </a:rPr>
              <a:t>Dataflow</a:t>
            </a:r>
            <a:r>
              <a:rPr lang="zh-CN" altLang="en-US" dirty="0" smtClean="0">
                <a:latin typeface="微软雅黑" panose="020B0503020204020204" pitchFamily="34" charset="-122"/>
                <a:ea typeface="微软雅黑" panose="020B0503020204020204" pitchFamily="34" charset="-122"/>
              </a:rPr>
              <a:t> </a:t>
            </a:r>
            <a:r>
              <a:rPr lang="zh-CN" altLang="zh-CN" dirty="0"/>
              <a:t>S</a:t>
            </a:r>
            <a:r>
              <a:rPr lang="en-US" altLang="zh-CN" dirty="0" err="1" smtClean="0">
                <a:latin typeface="微软雅黑" panose="020B0503020204020204" pitchFamily="34" charset="-122"/>
                <a:ea typeface="微软雅黑" panose="020B0503020204020204" pitchFamily="34" charset="-122"/>
              </a:rPr>
              <a:t>ystems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422274" y="1498600"/>
            <a:ext cx="8332259" cy="5143380"/>
          </a:xfrm>
        </p:spPr>
        <p:txBody>
          <a:bodyPr rtlCol="0">
            <a:normAutofit fontScale="85000" lnSpcReduction="20000"/>
          </a:bodyPr>
          <a:lstStyle/>
          <a:p>
            <a:pPr marL="0" indent="0">
              <a:lnSpc>
                <a:spcPct val="100000"/>
              </a:lnSpc>
              <a:buNone/>
            </a:pPr>
            <a:r>
              <a:rPr lang="en-US" altLang="zh-CN" sz="2800" dirty="0"/>
              <a:t>Comparison of Batch Sequential and </a:t>
            </a:r>
            <a:r>
              <a:rPr lang="zh-CN" altLang="zh-CN" sz="2800" dirty="0"/>
              <a:t>P</a:t>
            </a:r>
            <a:r>
              <a:rPr lang="en-US" altLang="zh-CN" sz="2800" dirty="0" err="1"/>
              <a:t>ipe</a:t>
            </a:r>
            <a:r>
              <a:rPr lang="en-US" altLang="zh-CN" sz="2800" dirty="0"/>
              <a:t>-and-Filter </a:t>
            </a:r>
          </a:p>
          <a:p>
            <a:pPr>
              <a:lnSpc>
                <a:spcPct val="120000"/>
              </a:lnSpc>
            </a:pPr>
            <a:r>
              <a:rPr lang="en-US" sz="2800" dirty="0"/>
              <a:t>The </a:t>
            </a:r>
            <a:r>
              <a:rPr lang="en-US" altLang="zh-CN" sz="2800" dirty="0" smtClean="0"/>
              <a:t>difference</a:t>
            </a:r>
            <a:r>
              <a:rPr lang="zh-CN" altLang="en-US" sz="2800" dirty="0" smtClean="0"/>
              <a:t> </a:t>
            </a:r>
            <a:r>
              <a:rPr lang="en-US" sz="2800" dirty="0" smtClean="0"/>
              <a:t>between </a:t>
            </a:r>
            <a:r>
              <a:rPr lang="en-US" sz="2800" dirty="0"/>
              <a:t>the two </a:t>
            </a:r>
            <a:r>
              <a:rPr lang="en-US" altLang="zh-CN" sz="2800" dirty="0" smtClean="0"/>
              <a:t>architecture</a:t>
            </a:r>
            <a:r>
              <a:rPr lang="zh-CN" altLang="en-US" sz="2800" dirty="0" smtClean="0"/>
              <a:t> </a:t>
            </a:r>
            <a:r>
              <a:rPr lang="en-US" altLang="zh-CN" sz="2800" dirty="0" smtClean="0"/>
              <a:t>is</a:t>
            </a:r>
            <a:r>
              <a:rPr lang="zh-CN" altLang="en-US" sz="2800" dirty="0" smtClean="0"/>
              <a:t>:</a:t>
            </a:r>
            <a:endParaRPr lang="en-US" altLang="zh-CN" sz="2800" dirty="0" smtClean="0"/>
          </a:p>
          <a:p>
            <a:pPr marL="457200" indent="-457200">
              <a:lnSpc>
                <a:spcPct val="120000"/>
              </a:lnSpc>
              <a:buFont typeface="+mj-ea"/>
              <a:buAutoNum type="circleNumDbPlain"/>
            </a:pPr>
            <a:r>
              <a:rPr lang="en-US" sz="2200" dirty="0"/>
              <a:t>Data processing is different. In a sequential batch system, only the last step is done completely, the next step can start, and the data is transmitted as a block. It is common to have intermediate storage for each intermediate step. </a:t>
            </a:r>
            <a:r>
              <a:rPr lang="en-US" altLang="zh-CN" sz="2200" dirty="0" smtClean="0"/>
              <a:t>Each</a:t>
            </a:r>
            <a:r>
              <a:rPr lang="zh-CN" altLang="en-US" sz="2200" dirty="0" smtClean="0"/>
              <a:t> </a:t>
            </a:r>
            <a:r>
              <a:rPr lang="en-US" altLang="zh-CN" sz="2200" dirty="0" smtClean="0"/>
              <a:t>process</a:t>
            </a:r>
            <a:r>
              <a:rPr lang="zh-CN" altLang="en-US" sz="2200" dirty="0" smtClean="0"/>
              <a:t> </a:t>
            </a:r>
            <a:r>
              <a:rPr lang="en-US" altLang="zh-CN" sz="2200" dirty="0" smtClean="0"/>
              <a:t>is</a:t>
            </a:r>
            <a:r>
              <a:rPr lang="zh-CN" altLang="en-US" sz="2200" dirty="0" smtClean="0"/>
              <a:t> </a:t>
            </a:r>
            <a:r>
              <a:rPr lang="en-US" sz="2200" dirty="0" smtClean="0"/>
              <a:t>not </a:t>
            </a:r>
            <a:r>
              <a:rPr lang="en-US" sz="2200" dirty="0"/>
              <a:t>working at the same time, and only when the previous adjacent processing is completed can the process begin to work. In the </a:t>
            </a:r>
            <a:r>
              <a:rPr lang="en-US" sz="2200" dirty="0" smtClean="0"/>
              <a:t>pipe</a:t>
            </a:r>
            <a:r>
              <a:rPr lang="en-US" altLang="zh-CN" sz="2200" dirty="0" smtClean="0"/>
              <a:t>-and</a:t>
            </a:r>
            <a:r>
              <a:rPr lang="en-US" sz="2200" dirty="0" smtClean="0"/>
              <a:t>-</a:t>
            </a:r>
            <a:r>
              <a:rPr lang="en-US" sz="2200" dirty="0"/>
              <a:t>filter architecture, the filters incrementally transform data in a stream-by-stream manner, with each filter working </a:t>
            </a:r>
            <a:r>
              <a:rPr lang="en-US" sz="2200" dirty="0" smtClean="0"/>
              <a:t>simultaneously</a:t>
            </a:r>
            <a:r>
              <a:rPr lang="en-US" altLang="zh-CN" sz="2200" dirty="0" smtClean="0"/>
              <a:t>.</a:t>
            </a:r>
          </a:p>
          <a:p>
            <a:pPr marL="457200" indent="-457200">
              <a:lnSpc>
                <a:spcPct val="120000"/>
              </a:lnSpc>
              <a:buFont typeface="+mj-ea"/>
              <a:buAutoNum type="circleNumDbPlain"/>
            </a:pPr>
            <a:r>
              <a:rPr lang="en-US" sz="2200" dirty="0"/>
              <a:t>The amount of data processed is different. The amount of data processed by the </a:t>
            </a:r>
            <a:r>
              <a:rPr lang="en-US" altLang="zh-CN" sz="2200" dirty="0"/>
              <a:t>batch </a:t>
            </a:r>
            <a:r>
              <a:rPr lang="en-US" sz="2200" dirty="0" smtClean="0"/>
              <a:t>sequential system </a:t>
            </a:r>
            <a:r>
              <a:rPr lang="en-US" sz="2200" dirty="0"/>
              <a:t>is limited, while the amount of data processed by the </a:t>
            </a:r>
            <a:r>
              <a:rPr lang="en-US" sz="2200" dirty="0" smtClean="0"/>
              <a:t>pipe</a:t>
            </a:r>
            <a:r>
              <a:rPr lang="en-US" altLang="zh-CN" sz="2200" dirty="0" smtClean="0"/>
              <a:t>-and-</a:t>
            </a:r>
            <a:r>
              <a:rPr lang="en-US" sz="2200" dirty="0" smtClean="0"/>
              <a:t>filter </a:t>
            </a:r>
            <a:r>
              <a:rPr lang="en-US" sz="2200" dirty="0"/>
              <a:t>architecture is </a:t>
            </a:r>
            <a:r>
              <a:rPr lang="en-US" altLang="zh-CN" sz="2200" dirty="0" smtClean="0"/>
              <a:t>infinite.</a:t>
            </a:r>
            <a:endParaRPr lang="en-US" sz="2200" dirty="0"/>
          </a:p>
        </p:txBody>
      </p:sp>
    </p:spTree>
    <p:extLst>
      <p:ext uri="{BB962C8B-B14F-4D97-AF65-F5344CB8AC3E}">
        <p14:creationId xmlns:p14="http://schemas.microsoft.com/office/powerpoint/2010/main" val="405908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en-US" altLang="zh-CN" dirty="0"/>
              <a:t>Call-and-return</a:t>
            </a:r>
            <a:r>
              <a:rPr lang="zh-CN" altLang="en-US" dirty="0"/>
              <a:t> </a:t>
            </a:r>
            <a:endParaRPr lang="en-US" dirty="0"/>
          </a:p>
        </p:txBody>
      </p:sp>
      <p:sp>
        <p:nvSpPr>
          <p:cNvPr id="3" name="文本占位符 2"/>
          <p:cNvSpPr>
            <a:spLocks noGrp="1"/>
          </p:cNvSpPr>
          <p:nvPr>
            <p:ph type="body" idx="1"/>
          </p:nvPr>
        </p:nvSpPr>
        <p:spPr/>
        <p:txBody>
          <a:bodyPr rtlCol="0"/>
          <a:lstStyle/>
          <a:p>
            <a:pPr rtl="0"/>
            <a:endParaRPr lang="en-US" dirty="0"/>
          </a:p>
        </p:txBody>
      </p:sp>
    </p:spTree>
    <p:extLst>
      <p:ext uri="{BB962C8B-B14F-4D97-AF65-F5344CB8AC3E}">
        <p14:creationId xmlns:p14="http://schemas.microsoft.com/office/powerpoint/2010/main" val="1771368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Call-and-return</a:t>
            </a:r>
            <a:r>
              <a:rPr lang="zh-CN" altLang="en-US" dirty="0"/>
              <a:t> </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200"/>
            <a:ext cx="7486650" cy="4321175"/>
          </a:xfrm>
        </p:spPr>
        <p:txBody>
          <a:bodyPr rtlCol="0">
            <a:normAutofit/>
          </a:bodyPr>
          <a:lstStyle/>
          <a:p>
            <a:pPr marL="0" indent="0">
              <a:lnSpc>
                <a:spcPct val="100000"/>
              </a:lnSpc>
              <a:buNone/>
            </a:pPr>
            <a:r>
              <a:rPr lang="en-US" altLang="zh-CN" sz="2400" dirty="0"/>
              <a:t>Introduction to unstructured </a:t>
            </a:r>
            <a:r>
              <a:rPr lang="en-US" altLang="zh-CN" sz="2400" dirty="0" smtClean="0"/>
              <a:t>programming</a:t>
            </a:r>
          </a:p>
          <a:p>
            <a:r>
              <a:rPr lang="en-US" altLang="zh-CN" dirty="0"/>
              <a:t>Unstructured programming technology is the earliest programming paradigm. A program written in an unstructured language usually contains a series of ordered commands (statements), usually one line per statement, with a line number or label for each line, allowing the program execution stream to be sorted from one line Jump to other specified lines of the </a:t>
            </a:r>
            <a:r>
              <a:rPr lang="en-US" altLang="zh-CN" dirty="0" smtClean="0"/>
              <a:t>program</a:t>
            </a:r>
            <a:r>
              <a:rPr lang="zh-CN" altLang="en-US" dirty="0" smtClean="0"/>
              <a:t>.</a:t>
            </a:r>
            <a:endParaRPr lang="en-US" altLang="zh-CN" dirty="0" smtClean="0"/>
          </a:p>
          <a:p>
            <a:r>
              <a:rPr lang="en-US" altLang="zh-CN" dirty="0"/>
              <a:t>Unstructured programming introduces the concept of control loops such as basic loops, branches and jumps. Subroutines in unstructured programming allow multiple inlets and multiple outlets, allowing programs to be transferred to and from subroutines anywhere.</a:t>
            </a:r>
            <a:endParaRPr lang="en-US" altLang="zh-CN" dirty="0" smtClean="0"/>
          </a:p>
          <a:p>
            <a:pPr rtl="0"/>
            <a:endParaRPr lang="x-none" dirty="0">
              <a:latin typeface="微软雅黑" panose="020B0503020204020204" pitchFamily="34" charset="-122"/>
              <a:ea typeface="微软雅黑" panose="020B0503020204020204" pitchFamily="34" charset="-122"/>
            </a:endParaRPr>
          </a:p>
        </p:txBody>
      </p:sp>
      <p:pic>
        <p:nvPicPr>
          <p:cNvPr id="2" name="图片 1" descr="屏幕快照 2018-02-27 下午10.00.5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0325" y="2111375"/>
            <a:ext cx="5051425" cy="3674532"/>
          </a:xfrm>
          <a:prstGeom prst="rect">
            <a:avLst/>
          </a:prstGeom>
        </p:spPr>
      </p:pic>
    </p:spTree>
    <p:extLst>
      <p:ext uri="{BB962C8B-B14F-4D97-AF65-F5344CB8AC3E}">
        <p14:creationId xmlns:p14="http://schemas.microsoft.com/office/powerpoint/2010/main" val="848134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smtClean="0"/>
              <a:t>Architecture</a:t>
            </a:r>
            <a:r>
              <a:rPr lang="zh-CN" altLang="en-US" dirty="0" smtClean="0"/>
              <a:t> </a:t>
            </a:r>
            <a:r>
              <a:rPr lang="en-US" altLang="zh-CN" dirty="0" smtClean="0"/>
              <a:t>Styles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p:txBody>
          <a:bodyPr rtlCol="0"/>
          <a:lstStyle/>
          <a:p>
            <a:pPr rtl="0">
              <a:lnSpc>
                <a:spcPct val="100000"/>
              </a:lnSpc>
            </a:pPr>
            <a:r>
              <a:rPr lang="en-US" altLang="zh-CN" sz="2400" dirty="0" smtClean="0"/>
              <a:t>An</a:t>
            </a:r>
            <a:r>
              <a:rPr lang="zh-CN" altLang="en-US" sz="2400" dirty="0" smtClean="0"/>
              <a:t> </a:t>
            </a:r>
            <a:r>
              <a:rPr lang="en-US" altLang="zh-CN" sz="2400" dirty="0" smtClean="0"/>
              <a:t>architectural</a:t>
            </a:r>
            <a:r>
              <a:rPr lang="zh-CN" altLang="en-US" sz="2400" dirty="0" smtClean="0"/>
              <a:t> </a:t>
            </a:r>
            <a:r>
              <a:rPr lang="zh-CN" altLang="zh-CN" sz="2400" dirty="0" smtClean="0"/>
              <a:t>s</a:t>
            </a:r>
            <a:r>
              <a:rPr lang="en-US" altLang="zh-CN" sz="2400" dirty="0" err="1" smtClean="0"/>
              <a:t>tyle</a:t>
            </a:r>
            <a:r>
              <a:rPr lang="zh-CN" altLang="en-US" sz="2400" dirty="0" smtClean="0"/>
              <a:t> </a:t>
            </a:r>
            <a:r>
              <a:rPr lang="en-US" altLang="zh-CN" sz="2400" dirty="0" smtClean="0"/>
              <a:t>defines</a:t>
            </a:r>
            <a:r>
              <a:rPr lang="zh-CN" altLang="en-US" sz="2400" dirty="0" smtClean="0"/>
              <a:t> </a:t>
            </a:r>
            <a:r>
              <a:rPr lang="en-US" altLang="zh-CN" sz="2400" dirty="0" smtClean="0"/>
              <a:t>a</a:t>
            </a:r>
            <a:r>
              <a:rPr lang="zh-CN" altLang="en-US" sz="2400" dirty="0" smtClean="0"/>
              <a:t> </a:t>
            </a:r>
            <a:r>
              <a:rPr lang="en-US" altLang="zh-CN" sz="2400" dirty="0" smtClean="0"/>
              <a:t>family</a:t>
            </a:r>
            <a:r>
              <a:rPr lang="zh-CN" altLang="en-US" sz="2400" dirty="0" smtClean="0"/>
              <a:t> </a:t>
            </a:r>
            <a:r>
              <a:rPr lang="en-US" altLang="zh-CN" sz="2400" dirty="0" smtClean="0"/>
              <a:t>of</a:t>
            </a:r>
            <a:r>
              <a:rPr lang="zh-CN" altLang="en-US" sz="2400" dirty="0" smtClean="0"/>
              <a:t> </a:t>
            </a:r>
            <a:r>
              <a:rPr lang="en-US" altLang="zh-CN" sz="2400" dirty="0" smtClean="0"/>
              <a:t>such</a:t>
            </a:r>
            <a:r>
              <a:rPr lang="zh-CN" altLang="en-US" sz="2400" dirty="0" smtClean="0"/>
              <a:t> </a:t>
            </a:r>
            <a:r>
              <a:rPr lang="en-US" altLang="zh-CN" sz="2400" dirty="0" smtClean="0"/>
              <a:t>systems</a:t>
            </a:r>
            <a:r>
              <a:rPr lang="zh-CN" altLang="en-US" sz="2400" dirty="0" smtClean="0"/>
              <a:t> </a:t>
            </a:r>
            <a:r>
              <a:rPr lang="en-US" altLang="zh-CN" sz="2400" dirty="0" smtClean="0"/>
              <a:t>in</a:t>
            </a:r>
            <a:r>
              <a:rPr lang="zh-CN" altLang="en-US" sz="2400" dirty="0" smtClean="0"/>
              <a:t> </a:t>
            </a:r>
            <a:r>
              <a:rPr lang="en-US" altLang="zh-CN" sz="2400" dirty="0" smtClean="0"/>
              <a:t>terms</a:t>
            </a:r>
            <a:r>
              <a:rPr lang="zh-CN" altLang="en-US" sz="2400" dirty="0" smtClean="0"/>
              <a:t> </a:t>
            </a:r>
            <a:r>
              <a:rPr lang="en-US" altLang="zh-CN" sz="2400" dirty="0" smtClean="0"/>
              <a:t>of</a:t>
            </a:r>
            <a:r>
              <a:rPr lang="zh-CN" altLang="en-US" sz="2400" dirty="0" smtClean="0"/>
              <a:t> </a:t>
            </a:r>
            <a:r>
              <a:rPr lang="en-US" altLang="zh-CN" sz="2400" dirty="0" smtClean="0"/>
              <a:t>a</a:t>
            </a:r>
            <a:r>
              <a:rPr lang="zh-CN" altLang="en-US" sz="2400" dirty="0" smtClean="0"/>
              <a:t> </a:t>
            </a:r>
            <a:r>
              <a:rPr lang="en-US" altLang="zh-CN" sz="2400" dirty="0" smtClean="0"/>
              <a:t>pattern</a:t>
            </a:r>
            <a:r>
              <a:rPr lang="zh-CN" altLang="en-US" sz="2400" dirty="0" smtClean="0"/>
              <a:t> </a:t>
            </a:r>
            <a:r>
              <a:rPr lang="en-US" altLang="zh-CN" sz="2400" dirty="0" smtClean="0"/>
              <a:t>of</a:t>
            </a:r>
            <a:r>
              <a:rPr lang="zh-CN" altLang="en-US" sz="2400" dirty="0" smtClean="0"/>
              <a:t> </a:t>
            </a:r>
            <a:r>
              <a:rPr lang="en-US" altLang="zh-CN" sz="2400" dirty="0" smtClean="0"/>
              <a:t>structural</a:t>
            </a:r>
            <a:r>
              <a:rPr lang="zh-CN" altLang="en-US" sz="2400" dirty="0" smtClean="0"/>
              <a:t> </a:t>
            </a:r>
            <a:r>
              <a:rPr lang="en-US" altLang="zh-CN" sz="2400" dirty="0" smtClean="0"/>
              <a:t>organization.</a:t>
            </a:r>
            <a:r>
              <a:rPr lang="zh-CN" altLang="en-US" sz="2400" dirty="0" smtClean="0"/>
              <a:t> </a:t>
            </a:r>
            <a:endParaRPr lang="en-US" altLang="zh-CN" sz="2400" dirty="0" smtClean="0"/>
          </a:p>
          <a:p>
            <a:pPr marL="0" indent="0" rtl="0">
              <a:lnSpc>
                <a:spcPct val="100000"/>
              </a:lnSpc>
              <a:buNone/>
            </a:pPr>
            <a:endParaRPr lang="en-US" altLang="zh-CN" sz="2400" dirty="0" smtClean="0"/>
          </a:p>
          <a:p>
            <a:pPr rtl="0">
              <a:lnSpc>
                <a:spcPct val="100000"/>
              </a:lnSpc>
            </a:pPr>
            <a:r>
              <a:rPr lang="en-US" altLang="zh-CN" sz="2400" dirty="0" smtClean="0"/>
              <a:t>More</a:t>
            </a:r>
            <a:r>
              <a:rPr lang="zh-CN" altLang="en-US" sz="2400" dirty="0" smtClean="0"/>
              <a:t> </a:t>
            </a:r>
            <a:r>
              <a:rPr lang="en-US" altLang="zh-CN" sz="2400" dirty="0" smtClean="0"/>
              <a:t>specifically,</a:t>
            </a:r>
            <a:r>
              <a:rPr lang="zh-CN" altLang="en-US" sz="2400" dirty="0" smtClean="0"/>
              <a:t> </a:t>
            </a:r>
            <a:r>
              <a:rPr lang="en-US" altLang="zh-CN" sz="2400" dirty="0" smtClean="0"/>
              <a:t>an</a:t>
            </a:r>
            <a:r>
              <a:rPr lang="zh-CN" altLang="en-US" sz="2400" dirty="0" smtClean="0"/>
              <a:t> </a:t>
            </a:r>
            <a:r>
              <a:rPr lang="en-US" altLang="zh-CN" sz="2400" dirty="0" smtClean="0"/>
              <a:t>architectural</a:t>
            </a:r>
            <a:r>
              <a:rPr lang="zh-CN" altLang="en-US" sz="2400" dirty="0" smtClean="0"/>
              <a:t> </a:t>
            </a:r>
            <a:r>
              <a:rPr lang="en-US" altLang="zh-CN" sz="2400" dirty="0" smtClean="0"/>
              <a:t>style</a:t>
            </a:r>
            <a:r>
              <a:rPr lang="zh-CN" altLang="en-US" sz="2400" dirty="0" smtClean="0"/>
              <a:t> </a:t>
            </a:r>
            <a:r>
              <a:rPr lang="en-US" altLang="zh-CN" sz="2400" dirty="0" smtClean="0"/>
              <a:t>defines</a:t>
            </a:r>
            <a:r>
              <a:rPr lang="zh-CN" altLang="en-US" sz="2400" dirty="0" smtClean="0"/>
              <a:t> </a:t>
            </a:r>
            <a:r>
              <a:rPr lang="en-US" altLang="zh-CN" sz="2400" dirty="0" smtClean="0"/>
              <a:t>a</a:t>
            </a:r>
            <a:r>
              <a:rPr lang="zh-CN" altLang="en-US" sz="2400" dirty="0" smtClean="0"/>
              <a:t> </a:t>
            </a:r>
            <a:r>
              <a:rPr lang="en-US" altLang="zh-CN" sz="2400" i="1" dirty="0" smtClean="0"/>
              <a:t>vocabulary</a:t>
            </a:r>
            <a:r>
              <a:rPr lang="zh-CN" altLang="en-US" sz="2400" dirty="0" smtClean="0"/>
              <a:t> </a:t>
            </a:r>
            <a:r>
              <a:rPr lang="en-US" altLang="zh-CN" sz="2400" dirty="0" smtClean="0"/>
              <a:t>of</a:t>
            </a:r>
            <a:r>
              <a:rPr lang="zh-CN" altLang="en-US" sz="2400" dirty="0" smtClean="0"/>
              <a:t> </a:t>
            </a:r>
            <a:r>
              <a:rPr lang="en-US" altLang="zh-CN" sz="2400" dirty="0" smtClean="0"/>
              <a:t>components</a:t>
            </a:r>
            <a:r>
              <a:rPr lang="zh-CN" altLang="en-US" sz="2400" dirty="0" smtClean="0"/>
              <a:t> </a:t>
            </a:r>
            <a:r>
              <a:rPr lang="en-US" altLang="zh-CN" sz="2400" dirty="0" smtClean="0"/>
              <a:t>and</a:t>
            </a:r>
            <a:r>
              <a:rPr lang="zh-CN" altLang="en-US" sz="2400" dirty="0" smtClean="0"/>
              <a:t> </a:t>
            </a:r>
            <a:r>
              <a:rPr lang="en-US" altLang="zh-CN" sz="2400" i="1" dirty="0" smtClean="0"/>
              <a:t>connector</a:t>
            </a:r>
            <a:r>
              <a:rPr lang="zh-CN" altLang="en-US" sz="2400" dirty="0" smtClean="0"/>
              <a:t> </a:t>
            </a:r>
            <a:r>
              <a:rPr lang="en-US" altLang="zh-CN" sz="2400" dirty="0" smtClean="0"/>
              <a:t>types,</a:t>
            </a:r>
            <a:r>
              <a:rPr lang="zh-CN" altLang="zh-CN" sz="2400" dirty="0"/>
              <a:t> </a:t>
            </a:r>
            <a:r>
              <a:rPr lang="en-US" altLang="zh-CN" sz="2400" dirty="0" smtClean="0"/>
              <a:t>and</a:t>
            </a:r>
            <a:r>
              <a:rPr lang="zh-CN" altLang="en-US" sz="2400" dirty="0" smtClean="0"/>
              <a:t> </a:t>
            </a:r>
            <a:r>
              <a:rPr lang="en-US" altLang="zh-CN" sz="2400" dirty="0" smtClean="0"/>
              <a:t>a</a:t>
            </a:r>
            <a:r>
              <a:rPr lang="zh-CN" altLang="en-US" sz="2400" dirty="0" smtClean="0"/>
              <a:t> </a:t>
            </a:r>
            <a:r>
              <a:rPr lang="en-US" altLang="zh-CN" sz="2400" dirty="0" smtClean="0"/>
              <a:t>set</a:t>
            </a:r>
            <a:r>
              <a:rPr lang="zh-CN" altLang="en-US" sz="2400" dirty="0" smtClean="0"/>
              <a:t> </a:t>
            </a:r>
            <a:r>
              <a:rPr lang="en-US" altLang="zh-CN" sz="2400" dirty="0" smtClean="0"/>
              <a:t>of</a:t>
            </a:r>
            <a:r>
              <a:rPr lang="zh-CN" altLang="en-US" sz="2400" dirty="0" smtClean="0"/>
              <a:t> </a:t>
            </a:r>
            <a:r>
              <a:rPr lang="en-US" altLang="zh-CN" sz="2400" i="1" dirty="0" smtClean="0"/>
              <a:t>constraints</a:t>
            </a:r>
            <a:r>
              <a:rPr lang="zh-CN" altLang="en-US" sz="2400" dirty="0" smtClean="0"/>
              <a:t> </a:t>
            </a:r>
            <a:r>
              <a:rPr lang="en-US" altLang="zh-CN" sz="2400" dirty="0" smtClean="0"/>
              <a:t>on</a:t>
            </a:r>
            <a:r>
              <a:rPr lang="zh-CN" altLang="en-US" sz="2400" dirty="0" smtClean="0"/>
              <a:t> </a:t>
            </a:r>
            <a:r>
              <a:rPr lang="en-US" altLang="zh-CN" sz="2400" dirty="0" smtClean="0"/>
              <a:t>how</a:t>
            </a:r>
            <a:r>
              <a:rPr lang="zh-CN" altLang="en-US" sz="2400" dirty="0" smtClean="0"/>
              <a:t> </a:t>
            </a:r>
            <a:r>
              <a:rPr lang="en-US" altLang="zh-CN" sz="2400" dirty="0" smtClean="0"/>
              <a:t>they</a:t>
            </a:r>
            <a:r>
              <a:rPr lang="zh-CN" altLang="en-US" sz="2400" dirty="0" smtClean="0"/>
              <a:t> </a:t>
            </a:r>
            <a:r>
              <a:rPr lang="en-US" altLang="zh-CN" sz="2400" dirty="0" smtClean="0"/>
              <a:t>combined.</a:t>
            </a:r>
            <a:endParaRPr lang="x-none" sz="2400" dirty="0"/>
          </a:p>
          <a:p>
            <a:pPr rtl="0"/>
            <a:endParaRPr lang="x-none"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Call-and-return</a:t>
            </a:r>
            <a:r>
              <a:rPr lang="zh-CN" altLang="en-US" dirty="0"/>
              <a:t> </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200"/>
            <a:ext cx="7486650" cy="4321175"/>
          </a:xfrm>
        </p:spPr>
        <p:txBody>
          <a:bodyPr rtlCol="0">
            <a:normAutofit fontScale="92500" lnSpcReduction="10000"/>
          </a:bodyPr>
          <a:lstStyle/>
          <a:p>
            <a:pPr marL="0" indent="0">
              <a:buNone/>
            </a:pPr>
            <a:r>
              <a:rPr lang="zh-CN" altLang="en-US" dirty="0" smtClean="0"/>
              <a:t> </a:t>
            </a:r>
            <a:r>
              <a:rPr lang="en-US" altLang="zh-CN" sz="2400" dirty="0" smtClean="0"/>
              <a:t>Concept of Call-and</a:t>
            </a:r>
            <a:r>
              <a:rPr lang="zh-CN" altLang="en-US" sz="2400" dirty="0" smtClean="0"/>
              <a:t>-</a:t>
            </a:r>
            <a:r>
              <a:rPr lang="en-US" altLang="zh-CN" sz="2400" dirty="0" smtClean="0"/>
              <a:t>return</a:t>
            </a:r>
            <a:r>
              <a:rPr lang="zh-CN" altLang="en-US" sz="2400" dirty="0" smtClean="0"/>
              <a:t> </a:t>
            </a:r>
            <a:r>
              <a:rPr lang="en-US" altLang="zh-CN" sz="2400" dirty="0" smtClean="0"/>
              <a:t>architecture</a:t>
            </a:r>
            <a:r>
              <a:rPr lang="zh-CN" altLang="en-US" sz="2400" dirty="0" smtClean="0"/>
              <a:t> </a:t>
            </a:r>
            <a:r>
              <a:rPr lang="en-US" altLang="zh-CN" sz="2400" dirty="0" smtClean="0"/>
              <a:t>structure</a:t>
            </a:r>
          </a:p>
          <a:p>
            <a:r>
              <a:rPr lang="en-US" altLang="zh-CN" dirty="0"/>
              <a:t>Software systems designed with a call-and-return style software architecture use a divide-and-conquer strategy whose main idea is to break down a complex large system into subsystems in order to reduce complexity and increase modifiability. The system's program execution sequence is usually controlled by only a single </a:t>
            </a:r>
            <a:r>
              <a:rPr lang="en-US" altLang="zh-CN" dirty="0" smtClean="0"/>
              <a:t>thread.</a:t>
            </a:r>
          </a:p>
          <a:p>
            <a:r>
              <a:rPr lang="en-US" altLang="zh-CN" dirty="0"/>
              <a:t>Each software component is designed to have a unique program execution starting point and a unique program execution end </a:t>
            </a:r>
            <a:r>
              <a:rPr lang="en-US" altLang="zh-CN" dirty="0" smtClean="0"/>
              <a:t>point</a:t>
            </a:r>
            <a:r>
              <a:rPr lang="zh-CN" altLang="zh-CN" dirty="0" smtClean="0"/>
              <a:t>.</a:t>
            </a:r>
            <a:r>
              <a:rPr lang="en-US" altLang="zh-CN" dirty="0"/>
              <a:t> The program starts executing the code of the component from the beginning of its execution. The program execution is completed, and control is returned to the program invoking component, where the program component is usually called a subroutine and the control transfer from one component to another is called a subroutine call.</a:t>
            </a:r>
            <a:endParaRPr lang="x-none"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63522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Call-and-return</a:t>
            </a:r>
            <a:r>
              <a:rPr lang="zh-CN" altLang="en-US" dirty="0"/>
              <a:t> </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201"/>
            <a:ext cx="7486650" cy="749300"/>
          </a:xfrm>
        </p:spPr>
        <p:txBody>
          <a:bodyPr rtlCol="0">
            <a:normAutofit/>
          </a:bodyPr>
          <a:lstStyle/>
          <a:p>
            <a:pPr marL="0" indent="0">
              <a:buNone/>
            </a:pPr>
            <a:r>
              <a:rPr lang="zh-CN" altLang="en-US" dirty="0" smtClean="0"/>
              <a:t> </a:t>
            </a:r>
            <a:r>
              <a:rPr lang="en-US" altLang="zh-CN" sz="2400" dirty="0" smtClean="0"/>
              <a:t>Concept of Call-and</a:t>
            </a:r>
            <a:r>
              <a:rPr lang="zh-CN" altLang="en-US" sz="2400" dirty="0" smtClean="0"/>
              <a:t>-</a:t>
            </a:r>
            <a:r>
              <a:rPr lang="en-US" altLang="zh-CN" sz="2400" dirty="0" smtClean="0"/>
              <a:t>return</a:t>
            </a:r>
            <a:r>
              <a:rPr lang="zh-CN" altLang="en-US" sz="2400" dirty="0" smtClean="0"/>
              <a:t> </a:t>
            </a:r>
            <a:r>
              <a:rPr lang="en-US" altLang="zh-CN" sz="2400" dirty="0" smtClean="0"/>
              <a:t>architecture</a:t>
            </a:r>
            <a:r>
              <a:rPr lang="zh-CN" altLang="en-US" sz="2400" dirty="0" smtClean="0"/>
              <a:t> </a:t>
            </a:r>
            <a:r>
              <a:rPr lang="en-US" altLang="zh-CN" sz="2400" dirty="0" smtClean="0"/>
              <a:t>structure</a:t>
            </a:r>
          </a:p>
        </p:txBody>
      </p:sp>
      <p:pic>
        <p:nvPicPr>
          <p:cNvPr id="2" name="图片 1" descr="屏幕快照 2018-02-27 下午10.08.5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874" y="2141619"/>
            <a:ext cx="7127876" cy="3445703"/>
          </a:xfrm>
          <a:prstGeom prst="rect">
            <a:avLst/>
          </a:prstGeom>
        </p:spPr>
      </p:pic>
      <p:sp>
        <p:nvSpPr>
          <p:cNvPr id="3" name="文本框 2"/>
          <p:cNvSpPr txBox="1"/>
          <p:nvPr/>
        </p:nvSpPr>
        <p:spPr>
          <a:xfrm>
            <a:off x="1171933" y="5674564"/>
            <a:ext cx="7061060" cy="646331"/>
          </a:xfrm>
          <a:prstGeom prst="rect">
            <a:avLst/>
          </a:prstGeom>
          <a:noFill/>
        </p:spPr>
        <p:txBody>
          <a:bodyPr wrap="none" rtlCol="0">
            <a:spAutoFit/>
          </a:bodyPr>
          <a:lstStyle/>
          <a:p>
            <a:r>
              <a:rPr kumimoji="1" lang="en-US" altLang="zh-CN" dirty="0" smtClean="0"/>
              <a:t>Call-and-return</a:t>
            </a:r>
            <a:r>
              <a:rPr kumimoji="1" lang="zh-CN" altLang="en-US" dirty="0" smtClean="0"/>
              <a:t> </a:t>
            </a:r>
            <a:r>
              <a:rPr kumimoji="1" lang="en-US" altLang="zh-CN" dirty="0"/>
              <a:t>software architecture program </a:t>
            </a:r>
            <a:r>
              <a:rPr kumimoji="1" lang="en-US" altLang="zh-CN" dirty="0" smtClean="0"/>
              <a:t>control </a:t>
            </a:r>
            <a:r>
              <a:rPr kumimoji="1" lang="en-US" altLang="zh-CN" dirty="0"/>
              <a:t>flow diagram</a:t>
            </a:r>
          </a:p>
          <a:p>
            <a:endParaRPr kumimoji="1" lang="zh-CN" altLang="en-US" dirty="0"/>
          </a:p>
        </p:txBody>
      </p:sp>
    </p:spTree>
    <p:extLst>
      <p:ext uri="{BB962C8B-B14F-4D97-AF65-F5344CB8AC3E}">
        <p14:creationId xmlns:p14="http://schemas.microsoft.com/office/powerpoint/2010/main" val="1942790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Call-and-return</a:t>
            </a:r>
            <a:r>
              <a:rPr lang="zh-CN" altLang="en-US" dirty="0"/>
              <a:t> </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199"/>
            <a:ext cx="7486650" cy="4448175"/>
          </a:xfrm>
        </p:spPr>
        <p:txBody>
          <a:bodyPr rtlCol="0">
            <a:normAutofit/>
          </a:bodyPr>
          <a:lstStyle/>
          <a:p>
            <a:pPr marL="0" indent="0">
              <a:buNone/>
            </a:pPr>
            <a:r>
              <a:rPr lang="zh-CN" altLang="en-US" dirty="0" smtClean="0"/>
              <a:t> </a:t>
            </a:r>
            <a:r>
              <a:rPr lang="en-US" altLang="zh-CN" sz="2400" b="1" dirty="0"/>
              <a:t>Main Program and </a:t>
            </a:r>
            <a:r>
              <a:rPr lang="en-US" altLang="zh-CN" sz="2400" b="1" dirty="0" smtClean="0"/>
              <a:t>Subroutines</a:t>
            </a:r>
          </a:p>
          <a:p>
            <a:r>
              <a:rPr lang="en-US" altLang="zh-CN" sz="2200" dirty="0"/>
              <a:t>The main program </a:t>
            </a:r>
            <a:r>
              <a:rPr lang="en-US" altLang="zh-CN" sz="2200" dirty="0" smtClean="0"/>
              <a:t>and subroutines </a:t>
            </a:r>
            <a:r>
              <a:rPr lang="en-US" altLang="zh-CN" sz="2200" dirty="0"/>
              <a:t>software architecture </a:t>
            </a:r>
            <a:r>
              <a:rPr lang="en-US" altLang="zh-CN" sz="2200" dirty="0" smtClean="0"/>
              <a:t>uses</a:t>
            </a:r>
            <a:r>
              <a:rPr lang="zh-CN" altLang="en-US" sz="2200" dirty="0" smtClean="0"/>
              <a:t> </a:t>
            </a:r>
            <a:r>
              <a:rPr lang="en-US" altLang="zh-CN" sz="2200" dirty="0" smtClean="0"/>
              <a:t>hierarchical </a:t>
            </a:r>
            <a:r>
              <a:rPr lang="en-US" altLang="zh-CN" sz="2200" dirty="0"/>
              <a:t>partitioning in design, which </a:t>
            </a:r>
            <a:r>
              <a:rPr lang="en-US" altLang="zh-CN" sz="2200" dirty="0" smtClean="0"/>
              <a:t>us</a:t>
            </a:r>
            <a:r>
              <a:rPr lang="zh-CN" altLang="zh-CN" sz="2200" dirty="0" smtClean="0"/>
              <a:t>e</a:t>
            </a:r>
            <a:r>
              <a:rPr lang="en-US" altLang="zh-CN" sz="2200" dirty="0" smtClean="0"/>
              <a:t>s </a:t>
            </a:r>
            <a:r>
              <a:rPr lang="en-US" altLang="zh-CN" sz="2200" dirty="0"/>
              <a:t>single control thread directly supported by the programming language</a:t>
            </a:r>
            <a:r>
              <a:rPr lang="en-US" altLang="zh-CN" sz="2200" dirty="0" smtClean="0"/>
              <a:t>.</a:t>
            </a:r>
          </a:p>
          <a:p>
            <a:r>
              <a:rPr lang="en-US" altLang="zh-CN" sz="2200" dirty="0"/>
              <a:t>The structure of the subroutine is clear, and the subroutines usually make up the program module. Subroutine calls appear hierarchical, and its correctness often depends on the correct subroutine call.</a:t>
            </a:r>
            <a:endParaRPr lang="en-US" altLang="zh-CN" sz="2200" dirty="0" smtClean="0"/>
          </a:p>
          <a:p>
            <a:endParaRPr lang="en-US" altLang="zh-CN" sz="2400" dirty="0"/>
          </a:p>
        </p:txBody>
      </p:sp>
    </p:spTree>
    <p:extLst>
      <p:ext uri="{BB962C8B-B14F-4D97-AF65-F5344CB8AC3E}">
        <p14:creationId xmlns:p14="http://schemas.microsoft.com/office/powerpoint/2010/main" val="3785316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Call-and-return</a:t>
            </a:r>
            <a:r>
              <a:rPr lang="zh-CN" altLang="en-US" dirty="0"/>
              <a:t> </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428750"/>
            <a:ext cx="7854950" cy="5254625"/>
          </a:xfrm>
        </p:spPr>
        <p:txBody>
          <a:bodyPr rtlCol="0">
            <a:normAutofit fontScale="85000" lnSpcReduction="20000"/>
          </a:bodyPr>
          <a:lstStyle/>
          <a:p>
            <a:pPr marL="0" indent="0">
              <a:buNone/>
            </a:pPr>
            <a:r>
              <a:rPr lang="zh-CN" altLang="en-US" dirty="0" smtClean="0"/>
              <a:t> </a:t>
            </a:r>
            <a:r>
              <a:rPr lang="en-US" altLang="zh-CN" sz="2400" b="1" dirty="0"/>
              <a:t>M</a:t>
            </a:r>
            <a:r>
              <a:rPr lang="en-US" altLang="zh-CN" sz="2800" b="1" dirty="0"/>
              <a:t>ain Program and </a:t>
            </a:r>
            <a:r>
              <a:rPr lang="en-US" altLang="zh-CN" sz="2800" b="1" dirty="0" smtClean="0"/>
              <a:t>Subroutines</a:t>
            </a:r>
          </a:p>
          <a:p>
            <a:pPr>
              <a:lnSpc>
                <a:spcPct val="110000"/>
              </a:lnSpc>
            </a:pPr>
            <a:r>
              <a:rPr lang="en-US" altLang="zh-CN" sz="1900" dirty="0"/>
              <a:t>The </a:t>
            </a:r>
            <a:r>
              <a:rPr lang="en-US" altLang="zh-CN" sz="2100" dirty="0"/>
              <a:t>design philosophy of top-down functional </a:t>
            </a:r>
            <a:r>
              <a:rPr lang="en-US" altLang="zh-CN" sz="2100" dirty="0" smtClean="0"/>
              <a:t>method </a:t>
            </a:r>
            <a:r>
              <a:rPr lang="en-US" altLang="zh-CN" sz="2100" dirty="0"/>
              <a:t>is that the system is designed from a functional point of view, starting from the top, and gradually refined into a detailed design. Based on the functional requirements of the system to be completed, the design divides a whole problem into several sub-problems first and then considers each sub-problem to be subdivided into several smaller sub-problems again, and then continues until it can not be further divided</a:t>
            </a:r>
            <a:r>
              <a:rPr lang="en-US" altLang="zh-CN" sz="2100" dirty="0" smtClean="0"/>
              <a:t>.</a:t>
            </a:r>
          </a:p>
          <a:p>
            <a:pPr>
              <a:lnSpc>
                <a:spcPct val="110000"/>
              </a:lnSpc>
            </a:pPr>
            <a:r>
              <a:rPr lang="en-US" altLang="zh-CN" sz="2100" dirty="0"/>
              <a:t>Structured design begins with the data flow diagram and then transforms it into a program structure diagram. These diagrams need to be described in a canonical DFD to achieve a well-understood understanding of the system before it is established. In the design, the development stage needs to be strictly divided, and the work of each stage should be precisely described by the standard methods and charting tools. Each stage takes the standardized documents and materials as the result and finally obtains the system that meets the needs of users.</a:t>
            </a:r>
            <a:endParaRPr lang="en-US" altLang="zh-CN" sz="2100" dirty="0" smtClean="0"/>
          </a:p>
          <a:p>
            <a:endParaRPr lang="en-US" altLang="zh-CN" sz="2400" dirty="0"/>
          </a:p>
        </p:txBody>
      </p:sp>
    </p:spTree>
    <p:extLst>
      <p:ext uri="{BB962C8B-B14F-4D97-AF65-F5344CB8AC3E}">
        <p14:creationId xmlns:p14="http://schemas.microsoft.com/office/powerpoint/2010/main" val="1052093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Call-and-return</a:t>
            </a:r>
            <a:r>
              <a:rPr lang="zh-CN" altLang="en-US" dirty="0"/>
              <a:t> </a:t>
            </a:r>
            <a:endParaRPr lang="en-US" dirty="0">
              <a:latin typeface="微软雅黑" panose="020B0503020204020204" pitchFamily="34" charset="-122"/>
              <a:ea typeface="微软雅黑" panose="020B0503020204020204" pitchFamily="34" charset="-122"/>
            </a:endParaRPr>
          </a:p>
        </p:txBody>
      </p:sp>
      <p:pic>
        <p:nvPicPr>
          <p:cNvPr id="5" name="图片 4" descr="屏幕快照 2018-02-27 下午10.26.3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975" y="1730375"/>
            <a:ext cx="7353300" cy="3429000"/>
          </a:xfrm>
          <a:prstGeom prst="rect">
            <a:avLst/>
          </a:prstGeom>
        </p:spPr>
      </p:pic>
      <p:sp>
        <p:nvSpPr>
          <p:cNvPr id="6" name="文本框 5"/>
          <p:cNvSpPr txBox="1"/>
          <p:nvPr/>
        </p:nvSpPr>
        <p:spPr>
          <a:xfrm>
            <a:off x="2968626" y="5556250"/>
            <a:ext cx="4016316" cy="369332"/>
          </a:xfrm>
          <a:prstGeom prst="rect">
            <a:avLst/>
          </a:prstGeom>
          <a:noFill/>
        </p:spPr>
        <p:txBody>
          <a:bodyPr wrap="square" rtlCol="0">
            <a:spAutoFit/>
          </a:bodyPr>
          <a:lstStyle/>
          <a:p>
            <a:r>
              <a:rPr lang="en-US" altLang="zh-CN" sz="1600" dirty="0"/>
              <a:t>M</a:t>
            </a:r>
            <a:r>
              <a:rPr lang="en-US" altLang="zh-CN" dirty="0"/>
              <a:t>ain Program and </a:t>
            </a:r>
            <a:r>
              <a:rPr lang="en-US" altLang="zh-CN" dirty="0" smtClean="0"/>
              <a:t>Subroutines</a:t>
            </a:r>
            <a:endParaRPr lang="en-US" altLang="zh-CN" dirty="0"/>
          </a:p>
        </p:txBody>
      </p:sp>
    </p:spTree>
    <p:extLst>
      <p:ext uri="{BB962C8B-B14F-4D97-AF65-F5344CB8AC3E}">
        <p14:creationId xmlns:p14="http://schemas.microsoft.com/office/powerpoint/2010/main" val="1205284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Call-and-return</a:t>
            </a:r>
            <a:r>
              <a:rPr lang="zh-CN" altLang="en-US" dirty="0"/>
              <a:t> </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428750"/>
            <a:ext cx="7854950" cy="5254625"/>
          </a:xfrm>
        </p:spPr>
        <p:txBody>
          <a:bodyPr rtlCol="0">
            <a:normAutofit/>
          </a:bodyPr>
          <a:lstStyle/>
          <a:p>
            <a:pPr marL="0" indent="0">
              <a:buNone/>
            </a:pPr>
            <a:r>
              <a:rPr lang="zh-CN" altLang="en-US" dirty="0" smtClean="0"/>
              <a:t> </a:t>
            </a:r>
            <a:r>
              <a:rPr lang="en-US" altLang="zh-CN" sz="2400" b="1" dirty="0" smtClean="0"/>
              <a:t>Top-down programming has the following problems</a:t>
            </a:r>
            <a:r>
              <a:rPr lang="zh-CN" altLang="en-US" sz="2400" b="1" dirty="0" smtClean="0"/>
              <a:t>:</a:t>
            </a:r>
            <a:endParaRPr lang="en-US" altLang="zh-CN" sz="2400" b="1" dirty="0" smtClean="0"/>
          </a:p>
          <a:p>
            <a:r>
              <a:rPr lang="en-US" altLang="zh-CN" sz="2400" dirty="0"/>
              <a:t>Functional evolution is </a:t>
            </a:r>
            <a:r>
              <a:rPr lang="en-US" altLang="zh-CN" sz="2400" dirty="0" smtClean="0"/>
              <a:t>difficult</a:t>
            </a:r>
          </a:p>
          <a:p>
            <a:pPr marL="457200" lvl="1" indent="0">
              <a:lnSpc>
                <a:spcPct val="100000"/>
              </a:lnSpc>
              <a:buNone/>
            </a:pPr>
            <a:r>
              <a:rPr lang="en-US" altLang="zh-CN" sz="1800" dirty="0"/>
              <a:t>The top-down approach creates a better software system model that meets the initial requirements. But as the system changes or adds new demands, the functional structure becomes more clumsy. Because software is designed as a tree structure, modifications and updates often require extensive "pruning" and "grafting," making system maintenance more and more difficult</a:t>
            </a:r>
            <a:r>
              <a:rPr lang="en-US" altLang="zh-CN" sz="1800" dirty="0" smtClean="0"/>
              <a:t>.</a:t>
            </a:r>
          </a:p>
          <a:p>
            <a:r>
              <a:rPr lang="en-US" altLang="zh-CN" sz="2400" dirty="0"/>
              <a:t>The actual system function is not easy to </a:t>
            </a:r>
            <a:r>
              <a:rPr lang="en-US" altLang="zh-CN" sz="2400" dirty="0" smtClean="0"/>
              <a:t>describe</a:t>
            </a:r>
          </a:p>
          <a:p>
            <a:pPr marL="457200" lvl="1" indent="0">
              <a:lnSpc>
                <a:spcPct val="100000"/>
              </a:lnSpc>
              <a:buNone/>
            </a:pPr>
            <a:r>
              <a:rPr lang="en-US" altLang="zh-CN" sz="1800" dirty="0"/>
              <a:t>Large-scale interactive system is difficult to describe from the functional aspects. Many large systems do not have a "top", for example, a software system that involves data queries, data changes, and data consistency. If followed by a functional top-down design, the system may be designed to be based on a unique "Virtual" vertices and produce very complex structures.</a:t>
            </a:r>
            <a:endParaRPr lang="en-US" altLang="zh-CN" sz="1800" dirty="0" smtClean="0"/>
          </a:p>
        </p:txBody>
      </p:sp>
    </p:spTree>
    <p:extLst>
      <p:ext uri="{BB962C8B-B14F-4D97-AF65-F5344CB8AC3E}">
        <p14:creationId xmlns:p14="http://schemas.microsoft.com/office/powerpoint/2010/main" val="963385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Call-and-return</a:t>
            </a:r>
            <a:r>
              <a:rPr lang="zh-CN" altLang="en-US" dirty="0"/>
              <a:t> </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428750"/>
            <a:ext cx="7854950" cy="4111625"/>
          </a:xfrm>
        </p:spPr>
        <p:txBody>
          <a:bodyPr rtlCol="0">
            <a:normAutofit/>
          </a:bodyPr>
          <a:lstStyle/>
          <a:p>
            <a:pPr marL="0" indent="0">
              <a:buNone/>
            </a:pPr>
            <a:r>
              <a:rPr lang="zh-CN" altLang="en-US" dirty="0" smtClean="0"/>
              <a:t> </a:t>
            </a:r>
            <a:r>
              <a:rPr lang="en-US" altLang="zh-CN" sz="2400" b="1" dirty="0" smtClean="0"/>
              <a:t>Top-down programming has the following problems</a:t>
            </a:r>
            <a:r>
              <a:rPr lang="zh-CN" altLang="en-US" sz="2400" b="1" dirty="0" smtClean="0"/>
              <a:t>:</a:t>
            </a:r>
            <a:endParaRPr lang="en-US" altLang="zh-CN" sz="2400" b="1" dirty="0" smtClean="0"/>
          </a:p>
          <a:p>
            <a:r>
              <a:rPr lang="en-US" altLang="zh-CN" dirty="0"/>
              <a:t>Functional Design Loses Data and Data Structure</a:t>
            </a:r>
            <a:r>
              <a:rPr lang="en-US" altLang="zh-CN" dirty="0" smtClean="0"/>
              <a:t>.</a:t>
            </a:r>
          </a:p>
          <a:p>
            <a:pPr marL="457200" lvl="1" indent="0">
              <a:lnSpc>
                <a:spcPct val="100000"/>
              </a:lnSpc>
              <a:buNone/>
            </a:pPr>
            <a:r>
              <a:rPr lang="en-US" altLang="zh-CN" sz="1800" dirty="0"/>
              <a:t>Because system decomposition highlights only the functional aspects of the problem, the impact of the data structure on the problem is lost</a:t>
            </a:r>
            <a:endParaRPr lang="en-US" altLang="zh-CN" sz="1800" dirty="0" smtClean="0"/>
          </a:p>
          <a:p>
            <a:r>
              <a:rPr lang="en-US" altLang="zh-CN" sz="2400" dirty="0"/>
              <a:t>Software products designed by function produce less reusable </a:t>
            </a:r>
            <a:r>
              <a:rPr lang="en-US" altLang="zh-CN" sz="2400" dirty="0" smtClean="0"/>
              <a:t>code.</a:t>
            </a:r>
          </a:p>
          <a:p>
            <a:pPr marL="457200" lvl="1" indent="0">
              <a:lnSpc>
                <a:spcPct val="100000"/>
              </a:lnSpc>
              <a:buNone/>
            </a:pPr>
            <a:r>
              <a:rPr lang="zh-CN" altLang="en-US" sz="1800" dirty="0"/>
              <a:t> </a:t>
            </a:r>
            <a:r>
              <a:rPr lang="en-US" altLang="zh-CN" sz="1800" dirty="0"/>
              <a:t>The design of each program unit considers only very limited requirements, because these specific requirements are less likely to appear in the next question, so the resulting design and code is not universal and generic.</a:t>
            </a:r>
          </a:p>
        </p:txBody>
      </p:sp>
    </p:spTree>
    <p:extLst>
      <p:ext uri="{BB962C8B-B14F-4D97-AF65-F5344CB8AC3E}">
        <p14:creationId xmlns:p14="http://schemas.microsoft.com/office/powerpoint/2010/main" val="3129506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Call-and-return</a:t>
            </a:r>
            <a:r>
              <a:rPr lang="zh-CN" altLang="en-US" dirty="0"/>
              <a:t> </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428750"/>
            <a:ext cx="7854950" cy="5254625"/>
          </a:xfrm>
        </p:spPr>
        <p:txBody>
          <a:bodyPr rtlCol="0">
            <a:normAutofit fontScale="70000" lnSpcReduction="20000"/>
          </a:bodyPr>
          <a:lstStyle/>
          <a:p>
            <a:pPr marL="0" indent="0">
              <a:buNone/>
            </a:pPr>
            <a:r>
              <a:rPr lang="zh-CN" altLang="en-US" dirty="0" smtClean="0"/>
              <a:t> </a:t>
            </a:r>
            <a:r>
              <a:rPr lang="en-US" altLang="zh-CN" sz="2400" b="1" dirty="0" smtClean="0"/>
              <a:t>M</a:t>
            </a:r>
            <a:r>
              <a:rPr lang="en-US" altLang="zh-CN" sz="2800" b="1" dirty="0" smtClean="0"/>
              <a:t>ain Program and Subroutines</a:t>
            </a:r>
          </a:p>
          <a:p>
            <a:pPr>
              <a:lnSpc>
                <a:spcPts val="2040"/>
              </a:lnSpc>
              <a:spcBef>
                <a:spcPts val="600"/>
              </a:spcBef>
            </a:pPr>
            <a:r>
              <a:rPr lang="en-US" altLang="zh-CN" sz="2400" dirty="0" smtClean="0"/>
              <a:t>Summary: Decomposition based upon separation of</a:t>
            </a:r>
            <a:r>
              <a:rPr lang="zh-CN" altLang="en-US" sz="2400" dirty="0" smtClean="0"/>
              <a:t> </a:t>
            </a:r>
            <a:r>
              <a:rPr lang="en-US" altLang="zh-CN" sz="2400" dirty="0" smtClean="0"/>
              <a:t>functional</a:t>
            </a:r>
            <a:r>
              <a:rPr lang="zh-CN" altLang="en-US" sz="2400" dirty="0" smtClean="0"/>
              <a:t> </a:t>
            </a:r>
            <a:r>
              <a:rPr lang="en-US" altLang="zh-CN" sz="2400" dirty="0" smtClean="0"/>
              <a:t>processing steps.</a:t>
            </a:r>
          </a:p>
          <a:p>
            <a:pPr>
              <a:lnSpc>
                <a:spcPts val="2040"/>
              </a:lnSpc>
              <a:spcBef>
                <a:spcPts val="600"/>
              </a:spcBef>
            </a:pPr>
            <a:r>
              <a:rPr lang="en-US" altLang="zh-CN" sz="2400" dirty="0" smtClean="0"/>
              <a:t>Components</a:t>
            </a:r>
            <a:r>
              <a:rPr lang="en-US" altLang="zh-CN" sz="2400" dirty="0"/>
              <a:t>:· Main program and subroutines</a:t>
            </a:r>
            <a:r>
              <a:rPr lang="en-US" altLang="zh-CN" sz="2400" dirty="0" smtClean="0"/>
              <a:t>.</a:t>
            </a:r>
          </a:p>
          <a:p>
            <a:pPr>
              <a:lnSpc>
                <a:spcPts val="2040"/>
              </a:lnSpc>
              <a:spcBef>
                <a:spcPts val="600"/>
              </a:spcBef>
            </a:pPr>
            <a:r>
              <a:rPr lang="en-US" altLang="zh-CN" sz="2400" dirty="0" smtClean="0"/>
              <a:t>Connectors</a:t>
            </a:r>
            <a:r>
              <a:rPr lang="en-US" altLang="zh-CN" sz="2400" dirty="0"/>
              <a:t>: Function/procedure calls</a:t>
            </a:r>
            <a:r>
              <a:rPr lang="en-US" altLang="zh-CN" sz="2400" dirty="0" smtClean="0"/>
              <a:t>.</a:t>
            </a:r>
          </a:p>
          <a:p>
            <a:pPr>
              <a:lnSpc>
                <a:spcPts val="2040"/>
              </a:lnSpc>
              <a:spcBef>
                <a:spcPts val="600"/>
              </a:spcBef>
            </a:pPr>
            <a:r>
              <a:rPr lang="en-US" altLang="zh-CN" sz="2400" dirty="0" smtClean="0"/>
              <a:t>Data </a:t>
            </a:r>
            <a:r>
              <a:rPr lang="en-US" altLang="zh-CN" sz="2400" dirty="0"/>
              <a:t>elements: Values passed in/out of subroutines. </a:t>
            </a:r>
          </a:p>
          <a:p>
            <a:pPr>
              <a:lnSpc>
                <a:spcPts val="2040"/>
              </a:lnSpc>
              <a:spcBef>
                <a:spcPts val="600"/>
              </a:spcBef>
            </a:pPr>
            <a:r>
              <a:rPr lang="en-US" altLang="zh-CN" sz="2400" dirty="0"/>
              <a:t>Topology: Static organization of components is hierarchical; full structure is a directed graph</a:t>
            </a:r>
            <a:r>
              <a:rPr lang="en-US" altLang="zh-CN" sz="2400" dirty="0" smtClean="0"/>
              <a:t>.</a:t>
            </a:r>
          </a:p>
          <a:p>
            <a:pPr>
              <a:lnSpc>
                <a:spcPts val="2040"/>
              </a:lnSpc>
              <a:spcBef>
                <a:spcPts val="600"/>
              </a:spcBef>
            </a:pPr>
            <a:r>
              <a:rPr lang="en-US" altLang="zh-CN" sz="2400" dirty="0" smtClean="0"/>
              <a:t> </a:t>
            </a:r>
            <a:r>
              <a:rPr lang="en-US" altLang="zh-CN" sz="2400" dirty="0"/>
              <a:t>Additional </a:t>
            </a:r>
            <a:r>
              <a:rPr lang="en-US" altLang="zh-CN" sz="2400" dirty="0" smtClean="0"/>
              <a:t>constraints</a:t>
            </a:r>
            <a:r>
              <a:rPr lang="zh-CN" altLang="en-US" sz="2400" dirty="0" smtClean="0"/>
              <a:t> </a:t>
            </a:r>
            <a:r>
              <a:rPr lang="en-US" altLang="zh-CN" sz="2400" dirty="0" err="1" smtClean="0"/>
              <a:t>imposed:None</a:t>
            </a:r>
            <a:r>
              <a:rPr lang="en-US" altLang="zh-CN" sz="2400" dirty="0" smtClean="0"/>
              <a:t>.</a:t>
            </a:r>
          </a:p>
          <a:p>
            <a:pPr>
              <a:lnSpc>
                <a:spcPts val="2040"/>
              </a:lnSpc>
              <a:spcBef>
                <a:spcPts val="600"/>
              </a:spcBef>
            </a:pPr>
            <a:r>
              <a:rPr lang="zh-CN" altLang="zh-CN" sz="2400" dirty="0" smtClean="0"/>
              <a:t>Q</a:t>
            </a:r>
            <a:r>
              <a:rPr lang="en-US" altLang="zh-CN" sz="2400" dirty="0" err="1" smtClean="0"/>
              <a:t>ualities</a:t>
            </a:r>
            <a:r>
              <a:rPr lang="zh-CN" altLang="en-US" sz="2400" dirty="0" smtClean="0"/>
              <a:t> </a:t>
            </a:r>
            <a:r>
              <a:rPr lang="en-US" altLang="zh-CN" sz="2400" dirty="0" smtClean="0"/>
              <a:t>yield</a:t>
            </a:r>
            <a:r>
              <a:rPr lang="zh-CN" altLang="zh-CN" sz="2400" dirty="0" smtClean="0"/>
              <a:t>e</a:t>
            </a:r>
            <a:r>
              <a:rPr lang="en-US" altLang="zh-CN" sz="2400" dirty="0" smtClean="0"/>
              <a:t>d:</a:t>
            </a:r>
            <a:r>
              <a:rPr lang="zh-CN" altLang="en-US" sz="2400" dirty="0" smtClean="0"/>
              <a:t> </a:t>
            </a:r>
            <a:r>
              <a:rPr lang="zh-CN" altLang="zh-CN" sz="2400" dirty="0" smtClean="0"/>
              <a:t>M</a:t>
            </a:r>
            <a:r>
              <a:rPr lang="en-US" altLang="zh-CN" sz="2400" dirty="0" err="1" smtClean="0"/>
              <a:t>odularity</a:t>
            </a:r>
            <a:r>
              <a:rPr lang="en-US" altLang="zh-CN" sz="2400" dirty="0" smtClean="0"/>
              <a:t>:</a:t>
            </a:r>
            <a:r>
              <a:rPr lang="zh-CN" altLang="en-US" sz="2400" dirty="0" smtClean="0"/>
              <a:t> </a:t>
            </a:r>
            <a:r>
              <a:rPr lang="en-US" altLang="zh-CN" sz="2400" dirty="0" smtClean="0"/>
              <a:t>Subroutines </a:t>
            </a:r>
            <a:r>
              <a:rPr lang="en-US" altLang="zh-CN" sz="2400" dirty="0"/>
              <a:t>may be replaced with different implementations long as interface semantics are unaffected. </a:t>
            </a:r>
          </a:p>
          <a:p>
            <a:pPr>
              <a:lnSpc>
                <a:spcPts val="2040"/>
              </a:lnSpc>
              <a:spcBef>
                <a:spcPts val="600"/>
              </a:spcBef>
            </a:pPr>
            <a:r>
              <a:rPr lang="en-US" altLang="zh-CN" sz="2400" dirty="0"/>
              <a:t>Typical uses:. </a:t>
            </a:r>
            <a:r>
              <a:rPr lang="en-US" altLang="zh-CN" sz="2400" dirty="0" smtClean="0"/>
              <a:t>Small</a:t>
            </a:r>
            <a:r>
              <a:rPr lang="zh-CN" altLang="en-US" sz="2400" dirty="0" smtClean="0"/>
              <a:t> </a:t>
            </a:r>
            <a:r>
              <a:rPr lang="en-US" altLang="zh-CN" sz="2400" dirty="0" smtClean="0"/>
              <a:t>programs;</a:t>
            </a:r>
            <a:r>
              <a:rPr lang="zh-CN" altLang="en-US" sz="2400" dirty="0" smtClean="0"/>
              <a:t> </a:t>
            </a:r>
            <a:r>
              <a:rPr lang="en-US" altLang="zh-CN" sz="2400" dirty="0" smtClean="0"/>
              <a:t>pedagogical</a:t>
            </a:r>
            <a:r>
              <a:rPr lang="zh-CN" altLang="en-US" sz="2400" dirty="0" smtClean="0"/>
              <a:t> </a:t>
            </a:r>
            <a:r>
              <a:rPr lang="en-US" altLang="zh-CN" sz="2400" dirty="0" smtClean="0"/>
              <a:t>purposes</a:t>
            </a:r>
          </a:p>
          <a:p>
            <a:pPr>
              <a:lnSpc>
                <a:spcPts val="2040"/>
              </a:lnSpc>
              <a:spcBef>
                <a:spcPts val="600"/>
              </a:spcBef>
            </a:pPr>
            <a:r>
              <a:rPr lang="en-US" altLang="zh-CN" sz="2400" dirty="0" smtClean="0"/>
              <a:t>Cautions</a:t>
            </a:r>
            <a:r>
              <a:rPr lang="en-US" altLang="zh-CN" sz="2400" dirty="0"/>
              <a:t>: Typically fails to scale </a:t>
            </a:r>
            <a:r>
              <a:rPr lang="en-US" altLang="zh-CN" sz="2400" dirty="0" smtClean="0"/>
              <a:t>to</a:t>
            </a:r>
            <a:r>
              <a:rPr lang="zh-CN" altLang="en-US" sz="2400" dirty="0" smtClean="0"/>
              <a:t> </a:t>
            </a:r>
            <a:r>
              <a:rPr lang="en-US" altLang="zh-CN" sz="2400" dirty="0" smtClean="0"/>
              <a:t>large </a:t>
            </a:r>
            <a:r>
              <a:rPr lang="en-US" altLang="zh-CN" sz="2400" dirty="0"/>
              <a:t>applications</a:t>
            </a:r>
            <a:r>
              <a:rPr lang="en-US" altLang="zh-CN" sz="2400" dirty="0" smtClean="0"/>
              <a:t>;</a:t>
            </a:r>
            <a:r>
              <a:rPr lang="zh-CN" altLang="en-US" sz="2400" dirty="0" smtClean="0"/>
              <a:t> </a:t>
            </a:r>
            <a:r>
              <a:rPr lang="en-US" altLang="zh-CN" sz="2400" dirty="0" smtClean="0"/>
              <a:t>inadequate </a:t>
            </a:r>
            <a:r>
              <a:rPr lang="en-US" altLang="zh-CN" sz="2400" dirty="0"/>
              <a:t>attention to data structures. Unpredictable effort required to accommodate new requirements</a:t>
            </a:r>
            <a:r>
              <a:rPr lang="en-US" altLang="zh-CN" sz="2400" dirty="0" smtClean="0"/>
              <a:t>.</a:t>
            </a:r>
          </a:p>
          <a:p>
            <a:pPr>
              <a:lnSpc>
                <a:spcPts val="2040"/>
              </a:lnSpc>
              <a:spcBef>
                <a:spcPts val="600"/>
              </a:spcBef>
            </a:pPr>
            <a:r>
              <a:rPr lang="en-US" altLang="zh-CN" sz="2400" dirty="0" smtClean="0"/>
              <a:t>Relations </a:t>
            </a:r>
            <a:r>
              <a:rPr lang="en-US" altLang="zh-CN" sz="2400" dirty="0"/>
              <a:t>to </a:t>
            </a:r>
            <a:r>
              <a:rPr lang="en-US" altLang="zh-CN" sz="2400" dirty="0" smtClean="0"/>
              <a:t>programming </a:t>
            </a:r>
            <a:r>
              <a:rPr lang="en-US" altLang="zh-CN" sz="2400" dirty="0"/>
              <a:t>languages. or environments: Traditional imperative programming languages, such as BASIC, Pascal, or C. </a:t>
            </a:r>
          </a:p>
        </p:txBody>
      </p:sp>
    </p:spTree>
    <p:extLst>
      <p:ext uri="{BB962C8B-B14F-4D97-AF65-F5344CB8AC3E}">
        <p14:creationId xmlns:p14="http://schemas.microsoft.com/office/powerpoint/2010/main" val="2602242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Call-and-return</a:t>
            </a:r>
            <a:r>
              <a:rPr lang="zh-CN" altLang="en-US" dirty="0"/>
              <a:t> </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199"/>
            <a:ext cx="7486650" cy="4448175"/>
          </a:xfrm>
        </p:spPr>
        <p:txBody>
          <a:bodyPr rtlCol="0">
            <a:normAutofit fontScale="92500"/>
          </a:bodyPr>
          <a:lstStyle/>
          <a:p>
            <a:pPr marL="0" indent="0">
              <a:buNone/>
            </a:pPr>
            <a:r>
              <a:rPr lang="zh-CN" altLang="en-US" dirty="0"/>
              <a:t> </a:t>
            </a:r>
            <a:r>
              <a:rPr lang="zh-CN" altLang="en-US" dirty="0" smtClean="0"/>
              <a:t> </a:t>
            </a:r>
            <a:r>
              <a:rPr lang="en-US" altLang="zh-CN" sz="2400" b="1" dirty="0" smtClean="0"/>
              <a:t>Object</a:t>
            </a:r>
            <a:r>
              <a:rPr lang="en-US" altLang="zh-CN" sz="2400" b="1" dirty="0"/>
              <a:t>-</a:t>
            </a:r>
            <a:r>
              <a:rPr lang="en-US" altLang="zh-CN" sz="2400" b="1" dirty="0" smtClean="0"/>
              <a:t>Oriented</a:t>
            </a:r>
            <a:endParaRPr lang="en-US" altLang="zh-CN" sz="2400" dirty="0"/>
          </a:p>
          <a:p>
            <a:r>
              <a:rPr lang="en-US" altLang="zh-CN" sz="2200" dirty="0"/>
              <a:t>Object-oriented design and programming methods allow programmers to encapsulate data and limit access to data</a:t>
            </a:r>
            <a:r>
              <a:rPr lang="en-US" altLang="zh-CN" sz="2200" dirty="0" smtClean="0"/>
              <a:t>.</a:t>
            </a:r>
          </a:p>
          <a:p>
            <a:r>
              <a:rPr lang="en-US" altLang="zh-CN" sz="2200" dirty="0"/>
              <a:t>An object is an entity that binds data to operations (</a:t>
            </a:r>
            <a:r>
              <a:rPr lang="en-US" altLang="zh-CN" sz="2200" dirty="0" err="1"/>
              <a:t>ie</a:t>
            </a:r>
            <a:r>
              <a:rPr lang="en-US" altLang="zh-CN" sz="2200" dirty="0"/>
              <a:t>, functions or methods) that access and maintain the data. Objects provide some easy-to-use, standardized methods to manipulate their data and hide the tedious details of their specific tasks</a:t>
            </a:r>
            <a:r>
              <a:rPr lang="en-US" altLang="zh-CN" sz="2200" dirty="0" smtClean="0"/>
              <a:t>.</a:t>
            </a:r>
          </a:p>
          <a:p>
            <a:r>
              <a:rPr lang="en-US" altLang="zh-CN" sz="2200" dirty="0"/>
              <a:t>In object-oriented design, the system is seen as consisting of a collection of objects (rather than functions or methods) that send messages from one object to another. Each object has its own related functions.</a:t>
            </a:r>
          </a:p>
        </p:txBody>
      </p:sp>
    </p:spTree>
    <p:extLst>
      <p:ext uri="{BB962C8B-B14F-4D97-AF65-F5344CB8AC3E}">
        <p14:creationId xmlns:p14="http://schemas.microsoft.com/office/powerpoint/2010/main" val="225423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Call-and-return</a:t>
            </a:r>
            <a:r>
              <a:rPr lang="zh-CN" altLang="en-US" dirty="0"/>
              <a:t> </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200"/>
            <a:ext cx="7486650" cy="606426"/>
          </a:xfrm>
        </p:spPr>
        <p:txBody>
          <a:bodyPr rtlCol="0">
            <a:normAutofit/>
          </a:bodyPr>
          <a:lstStyle/>
          <a:p>
            <a:pPr marL="0" indent="0">
              <a:buNone/>
            </a:pPr>
            <a:r>
              <a:rPr lang="zh-CN" altLang="en-US" dirty="0"/>
              <a:t> </a:t>
            </a:r>
            <a:r>
              <a:rPr lang="zh-CN" altLang="en-US" dirty="0" smtClean="0"/>
              <a:t> </a:t>
            </a:r>
            <a:r>
              <a:rPr lang="en-US" altLang="zh-CN" sz="2400" b="1" dirty="0" smtClean="0"/>
              <a:t>Object</a:t>
            </a:r>
            <a:r>
              <a:rPr lang="en-US" altLang="zh-CN" sz="2400" b="1" dirty="0"/>
              <a:t>-</a:t>
            </a:r>
            <a:r>
              <a:rPr lang="en-US" altLang="zh-CN" sz="2400" b="1" dirty="0" smtClean="0"/>
              <a:t>Oriented</a:t>
            </a:r>
            <a:endParaRPr lang="en-US" altLang="zh-CN" sz="2400" dirty="0"/>
          </a:p>
        </p:txBody>
      </p:sp>
      <p:pic>
        <p:nvPicPr>
          <p:cNvPr id="2" name="图片 1" descr="屏幕快照 2018-02-27 下午11.57.0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4250" y="2359025"/>
            <a:ext cx="7442200" cy="2489200"/>
          </a:xfrm>
          <a:prstGeom prst="rect">
            <a:avLst/>
          </a:prstGeom>
        </p:spPr>
      </p:pic>
      <p:sp>
        <p:nvSpPr>
          <p:cNvPr id="3" name="文本框 2"/>
          <p:cNvSpPr txBox="1"/>
          <p:nvPr/>
        </p:nvSpPr>
        <p:spPr>
          <a:xfrm>
            <a:off x="2365375" y="5095875"/>
            <a:ext cx="4081203" cy="369332"/>
          </a:xfrm>
          <a:prstGeom prst="rect">
            <a:avLst/>
          </a:prstGeom>
          <a:noFill/>
        </p:spPr>
        <p:txBody>
          <a:bodyPr wrap="none" rtlCol="0">
            <a:spAutoFit/>
          </a:bodyPr>
          <a:lstStyle/>
          <a:p>
            <a:r>
              <a:rPr kumimoji="1" lang="zh-CN" altLang="zh-CN" dirty="0" smtClean="0"/>
              <a:t>O</a:t>
            </a:r>
            <a:r>
              <a:rPr kumimoji="1" lang="en-US" altLang="zh-CN" dirty="0" err="1" smtClean="0"/>
              <a:t>bject</a:t>
            </a:r>
            <a:r>
              <a:rPr kumimoji="1" lang="en-US" altLang="zh-CN" dirty="0" smtClean="0"/>
              <a:t>-Oriented</a:t>
            </a:r>
            <a:r>
              <a:rPr kumimoji="1" lang="zh-CN" altLang="en-US" dirty="0" smtClean="0"/>
              <a:t> </a:t>
            </a:r>
            <a:r>
              <a:rPr kumimoji="1" lang="en-US" altLang="zh-CN" dirty="0" smtClean="0"/>
              <a:t>architecture</a:t>
            </a:r>
            <a:r>
              <a:rPr kumimoji="1" lang="zh-CN" altLang="en-US" dirty="0" smtClean="0"/>
              <a:t> </a:t>
            </a:r>
            <a:r>
              <a:rPr kumimoji="1" lang="en-US" altLang="zh-CN" dirty="0" smtClean="0"/>
              <a:t>structure</a:t>
            </a:r>
            <a:endParaRPr kumimoji="1" lang="zh-CN" altLang="en-US" dirty="0"/>
          </a:p>
        </p:txBody>
      </p:sp>
    </p:spTree>
    <p:extLst>
      <p:ext uri="{BB962C8B-B14F-4D97-AF65-F5344CB8AC3E}">
        <p14:creationId xmlns:p14="http://schemas.microsoft.com/office/powerpoint/2010/main" val="582919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smtClean="0"/>
              <a:t>Architecture</a:t>
            </a:r>
            <a:r>
              <a:rPr lang="zh-CN" altLang="en-US" dirty="0" smtClean="0"/>
              <a:t> </a:t>
            </a:r>
            <a:r>
              <a:rPr lang="en-US" altLang="zh-CN" dirty="0" smtClean="0"/>
              <a:t>Styles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p:txBody>
          <a:bodyPr rtlCol="0">
            <a:normAutofit lnSpcReduction="10000"/>
          </a:bodyPr>
          <a:lstStyle/>
          <a:p>
            <a:pPr>
              <a:lnSpc>
                <a:spcPct val="100000"/>
              </a:lnSpc>
            </a:pPr>
            <a:r>
              <a:rPr lang="en-US" altLang="zh-CN" sz="2400" dirty="0" err="1"/>
              <a:t>Garlan</a:t>
            </a:r>
            <a:r>
              <a:rPr lang="en-US" altLang="zh-CN" sz="2400" dirty="0"/>
              <a:t> and Shaw </a:t>
            </a:r>
            <a:r>
              <a:rPr lang="en-US" altLang="zh-CN" sz="2400" dirty="0" smtClean="0"/>
              <a:t>gave </a:t>
            </a:r>
            <a:r>
              <a:rPr lang="en-US" altLang="zh-CN" sz="2400" dirty="0"/>
              <a:t>a general architectural </a:t>
            </a:r>
            <a:r>
              <a:rPr lang="en-US" altLang="zh-CN" sz="2400" dirty="0" smtClean="0"/>
              <a:t>style</a:t>
            </a:r>
            <a:r>
              <a:rPr lang="zh-CN" altLang="en-US" sz="2400" dirty="0" smtClean="0"/>
              <a:t> </a:t>
            </a:r>
            <a:r>
              <a:rPr lang="en-US" altLang="zh-CN" sz="2400" dirty="0" smtClean="0"/>
              <a:t>classification </a:t>
            </a:r>
            <a:r>
              <a:rPr lang="en-US" altLang="zh-CN" sz="2400" dirty="0"/>
              <a:t>(classic software </a:t>
            </a:r>
            <a:r>
              <a:rPr lang="en-US" altLang="zh-CN" sz="2400" dirty="0" smtClean="0"/>
              <a:t>architecture </a:t>
            </a:r>
            <a:r>
              <a:rPr lang="en-US" altLang="zh-CN" sz="2400" dirty="0"/>
              <a:t>style</a:t>
            </a:r>
            <a:r>
              <a:rPr lang="en-US" altLang="zh-CN" sz="2400" dirty="0" smtClean="0"/>
              <a:t>):</a:t>
            </a:r>
          </a:p>
          <a:p>
            <a:pPr rtl="0"/>
            <a:r>
              <a:rPr lang="en-US" altLang="zh-CN" b="1" dirty="0" smtClean="0">
                <a:latin typeface="微软雅黑" panose="020B0503020204020204" pitchFamily="34" charset="-122"/>
                <a:ea typeface="微软雅黑" panose="020B0503020204020204" pitchFamily="34" charset="-122"/>
              </a:rPr>
              <a:t>Dataflow</a:t>
            </a:r>
            <a:r>
              <a:rPr lang="zh-CN" altLang="en-US" b="1" dirty="0" smtClean="0">
                <a:latin typeface="微软雅黑" panose="020B0503020204020204" pitchFamily="34" charset="-122"/>
                <a:ea typeface="微软雅黑" panose="020B0503020204020204" pitchFamily="34" charset="-122"/>
              </a:rPr>
              <a:t> </a:t>
            </a:r>
            <a:r>
              <a:rPr lang="en-US" altLang="zh-CN" b="1" dirty="0" smtClean="0">
                <a:latin typeface="微软雅黑" panose="020B0503020204020204" pitchFamily="34" charset="-122"/>
                <a:ea typeface="微软雅黑" panose="020B0503020204020204" pitchFamily="34" charset="-122"/>
              </a:rPr>
              <a:t>systems</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Batch</a:t>
            </a:r>
            <a:r>
              <a:rPr lang="zh-CN" altLang="en-US" dirty="0" smtClean="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sequential;</a:t>
            </a:r>
            <a:r>
              <a:rPr lang="zh-CN" altLang="en-US" dirty="0" smtClean="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Pipes</a:t>
            </a:r>
            <a:r>
              <a:rPr lang="zh-CN" altLang="en-US" dirty="0" smtClean="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and</a:t>
            </a:r>
            <a:r>
              <a:rPr lang="zh-CN" altLang="en-US" dirty="0" smtClean="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filters</a:t>
            </a:r>
          </a:p>
          <a:p>
            <a:pPr rtl="0"/>
            <a:r>
              <a:rPr lang="en-US" altLang="zh-CN" b="1" dirty="0"/>
              <a:t>Call-and-return</a:t>
            </a:r>
            <a:r>
              <a:rPr lang="zh-CN" altLang="en-US" b="1" dirty="0"/>
              <a:t> </a:t>
            </a:r>
            <a:r>
              <a:rPr lang="en-US" altLang="zh-CN" b="1" dirty="0"/>
              <a:t>systems</a:t>
            </a:r>
            <a:r>
              <a:rPr lang="en-US" altLang="zh-CN" dirty="0" smtClean="0"/>
              <a:t>:</a:t>
            </a:r>
            <a:r>
              <a:rPr lang="zh-CN" altLang="en-US" dirty="0" smtClean="0"/>
              <a:t> </a:t>
            </a:r>
            <a:r>
              <a:rPr lang="en-US" altLang="zh-CN" dirty="0" smtClean="0"/>
              <a:t>Main</a:t>
            </a:r>
            <a:r>
              <a:rPr lang="zh-CN" altLang="en-US" dirty="0" smtClean="0"/>
              <a:t> </a:t>
            </a:r>
            <a:r>
              <a:rPr lang="en-US" altLang="zh-CN" dirty="0" smtClean="0"/>
              <a:t>program</a:t>
            </a:r>
            <a:r>
              <a:rPr lang="zh-CN" altLang="en-US" dirty="0" smtClean="0"/>
              <a:t> </a:t>
            </a:r>
            <a:r>
              <a:rPr lang="en-US" altLang="zh-CN" dirty="0" smtClean="0"/>
              <a:t>and</a:t>
            </a:r>
            <a:r>
              <a:rPr lang="zh-CN" altLang="en-US" dirty="0" smtClean="0"/>
              <a:t> </a:t>
            </a:r>
            <a:r>
              <a:rPr lang="en-US" altLang="zh-CN" dirty="0" smtClean="0"/>
              <a:t>subroutine;</a:t>
            </a:r>
            <a:r>
              <a:rPr lang="zh-CN" altLang="en-US" dirty="0" smtClean="0"/>
              <a:t> </a:t>
            </a:r>
            <a:endParaRPr lang="en-US" altLang="zh-CN" dirty="0" smtClean="0"/>
          </a:p>
          <a:p>
            <a:pPr marL="0" indent="0" rtl="0">
              <a:buNone/>
            </a:pPr>
            <a:r>
              <a:rPr lang="zh-CN" altLang="zh-CN" dirty="0"/>
              <a:t> </a:t>
            </a:r>
            <a:r>
              <a:rPr lang="zh-CN" altLang="en-US" dirty="0" smtClean="0"/>
              <a:t>    </a:t>
            </a:r>
            <a:r>
              <a:rPr lang="en-US" altLang="zh-CN" dirty="0" smtClean="0"/>
              <a:t>OO</a:t>
            </a:r>
            <a:r>
              <a:rPr lang="zh-CN" altLang="en-US" dirty="0" smtClean="0"/>
              <a:t> </a:t>
            </a:r>
            <a:r>
              <a:rPr lang="en-US" altLang="zh-CN" dirty="0" smtClean="0"/>
              <a:t>systems;</a:t>
            </a:r>
            <a:r>
              <a:rPr lang="zh-CN" altLang="en-US" dirty="0" smtClean="0"/>
              <a:t> </a:t>
            </a:r>
            <a:r>
              <a:rPr lang="en-US" altLang="zh-CN" dirty="0" smtClean="0"/>
              <a:t>Hierarchical</a:t>
            </a:r>
            <a:r>
              <a:rPr lang="zh-CN" altLang="en-US" dirty="0" smtClean="0"/>
              <a:t> </a:t>
            </a:r>
            <a:r>
              <a:rPr lang="en-US" altLang="zh-CN" dirty="0" smtClean="0"/>
              <a:t>layers</a:t>
            </a:r>
          </a:p>
          <a:p>
            <a:pPr rtl="0"/>
            <a:r>
              <a:rPr lang="zh-CN" altLang="zh-CN" b="1" dirty="0" smtClean="0">
                <a:latin typeface="微软雅黑" panose="020B0503020204020204" pitchFamily="34" charset="-122"/>
                <a:ea typeface="微软雅黑" panose="020B0503020204020204" pitchFamily="34" charset="-122"/>
              </a:rPr>
              <a:t>I</a:t>
            </a:r>
            <a:r>
              <a:rPr lang="en-US" altLang="zh-CN" b="1" dirty="0" err="1" smtClean="0">
                <a:latin typeface="微软雅黑" panose="020B0503020204020204" pitchFamily="34" charset="-122"/>
                <a:ea typeface="微软雅黑" panose="020B0503020204020204" pitchFamily="34" charset="-122"/>
              </a:rPr>
              <a:t>ndependent</a:t>
            </a:r>
            <a:r>
              <a:rPr lang="zh-CN" altLang="en-US" b="1" dirty="0" smtClean="0">
                <a:latin typeface="微软雅黑" panose="020B0503020204020204" pitchFamily="34" charset="-122"/>
                <a:ea typeface="微软雅黑" panose="020B0503020204020204" pitchFamily="34" charset="-122"/>
              </a:rPr>
              <a:t> </a:t>
            </a:r>
            <a:r>
              <a:rPr lang="en-US" altLang="zh-CN" b="1" dirty="0" smtClean="0">
                <a:latin typeface="微软雅黑" panose="020B0503020204020204" pitchFamily="34" charset="-122"/>
                <a:ea typeface="微软雅黑" panose="020B0503020204020204" pitchFamily="34" charset="-122"/>
              </a:rPr>
              <a:t>components</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Communicating</a:t>
            </a:r>
            <a:r>
              <a:rPr lang="zh-CN" altLang="en-US" dirty="0" smtClean="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process;</a:t>
            </a:r>
            <a:r>
              <a:rPr lang="zh-CN" altLang="en-US" dirty="0" smtClean="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Event</a:t>
            </a:r>
            <a:r>
              <a:rPr lang="zh-CN" altLang="en-US" dirty="0" smtClean="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systems</a:t>
            </a:r>
          </a:p>
          <a:p>
            <a:pPr rtl="0"/>
            <a:r>
              <a:rPr lang="zh-CN" altLang="zh-CN" b="1" dirty="0" smtClean="0"/>
              <a:t>V</a:t>
            </a:r>
            <a:r>
              <a:rPr lang="en-US" altLang="zh-CN" b="1" dirty="0" err="1" smtClean="0"/>
              <a:t>irtual</a:t>
            </a:r>
            <a:r>
              <a:rPr lang="zh-CN" altLang="en-US" b="1" dirty="0" smtClean="0"/>
              <a:t> </a:t>
            </a:r>
            <a:r>
              <a:rPr lang="en-US" altLang="zh-CN" b="1" dirty="0" smtClean="0"/>
              <a:t>machines</a:t>
            </a:r>
            <a:r>
              <a:rPr lang="en-US" altLang="zh-CN" dirty="0" smtClean="0"/>
              <a:t>:</a:t>
            </a:r>
            <a:r>
              <a:rPr lang="zh-CN" altLang="en-US" dirty="0" smtClean="0"/>
              <a:t> </a:t>
            </a:r>
            <a:r>
              <a:rPr lang="en-US" altLang="zh-CN" dirty="0" smtClean="0"/>
              <a:t>Interpreters</a:t>
            </a:r>
            <a:r>
              <a:rPr lang="zh-CN" altLang="en-US" dirty="0" smtClean="0"/>
              <a:t>; </a:t>
            </a:r>
            <a:r>
              <a:rPr lang="en-US" altLang="zh-CN" dirty="0" smtClean="0"/>
              <a:t>Rule-based</a:t>
            </a:r>
            <a:r>
              <a:rPr lang="zh-CN" altLang="en-US" dirty="0" smtClean="0"/>
              <a:t> </a:t>
            </a:r>
            <a:r>
              <a:rPr lang="en-US" altLang="zh-CN" dirty="0" smtClean="0"/>
              <a:t>systems</a:t>
            </a:r>
          </a:p>
          <a:p>
            <a:pPr rtl="0"/>
            <a:r>
              <a:rPr lang="zh-CN" altLang="zh-CN" b="1" dirty="0" smtClean="0">
                <a:latin typeface="微软雅黑" panose="020B0503020204020204" pitchFamily="34" charset="-122"/>
                <a:ea typeface="微软雅黑" panose="020B0503020204020204" pitchFamily="34" charset="-122"/>
              </a:rPr>
              <a:t>D</a:t>
            </a:r>
            <a:r>
              <a:rPr lang="en-US" altLang="zh-CN" b="1" dirty="0" err="1" smtClean="0">
                <a:latin typeface="微软雅黑" panose="020B0503020204020204" pitchFamily="34" charset="-122"/>
                <a:ea typeface="微软雅黑" panose="020B0503020204020204" pitchFamily="34" charset="-122"/>
              </a:rPr>
              <a:t>ata</a:t>
            </a:r>
            <a:r>
              <a:rPr lang="en-US" altLang="zh-CN" b="1" dirty="0" smtClean="0">
                <a:latin typeface="微软雅黑" panose="020B0503020204020204" pitchFamily="34" charset="-122"/>
                <a:ea typeface="微软雅黑" panose="020B0503020204020204" pitchFamily="34" charset="-122"/>
              </a:rPr>
              <a:t>-centered-systems(repositories</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Databases;</a:t>
            </a:r>
            <a:r>
              <a:rPr lang="zh-CN" altLang="en-US" dirty="0" smtClean="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Hypertext</a:t>
            </a:r>
            <a:r>
              <a:rPr lang="zh-CN" altLang="en-US" dirty="0" smtClean="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systems;</a:t>
            </a:r>
            <a:r>
              <a:rPr lang="zh-CN" altLang="en-US" dirty="0" smtClean="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Blackboards</a:t>
            </a:r>
            <a:endParaRPr lang="x-none"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41533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Call-and-return</a:t>
            </a:r>
            <a:r>
              <a:rPr lang="zh-CN" altLang="en-US" dirty="0"/>
              <a:t> </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199"/>
            <a:ext cx="7486650" cy="4448175"/>
          </a:xfrm>
        </p:spPr>
        <p:txBody>
          <a:bodyPr rtlCol="0">
            <a:normAutofit fontScale="92500"/>
          </a:bodyPr>
          <a:lstStyle/>
          <a:p>
            <a:pPr marL="0" indent="0">
              <a:buNone/>
            </a:pPr>
            <a:r>
              <a:rPr lang="zh-CN" altLang="en-US" dirty="0"/>
              <a:t> </a:t>
            </a:r>
            <a:r>
              <a:rPr lang="zh-CN" altLang="en-US" dirty="0" smtClean="0"/>
              <a:t> </a:t>
            </a:r>
            <a:r>
              <a:rPr lang="en-US" altLang="zh-CN" sz="2400" b="1" dirty="0" smtClean="0"/>
              <a:t>Object</a:t>
            </a:r>
            <a:r>
              <a:rPr lang="en-US" altLang="zh-CN" sz="2400" b="1" dirty="0"/>
              <a:t>-</a:t>
            </a:r>
            <a:r>
              <a:rPr lang="en-US" altLang="zh-CN" sz="2400" b="1" dirty="0" smtClean="0"/>
              <a:t>Oriented--Advantage</a:t>
            </a:r>
            <a:endParaRPr lang="en-US" altLang="zh-CN" sz="2400" dirty="0"/>
          </a:p>
          <a:p>
            <a:r>
              <a:rPr lang="en-US" altLang="zh-CN" sz="2200" dirty="0"/>
              <a:t>Easy to </a:t>
            </a:r>
            <a:r>
              <a:rPr lang="en-US" altLang="zh-CN" sz="2200" dirty="0" smtClean="0"/>
              <a:t>maintain: </a:t>
            </a:r>
            <a:r>
              <a:rPr lang="en-US" altLang="zh-CN" sz="2200" dirty="0"/>
              <a:t>Because an object hides its internal representation from the client, its internal implementation can be changed without affecting those clients</a:t>
            </a:r>
            <a:r>
              <a:rPr lang="en-US" altLang="zh-CN" sz="2200" dirty="0" smtClean="0"/>
              <a:t>.</a:t>
            </a:r>
          </a:p>
          <a:p>
            <a:r>
              <a:rPr lang="en-US" altLang="zh-CN" sz="2200" dirty="0"/>
              <a:t>Reusability: The object is suitable for reuse components</a:t>
            </a:r>
            <a:r>
              <a:rPr lang="en-US" altLang="zh-CN" sz="2200" dirty="0" smtClean="0"/>
              <a:t>.</a:t>
            </a:r>
          </a:p>
          <a:p>
            <a:r>
              <a:rPr lang="en-US" altLang="zh-CN" sz="2200" dirty="0"/>
              <a:t>Mapping the </a:t>
            </a:r>
            <a:r>
              <a:rPr lang="en-US" altLang="zh-CN" sz="2200" dirty="0" smtClean="0"/>
              <a:t>real </a:t>
            </a:r>
            <a:r>
              <a:rPr lang="zh-CN" altLang="zh-CN" sz="2200" dirty="0" smtClean="0"/>
              <a:t>w</a:t>
            </a:r>
            <a:r>
              <a:rPr lang="en-US" altLang="zh-CN" sz="2200" dirty="0" err="1" smtClean="0"/>
              <a:t>orld</a:t>
            </a:r>
            <a:r>
              <a:rPr lang="zh-CN" altLang="zh-CN" sz="2200" dirty="0" smtClean="0"/>
              <a:t>:</a:t>
            </a:r>
            <a:r>
              <a:rPr lang="en-US" altLang="zh-CN" sz="2200" dirty="0" smtClean="0"/>
              <a:t> </a:t>
            </a:r>
            <a:r>
              <a:rPr lang="en-US" altLang="zh-CN" sz="2200" dirty="0"/>
              <a:t>For many software systems there are obvious real-world </a:t>
            </a:r>
            <a:r>
              <a:rPr lang="en-US" altLang="zh-CN" sz="2200" dirty="0" smtClean="0"/>
              <a:t>entity</a:t>
            </a:r>
            <a:r>
              <a:rPr lang="zh-CN" altLang="en-US" sz="2200" dirty="0" smtClean="0"/>
              <a:t> </a:t>
            </a:r>
            <a:r>
              <a:rPr lang="en-US" altLang="zh-CN" sz="2200" dirty="0" smtClean="0"/>
              <a:t>to</a:t>
            </a:r>
            <a:r>
              <a:rPr lang="zh-CN" altLang="zh-CN" sz="2200" dirty="0" smtClean="0"/>
              <a:t> </a:t>
            </a:r>
            <a:r>
              <a:rPr lang="en-US" altLang="zh-CN" sz="2200" dirty="0" smtClean="0"/>
              <a:t>system </a:t>
            </a:r>
            <a:r>
              <a:rPr lang="en-US" altLang="zh-CN" sz="2200" dirty="0"/>
              <a:t>objects</a:t>
            </a:r>
            <a:r>
              <a:rPr lang="en-US" altLang="zh-CN" sz="2200" dirty="0" smtClean="0"/>
              <a:t>.</a:t>
            </a:r>
          </a:p>
          <a:p>
            <a:r>
              <a:rPr lang="en-US" altLang="zh-CN" sz="2200" dirty="0" smtClean="0"/>
              <a:t>Easy </a:t>
            </a:r>
            <a:r>
              <a:rPr lang="zh-CN" altLang="en-US" sz="2200" dirty="0" smtClean="0"/>
              <a:t>t</a:t>
            </a:r>
            <a:r>
              <a:rPr lang="en-US" altLang="zh-CN" sz="2200" dirty="0" smtClean="0"/>
              <a:t>o</a:t>
            </a:r>
            <a:r>
              <a:rPr lang="zh-CN" altLang="en-US" sz="2200" dirty="0" smtClean="0"/>
              <a:t> </a:t>
            </a:r>
            <a:r>
              <a:rPr lang="en-US" altLang="zh-CN" sz="2200" dirty="0" smtClean="0"/>
              <a:t>split</a:t>
            </a:r>
            <a:r>
              <a:rPr lang="zh-CN" altLang="en-US" sz="2200" dirty="0" smtClean="0"/>
              <a:t> </a:t>
            </a:r>
            <a:r>
              <a:rPr lang="en-US" altLang="zh-CN" sz="2200" dirty="0" smtClean="0"/>
              <a:t>a</a:t>
            </a:r>
            <a:r>
              <a:rPr lang="zh-CN" altLang="en-US" sz="2200" dirty="0" smtClean="0"/>
              <a:t> </a:t>
            </a:r>
            <a:r>
              <a:rPr lang="en-US" altLang="zh-CN" sz="2200" dirty="0" smtClean="0"/>
              <a:t>system:</a:t>
            </a:r>
            <a:r>
              <a:rPr lang="zh-CN" altLang="en-US" sz="2200" dirty="0" smtClean="0"/>
              <a:t> </a:t>
            </a:r>
            <a:r>
              <a:rPr lang="en-US" altLang="zh-CN" sz="2200" dirty="0" smtClean="0"/>
              <a:t>Object-Oriented</a:t>
            </a:r>
            <a:r>
              <a:rPr lang="zh-CN" altLang="en-US" sz="2200" dirty="0" smtClean="0"/>
              <a:t> </a:t>
            </a:r>
            <a:r>
              <a:rPr lang="en-US" altLang="zh-CN" sz="2200" dirty="0" smtClean="0"/>
              <a:t>design</a:t>
            </a:r>
            <a:r>
              <a:rPr lang="zh-CN" altLang="en-US" sz="2200" dirty="0" smtClean="0"/>
              <a:t> </a:t>
            </a:r>
            <a:r>
              <a:rPr lang="zh-CN" altLang="zh-CN" sz="2200" dirty="0" smtClean="0"/>
              <a:t>b</a:t>
            </a:r>
            <a:r>
              <a:rPr lang="en-US" altLang="zh-CN" sz="2200" dirty="0" err="1" smtClean="0"/>
              <a:t>ind</a:t>
            </a:r>
            <a:r>
              <a:rPr lang="zh-CN" altLang="en-US" sz="2200" dirty="0" smtClean="0"/>
              <a:t> </a:t>
            </a:r>
            <a:r>
              <a:rPr lang="en-US" altLang="zh-CN" sz="2200" dirty="0" smtClean="0"/>
              <a:t>data</a:t>
            </a:r>
            <a:r>
              <a:rPr lang="zh-CN" altLang="en-US" sz="2200" dirty="0" smtClean="0"/>
              <a:t> </a:t>
            </a:r>
            <a:r>
              <a:rPr lang="en-US" altLang="zh-CN" sz="2200" dirty="0" smtClean="0"/>
              <a:t>and</a:t>
            </a:r>
            <a:r>
              <a:rPr lang="zh-CN" altLang="en-US" sz="2200" dirty="0" smtClean="0"/>
              <a:t> </a:t>
            </a:r>
            <a:r>
              <a:rPr lang="en-US" altLang="zh-CN" sz="2200" dirty="0" smtClean="0"/>
              <a:t>data</a:t>
            </a:r>
            <a:r>
              <a:rPr lang="zh-CN" altLang="en-US" sz="2200" dirty="0" smtClean="0"/>
              <a:t> </a:t>
            </a:r>
            <a:r>
              <a:rPr lang="en-US" altLang="zh-CN" sz="2200" dirty="0" smtClean="0"/>
              <a:t>access</a:t>
            </a:r>
            <a:r>
              <a:rPr lang="zh-CN" altLang="en-US" sz="2200" dirty="0" smtClean="0"/>
              <a:t>,</a:t>
            </a:r>
            <a:r>
              <a:rPr lang="zh-CN" altLang="zh-CN" sz="2200" dirty="0" smtClean="0"/>
              <a:t>c</a:t>
            </a:r>
            <a:r>
              <a:rPr lang="en-US" altLang="zh-CN" sz="2200" dirty="0" err="1" smtClean="0"/>
              <a:t>ontrol</a:t>
            </a:r>
            <a:r>
              <a:rPr lang="zh-CN" altLang="en-US" sz="2200" dirty="0" smtClean="0"/>
              <a:t> </a:t>
            </a:r>
            <a:r>
              <a:rPr lang="en-US" altLang="zh-CN" sz="2200" dirty="0" smtClean="0"/>
              <a:t>methods</a:t>
            </a:r>
            <a:r>
              <a:rPr lang="zh-CN" altLang="en-US" sz="2200" dirty="0" smtClean="0"/>
              <a:t> </a:t>
            </a:r>
            <a:r>
              <a:rPr lang="zh-CN" altLang="zh-CN" sz="2200" dirty="0" smtClean="0"/>
              <a:t>t</a:t>
            </a:r>
            <a:r>
              <a:rPr lang="en-US" altLang="zh-CN" sz="2200" dirty="0" err="1" smtClean="0"/>
              <a:t>ogether</a:t>
            </a:r>
            <a:r>
              <a:rPr lang="zh-CN" altLang="en-US" sz="2200" dirty="0" smtClean="0"/>
              <a:t> </a:t>
            </a:r>
            <a:r>
              <a:rPr lang="en-US" altLang="zh-CN" sz="2200" dirty="0" smtClean="0"/>
              <a:t>to</a:t>
            </a:r>
            <a:r>
              <a:rPr lang="zh-CN" altLang="en-US" sz="2200" dirty="0" smtClean="0"/>
              <a:t> </a:t>
            </a:r>
            <a:r>
              <a:rPr lang="zh-CN" altLang="zh-CN" sz="2200" dirty="0" smtClean="0"/>
              <a:t>f</a:t>
            </a:r>
            <a:r>
              <a:rPr lang="en-US" altLang="zh-CN" sz="2200" dirty="0" err="1" smtClean="0"/>
              <a:t>orm</a:t>
            </a:r>
            <a:r>
              <a:rPr lang="zh-CN" altLang="en-US" sz="2200" dirty="0" smtClean="0"/>
              <a:t> a </a:t>
            </a:r>
            <a:r>
              <a:rPr lang="en-US" altLang="zh-CN" sz="2200" dirty="0"/>
              <a:t>class, the object is generated by the class. </a:t>
            </a:r>
            <a:r>
              <a:rPr lang="en-US" altLang="zh-CN" sz="2200" dirty="0" smtClean="0"/>
              <a:t>Enables</a:t>
            </a:r>
            <a:r>
              <a:rPr lang="zh-CN" altLang="en-US" sz="2200" dirty="0" smtClean="0"/>
              <a:t> </a:t>
            </a:r>
            <a:r>
              <a:rPr lang="en-US" altLang="zh-CN" sz="2200" dirty="0" smtClean="0"/>
              <a:t>software </a:t>
            </a:r>
            <a:r>
              <a:rPr lang="en-US" altLang="zh-CN" sz="2200" dirty="0"/>
              <a:t>designers to divide the entire problem into a series of interacting objects.</a:t>
            </a:r>
            <a:endParaRPr lang="en-US" altLang="zh-CN" sz="2200" dirty="0" smtClean="0"/>
          </a:p>
          <a:p>
            <a:endParaRPr lang="en-US" altLang="zh-CN" sz="2200" dirty="0" smtClean="0"/>
          </a:p>
        </p:txBody>
      </p:sp>
    </p:spTree>
    <p:extLst>
      <p:ext uri="{BB962C8B-B14F-4D97-AF65-F5344CB8AC3E}">
        <p14:creationId xmlns:p14="http://schemas.microsoft.com/office/powerpoint/2010/main" val="2595367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Call-and-return</a:t>
            </a:r>
            <a:r>
              <a:rPr lang="zh-CN" altLang="en-US" dirty="0"/>
              <a:t> </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199"/>
            <a:ext cx="7486650" cy="4448175"/>
          </a:xfrm>
        </p:spPr>
        <p:txBody>
          <a:bodyPr rtlCol="0">
            <a:normAutofit lnSpcReduction="10000"/>
          </a:bodyPr>
          <a:lstStyle/>
          <a:p>
            <a:pPr marL="0" indent="0">
              <a:buNone/>
            </a:pPr>
            <a:r>
              <a:rPr lang="zh-CN" altLang="en-US" dirty="0"/>
              <a:t> </a:t>
            </a:r>
            <a:r>
              <a:rPr lang="zh-CN" altLang="en-US" dirty="0" smtClean="0"/>
              <a:t> </a:t>
            </a:r>
            <a:r>
              <a:rPr lang="en-US" altLang="zh-CN" sz="2400" b="1" dirty="0" smtClean="0"/>
              <a:t>Object</a:t>
            </a:r>
            <a:r>
              <a:rPr lang="en-US" altLang="zh-CN" sz="2400" b="1" dirty="0"/>
              <a:t>-</a:t>
            </a:r>
            <a:r>
              <a:rPr lang="en-US" altLang="zh-CN" sz="2400" b="1" dirty="0" smtClean="0"/>
              <a:t>Oriented—Disadvantage</a:t>
            </a:r>
            <a:endParaRPr lang="en-US" altLang="zh-CN" sz="2400" dirty="0"/>
          </a:p>
          <a:p>
            <a:r>
              <a:rPr lang="en-US" altLang="zh-CN" sz="2200" dirty="0"/>
              <a:t>Object-oriented programs occupy large memory. This is because each newly created object must occupy a piece of memory during program execution, whereas in object-oriented programs, a large number of objects are </a:t>
            </a:r>
            <a:r>
              <a:rPr lang="en-US" altLang="zh-CN" sz="2200" dirty="0" smtClean="0"/>
              <a:t>often created.</a:t>
            </a:r>
          </a:p>
          <a:p>
            <a:r>
              <a:rPr lang="en-US" altLang="zh-CN" sz="2200" dirty="0" smtClean="0"/>
              <a:t>In</a:t>
            </a:r>
            <a:r>
              <a:rPr lang="zh-CN" altLang="en-US" sz="2200" dirty="0" smtClean="0"/>
              <a:t> </a:t>
            </a:r>
            <a:r>
              <a:rPr lang="en-US" altLang="zh-CN" sz="2200" dirty="0" smtClean="0"/>
              <a:t>order</a:t>
            </a:r>
            <a:r>
              <a:rPr lang="zh-CN" altLang="en-US" sz="2200" dirty="0" smtClean="0"/>
              <a:t> </a:t>
            </a:r>
            <a:r>
              <a:rPr lang="en-US" altLang="zh-CN" sz="2200" dirty="0" smtClean="0"/>
              <a:t>for</a:t>
            </a:r>
            <a:r>
              <a:rPr lang="zh-CN" altLang="en-US" sz="2200" dirty="0" smtClean="0"/>
              <a:t> </a:t>
            </a:r>
            <a:r>
              <a:rPr lang="en-US" altLang="zh-CN" sz="2200" dirty="0" smtClean="0"/>
              <a:t>one</a:t>
            </a:r>
            <a:r>
              <a:rPr lang="zh-CN" altLang="en-US" sz="2200" dirty="0" smtClean="0"/>
              <a:t> </a:t>
            </a:r>
            <a:r>
              <a:rPr lang="en-US" altLang="zh-CN" sz="2200" dirty="0" smtClean="0"/>
              <a:t>object</a:t>
            </a:r>
            <a:r>
              <a:rPr lang="zh-CN" altLang="en-US" sz="2200" dirty="0" smtClean="0"/>
              <a:t> </a:t>
            </a:r>
            <a:r>
              <a:rPr lang="en-US" altLang="zh-CN" sz="2200" dirty="0" smtClean="0"/>
              <a:t>to</a:t>
            </a:r>
            <a:r>
              <a:rPr lang="zh-CN" altLang="en-US" sz="2200" dirty="0" smtClean="0"/>
              <a:t> </a:t>
            </a:r>
            <a:r>
              <a:rPr lang="en-US" altLang="zh-CN" sz="2200" dirty="0" smtClean="0"/>
              <a:t>interact</a:t>
            </a:r>
            <a:r>
              <a:rPr lang="zh-CN" altLang="en-US" sz="2200" dirty="0" smtClean="0"/>
              <a:t> </a:t>
            </a:r>
            <a:r>
              <a:rPr lang="en-US" altLang="zh-CN" sz="2200" dirty="0" smtClean="0"/>
              <a:t>another(via</a:t>
            </a:r>
            <a:r>
              <a:rPr lang="zh-CN" altLang="en-US" sz="2200" dirty="0" smtClean="0"/>
              <a:t> </a:t>
            </a:r>
            <a:r>
              <a:rPr lang="en-US" altLang="zh-CN" sz="2200" dirty="0" smtClean="0"/>
              <a:t>procedure</a:t>
            </a:r>
            <a:r>
              <a:rPr lang="zh-CN" altLang="en-US" sz="2200" dirty="0" smtClean="0"/>
              <a:t> </a:t>
            </a:r>
            <a:r>
              <a:rPr lang="en-US" altLang="zh-CN" sz="2200" dirty="0" smtClean="0"/>
              <a:t>call)</a:t>
            </a:r>
            <a:r>
              <a:rPr lang="zh-CN" altLang="en-US" sz="2200" dirty="0" smtClean="0"/>
              <a:t> </a:t>
            </a:r>
            <a:r>
              <a:rPr lang="en-US" altLang="zh-CN" sz="2200" dirty="0" smtClean="0"/>
              <a:t>it</a:t>
            </a:r>
            <a:r>
              <a:rPr lang="zh-CN" altLang="en-US" sz="2200" dirty="0" smtClean="0"/>
              <a:t> </a:t>
            </a:r>
            <a:r>
              <a:rPr lang="en-US" altLang="zh-CN" sz="2200" dirty="0" smtClean="0"/>
              <a:t>must</a:t>
            </a:r>
            <a:r>
              <a:rPr lang="zh-CN" altLang="en-US" sz="2200" dirty="0" smtClean="0"/>
              <a:t> </a:t>
            </a:r>
            <a:r>
              <a:rPr lang="en-US" altLang="zh-CN" sz="2200" dirty="0" smtClean="0"/>
              <a:t>know</a:t>
            </a:r>
            <a:r>
              <a:rPr lang="zh-CN" altLang="en-US" sz="2200" dirty="0" smtClean="0"/>
              <a:t> </a:t>
            </a:r>
            <a:r>
              <a:rPr lang="en-US" altLang="zh-CN" sz="2200" dirty="0" smtClean="0"/>
              <a:t>the</a:t>
            </a:r>
            <a:r>
              <a:rPr lang="zh-CN" altLang="en-US" sz="2200" dirty="0" smtClean="0"/>
              <a:t> </a:t>
            </a:r>
            <a:r>
              <a:rPr lang="en-US" altLang="zh-CN" sz="2200" dirty="0" smtClean="0"/>
              <a:t>identity</a:t>
            </a:r>
            <a:r>
              <a:rPr lang="zh-CN" altLang="en-US" sz="2200" dirty="0" smtClean="0"/>
              <a:t> </a:t>
            </a:r>
            <a:r>
              <a:rPr lang="en-US" altLang="zh-CN" sz="2200" dirty="0" smtClean="0"/>
              <a:t>of</a:t>
            </a:r>
            <a:r>
              <a:rPr lang="zh-CN" altLang="en-US" sz="2200" dirty="0" smtClean="0"/>
              <a:t> </a:t>
            </a:r>
            <a:r>
              <a:rPr lang="en-US" altLang="zh-CN" sz="2200" dirty="0" smtClean="0"/>
              <a:t>that</a:t>
            </a:r>
            <a:r>
              <a:rPr lang="zh-CN" altLang="en-US" sz="2200" dirty="0" smtClean="0"/>
              <a:t> </a:t>
            </a:r>
            <a:r>
              <a:rPr lang="en-US" altLang="zh-CN" sz="2200" dirty="0" smtClean="0"/>
              <a:t>other</a:t>
            </a:r>
            <a:r>
              <a:rPr lang="zh-CN" altLang="en-US" sz="2200" dirty="0" smtClean="0"/>
              <a:t> </a:t>
            </a:r>
            <a:r>
              <a:rPr lang="en-US" altLang="zh-CN" sz="2200" dirty="0"/>
              <a:t>object, including the object name, method name and parameter type</a:t>
            </a:r>
            <a:r>
              <a:rPr lang="en-US" altLang="zh-CN" sz="2200" dirty="0" smtClean="0"/>
              <a:t>.</a:t>
            </a:r>
          </a:p>
          <a:p>
            <a:r>
              <a:rPr lang="en-US" altLang="zh-CN" sz="2200" dirty="0" smtClean="0"/>
              <a:t>In</a:t>
            </a:r>
            <a:r>
              <a:rPr lang="zh-CN" altLang="en-US" sz="2200" dirty="0" smtClean="0"/>
              <a:t> </a:t>
            </a:r>
            <a:r>
              <a:rPr lang="en-US" altLang="zh-CN" sz="2200" dirty="0" smtClean="0"/>
              <a:t>object-oriented</a:t>
            </a:r>
            <a:r>
              <a:rPr lang="zh-CN" altLang="en-US" sz="2200" dirty="0" smtClean="0"/>
              <a:t> </a:t>
            </a:r>
            <a:r>
              <a:rPr lang="en-US" altLang="zh-CN" sz="2200" dirty="0" smtClean="0"/>
              <a:t>systems,</a:t>
            </a:r>
            <a:r>
              <a:rPr lang="zh-CN" altLang="en-US" sz="2200" dirty="0" smtClean="0"/>
              <a:t> </a:t>
            </a:r>
            <a:r>
              <a:rPr lang="en-US" altLang="zh-CN" sz="2200" dirty="0" smtClean="0"/>
              <a:t>whenever</a:t>
            </a:r>
            <a:r>
              <a:rPr lang="zh-CN" altLang="en-US" sz="2200" dirty="0" smtClean="0"/>
              <a:t> </a:t>
            </a:r>
            <a:r>
              <a:rPr lang="en-US" altLang="zh-CN" sz="2200" dirty="0" smtClean="0"/>
              <a:t>the</a:t>
            </a:r>
            <a:r>
              <a:rPr lang="zh-CN" altLang="en-US" sz="2200" dirty="0" smtClean="0"/>
              <a:t> </a:t>
            </a:r>
            <a:r>
              <a:rPr lang="en-US" altLang="zh-CN" sz="2200" dirty="0" smtClean="0"/>
              <a:t>identity</a:t>
            </a:r>
            <a:r>
              <a:rPr lang="zh-CN" altLang="en-US" sz="2200" dirty="0" smtClean="0"/>
              <a:t> </a:t>
            </a:r>
            <a:r>
              <a:rPr lang="en-US" altLang="zh-CN" sz="2200" dirty="0" smtClean="0"/>
              <a:t>of</a:t>
            </a:r>
            <a:r>
              <a:rPr lang="zh-CN" altLang="en-US" sz="2200" dirty="0" smtClean="0"/>
              <a:t> </a:t>
            </a:r>
            <a:r>
              <a:rPr lang="en-US" altLang="zh-CN" sz="2200" dirty="0" smtClean="0"/>
              <a:t>an</a:t>
            </a:r>
            <a:r>
              <a:rPr lang="zh-CN" altLang="en-US" sz="2200" dirty="0" smtClean="0"/>
              <a:t> </a:t>
            </a:r>
            <a:r>
              <a:rPr lang="en-US" altLang="zh-CN" sz="2200" dirty="0" smtClean="0"/>
              <a:t>object</a:t>
            </a:r>
            <a:r>
              <a:rPr lang="zh-CN" altLang="en-US" sz="2200" dirty="0" smtClean="0"/>
              <a:t> </a:t>
            </a:r>
            <a:r>
              <a:rPr lang="en-US" altLang="zh-CN" sz="2200" dirty="0" smtClean="0"/>
              <a:t>changes</a:t>
            </a:r>
            <a:r>
              <a:rPr lang="zh-CN" altLang="en-US" sz="2200" dirty="0" smtClean="0"/>
              <a:t> </a:t>
            </a:r>
            <a:r>
              <a:rPr lang="en-US" altLang="zh-CN" sz="2200" dirty="0" smtClean="0"/>
              <a:t>it</a:t>
            </a:r>
            <a:r>
              <a:rPr lang="zh-CN" altLang="en-US" sz="2200" dirty="0" smtClean="0"/>
              <a:t> </a:t>
            </a:r>
            <a:r>
              <a:rPr lang="en-US" altLang="zh-CN" sz="2200" dirty="0" smtClean="0"/>
              <a:t>is</a:t>
            </a:r>
            <a:r>
              <a:rPr lang="zh-CN" altLang="en-US" sz="2200" dirty="0" smtClean="0"/>
              <a:t> </a:t>
            </a:r>
            <a:r>
              <a:rPr lang="en-US" altLang="zh-CN" sz="2200" dirty="0" smtClean="0"/>
              <a:t>necessary</a:t>
            </a:r>
            <a:r>
              <a:rPr lang="zh-CN" altLang="en-US" sz="2200" dirty="0" smtClean="0"/>
              <a:t> </a:t>
            </a:r>
            <a:r>
              <a:rPr lang="en-US" altLang="zh-CN" sz="2200" dirty="0" smtClean="0"/>
              <a:t>to</a:t>
            </a:r>
            <a:r>
              <a:rPr lang="zh-CN" altLang="en-US" sz="2200" dirty="0" smtClean="0"/>
              <a:t> </a:t>
            </a:r>
            <a:r>
              <a:rPr lang="en-US" altLang="zh-CN" sz="2200" dirty="0" smtClean="0"/>
              <a:t>modify</a:t>
            </a:r>
            <a:r>
              <a:rPr lang="zh-CN" altLang="en-US" sz="2200" dirty="0" smtClean="0"/>
              <a:t> </a:t>
            </a:r>
            <a:r>
              <a:rPr lang="zh-CN" altLang="zh-CN" sz="2200" dirty="0" smtClean="0"/>
              <a:t>a</a:t>
            </a:r>
            <a:r>
              <a:rPr lang="en-US" altLang="zh-CN" sz="2200" dirty="0" err="1" smtClean="0"/>
              <a:t>ll</a:t>
            </a:r>
            <a:r>
              <a:rPr lang="zh-CN" altLang="en-US" sz="2200" dirty="0" smtClean="0"/>
              <a:t> </a:t>
            </a:r>
            <a:r>
              <a:rPr lang="en-US" altLang="zh-CN" sz="2200" dirty="0" smtClean="0"/>
              <a:t>other</a:t>
            </a:r>
            <a:r>
              <a:rPr lang="zh-CN" altLang="en-US" sz="2200" dirty="0" smtClean="0"/>
              <a:t> </a:t>
            </a:r>
            <a:r>
              <a:rPr lang="en-US" altLang="zh-CN" sz="2200" dirty="0" smtClean="0"/>
              <a:t>objects</a:t>
            </a:r>
            <a:r>
              <a:rPr lang="zh-CN" altLang="en-US" sz="2200" dirty="0" smtClean="0"/>
              <a:t> </a:t>
            </a:r>
            <a:r>
              <a:rPr lang="en-US" altLang="zh-CN" sz="2200" dirty="0" smtClean="0"/>
              <a:t>that</a:t>
            </a:r>
            <a:r>
              <a:rPr lang="zh-CN" altLang="en-US" sz="2200" dirty="0" smtClean="0"/>
              <a:t> </a:t>
            </a:r>
            <a:r>
              <a:rPr lang="en-US" altLang="zh-CN" sz="2200" dirty="0" smtClean="0"/>
              <a:t>explicitly</a:t>
            </a:r>
            <a:r>
              <a:rPr lang="zh-CN" altLang="en-US" sz="2200" dirty="0" smtClean="0"/>
              <a:t> </a:t>
            </a:r>
            <a:r>
              <a:rPr lang="en-US" altLang="zh-CN" sz="2200" dirty="0" smtClean="0"/>
              <a:t>invoke</a:t>
            </a:r>
            <a:r>
              <a:rPr lang="zh-CN" altLang="en-US" sz="2200" dirty="0" smtClean="0"/>
              <a:t> </a:t>
            </a:r>
            <a:r>
              <a:rPr lang="en-US" altLang="zh-CN" sz="2200" dirty="0" smtClean="0"/>
              <a:t>it.</a:t>
            </a:r>
          </a:p>
        </p:txBody>
      </p:sp>
    </p:spTree>
    <p:extLst>
      <p:ext uri="{BB962C8B-B14F-4D97-AF65-F5344CB8AC3E}">
        <p14:creationId xmlns:p14="http://schemas.microsoft.com/office/powerpoint/2010/main" val="3286311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Call-and-</a:t>
            </a:r>
            <a:r>
              <a:rPr lang="en-US" altLang="zh-CN" dirty="0" smtClean="0"/>
              <a:t>return</a:t>
            </a:r>
            <a:r>
              <a:rPr lang="en-US" altLang="zh-CN" dirty="0" smtClean="0"/>
              <a:t>—</a:t>
            </a:r>
            <a:r>
              <a:rPr lang="en-US" altLang="zh-CN" dirty="0"/>
              <a:t>Object-Oriented</a:t>
            </a:r>
            <a:r>
              <a:rPr lang="zh-CN" altLang="en-US" dirty="0" smtClean="0"/>
              <a:t> </a:t>
            </a:r>
            <a:endParaRPr lang="en-US" dirty="0"/>
          </a:p>
        </p:txBody>
      </p:sp>
      <p:sp>
        <p:nvSpPr>
          <p:cNvPr id="14" name="内容占位符 13"/>
          <p:cNvSpPr>
            <a:spLocks noGrp="1"/>
          </p:cNvSpPr>
          <p:nvPr>
            <p:ph idx="1"/>
          </p:nvPr>
        </p:nvSpPr>
        <p:spPr>
          <a:xfrm>
            <a:off x="828675" y="1600199"/>
            <a:ext cx="7950200" cy="4876801"/>
          </a:xfrm>
        </p:spPr>
        <p:txBody>
          <a:bodyPr rtlCol="0">
            <a:normAutofit fontScale="85000" lnSpcReduction="20000"/>
          </a:bodyPr>
          <a:lstStyle/>
          <a:p>
            <a:pPr>
              <a:lnSpc>
                <a:spcPct val="110000"/>
              </a:lnSpc>
            </a:pPr>
            <a:r>
              <a:rPr lang="en-US" altLang="zh-CN" sz="2200" dirty="0" smtClean="0"/>
              <a:t>Summary:</a:t>
            </a:r>
            <a:r>
              <a:rPr lang="zh-CN" altLang="en-US" sz="2200" dirty="0" smtClean="0"/>
              <a:t> </a:t>
            </a:r>
            <a:r>
              <a:rPr lang="en-US" altLang="zh-CN" sz="2200" dirty="0" smtClean="0"/>
              <a:t>State</a:t>
            </a:r>
            <a:r>
              <a:rPr lang="zh-CN" altLang="en-US" sz="2200" dirty="0" smtClean="0"/>
              <a:t> </a:t>
            </a:r>
            <a:r>
              <a:rPr lang="en-US" altLang="zh-CN" sz="2200" dirty="0" smtClean="0"/>
              <a:t>strongly</a:t>
            </a:r>
            <a:r>
              <a:rPr lang="zh-CN" altLang="en-US" sz="2200" dirty="0" smtClean="0"/>
              <a:t> </a:t>
            </a:r>
            <a:r>
              <a:rPr lang="en-US" altLang="zh-CN" sz="2200" dirty="0" smtClean="0"/>
              <a:t>encapsulated</a:t>
            </a:r>
            <a:r>
              <a:rPr lang="zh-CN" altLang="en-US" sz="2200" dirty="0" smtClean="0"/>
              <a:t> </a:t>
            </a:r>
            <a:r>
              <a:rPr lang="en-US" altLang="zh-CN" sz="2200" dirty="0" smtClean="0"/>
              <a:t>with</a:t>
            </a:r>
            <a:r>
              <a:rPr lang="zh-CN" altLang="en-US" sz="2200" dirty="0" smtClean="0"/>
              <a:t> </a:t>
            </a:r>
            <a:r>
              <a:rPr lang="en-US" altLang="zh-CN" sz="2200" dirty="0" smtClean="0"/>
              <a:t>functions</a:t>
            </a:r>
            <a:r>
              <a:rPr lang="zh-CN" altLang="en-US" sz="2200" dirty="0" smtClean="0"/>
              <a:t> </a:t>
            </a:r>
            <a:r>
              <a:rPr lang="en-US" altLang="zh-CN" sz="2200" dirty="0" smtClean="0"/>
              <a:t>that</a:t>
            </a:r>
            <a:r>
              <a:rPr lang="zh-CN" altLang="en-US" sz="2200" dirty="0" smtClean="0"/>
              <a:t> </a:t>
            </a:r>
            <a:r>
              <a:rPr lang="zh-CN" altLang="zh-CN" sz="2200" dirty="0" smtClean="0"/>
              <a:t>o</a:t>
            </a:r>
            <a:r>
              <a:rPr lang="en-US" altLang="zh-CN" sz="2200" dirty="0" err="1" smtClean="0"/>
              <a:t>perate</a:t>
            </a:r>
            <a:r>
              <a:rPr lang="zh-CN" altLang="en-US" sz="2200" dirty="0" smtClean="0"/>
              <a:t> </a:t>
            </a:r>
            <a:r>
              <a:rPr lang="en-US" altLang="zh-CN" sz="2200" dirty="0" smtClean="0"/>
              <a:t>on</a:t>
            </a:r>
            <a:r>
              <a:rPr lang="zh-CN" altLang="en-US" sz="2200" dirty="0" smtClean="0"/>
              <a:t> </a:t>
            </a:r>
            <a:r>
              <a:rPr lang="en-US" altLang="zh-CN" sz="2200" dirty="0" smtClean="0"/>
              <a:t>that</a:t>
            </a:r>
            <a:r>
              <a:rPr lang="zh-CN" altLang="en-US" sz="2200" dirty="0" smtClean="0"/>
              <a:t> </a:t>
            </a:r>
            <a:r>
              <a:rPr lang="en-US" altLang="zh-CN" sz="2200" dirty="0" smtClean="0"/>
              <a:t>state</a:t>
            </a:r>
            <a:r>
              <a:rPr lang="zh-CN" altLang="en-US" sz="2200" dirty="0" smtClean="0"/>
              <a:t> </a:t>
            </a:r>
            <a:r>
              <a:rPr lang="en-US" altLang="zh-CN" sz="2200" dirty="0" smtClean="0"/>
              <a:t>as</a:t>
            </a:r>
            <a:r>
              <a:rPr lang="zh-CN" altLang="en-US" sz="2200" dirty="0" smtClean="0"/>
              <a:t> </a:t>
            </a:r>
            <a:r>
              <a:rPr lang="en-US" altLang="zh-CN" sz="2200" dirty="0" smtClean="0"/>
              <a:t>object.</a:t>
            </a:r>
            <a:r>
              <a:rPr lang="zh-CN" altLang="en-US" sz="2200" dirty="0" smtClean="0"/>
              <a:t> </a:t>
            </a:r>
            <a:r>
              <a:rPr lang="en-US" altLang="zh-CN" sz="2200" dirty="0" smtClean="0"/>
              <a:t>Objects</a:t>
            </a:r>
            <a:r>
              <a:rPr lang="zh-CN" altLang="en-US" sz="2200" dirty="0" smtClean="0"/>
              <a:t> </a:t>
            </a:r>
            <a:r>
              <a:rPr lang="en-US" altLang="zh-CN" sz="2200" dirty="0" smtClean="0"/>
              <a:t>must</a:t>
            </a:r>
            <a:r>
              <a:rPr lang="zh-CN" altLang="en-US" sz="2200" dirty="0" smtClean="0"/>
              <a:t> </a:t>
            </a:r>
            <a:r>
              <a:rPr lang="en-US" altLang="zh-CN" sz="2200" dirty="0" smtClean="0"/>
              <a:t>be</a:t>
            </a:r>
            <a:r>
              <a:rPr lang="zh-CN" altLang="en-US" sz="2200" dirty="0" smtClean="0"/>
              <a:t> </a:t>
            </a:r>
            <a:r>
              <a:rPr lang="en-US" altLang="zh-CN" sz="2200" dirty="0" smtClean="0"/>
              <a:t>instantiated</a:t>
            </a:r>
            <a:r>
              <a:rPr lang="zh-CN" altLang="en-US" sz="2200" dirty="0" smtClean="0"/>
              <a:t> </a:t>
            </a:r>
            <a:r>
              <a:rPr lang="en-US" altLang="zh-CN" sz="2200" dirty="0" smtClean="0"/>
              <a:t>before</a:t>
            </a:r>
            <a:r>
              <a:rPr lang="zh-CN" altLang="en-US" sz="2200" dirty="0" smtClean="0"/>
              <a:t> </a:t>
            </a:r>
            <a:r>
              <a:rPr lang="en-US" altLang="zh-CN" sz="2200" dirty="0" smtClean="0"/>
              <a:t>the</a:t>
            </a:r>
            <a:r>
              <a:rPr lang="zh-CN" altLang="en-US" sz="2200" dirty="0" smtClean="0"/>
              <a:t> </a:t>
            </a:r>
            <a:r>
              <a:rPr lang="en-US" altLang="zh-CN" sz="2200" dirty="0" err="1" smtClean="0"/>
              <a:t>objects’methods</a:t>
            </a:r>
            <a:r>
              <a:rPr lang="zh-CN" altLang="en-US" sz="2200" dirty="0" smtClean="0"/>
              <a:t> </a:t>
            </a:r>
            <a:r>
              <a:rPr lang="en-US" altLang="zh-CN" sz="2200" dirty="0" smtClean="0"/>
              <a:t>can</a:t>
            </a:r>
            <a:r>
              <a:rPr lang="zh-CN" altLang="en-US" sz="2200" dirty="0" smtClean="0"/>
              <a:t> </a:t>
            </a:r>
            <a:r>
              <a:rPr lang="en-US" altLang="zh-CN" sz="2200" dirty="0" smtClean="0"/>
              <a:t>be</a:t>
            </a:r>
            <a:r>
              <a:rPr lang="zh-CN" altLang="en-US" sz="2200" dirty="0" smtClean="0"/>
              <a:t> </a:t>
            </a:r>
            <a:r>
              <a:rPr lang="en-US" altLang="zh-CN" sz="2200" dirty="0" smtClean="0"/>
              <a:t>called.</a:t>
            </a:r>
          </a:p>
          <a:p>
            <a:pPr>
              <a:lnSpc>
                <a:spcPct val="110000"/>
              </a:lnSpc>
            </a:pPr>
            <a:r>
              <a:rPr lang="zh-CN" altLang="zh-CN" sz="2200" dirty="0" smtClean="0"/>
              <a:t>C</a:t>
            </a:r>
            <a:r>
              <a:rPr lang="en-US" altLang="zh-CN" sz="2200" dirty="0" err="1" smtClean="0"/>
              <a:t>omponents</a:t>
            </a:r>
            <a:r>
              <a:rPr lang="en-US" altLang="zh-CN" sz="2200" dirty="0" smtClean="0"/>
              <a:t>:</a:t>
            </a:r>
            <a:r>
              <a:rPr lang="zh-CN" altLang="en-US" sz="2200" dirty="0" smtClean="0"/>
              <a:t> </a:t>
            </a:r>
            <a:r>
              <a:rPr lang="en-US" altLang="zh-CN" sz="2200" dirty="0" smtClean="0"/>
              <a:t>Objects(aka.</a:t>
            </a:r>
            <a:r>
              <a:rPr lang="zh-CN" altLang="en-US" sz="2200" dirty="0" smtClean="0"/>
              <a:t> </a:t>
            </a:r>
            <a:r>
              <a:rPr lang="en-US" altLang="zh-CN" sz="2200" dirty="0" smtClean="0"/>
              <a:t>Instances</a:t>
            </a:r>
            <a:r>
              <a:rPr lang="zh-CN" altLang="en-US" sz="2200" dirty="0" smtClean="0"/>
              <a:t> </a:t>
            </a:r>
            <a:r>
              <a:rPr lang="en-US" altLang="zh-CN" sz="2200" dirty="0" smtClean="0"/>
              <a:t>of</a:t>
            </a:r>
            <a:r>
              <a:rPr lang="zh-CN" altLang="en-US" sz="2200" dirty="0" smtClean="0"/>
              <a:t> </a:t>
            </a:r>
            <a:r>
              <a:rPr lang="en-US" altLang="zh-CN" sz="2200" dirty="0" smtClean="0"/>
              <a:t>a</a:t>
            </a:r>
            <a:r>
              <a:rPr lang="zh-CN" altLang="en-US" sz="2200" dirty="0" smtClean="0"/>
              <a:t> </a:t>
            </a:r>
            <a:r>
              <a:rPr lang="en-US" altLang="zh-CN" sz="2200" dirty="0" smtClean="0"/>
              <a:t>class)</a:t>
            </a:r>
          </a:p>
          <a:p>
            <a:pPr>
              <a:lnSpc>
                <a:spcPct val="110000"/>
              </a:lnSpc>
            </a:pPr>
            <a:r>
              <a:rPr lang="zh-CN" altLang="zh-CN" sz="2200" dirty="0" smtClean="0"/>
              <a:t>C</a:t>
            </a:r>
            <a:r>
              <a:rPr lang="en-US" altLang="zh-CN" sz="2200" dirty="0" err="1" smtClean="0"/>
              <a:t>onnector</a:t>
            </a:r>
            <a:r>
              <a:rPr lang="en-US" altLang="zh-CN" sz="2200" dirty="0" smtClean="0"/>
              <a:t>:</a:t>
            </a:r>
            <a:r>
              <a:rPr lang="zh-CN" altLang="en-US" sz="2200" dirty="0" smtClean="0"/>
              <a:t> </a:t>
            </a:r>
            <a:r>
              <a:rPr lang="en-US" altLang="zh-CN" sz="2200" dirty="0" smtClean="0"/>
              <a:t>Method</a:t>
            </a:r>
            <a:r>
              <a:rPr lang="zh-CN" altLang="en-US" sz="2200" dirty="0" smtClean="0"/>
              <a:t> </a:t>
            </a:r>
            <a:r>
              <a:rPr lang="en-US" altLang="zh-CN" sz="2200" dirty="0" smtClean="0"/>
              <a:t>invocation(procedure</a:t>
            </a:r>
            <a:r>
              <a:rPr lang="zh-CN" altLang="en-US" sz="2200" dirty="0" smtClean="0"/>
              <a:t> </a:t>
            </a:r>
            <a:r>
              <a:rPr lang="en-US" altLang="zh-CN" sz="2200" dirty="0" smtClean="0"/>
              <a:t>calls</a:t>
            </a:r>
            <a:r>
              <a:rPr lang="zh-CN" altLang="en-US" sz="2200" dirty="0" smtClean="0"/>
              <a:t> </a:t>
            </a:r>
            <a:r>
              <a:rPr lang="en-US" altLang="zh-CN" sz="2200" dirty="0" smtClean="0"/>
              <a:t>manipulate</a:t>
            </a:r>
            <a:r>
              <a:rPr lang="zh-CN" altLang="en-US" sz="2200" dirty="0" smtClean="0"/>
              <a:t> </a:t>
            </a:r>
            <a:r>
              <a:rPr lang="en-US" altLang="zh-CN" sz="2200" dirty="0" smtClean="0"/>
              <a:t>state)</a:t>
            </a:r>
          </a:p>
          <a:p>
            <a:pPr>
              <a:lnSpc>
                <a:spcPct val="110000"/>
              </a:lnSpc>
            </a:pPr>
            <a:r>
              <a:rPr lang="zh-CN" altLang="zh-CN" sz="2200" dirty="0" smtClean="0"/>
              <a:t>D</a:t>
            </a:r>
            <a:r>
              <a:rPr lang="en-US" altLang="zh-CN" sz="2200" dirty="0" err="1" smtClean="0"/>
              <a:t>ata</a:t>
            </a:r>
            <a:r>
              <a:rPr lang="zh-CN" altLang="en-US" sz="2200" dirty="0" smtClean="0"/>
              <a:t> </a:t>
            </a:r>
            <a:r>
              <a:rPr lang="en-US" altLang="zh-CN" sz="2200" dirty="0" smtClean="0"/>
              <a:t>elements:</a:t>
            </a:r>
            <a:r>
              <a:rPr lang="zh-CN" altLang="en-US" sz="2200" dirty="0" smtClean="0"/>
              <a:t> </a:t>
            </a:r>
            <a:r>
              <a:rPr lang="en-US" altLang="zh-CN" sz="2200" dirty="0" smtClean="0"/>
              <a:t>Arguments</a:t>
            </a:r>
            <a:r>
              <a:rPr lang="zh-CN" altLang="en-US" sz="2200" dirty="0" smtClean="0"/>
              <a:t> </a:t>
            </a:r>
            <a:r>
              <a:rPr lang="en-US" altLang="zh-CN" sz="2200" dirty="0" smtClean="0"/>
              <a:t>to</a:t>
            </a:r>
            <a:r>
              <a:rPr lang="zh-CN" altLang="en-US" sz="2200" dirty="0" smtClean="0"/>
              <a:t> </a:t>
            </a:r>
            <a:r>
              <a:rPr lang="en-US" altLang="zh-CN" sz="2200" dirty="0" smtClean="0"/>
              <a:t>methods</a:t>
            </a:r>
          </a:p>
          <a:p>
            <a:pPr>
              <a:lnSpc>
                <a:spcPct val="110000"/>
              </a:lnSpc>
            </a:pPr>
            <a:r>
              <a:rPr lang="zh-CN" altLang="zh-CN" sz="2200" dirty="0" smtClean="0"/>
              <a:t>T</a:t>
            </a:r>
            <a:r>
              <a:rPr lang="en-US" altLang="zh-CN" sz="2200" dirty="0" err="1" smtClean="0"/>
              <a:t>opology</a:t>
            </a:r>
            <a:r>
              <a:rPr lang="en-US" altLang="zh-CN" sz="2200" dirty="0" smtClean="0"/>
              <a:t>:</a:t>
            </a:r>
            <a:r>
              <a:rPr lang="zh-CN" altLang="en-US" sz="2200" dirty="0" smtClean="0"/>
              <a:t> </a:t>
            </a:r>
            <a:r>
              <a:rPr lang="en-US" altLang="zh-CN" sz="2200" dirty="0" smtClean="0"/>
              <a:t>Can</a:t>
            </a:r>
            <a:r>
              <a:rPr lang="zh-CN" altLang="en-US" sz="2200" dirty="0" smtClean="0"/>
              <a:t> </a:t>
            </a:r>
            <a:r>
              <a:rPr lang="en-US" altLang="zh-CN" sz="2200" dirty="0" smtClean="0"/>
              <a:t>vary</a:t>
            </a:r>
            <a:r>
              <a:rPr lang="zh-CN" altLang="en-US" sz="2200" dirty="0" smtClean="0"/>
              <a:t> </a:t>
            </a:r>
            <a:r>
              <a:rPr lang="en-US" altLang="zh-CN" sz="2200" dirty="0" smtClean="0"/>
              <a:t>arbitrarily;</a:t>
            </a:r>
            <a:r>
              <a:rPr lang="zh-CN" altLang="en-US" sz="2200" dirty="0" smtClean="0"/>
              <a:t> </a:t>
            </a:r>
            <a:r>
              <a:rPr lang="en-US" altLang="zh-CN" sz="2200" dirty="0" smtClean="0"/>
              <a:t>components</a:t>
            </a:r>
            <a:r>
              <a:rPr lang="zh-CN" altLang="en-US" sz="2200" dirty="0" smtClean="0"/>
              <a:t> </a:t>
            </a:r>
            <a:r>
              <a:rPr lang="en-US" altLang="zh-CN" sz="2200" dirty="0" smtClean="0"/>
              <a:t>may</a:t>
            </a:r>
            <a:r>
              <a:rPr lang="zh-CN" altLang="en-US" sz="2200" dirty="0" smtClean="0"/>
              <a:t> </a:t>
            </a:r>
            <a:r>
              <a:rPr lang="en-US" altLang="zh-CN" sz="2200" dirty="0" smtClean="0"/>
              <a:t>share</a:t>
            </a:r>
            <a:r>
              <a:rPr lang="zh-CN" altLang="en-US" sz="2200" dirty="0" smtClean="0"/>
              <a:t> </a:t>
            </a:r>
            <a:r>
              <a:rPr lang="en-US" altLang="zh-CN" sz="2200" dirty="0" smtClean="0"/>
              <a:t>data</a:t>
            </a:r>
            <a:r>
              <a:rPr lang="zh-CN" altLang="en-US" sz="2200" dirty="0" smtClean="0"/>
              <a:t> </a:t>
            </a:r>
            <a:r>
              <a:rPr lang="en-US" altLang="zh-CN" sz="2200" dirty="0" smtClean="0"/>
              <a:t>and</a:t>
            </a:r>
            <a:r>
              <a:rPr lang="zh-CN" altLang="en-US" sz="2200" dirty="0" smtClean="0"/>
              <a:t> </a:t>
            </a:r>
            <a:r>
              <a:rPr lang="en-US" altLang="zh-CN" sz="2200" dirty="0" smtClean="0"/>
              <a:t>interface</a:t>
            </a:r>
            <a:r>
              <a:rPr lang="zh-CN" altLang="en-US" sz="2200" dirty="0" smtClean="0"/>
              <a:t> </a:t>
            </a:r>
            <a:r>
              <a:rPr lang="zh-CN" altLang="zh-CN" sz="2200" dirty="0" smtClean="0"/>
              <a:t>f</a:t>
            </a:r>
            <a:r>
              <a:rPr lang="en-US" altLang="zh-CN" sz="2200" dirty="0" err="1" smtClean="0"/>
              <a:t>unctions</a:t>
            </a:r>
            <a:r>
              <a:rPr lang="zh-CN" altLang="en-US" sz="2200" dirty="0" smtClean="0"/>
              <a:t> </a:t>
            </a:r>
            <a:r>
              <a:rPr lang="en-US" altLang="zh-CN" sz="2200" dirty="0" smtClean="0"/>
              <a:t>through</a:t>
            </a:r>
            <a:r>
              <a:rPr lang="zh-CN" altLang="en-US" sz="2200" dirty="0" smtClean="0"/>
              <a:t> </a:t>
            </a:r>
            <a:r>
              <a:rPr lang="en-US" altLang="zh-CN" sz="2200" dirty="0" smtClean="0"/>
              <a:t>inheritance</a:t>
            </a:r>
            <a:r>
              <a:rPr lang="zh-CN" altLang="en-US" sz="2200" dirty="0" smtClean="0"/>
              <a:t> </a:t>
            </a:r>
            <a:r>
              <a:rPr lang="en-US" altLang="zh-CN" sz="2200" dirty="0" smtClean="0"/>
              <a:t>hierarchies.</a:t>
            </a:r>
          </a:p>
          <a:p>
            <a:pPr>
              <a:lnSpc>
                <a:spcPct val="110000"/>
              </a:lnSpc>
            </a:pPr>
            <a:r>
              <a:rPr lang="en-US" altLang="zh-CN" sz="2200" dirty="0" smtClean="0"/>
              <a:t>Additional</a:t>
            </a:r>
            <a:r>
              <a:rPr lang="zh-CN" altLang="en-US" sz="2200" dirty="0" smtClean="0"/>
              <a:t> </a:t>
            </a:r>
            <a:r>
              <a:rPr lang="en-US" altLang="zh-CN" sz="2200" dirty="0" err="1" smtClean="0"/>
              <a:t>constriants</a:t>
            </a:r>
            <a:r>
              <a:rPr lang="zh-CN" altLang="en-US" sz="2200" dirty="0" smtClean="0"/>
              <a:t> </a:t>
            </a:r>
            <a:r>
              <a:rPr lang="en-US" altLang="zh-CN" sz="2200" dirty="0" smtClean="0"/>
              <a:t>imposed</a:t>
            </a:r>
            <a:r>
              <a:rPr lang="zh-CN" altLang="en-US" sz="2200" dirty="0" smtClean="0"/>
              <a:t>: </a:t>
            </a:r>
            <a:r>
              <a:rPr lang="en-US" altLang="zh-CN" sz="2200" dirty="0" smtClean="0"/>
              <a:t>Commonly</a:t>
            </a:r>
            <a:r>
              <a:rPr lang="en-US" altLang="zh-CN" sz="2200" dirty="0"/>
              <a:t>: shared memory (to support use </a:t>
            </a:r>
            <a:r>
              <a:rPr lang="en-US" altLang="zh-CN" sz="2200" dirty="0" smtClean="0"/>
              <a:t>of</a:t>
            </a:r>
            <a:r>
              <a:rPr lang="zh-CN" altLang="en-US" sz="2200" dirty="0" smtClean="0"/>
              <a:t> </a:t>
            </a:r>
            <a:r>
              <a:rPr lang="en-US" altLang="zh-CN" sz="2200" dirty="0" smtClean="0"/>
              <a:t>pointers</a:t>
            </a:r>
            <a:r>
              <a:rPr lang="en-US" altLang="zh-CN" sz="2200" dirty="0"/>
              <a:t>), single </a:t>
            </a:r>
            <a:r>
              <a:rPr lang="en-US" altLang="zh-CN" sz="2200" dirty="0" smtClean="0"/>
              <a:t>threaded.</a:t>
            </a:r>
          </a:p>
          <a:p>
            <a:pPr>
              <a:lnSpc>
                <a:spcPct val="110000"/>
              </a:lnSpc>
            </a:pPr>
            <a:r>
              <a:rPr lang="zh-CN" altLang="zh-CN" sz="2200" dirty="0" smtClean="0"/>
              <a:t>Q</a:t>
            </a:r>
            <a:r>
              <a:rPr lang="en-US" altLang="zh-CN" sz="2200" dirty="0" err="1" smtClean="0"/>
              <a:t>ualities</a:t>
            </a:r>
            <a:r>
              <a:rPr lang="zh-CN" altLang="en-US" sz="2200" dirty="0" smtClean="0"/>
              <a:t> </a:t>
            </a:r>
            <a:r>
              <a:rPr lang="en-US" altLang="zh-CN" sz="2200" dirty="0" smtClean="0"/>
              <a:t>yielded:</a:t>
            </a:r>
            <a:r>
              <a:rPr lang="zh-CN" altLang="en-US" sz="2200" dirty="0" smtClean="0"/>
              <a:t> </a:t>
            </a:r>
            <a:r>
              <a:rPr lang="en-US" altLang="zh-CN" sz="2200" dirty="0" smtClean="0"/>
              <a:t>Integrity</a:t>
            </a:r>
            <a:r>
              <a:rPr lang="zh-CN" altLang="en-US" sz="2200" dirty="0" smtClean="0"/>
              <a:t> </a:t>
            </a:r>
            <a:r>
              <a:rPr lang="en-US" altLang="zh-CN" sz="2200" dirty="0" smtClean="0"/>
              <a:t>o</a:t>
            </a:r>
            <a:r>
              <a:rPr lang="zh-CN" altLang="en-US" sz="2200" dirty="0" smtClean="0"/>
              <a:t>f </a:t>
            </a:r>
            <a:r>
              <a:rPr lang="en-US" altLang="zh-CN" sz="2200" dirty="0" smtClean="0"/>
              <a:t>data</a:t>
            </a:r>
            <a:r>
              <a:rPr lang="zh-CN" altLang="en-US" sz="2200" dirty="0" smtClean="0"/>
              <a:t> </a:t>
            </a:r>
            <a:r>
              <a:rPr lang="en-US" altLang="zh-CN" sz="2200" dirty="0" smtClean="0"/>
              <a:t>operations:</a:t>
            </a:r>
            <a:r>
              <a:rPr lang="zh-CN" altLang="en-US" sz="2200" dirty="0" smtClean="0"/>
              <a:t> </a:t>
            </a:r>
            <a:r>
              <a:rPr lang="en-US" altLang="zh-CN" sz="2200" dirty="0" smtClean="0"/>
              <a:t>data</a:t>
            </a:r>
            <a:r>
              <a:rPr lang="zh-CN" altLang="en-US" sz="2200" dirty="0" smtClean="0"/>
              <a:t> </a:t>
            </a:r>
            <a:r>
              <a:rPr lang="en-US" altLang="zh-CN" sz="2200" dirty="0" smtClean="0"/>
              <a:t>manipulated only by appropriate functions. Abstraction:</a:t>
            </a:r>
            <a:r>
              <a:rPr lang="zh-CN" altLang="en-US" sz="2200" dirty="0" smtClean="0"/>
              <a:t> </a:t>
            </a:r>
            <a:r>
              <a:rPr lang="en-US" altLang="zh-CN" sz="2200" dirty="0" smtClean="0"/>
              <a:t>implementation</a:t>
            </a:r>
            <a:r>
              <a:rPr lang="zh-CN" altLang="en-US" sz="2200" dirty="0" smtClean="0"/>
              <a:t> </a:t>
            </a:r>
            <a:r>
              <a:rPr lang="en-US" altLang="zh-CN" sz="2200" dirty="0" smtClean="0"/>
              <a:t>details</a:t>
            </a:r>
            <a:r>
              <a:rPr lang="zh-CN" altLang="en-US" sz="2200" dirty="0" smtClean="0"/>
              <a:t> </a:t>
            </a:r>
            <a:r>
              <a:rPr lang="en-US" altLang="zh-CN" sz="2200" dirty="0" smtClean="0"/>
              <a:t>hidden.</a:t>
            </a:r>
          </a:p>
          <a:p>
            <a:endParaRPr lang="en-US" altLang="zh-CN" sz="2400" dirty="0" smtClean="0"/>
          </a:p>
          <a:p>
            <a:endParaRPr lang="en-US" altLang="zh-CN" sz="2400" dirty="0"/>
          </a:p>
          <a:p>
            <a:endParaRPr lang="en-US" altLang="zh-CN" sz="2200" dirty="0" smtClean="0"/>
          </a:p>
          <a:p>
            <a:endParaRPr lang="en-US" altLang="zh-CN" sz="2200" dirty="0" smtClean="0"/>
          </a:p>
        </p:txBody>
      </p:sp>
    </p:spTree>
    <p:extLst>
      <p:ext uri="{BB962C8B-B14F-4D97-AF65-F5344CB8AC3E}">
        <p14:creationId xmlns:p14="http://schemas.microsoft.com/office/powerpoint/2010/main" val="3493551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Call-and-</a:t>
            </a:r>
            <a:r>
              <a:rPr lang="en-US" altLang="zh-CN" dirty="0"/>
              <a:t>return—Object-Oriented</a:t>
            </a:r>
            <a:r>
              <a:rPr lang="zh-CN" altLang="en-US" dirty="0"/>
              <a:t>  </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199"/>
            <a:ext cx="7950200" cy="4876801"/>
          </a:xfrm>
        </p:spPr>
        <p:txBody>
          <a:bodyPr rtlCol="0">
            <a:normAutofit fontScale="92500"/>
          </a:bodyPr>
          <a:lstStyle/>
          <a:p>
            <a:pPr>
              <a:lnSpc>
                <a:spcPct val="110000"/>
              </a:lnSpc>
            </a:pPr>
            <a:r>
              <a:rPr lang="zh-CN" altLang="zh-CN" sz="2200" dirty="0" smtClean="0"/>
              <a:t>T</a:t>
            </a:r>
            <a:r>
              <a:rPr lang="en-US" altLang="zh-CN" sz="2200" dirty="0" err="1" smtClean="0"/>
              <a:t>ypical</a:t>
            </a:r>
            <a:r>
              <a:rPr lang="zh-CN" altLang="en-US" sz="2200" dirty="0" smtClean="0"/>
              <a:t> </a:t>
            </a:r>
            <a:r>
              <a:rPr lang="en-US" altLang="zh-CN" sz="2200" dirty="0" smtClean="0"/>
              <a:t>uses:</a:t>
            </a:r>
            <a:r>
              <a:rPr lang="zh-CN" altLang="en-US" sz="2200" dirty="0" smtClean="0"/>
              <a:t> </a:t>
            </a:r>
            <a:r>
              <a:rPr lang="en-US" altLang="zh-CN" sz="2200" dirty="0" smtClean="0"/>
              <a:t>Applications</a:t>
            </a:r>
            <a:r>
              <a:rPr lang="zh-CN" altLang="en-US" sz="2200" dirty="0" smtClean="0"/>
              <a:t> </a:t>
            </a:r>
            <a:r>
              <a:rPr lang="zh-CN" altLang="zh-CN" sz="2200" dirty="0" smtClean="0"/>
              <a:t>w</a:t>
            </a:r>
            <a:r>
              <a:rPr lang="en-US" altLang="zh-CN" sz="2200" dirty="0" smtClean="0"/>
              <a:t>here</a:t>
            </a:r>
            <a:r>
              <a:rPr lang="zh-CN" altLang="en-US" sz="2200" dirty="0" smtClean="0"/>
              <a:t> </a:t>
            </a:r>
            <a:r>
              <a:rPr lang="en-US" altLang="zh-CN" sz="2200" dirty="0" smtClean="0"/>
              <a:t>the</a:t>
            </a:r>
            <a:r>
              <a:rPr lang="zh-CN" altLang="en-US" sz="2200" dirty="0" smtClean="0"/>
              <a:t> </a:t>
            </a:r>
            <a:r>
              <a:rPr lang="en-US" altLang="zh-CN" sz="2200" dirty="0" smtClean="0"/>
              <a:t>designer</a:t>
            </a:r>
            <a:r>
              <a:rPr lang="zh-CN" altLang="en-US" sz="2200" dirty="0" smtClean="0"/>
              <a:t> </a:t>
            </a:r>
            <a:r>
              <a:rPr lang="en-US" altLang="zh-CN" sz="2200" dirty="0" smtClean="0"/>
              <a:t>wants</a:t>
            </a:r>
            <a:r>
              <a:rPr lang="zh-CN" altLang="en-US" sz="2200" dirty="0" smtClean="0"/>
              <a:t> </a:t>
            </a:r>
            <a:r>
              <a:rPr lang="en-US" altLang="zh-CN" sz="2200" dirty="0" smtClean="0"/>
              <a:t>a</a:t>
            </a:r>
            <a:r>
              <a:rPr lang="zh-CN" altLang="en-US" sz="2200" dirty="0" smtClean="0"/>
              <a:t> </a:t>
            </a:r>
            <a:r>
              <a:rPr lang="en-US" altLang="zh-CN" sz="2200" dirty="0" smtClean="0"/>
              <a:t>close</a:t>
            </a:r>
            <a:r>
              <a:rPr lang="zh-CN" altLang="en-US" sz="2200" dirty="0" smtClean="0"/>
              <a:t> </a:t>
            </a:r>
            <a:r>
              <a:rPr lang="en-US" altLang="zh-CN" sz="2200" dirty="0" smtClean="0"/>
              <a:t>correlation between entities in the physical</a:t>
            </a:r>
            <a:r>
              <a:rPr lang="zh-CN" altLang="en-US" sz="2200" dirty="0" smtClean="0"/>
              <a:t> </a:t>
            </a:r>
            <a:r>
              <a:rPr lang="en-US" altLang="zh-CN" sz="2200" dirty="0" smtClean="0"/>
              <a:t>world</a:t>
            </a:r>
            <a:r>
              <a:rPr lang="zh-CN" altLang="en-US" sz="2200" dirty="0" smtClean="0"/>
              <a:t> </a:t>
            </a:r>
            <a:r>
              <a:rPr lang="en-US" altLang="zh-CN" sz="2200" dirty="0" smtClean="0"/>
              <a:t>and</a:t>
            </a:r>
            <a:r>
              <a:rPr lang="zh-CN" altLang="en-US" sz="2200" dirty="0" smtClean="0"/>
              <a:t> </a:t>
            </a:r>
            <a:r>
              <a:rPr lang="en-US" altLang="zh-CN" sz="2200" dirty="0" smtClean="0"/>
              <a:t>entities</a:t>
            </a:r>
            <a:r>
              <a:rPr lang="zh-CN" altLang="en-US" sz="2200" dirty="0" smtClean="0"/>
              <a:t> </a:t>
            </a:r>
            <a:r>
              <a:rPr lang="en-US" altLang="zh-CN" sz="2200" dirty="0" smtClean="0"/>
              <a:t>in</a:t>
            </a:r>
            <a:r>
              <a:rPr lang="zh-CN" altLang="en-US" sz="2200" dirty="0" smtClean="0"/>
              <a:t> </a:t>
            </a:r>
            <a:r>
              <a:rPr lang="en-US" altLang="zh-CN" sz="2200" dirty="0" smtClean="0"/>
              <a:t>the</a:t>
            </a:r>
            <a:r>
              <a:rPr lang="zh-CN" altLang="en-US" sz="2200" dirty="0" smtClean="0"/>
              <a:t> </a:t>
            </a:r>
            <a:r>
              <a:rPr lang="en-US" altLang="zh-CN" sz="2200" dirty="0" smtClean="0"/>
              <a:t>program;</a:t>
            </a:r>
            <a:r>
              <a:rPr lang="zh-CN" altLang="en-US" sz="2200" dirty="0" smtClean="0"/>
              <a:t> </a:t>
            </a:r>
            <a:r>
              <a:rPr lang="en-US" altLang="zh-CN" sz="2200" dirty="0" smtClean="0"/>
              <a:t>pedagogy;</a:t>
            </a:r>
            <a:r>
              <a:rPr lang="zh-CN" altLang="en-US" sz="2200" dirty="0" smtClean="0"/>
              <a:t> </a:t>
            </a:r>
            <a:r>
              <a:rPr lang="en-US" altLang="zh-CN" sz="2200" dirty="0" smtClean="0"/>
              <a:t>application involving complex, dynamic data</a:t>
            </a:r>
            <a:r>
              <a:rPr lang="zh-CN" altLang="en-US" sz="2200" dirty="0" smtClean="0"/>
              <a:t> </a:t>
            </a:r>
            <a:r>
              <a:rPr lang="en-US" altLang="zh-CN" sz="2200" dirty="0" smtClean="0"/>
              <a:t>structure</a:t>
            </a:r>
          </a:p>
          <a:p>
            <a:pPr>
              <a:lnSpc>
                <a:spcPct val="110000"/>
              </a:lnSpc>
            </a:pPr>
            <a:r>
              <a:rPr lang="en-US" altLang="zh-CN" sz="2200" dirty="0" smtClean="0"/>
              <a:t>Cautions:</a:t>
            </a:r>
            <a:r>
              <a:rPr lang="zh-CN" altLang="en-US" sz="2200" dirty="0" smtClean="0"/>
              <a:t> </a:t>
            </a:r>
            <a:r>
              <a:rPr lang="en-US" altLang="zh-CN" sz="2200" dirty="0" smtClean="0"/>
              <a:t>Use</a:t>
            </a:r>
            <a:r>
              <a:rPr lang="zh-CN" altLang="en-US" sz="2200" dirty="0" smtClean="0"/>
              <a:t> </a:t>
            </a:r>
            <a:r>
              <a:rPr lang="zh-CN" altLang="zh-CN" sz="2200" dirty="0" smtClean="0"/>
              <a:t>i</a:t>
            </a:r>
            <a:r>
              <a:rPr lang="en-US" altLang="zh-CN" sz="2200" dirty="0" smtClean="0"/>
              <a:t>n</a:t>
            </a:r>
            <a:r>
              <a:rPr lang="zh-CN" altLang="en-US" sz="2200" dirty="0" smtClean="0"/>
              <a:t> </a:t>
            </a:r>
            <a:r>
              <a:rPr lang="en-US" altLang="zh-CN" sz="2200" dirty="0" smtClean="0"/>
              <a:t>distributed</a:t>
            </a:r>
            <a:r>
              <a:rPr lang="zh-CN" altLang="en-US" sz="2200" dirty="0" smtClean="0"/>
              <a:t> </a:t>
            </a:r>
            <a:r>
              <a:rPr lang="en-US" altLang="zh-CN" sz="2200" dirty="0" smtClean="0"/>
              <a:t>applications</a:t>
            </a:r>
            <a:r>
              <a:rPr lang="zh-CN" altLang="en-US" sz="2200" dirty="0" smtClean="0"/>
              <a:t> </a:t>
            </a:r>
            <a:r>
              <a:rPr lang="en-US" altLang="zh-CN" sz="2200" dirty="0" smtClean="0"/>
              <a:t>requires</a:t>
            </a:r>
            <a:r>
              <a:rPr lang="zh-CN" altLang="en-US" sz="2200" dirty="0" smtClean="0"/>
              <a:t> </a:t>
            </a:r>
            <a:r>
              <a:rPr lang="en-US" altLang="zh-CN" sz="2200" dirty="0" smtClean="0"/>
              <a:t>extensive</a:t>
            </a:r>
            <a:r>
              <a:rPr lang="zh-CN" altLang="en-US" sz="2200" dirty="0" smtClean="0"/>
              <a:t> </a:t>
            </a:r>
            <a:r>
              <a:rPr lang="en-US" altLang="zh-CN" sz="2200" dirty="0" smtClean="0"/>
              <a:t>middleware</a:t>
            </a:r>
            <a:r>
              <a:rPr lang="zh-CN" altLang="en-US" sz="2200" dirty="0" smtClean="0"/>
              <a:t> </a:t>
            </a:r>
            <a:r>
              <a:rPr lang="en-US" altLang="zh-CN" sz="2200" dirty="0" smtClean="0"/>
              <a:t>to</a:t>
            </a:r>
            <a:r>
              <a:rPr lang="zh-CN" altLang="en-US" sz="2200" dirty="0" smtClean="0"/>
              <a:t> </a:t>
            </a:r>
            <a:r>
              <a:rPr lang="en-US" altLang="zh-CN" sz="2200" dirty="0" smtClean="0"/>
              <a:t>provide</a:t>
            </a:r>
            <a:r>
              <a:rPr lang="zh-CN" altLang="en-US" sz="2200" dirty="0" smtClean="0"/>
              <a:t> </a:t>
            </a:r>
            <a:r>
              <a:rPr lang="en-US" altLang="zh-CN" sz="2200" dirty="0" smtClean="0"/>
              <a:t>access</a:t>
            </a:r>
            <a:r>
              <a:rPr lang="zh-CN" altLang="en-US" sz="2200" dirty="0" smtClean="0"/>
              <a:t> </a:t>
            </a:r>
            <a:r>
              <a:rPr lang="en-US" altLang="zh-CN" sz="2200" dirty="0" smtClean="0"/>
              <a:t>to</a:t>
            </a:r>
            <a:r>
              <a:rPr lang="zh-CN" altLang="en-US" sz="2200" dirty="0" smtClean="0"/>
              <a:t> </a:t>
            </a:r>
            <a:r>
              <a:rPr lang="en-US" altLang="zh-CN" sz="2200" dirty="0" smtClean="0"/>
              <a:t>remote</a:t>
            </a:r>
            <a:r>
              <a:rPr lang="zh-CN" altLang="en-US" sz="2200" dirty="0" smtClean="0"/>
              <a:t> </a:t>
            </a:r>
            <a:r>
              <a:rPr lang="en-US" altLang="zh-CN" sz="2200" dirty="0" smtClean="0"/>
              <a:t>objects</a:t>
            </a:r>
            <a:r>
              <a:rPr lang="zh-CN" altLang="en-US" sz="2200" dirty="0" smtClean="0"/>
              <a:t> </a:t>
            </a:r>
            <a:r>
              <a:rPr lang="en-US" altLang="zh-CN" sz="2200" dirty="0" smtClean="0"/>
              <a:t>.Relatively</a:t>
            </a:r>
            <a:r>
              <a:rPr lang="zh-CN" altLang="en-US" sz="2200" dirty="0" smtClean="0"/>
              <a:t> </a:t>
            </a:r>
            <a:r>
              <a:rPr lang="en-US" altLang="zh-CN" sz="2200" dirty="0" smtClean="0"/>
              <a:t>inefficient</a:t>
            </a:r>
            <a:r>
              <a:rPr lang="zh-CN" altLang="en-US" sz="2200" dirty="0" smtClean="0"/>
              <a:t> </a:t>
            </a:r>
            <a:r>
              <a:rPr lang="en-US" altLang="zh-CN" sz="2200" dirty="0" smtClean="0"/>
              <a:t>for</a:t>
            </a:r>
            <a:r>
              <a:rPr lang="zh-CN" altLang="en-US" sz="2200" dirty="0" smtClean="0"/>
              <a:t> </a:t>
            </a:r>
            <a:r>
              <a:rPr lang="en-US" altLang="zh-CN" sz="2200" dirty="0" smtClean="0"/>
              <a:t>high-performance</a:t>
            </a:r>
            <a:r>
              <a:rPr lang="zh-CN" altLang="en-US" sz="2200" dirty="0" smtClean="0"/>
              <a:t> </a:t>
            </a:r>
            <a:r>
              <a:rPr lang="en-US" altLang="zh-CN" sz="2200" dirty="0" smtClean="0"/>
              <a:t>applications</a:t>
            </a:r>
            <a:r>
              <a:rPr lang="zh-CN" altLang="en-US" sz="2200" dirty="0" smtClean="0"/>
              <a:t> </a:t>
            </a:r>
            <a:r>
              <a:rPr lang="en-US" altLang="zh-CN" sz="2200" dirty="0" smtClean="0"/>
              <a:t>with</a:t>
            </a:r>
            <a:r>
              <a:rPr lang="zh-CN" altLang="en-US" sz="2200" dirty="0" smtClean="0"/>
              <a:t> </a:t>
            </a:r>
            <a:r>
              <a:rPr lang="en-US" altLang="zh-CN" sz="2200" dirty="0" smtClean="0"/>
              <a:t>large,</a:t>
            </a:r>
            <a:r>
              <a:rPr lang="zh-CN" altLang="en-US" sz="2200" dirty="0" smtClean="0"/>
              <a:t> </a:t>
            </a:r>
            <a:r>
              <a:rPr lang="en-US" altLang="zh-CN" sz="2200" dirty="0" smtClean="0"/>
              <a:t>regular</a:t>
            </a:r>
            <a:r>
              <a:rPr lang="zh-CN" altLang="en-US" sz="2200" dirty="0" smtClean="0"/>
              <a:t> </a:t>
            </a:r>
            <a:r>
              <a:rPr lang="en-US" altLang="zh-CN" sz="2200" dirty="0" smtClean="0"/>
              <a:t>numeric</a:t>
            </a:r>
            <a:r>
              <a:rPr lang="zh-CN" altLang="en-US" sz="2200" dirty="0" smtClean="0"/>
              <a:t> </a:t>
            </a:r>
            <a:r>
              <a:rPr lang="en-US" altLang="zh-CN" sz="2200" dirty="0" smtClean="0"/>
              <a:t>data</a:t>
            </a:r>
            <a:r>
              <a:rPr lang="zh-CN" altLang="en-US" sz="2200" dirty="0" smtClean="0"/>
              <a:t> </a:t>
            </a:r>
            <a:r>
              <a:rPr lang="en-US" altLang="zh-CN" sz="2200" dirty="0" smtClean="0"/>
              <a:t>structures,</a:t>
            </a:r>
            <a:r>
              <a:rPr lang="zh-CN" altLang="en-US" sz="2200" dirty="0" smtClean="0"/>
              <a:t> </a:t>
            </a:r>
            <a:r>
              <a:rPr lang="en-US" altLang="zh-CN" sz="2200" dirty="0" smtClean="0"/>
              <a:t>such</a:t>
            </a:r>
            <a:r>
              <a:rPr lang="zh-CN" altLang="en-US" sz="2200" dirty="0" smtClean="0"/>
              <a:t> </a:t>
            </a:r>
            <a:r>
              <a:rPr lang="en-US" altLang="zh-CN" sz="2200" dirty="0" smtClean="0"/>
              <a:t>as</a:t>
            </a:r>
            <a:r>
              <a:rPr lang="zh-CN" altLang="en-US" sz="2200" dirty="0" smtClean="0"/>
              <a:t> </a:t>
            </a:r>
            <a:r>
              <a:rPr lang="en-US" altLang="zh-CN" sz="2200" dirty="0" smtClean="0"/>
              <a:t>un</a:t>
            </a:r>
            <a:r>
              <a:rPr lang="zh-CN" altLang="en-US" sz="2200" dirty="0" smtClean="0"/>
              <a:t> </a:t>
            </a:r>
            <a:r>
              <a:rPr lang="en-US" altLang="zh-CN" sz="2200" dirty="0" smtClean="0"/>
              <a:t>scientific</a:t>
            </a:r>
            <a:r>
              <a:rPr lang="zh-CN" altLang="en-US" sz="2200" dirty="0" smtClean="0"/>
              <a:t> </a:t>
            </a:r>
            <a:r>
              <a:rPr lang="en-US" altLang="zh-CN" sz="2200" dirty="0" smtClean="0"/>
              <a:t>computing.</a:t>
            </a:r>
            <a:r>
              <a:rPr lang="zh-CN" altLang="en-US" sz="2200" dirty="0" smtClean="0"/>
              <a:t> </a:t>
            </a:r>
            <a:r>
              <a:rPr lang="en-US" altLang="zh-CN" sz="2200" dirty="0" smtClean="0"/>
              <a:t>Lack</a:t>
            </a:r>
            <a:r>
              <a:rPr lang="zh-CN" altLang="en-US" sz="2200" dirty="0" smtClean="0"/>
              <a:t> </a:t>
            </a:r>
            <a:r>
              <a:rPr lang="en-US" altLang="zh-CN" sz="2200" dirty="0" smtClean="0"/>
              <a:t>of</a:t>
            </a:r>
            <a:r>
              <a:rPr lang="zh-CN" altLang="en-US" sz="2200" dirty="0" smtClean="0"/>
              <a:t> </a:t>
            </a:r>
            <a:r>
              <a:rPr lang="en-US" altLang="zh-CN" sz="2200" dirty="0" smtClean="0"/>
              <a:t>additional</a:t>
            </a:r>
            <a:r>
              <a:rPr lang="zh-CN" altLang="en-US" sz="2200" dirty="0" smtClean="0"/>
              <a:t> </a:t>
            </a:r>
            <a:r>
              <a:rPr lang="en-US" altLang="zh-CN" sz="2200" dirty="0" smtClean="0"/>
              <a:t>structuring</a:t>
            </a:r>
            <a:r>
              <a:rPr lang="zh-CN" altLang="en-US" sz="2200" dirty="0" smtClean="0"/>
              <a:t> </a:t>
            </a:r>
            <a:r>
              <a:rPr lang="en-US" altLang="zh-CN" sz="2200" dirty="0" smtClean="0"/>
              <a:t>principles</a:t>
            </a:r>
            <a:r>
              <a:rPr lang="zh-CN" altLang="en-US" sz="2200" dirty="0" smtClean="0"/>
              <a:t> </a:t>
            </a:r>
            <a:r>
              <a:rPr lang="en-US" altLang="zh-CN" sz="2200" dirty="0" smtClean="0"/>
              <a:t>can</a:t>
            </a:r>
            <a:r>
              <a:rPr lang="zh-CN" altLang="en-US" sz="2200" dirty="0" smtClean="0"/>
              <a:t> </a:t>
            </a:r>
            <a:r>
              <a:rPr lang="en-US" altLang="zh-CN" sz="2200" dirty="0" smtClean="0"/>
              <a:t>result</a:t>
            </a:r>
            <a:r>
              <a:rPr lang="zh-CN" altLang="en-US" sz="2200" dirty="0" smtClean="0"/>
              <a:t> </a:t>
            </a:r>
            <a:r>
              <a:rPr lang="en-US" altLang="zh-CN" sz="2200" dirty="0" smtClean="0"/>
              <a:t>in</a:t>
            </a:r>
            <a:r>
              <a:rPr lang="zh-CN" altLang="en-US" sz="2200" dirty="0" smtClean="0"/>
              <a:t> </a:t>
            </a:r>
            <a:r>
              <a:rPr lang="en-US" altLang="zh-CN" sz="2200" dirty="0" smtClean="0"/>
              <a:t>highly</a:t>
            </a:r>
            <a:r>
              <a:rPr lang="zh-CN" altLang="en-US" sz="2200" dirty="0" smtClean="0"/>
              <a:t> </a:t>
            </a:r>
            <a:r>
              <a:rPr lang="en-US" altLang="zh-CN" sz="2200" dirty="0" smtClean="0"/>
              <a:t>complex</a:t>
            </a:r>
            <a:r>
              <a:rPr lang="zh-CN" altLang="en-US" sz="2200" dirty="0" smtClean="0"/>
              <a:t> </a:t>
            </a:r>
            <a:r>
              <a:rPr lang="en-US" altLang="zh-CN" sz="2200" dirty="0" smtClean="0"/>
              <a:t>applications</a:t>
            </a:r>
          </a:p>
          <a:p>
            <a:pPr>
              <a:lnSpc>
                <a:spcPct val="110000"/>
              </a:lnSpc>
            </a:pPr>
            <a:r>
              <a:rPr lang="zh-CN" altLang="zh-CN" sz="2200" dirty="0" smtClean="0"/>
              <a:t>R</a:t>
            </a:r>
            <a:r>
              <a:rPr lang="en-US" altLang="zh-CN" sz="2200" dirty="0" smtClean="0"/>
              <a:t>elations</a:t>
            </a:r>
            <a:r>
              <a:rPr lang="zh-CN" altLang="en-US" sz="2200" dirty="0" smtClean="0"/>
              <a:t> </a:t>
            </a:r>
            <a:r>
              <a:rPr lang="en-US" altLang="zh-CN" sz="2200" dirty="0" smtClean="0"/>
              <a:t>to</a:t>
            </a:r>
            <a:r>
              <a:rPr lang="zh-CN" altLang="en-US" sz="2200" dirty="0" smtClean="0"/>
              <a:t> </a:t>
            </a:r>
            <a:r>
              <a:rPr lang="en-US" altLang="zh-CN" sz="2200" dirty="0" smtClean="0"/>
              <a:t>programming</a:t>
            </a:r>
            <a:r>
              <a:rPr lang="zh-CN" altLang="en-US" sz="2200" dirty="0" smtClean="0"/>
              <a:t> </a:t>
            </a:r>
            <a:r>
              <a:rPr lang="en-US" altLang="zh-CN" sz="2200" dirty="0" smtClean="0"/>
              <a:t>languages</a:t>
            </a:r>
            <a:r>
              <a:rPr lang="zh-CN" altLang="en-US" sz="2200" dirty="0" smtClean="0"/>
              <a:t> </a:t>
            </a:r>
            <a:r>
              <a:rPr lang="en-US" altLang="zh-CN" sz="2200" dirty="0" smtClean="0"/>
              <a:t>or</a:t>
            </a:r>
            <a:r>
              <a:rPr lang="zh-CN" altLang="en-US" sz="2200" dirty="0" smtClean="0"/>
              <a:t> </a:t>
            </a:r>
            <a:r>
              <a:rPr lang="en-US" altLang="zh-CN" sz="2200" dirty="0" err="1" smtClean="0"/>
              <a:t>environments:Java</a:t>
            </a:r>
            <a:r>
              <a:rPr lang="zh-CN" altLang="en-US" sz="2200" dirty="0" smtClean="0"/>
              <a:t> </a:t>
            </a:r>
            <a:r>
              <a:rPr lang="en-US" altLang="zh-CN" sz="2200" dirty="0" smtClean="0"/>
              <a:t>,C++</a:t>
            </a:r>
          </a:p>
          <a:p>
            <a:endParaRPr lang="en-US" altLang="zh-CN" sz="2400" dirty="0" smtClean="0"/>
          </a:p>
          <a:p>
            <a:endParaRPr lang="en-US" altLang="zh-CN" sz="2400" dirty="0"/>
          </a:p>
          <a:p>
            <a:endParaRPr lang="en-US" altLang="zh-CN" sz="2200" dirty="0" smtClean="0"/>
          </a:p>
          <a:p>
            <a:endParaRPr lang="en-US" altLang="zh-CN" sz="2200" dirty="0" smtClean="0"/>
          </a:p>
        </p:txBody>
      </p:sp>
    </p:spTree>
    <p:extLst>
      <p:ext uri="{BB962C8B-B14F-4D97-AF65-F5344CB8AC3E}">
        <p14:creationId xmlns:p14="http://schemas.microsoft.com/office/powerpoint/2010/main" val="1048608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Call-and-return</a:t>
            </a:r>
            <a:r>
              <a:rPr lang="zh-CN" altLang="en-US" dirty="0"/>
              <a:t> </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422274" y="1498600"/>
            <a:ext cx="8332259" cy="4953000"/>
          </a:xfrm>
        </p:spPr>
        <p:txBody>
          <a:bodyPr rtlCol="0">
            <a:normAutofit fontScale="85000" lnSpcReduction="10000"/>
          </a:bodyPr>
          <a:lstStyle/>
          <a:p>
            <a:pPr marL="0" indent="0">
              <a:lnSpc>
                <a:spcPct val="100000"/>
              </a:lnSpc>
              <a:buNone/>
            </a:pPr>
            <a:r>
              <a:rPr lang="en-US" altLang="zh-CN" sz="2600" dirty="0" smtClean="0"/>
              <a:t>Comparison</a:t>
            </a:r>
            <a:endParaRPr lang="en-US" altLang="zh-CN" sz="2600" dirty="0"/>
          </a:p>
          <a:p>
            <a:pPr>
              <a:lnSpc>
                <a:spcPct val="120000"/>
              </a:lnSpc>
            </a:pPr>
            <a:r>
              <a:rPr lang="en-US" sz="2200" dirty="0" smtClean="0"/>
              <a:t>Similarities</a:t>
            </a:r>
          </a:p>
          <a:p>
            <a:pPr marL="457200" indent="-457200">
              <a:lnSpc>
                <a:spcPct val="120000"/>
              </a:lnSpc>
              <a:buFont typeface="+mj-ea"/>
              <a:buAutoNum type="circleNumDbPlain"/>
            </a:pPr>
            <a:r>
              <a:rPr lang="en-US" sz="2200" dirty="0"/>
              <a:t>In the program generated by the main program-subroutine architecture, each software component has a unique program execution entry and a unique program execution exit, and when one component calls another component, program execution control is transferred to the </a:t>
            </a:r>
            <a:r>
              <a:rPr lang="en-US" altLang="zh-CN" sz="2200" dirty="0" smtClean="0"/>
              <a:t>called </a:t>
            </a:r>
            <a:r>
              <a:rPr lang="en-US" sz="2200" dirty="0" smtClean="0"/>
              <a:t>component</a:t>
            </a:r>
            <a:r>
              <a:rPr lang="en-US" sz="2200" dirty="0"/>
              <a:t>, when the called component code is completed, the program runs to the </a:t>
            </a:r>
            <a:r>
              <a:rPr lang="en-US" sz="2200" dirty="0" smtClean="0"/>
              <a:t>component‘s </a:t>
            </a:r>
            <a:r>
              <a:rPr lang="en-US" sz="2200" dirty="0"/>
              <a:t>exit, the control is returned to the calling </a:t>
            </a:r>
            <a:r>
              <a:rPr lang="en-US" sz="2200" dirty="0" smtClean="0"/>
              <a:t>control</a:t>
            </a:r>
            <a:r>
              <a:rPr lang="zh-CN" altLang="en-US" sz="2200" dirty="0"/>
              <a:t>.</a:t>
            </a:r>
            <a:endParaRPr lang="en-US" sz="2200" dirty="0"/>
          </a:p>
          <a:p>
            <a:pPr marL="457200" indent="-457200">
              <a:lnSpc>
                <a:spcPct val="120000"/>
              </a:lnSpc>
              <a:buFont typeface="+mj-ea"/>
              <a:buAutoNum type="circleNumDbPlain"/>
            </a:pPr>
            <a:r>
              <a:rPr lang="en-US" altLang="zh-CN" sz="2200" dirty="0" smtClean="0"/>
              <a:t>The</a:t>
            </a:r>
            <a:r>
              <a:rPr lang="zh-CN" altLang="en-US" sz="2200" dirty="0" smtClean="0"/>
              <a:t> </a:t>
            </a:r>
            <a:r>
              <a:rPr lang="en-US" altLang="zh-CN" sz="2200" dirty="0" smtClean="0"/>
              <a:t>program</a:t>
            </a:r>
            <a:r>
              <a:rPr lang="zh-CN" altLang="en-US" sz="2200" dirty="0" smtClean="0"/>
              <a:t> </a:t>
            </a:r>
            <a:r>
              <a:rPr lang="en-US" altLang="zh-CN" sz="2200" dirty="0"/>
              <a:t>generated </a:t>
            </a:r>
            <a:r>
              <a:rPr lang="en-US" altLang="zh-CN" sz="2200" dirty="0" smtClean="0"/>
              <a:t>by</a:t>
            </a:r>
            <a:r>
              <a:rPr lang="zh-CN" altLang="en-US" sz="2200" dirty="0" smtClean="0"/>
              <a:t> </a:t>
            </a:r>
            <a:r>
              <a:rPr lang="en-US" sz="2200" dirty="0" smtClean="0"/>
              <a:t>Object</a:t>
            </a:r>
            <a:r>
              <a:rPr lang="en-US" sz="2200" dirty="0"/>
              <a:t>-oriented </a:t>
            </a:r>
            <a:r>
              <a:rPr lang="en-US" sz="2200" dirty="0" smtClean="0"/>
              <a:t>architecture, </a:t>
            </a:r>
            <a:r>
              <a:rPr lang="en-US" sz="2200" dirty="0"/>
              <a:t>when an object's method calls another object's method, the called object will take over the program run control, when the called object method is run, the control will be returned to the calling object </a:t>
            </a:r>
            <a:r>
              <a:rPr lang="en-US" sz="2200" dirty="0" smtClean="0"/>
              <a:t>.</a:t>
            </a:r>
            <a:endParaRPr lang="en-US" sz="2200" dirty="0"/>
          </a:p>
        </p:txBody>
      </p:sp>
    </p:spTree>
    <p:extLst>
      <p:ext uri="{BB962C8B-B14F-4D97-AF65-F5344CB8AC3E}">
        <p14:creationId xmlns:p14="http://schemas.microsoft.com/office/powerpoint/2010/main" val="2681519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Call-and-return</a:t>
            </a:r>
            <a:r>
              <a:rPr lang="zh-CN" altLang="en-US" dirty="0"/>
              <a:t> </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764703" y="1498600"/>
            <a:ext cx="7989830" cy="1109420"/>
          </a:xfrm>
        </p:spPr>
        <p:txBody>
          <a:bodyPr rtlCol="0">
            <a:normAutofit lnSpcReduction="10000"/>
          </a:bodyPr>
          <a:lstStyle/>
          <a:p>
            <a:pPr marL="0" indent="0">
              <a:lnSpc>
                <a:spcPct val="100000"/>
              </a:lnSpc>
              <a:buNone/>
            </a:pPr>
            <a:r>
              <a:rPr lang="zh-CN" altLang="en-US" sz="2600" dirty="0" smtClean="0"/>
              <a:t> </a:t>
            </a:r>
            <a:r>
              <a:rPr lang="en-US" altLang="zh-CN" sz="2600" dirty="0" smtClean="0"/>
              <a:t>Comparison</a:t>
            </a:r>
            <a:endParaRPr lang="en-US" altLang="zh-CN" sz="2600" dirty="0"/>
          </a:p>
          <a:p>
            <a:pPr>
              <a:lnSpc>
                <a:spcPct val="120000"/>
              </a:lnSpc>
            </a:pPr>
            <a:r>
              <a:rPr lang="en-US" altLang="zh-CN" sz="2200" dirty="0" smtClean="0"/>
              <a:t>Difference</a:t>
            </a:r>
            <a:endParaRPr lang="en-US" sz="2200" dirty="0" smtClean="0"/>
          </a:p>
        </p:txBody>
      </p:sp>
      <p:graphicFrame>
        <p:nvGraphicFramePr>
          <p:cNvPr id="4" name="内容占位符 15" descr="示例表格（包含 3 列和 4 行）" title="表格"/>
          <p:cNvGraphicFramePr>
            <a:graphicFrameLocks/>
          </p:cNvGraphicFramePr>
          <p:nvPr>
            <p:extLst>
              <p:ext uri="{D42A27DB-BD31-4B8C-83A1-F6EECF244321}">
                <p14:modId xmlns:p14="http://schemas.microsoft.com/office/powerpoint/2010/main" val="2708123325"/>
              </p:ext>
            </p:extLst>
          </p:nvPr>
        </p:nvGraphicFramePr>
        <p:xfrm>
          <a:off x="647936" y="2639061"/>
          <a:ext cx="7741356" cy="3761739"/>
        </p:xfrm>
        <a:graphic>
          <a:graphicData uri="http://schemas.openxmlformats.org/drawingml/2006/table">
            <a:tbl>
              <a:tblPr firstRow="1" bandRow="1">
                <a:tableStyleId>{5C22544A-7EE6-4342-B048-85BDC9FD1C3A}</a:tableStyleId>
              </a:tblPr>
              <a:tblGrid>
                <a:gridCol w="1577895">
                  <a:extLst>
                    <a:ext uri="{9D8B030D-6E8A-4147-A177-3AD203B41FA5}">
                      <a16:colId xmlns="" xmlns:a16="http://schemas.microsoft.com/office/drawing/2014/main" val="20000"/>
                    </a:ext>
                  </a:extLst>
                </a:gridCol>
                <a:gridCol w="2707498">
                  <a:extLst>
                    <a:ext uri="{9D8B030D-6E8A-4147-A177-3AD203B41FA5}">
                      <a16:colId xmlns="" xmlns:a16="http://schemas.microsoft.com/office/drawing/2014/main" val="20001"/>
                    </a:ext>
                  </a:extLst>
                </a:gridCol>
                <a:gridCol w="3455963">
                  <a:extLst>
                    <a:ext uri="{9D8B030D-6E8A-4147-A177-3AD203B41FA5}">
                      <a16:colId xmlns="" xmlns:a16="http://schemas.microsoft.com/office/drawing/2014/main" val="20002"/>
                    </a:ext>
                  </a:extLst>
                </a:gridCol>
              </a:tblGrid>
              <a:tr h="457200">
                <a:tc>
                  <a:txBody>
                    <a:bodyPr/>
                    <a:lstStyle/>
                    <a:p>
                      <a:pPr rtl="0"/>
                      <a:endParaRPr lang="zh-CN" altLang="en-US" noProof="0" dirty="0">
                        <a:latin typeface="微软雅黑" panose="020B0503020204020204" pitchFamily="34" charset="-122"/>
                        <a:ea typeface="微软雅黑" panose="020B0503020204020204" pitchFamily="34" charset="-122"/>
                      </a:endParaRPr>
                    </a:p>
                  </a:txBody>
                  <a:tcPr anchor="ctr"/>
                </a:tc>
                <a:tc>
                  <a:txBody>
                    <a:bodyPr/>
                    <a:lstStyle/>
                    <a:p>
                      <a:pPr algn="ctr" rtl="0"/>
                      <a:r>
                        <a:rPr lang="en-US" altLang="zh-CN" noProof="0" dirty="0" smtClean="0">
                          <a:latin typeface="微软雅黑" panose="020B0503020204020204" pitchFamily="34" charset="-122"/>
                          <a:ea typeface="微软雅黑" panose="020B0503020204020204" pitchFamily="34" charset="-122"/>
                        </a:rPr>
                        <a:t>Structured design</a:t>
                      </a:r>
                      <a:endParaRPr lang="en-US" altLang="zh-CN" noProof="0" dirty="0">
                        <a:latin typeface="微软雅黑" panose="020B0503020204020204" pitchFamily="34" charset="-122"/>
                        <a:ea typeface="微软雅黑" panose="020B0503020204020204" pitchFamily="34" charset="-122"/>
                      </a:endParaRPr>
                    </a:p>
                  </a:txBody>
                  <a:tcPr anchor="ctr"/>
                </a:tc>
                <a:tc>
                  <a:txBody>
                    <a:bodyPr/>
                    <a:lstStyle/>
                    <a:p>
                      <a:pPr algn="ctr" rtl="0"/>
                      <a:r>
                        <a:rPr lang="en-US" altLang="zh-CN" noProof="0" dirty="0" smtClean="0">
                          <a:latin typeface="微软雅黑" panose="020B0503020204020204" pitchFamily="34" charset="-122"/>
                          <a:ea typeface="微软雅黑" panose="020B0503020204020204" pitchFamily="34" charset="-122"/>
                        </a:rPr>
                        <a:t>Object-oriented design</a:t>
                      </a:r>
                      <a:endParaRPr lang="en-US" altLang="zh-CN" noProof="0" dirty="0">
                        <a:latin typeface="微软雅黑" panose="020B0503020204020204" pitchFamily="34" charset="-122"/>
                        <a:ea typeface="微软雅黑" panose="020B0503020204020204" pitchFamily="34" charset="-122"/>
                      </a:endParaRPr>
                    </a:p>
                  </a:txBody>
                  <a:tcPr anchor="ctr"/>
                </a:tc>
                <a:extLst>
                  <a:ext uri="{0D108BD9-81ED-4DB2-BD59-A6C34878D82A}">
                    <a16:rowId xmlns="" xmlns:a16="http://schemas.microsoft.com/office/drawing/2014/main" val="10000"/>
                  </a:ext>
                </a:extLst>
              </a:tr>
              <a:tr h="457200">
                <a:tc>
                  <a:txBody>
                    <a:bodyPr/>
                    <a:lstStyle/>
                    <a:p>
                      <a:pPr rtl="0"/>
                      <a:r>
                        <a:rPr lang="en-US" altLang="zh-CN" noProof="0" dirty="0" smtClean="0">
                          <a:latin typeface="微软雅黑" panose="020B0503020204020204" pitchFamily="34" charset="-122"/>
                          <a:ea typeface="微软雅黑" panose="020B0503020204020204" pitchFamily="34" charset="-122"/>
                        </a:rPr>
                        <a:t>Focus</a:t>
                      </a:r>
                      <a:endParaRPr lang="en-US" altLang="zh-CN" noProof="0" dirty="0">
                        <a:latin typeface="微软雅黑" panose="020B0503020204020204" pitchFamily="34" charset="-122"/>
                        <a:ea typeface="微软雅黑" panose="020B0503020204020204" pitchFamily="34" charset="-122"/>
                      </a:endParaRPr>
                    </a:p>
                  </a:txBody>
                  <a:tcPr anchor="ctr"/>
                </a:tc>
                <a:tc>
                  <a:txBody>
                    <a:bodyPr/>
                    <a:lstStyle/>
                    <a:p>
                      <a:pPr algn="ctr" rtl="0"/>
                      <a:r>
                        <a:rPr lang="en-US" altLang="zh-CN" noProof="0" dirty="0" smtClean="0">
                          <a:latin typeface="微软雅黑" panose="020B0503020204020204" pitchFamily="34" charset="-122"/>
                          <a:ea typeface="微软雅黑" panose="020B0503020204020204" pitchFamily="34" charset="-122"/>
                        </a:rPr>
                        <a:t>function, process </a:t>
                      </a:r>
                      <a:endParaRPr lang="zh-CN" altLang="en-US" noProof="0" dirty="0">
                        <a:latin typeface="微软雅黑" panose="020B0503020204020204" pitchFamily="34" charset="-122"/>
                        <a:ea typeface="微软雅黑" panose="020B0503020204020204" pitchFamily="34"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noProof="0" dirty="0" smtClean="0">
                          <a:latin typeface="微软雅黑" panose="020B0503020204020204" pitchFamily="34" charset="-122"/>
                          <a:ea typeface="微软雅黑" panose="020B0503020204020204" pitchFamily="34" charset="-122"/>
                        </a:rPr>
                        <a:t>object data</a:t>
                      </a:r>
                    </a:p>
                  </a:txBody>
                  <a:tcPr anchor="ctr"/>
                </a:tc>
                <a:extLst>
                  <a:ext uri="{0D108BD9-81ED-4DB2-BD59-A6C34878D82A}">
                    <a16:rowId xmlns="" xmlns:a16="http://schemas.microsoft.com/office/drawing/2014/main" val="10001"/>
                  </a:ext>
                </a:extLst>
              </a:tr>
              <a:tr h="457200">
                <a:tc>
                  <a:txBody>
                    <a:bodyPr/>
                    <a:lstStyle/>
                    <a:p>
                      <a:pPr rtl="0"/>
                      <a:r>
                        <a:rPr lang="en-US" altLang="zh-CN" noProof="0" dirty="0" smtClean="0">
                          <a:latin typeface="微软雅黑" panose="020B0503020204020204" pitchFamily="34" charset="-122"/>
                          <a:ea typeface="微软雅黑" panose="020B0503020204020204" pitchFamily="34" charset="-122"/>
                        </a:rPr>
                        <a:t>Reusability</a:t>
                      </a:r>
                      <a:endParaRPr lang="en-US" altLang="zh-CN" noProof="0" dirty="0">
                        <a:latin typeface="微软雅黑" panose="020B0503020204020204" pitchFamily="34" charset="-122"/>
                        <a:ea typeface="微软雅黑" panose="020B0503020204020204" pitchFamily="34" charset="-122"/>
                      </a:endParaRPr>
                    </a:p>
                  </a:txBody>
                  <a:tcPr anchor="ctr"/>
                </a:tc>
                <a:tc>
                  <a:txBody>
                    <a:bodyPr/>
                    <a:lstStyle/>
                    <a:p>
                      <a:pPr algn="ctr" rtl="0"/>
                      <a:r>
                        <a:rPr lang="en-US" altLang="zh-CN" noProof="0" dirty="0" smtClean="0">
                          <a:latin typeface="微软雅黑" panose="020B0503020204020204" pitchFamily="34" charset="-122"/>
                          <a:ea typeface="微软雅黑" panose="020B0503020204020204" pitchFamily="34" charset="-122"/>
                        </a:rPr>
                        <a:t>Low</a:t>
                      </a:r>
                      <a:endParaRPr lang="zh-CN" altLang="en-US" noProof="0" dirty="0">
                        <a:latin typeface="微软雅黑" panose="020B0503020204020204" pitchFamily="34" charset="-122"/>
                        <a:ea typeface="微软雅黑" panose="020B0503020204020204" pitchFamily="34" charset="-122"/>
                      </a:endParaRPr>
                    </a:p>
                  </a:txBody>
                  <a:tcPr anchor="ctr"/>
                </a:tc>
                <a:tc>
                  <a:txBody>
                    <a:bodyPr/>
                    <a:lstStyle/>
                    <a:p>
                      <a:pPr algn="ctr" rtl="0"/>
                      <a:r>
                        <a:rPr lang="en-US" altLang="zh-CN" noProof="0" dirty="0" smtClean="0">
                          <a:latin typeface="微软雅黑" panose="020B0503020204020204" pitchFamily="34" charset="-122"/>
                          <a:ea typeface="微软雅黑" panose="020B0503020204020204" pitchFamily="34" charset="-122"/>
                        </a:rPr>
                        <a:t>High</a:t>
                      </a:r>
                      <a:endParaRPr lang="zh-CN" altLang="en-US" noProof="0" dirty="0">
                        <a:latin typeface="微软雅黑" panose="020B0503020204020204" pitchFamily="34" charset="-122"/>
                        <a:ea typeface="微软雅黑" panose="020B0503020204020204" pitchFamily="34" charset="-122"/>
                      </a:endParaRPr>
                    </a:p>
                  </a:txBody>
                  <a:tcPr anchor="ctr"/>
                </a:tc>
                <a:extLst>
                  <a:ext uri="{0D108BD9-81ED-4DB2-BD59-A6C34878D82A}">
                    <a16:rowId xmlns="" xmlns:a16="http://schemas.microsoft.com/office/drawing/2014/main" val="10002"/>
                  </a:ext>
                </a:extLst>
              </a:tr>
              <a:tr h="457200">
                <a:tc>
                  <a:txBody>
                    <a:bodyPr/>
                    <a:lstStyle/>
                    <a:p>
                      <a:pPr rtl="0"/>
                      <a:r>
                        <a:rPr lang="en-US" altLang="zh-CN" noProof="0" dirty="0" smtClean="0">
                          <a:latin typeface="微软雅黑" panose="020B0503020204020204" pitchFamily="34" charset="-122"/>
                          <a:ea typeface="微软雅黑" panose="020B0503020204020204" pitchFamily="34" charset="-122"/>
                        </a:rPr>
                        <a:t>Suitable item</a:t>
                      </a:r>
                      <a:endParaRPr lang="en-US" altLang="zh-CN" noProof="0" dirty="0">
                        <a:latin typeface="微软雅黑" panose="020B0503020204020204" pitchFamily="34" charset="-122"/>
                        <a:ea typeface="微软雅黑" panose="020B0503020204020204" pitchFamily="34" charset="-122"/>
                      </a:endParaRPr>
                    </a:p>
                  </a:txBody>
                  <a:tcPr anchor="ctr"/>
                </a:tc>
                <a:tc>
                  <a:txBody>
                    <a:bodyPr/>
                    <a:lstStyle/>
                    <a:p>
                      <a:pPr algn="ctr" rtl="0"/>
                      <a:r>
                        <a:rPr lang="en-US" altLang="zh-CN" noProof="0" dirty="0" smtClean="0">
                          <a:latin typeface="微软雅黑" panose="020B0503020204020204" pitchFamily="34" charset="-122"/>
                          <a:ea typeface="微软雅黑" panose="020B0503020204020204" pitchFamily="34" charset="-122"/>
                        </a:rPr>
                        <a:t>Project definition is very clear, user needs stable</a:t>
                      </a:r>
                      <a:endParaRPr lang="zh-CN" altLang="en-US" noProof="0" dirty="0">
                        <a:latin typeface="微软雅黑" panose="020B0503020204020204" pitchFamily="34" charset="-122"/>
                        <a:ea typeface="微软雅黑" panose="020B0503020204020204" pitchFamily="34" charset="-122"/>
                      </a:endParaRPr>
                    </a:p>
                  </a:txBody>
                  <a:tcPr anchor="ctr"/>
                </a:tc>
                <a:tc>
                  <a:txBody>
                    <a:bodyPr/>
                    <a:lstStyle/>
                    <a:p>
                      <a:pPr algn="ctr" rtl="0"/>
                      <a:r>
                        <a:rPr lang="en-US" altLang="zh-CN" noProof="0" dirty="0" smtClean="0">
                          <a:latin typeface="微软雅黑" panose="020B0503020204020204" pitchFamily="34" charset="-122"/>
                          <a:ea typeface="微软雅黑" panose="020B0503020204020204" pitchFamily="34" charset="-122"/>
                        </a:rPr>
                        <a:t>Large projects where demand may change often</a:t>
                      </a:r>
                      <a:endParaRPr lang="zh-CN" altLang="en-US" noProof="0" dirty="0">
                        <a:latin typeface="微软雅黑" panose="020B0503020204020204" pitchFamily="34" charset="-122"/>
                        <a:ea typeface="微软雅黑" panose="020B0503020204020204" pitchFamily="34" charset="-122"/>
                      </a:endParaRPr>
                    </a:p>
                  </a:txBody>
                  <a:tcPr anchor="ctr"/>
                </a:tc>
                <a:extLst>
                  <a:ext uri="{0D108BD9-81ED-4DB2-BD59-A6C34878D82A}">
                    <a16:rowId xmlns="" xmlns:a16="http://schemas.microsoft.com/office/drawing/2014/main" val="10003"/>
                  </a:ext>
                </a:extLst>
              </a:tr>
              <a:tr h="457200">
                <a:tc>
                  <a:txBody>
                    <a:bodyPr/>
                    <a:lstStyle/>
                    <a:p>
                      <a:pPr rtl="0"/>
                      <a:r>
                        <a:rPr lang="en-US" altLang="zh-CN" noProof="0" dirty="0" smtClean="0">
                          <a:latin typeface="微软雅黑" panose="020B0503020204020204" pitchFamily="34" charset="-122"/>
                          <a:ea typeface="微软雅黑" panose="020B0503020204020204" pitchFamily="34" charset="-122"/>
                        </a:rPr>
                        <a:t>Program Structure Diagram/Element</a:t>
                      </a:r>
                      <a:endParaRPr lang="en-US" altLang="zh-CN" noProof="0" dirty="0">
                        <a:latin typeface="微软雅黑" panose="020B0503020204020204" pitchFamily="34" charset="-122"/>
                        <a:ea typeface="微软雅黑" panose="020B0503020204020204" pitchFamily="34" charset="-122"/>
                      </a:endParaRPr>
                    </a:p>
                  </a:txBody>
                  <a:tcPr anchor="ctr"/>
                </a:tc>
                <a:tc>
                  <a:txBody>
                    <a:bodyPr/>
                    <a:lstStyle/>
                    <a:p>
                      <a:pPr marL="285750" indent="-285750" algn="ctr" rtl="0">
                        <a:buFont typeface="Arial"/>
                        <a:buChar char="•"/>
                      </a:pPr>
                      <a:r>
                        <a:rPr lang="en-US" altLang="zh-CN" noProof="0" dirty="0" smtClean="0">
                          <a:latin typeface="微软雅黑" panose="020B0503020204020204" pitchFamily="34" charset="-122"/>
                          <a:ea typeface="微软雅黑" panose="020B0503020204020204" pitchFamily="34" charset="-122"/>
                        </a:rPr>
                        <a:t>Structure Diagram</a:t>
                      </a:r>
                    </a:p>
                    <a:p>
                      <a:pPr marL="285750" indent="-285750" algn="ctr" rtl="0">
                        <a:buFont typeface="Arial"/>
                        <a:buChar char="•"/>
                      </a:pPr>
                      <a:r>
                        <a:rPr lang="en-US" altLang="zh-CN" noProof="0" dirty="0" smtClean="0">
                          <a:latin typeface="微软雅黑" panose="020B0503020204020204" pitchFamily="34" charset="-122"/>
                          <a:ea typeface="微软雅黑" panose="020B0503020204020204" pitchFamily="34" charset="-122"/>
                        </a:rPr>
                        <a:t>Element</a:t>
                      </a:r>
                      <a:r>
                        <a:rPr lang="zh-CN" altLang="en-US" noProof="0" dirty="0" smtClean="0">
                          <a:latin typeface="微软雅黑" panose="020B0503020204020204" pitchFamily="34" charset="-122"/>
                          <a:ea typeface="微软雅黑" panose="020B0503020204020204" pitchFamily="34" charset="-122"/>
                        </a:rPr>
                        <a:t>：</a:t>
                      </a:r>
                      <a:r>
                        <a:rPr lang="en-US" altLang="zh-CN" noProof="0" dirty="0" smtClean="0">
                          <a:latin typeface="微软雅黑" panose="020B0503020204020204" pitchFamily="34" charset="-122"/>
                          <a:ea typeface="微软雅黑" panose="020B0503020204020204" pitchFamily="34" charset="-122"/>
                        </a:rPr>
                        <a:t>The nodes in</a:t>
                      </a:r>
                      <a:r>
                        <a:rPr lang="en-US" altLang="zh-CN" baseline="0" noProof="0" dirty="0" smtClean="0">
                          <a:latin typeface="微软雅黑" panose="020B0503020204020204" pitchFamily="34" charset="-122"/>
                          <a:ea typeface="微软雅黑" panose="020B0503020204020204" pitchFamily="34" charset="-122"/>
                        </a:rPr>
                        <a:t> the </a:t>
                      </a:r>
                      <a:r>
                        <a:rPr lang="en-US" altLang="zh-CN" baseline="0" noProof="0" dirty="0" smtClean="0">
                          <a:latin typeface="微软雅黑" panose="020B0503020204020204" pitchFamily="34" charset="-122"/>
                          <a:ea typeface="微软雅黑" panose="020B0503020204020204" pitchFamily="34" charset="-122"/>
                        </a:rPr>
                        <a:t>di</a:t>
                      </a:r>
                      <a:r>
                        <a:rPr lang="en-US" altLang="zh-CN" baseline="0" noProof="0" dirty="0" smtClean="0">
                          <a:latin typeface="微软雅黑" panose="020B0503020204020204" pitchFamily="34" charset="-122"/>
                          <a:ea typeface="微软雅黑" panose="020B0503020204020204" pitchFamily="34" charset="-122"/>
                        </a:rPr>
                        <a:t>a</a:t>
                      </a:r>
                      <a:r>
                        <a:rPr lang="en-US" altLang="zh-CN" baseline="0" noProof="0" dirty="0" smtClean="0">
                          <a:latin typeface="微软雅黑" panose="020B0503020204020204" pitchFamily="34" charset="-122"/>
                          <a:ea typeface="微软雅黑" panose="020B0503020204020204" pitchFamily="34" charset="-122"/>
                        </a:rPr>
                        <a:t>gram </a:t>
                      </a:r>
                      <a:r>
                        <a:rPr lang="en-US" altLang="zh-CN" baseline="0" noProof="0" dirty="0" smtClean="0">
                          <a:latin typeface="微软雅黑" panose="020B0503020204020204" pitchFamily="34" charset="-122"/>
                          <a:ea typeface="微软雅黑" panose="020B0503020204020204" pitchFamily="34" charset="-122"/>
                        </a:rPr>
                        <a:t>are function</a:t>
                      </a:r>
                      <a:endParaRPr lang="zh-CN" altLang="en-US" noProof="0" dirty="0">
                        <a:latin typeface="微软雅黑" panose="020B0503020204020204" pitchFamily="34" charset="-122"/>
                        <a:ea typeface="微软雅黑" panose="020B0503020204020204" pitchFamily="34" charset="-122"/>
                      </a:endParaRPr>
                    </a:p>
                  </a:txBody>
                  <a:tcPr anchor="ctr"/>
                </a:tc>
                <a:tc>
                  <a:txBody>
                    <a:bodyPr/>
                    <a:lstStyle/>
                    <a:p>
                      <a:pPr marL="285750" indent="-285750" algn="ctr" rtl="0">
                        <a:buFont typeface="Arial"/>
                        <a:buChar char="•"/>
                      </a:pPr>
                      <a:r>
                        <a:rPr lang="en-US" altLang="zh-CN" noProof="0" dirty="0" smtClean="0">
                          <a:latin typeface="微软雅黑" panose="020B0503020204020204" pitchFamily="34" charset="-122"/>
                          <a:ea typeface="微软雅黑" panose="020B0503020204020204" pitchFamily="34" charset="-122"/>
                        </a:rPr>
                        <a:t>Program design class diagram</a:t>
                      </a:r>
                    </a:p>
                    <a:p>
                      <a:pPr marL="285750" marR="0" indent="-285750" algn="ctr" defTabSz="914400" rtl="0" eaLnBrk="1" fontAlgn="auto" latinLnBrk="0" hangingPunct="1">
                        <a:lnSpc>
                          <a:spcPct val="100000"/>
                        </a:lnSpc>
                        <a:spcBef>
                          <a:spcPts val="0"/>
                        </a:spcBef>
                        <a:spcAft>
                          <a:spcPts val="0"/>
                        </a:spcAft>
                        <a:buClrTx/>
                        <a:buSzTx/>
                        <a:buFont typeface="Arial"/>
                        <a:buChar char="•"/>
                        <a:tabLst/>
                        <a:defRPr/>
                      </a:pPr>
                      <a:r>
                        <a:rPr lang="en-US" altLang="zh-CN" noProof="0" dirty="0" smtClean="0">
                          <a:latin typeface="微软雅黑" panose="020B0503020204020204" pitchFamily="34" charset="-122"/>
                          <a:ea typeface="微软雅黑" panose="020B0503020204020204" pitchFamily="34" charset="-122"/>
                        </a:rPr>
                        <a:t>The nodes in</a:t>
                      </a:r>
                      <a:r>
                        <a:rPr lang="en-US" altLang="zh-CN" baseline="0" noProof="0" dirty="0" smtClean="0">
                          <a:latin typeface="微软雅黑" panose="020B0503020204020204" pitchFamily="34" charset="-122"/>
                          <a:ea typeface="微软雅黑" panose="020B0503020204020204" pitchFamily="34" charset="-122"/>
                        </a:rPr>
                        <a:t> the </a:t>
                      </a:r>
                      <a:r>
                        <a:rPr lang="en-US" altLang="zh-CN" baseline="0" noProof="0" dirty="0" smtClean="0">
                          <a:latin typeface="微软雅黑" panose="020B0503020204020204" pitchFamily="34" charset="-122"/>
                          <a:ea typeface="微软雅黑" panose="020B0503020204020204" pitchFamily="34" charset="-122"/>
                        </a:rPr>
                        <a:t>di</a:t>
                      </a:r>
                      <a:r>
                        <a:rPr lang="en-US" altLang="zh-CN" baseline="0" noProof="0" dirty="0" smtClean="0">
                          <a:latin typeface="微软雅黑" panose="020B0503020204020204" pitchFamily="34" charset="-122"/>
                          <a:ea typeface="微软雅黑" panose="020B0503020204020204" pitchFamily="34" charset="-122"/>
                        </a:rPr>
                        <a:t>a</a:t>
                      </a:r>
                      <a:r>
                        <a:rPr lang="en-US" altLang="zh-CN" baseline="0" noProof="0" dirty="0" smtClean="0">
                          <a:latin typeface="微软雅黑" panose="020B0503020204020204" pitchFamily="34" charset="-122"/>
                          <a:ea typeface="微软雅黑" panose="020B0503020204020204" pitchFamily="34" charset="-122"/>
                        </a:rPr>
                        <a:t>gram </a:t>
                      </a:r>
                      <a:r>
                        <a:rPr lang="en-US" altLang="zh-CN" baseline="0" noProof="0" dirty="0" smtClean="0">
                          <a:latin typeface="微软雅黑" panose="020B0503020204020204" pitchFamily="34" charset="-122"/>
                          <a:ea typeface="微软雅黑" panose="020B0503020204020204" pitchFamily="34" charset="-122"/>
                        </a:rPr>
                        <a:t>are class</a:t>
                      </a:r>
                      <a:endParaRPr lang="zh-CN" altLang="en-US" noProof="0" dirty="0" smtClean="0">
                        <a:latin typeface="微软雅黑" panose="020B0503020204020204" pitchFamily="34" charset="-122"/>
                        <a:ea typeface="微软雅黑" panose="020B0503020204020204" pitchFamily="34" charset="-122"/>
                      </a:endParaRPr>
                    </a:p>
                    <a:p>
                      <a:pPr marL="285750" indent="-285750" algn="ctr" rtl="0">
                        <a:buFont typeface="Arial"/>
                        <a:buChar char="•"/>
                      </a:pPr>
                      <a:endParaRPr lang="zh-CN" altLang="en-US" noProof="0" dirty="0">
                        <a:latin typeface="微软雅黑" panose="020B0503020204020204" pitchFamily="34" charset="-122"/>
                        <a:ea typeface="微软雅黑" panose="020B0503020204020204" pitchFamily="34" charset="-122"/>
                      </a:endParaRPr>
                    </a:p>
                  </a:txBody>
                  <a:tcPr anchor="ctr"/>
                </a:tc>
              </a:tr>
            </a:tbl>
          </a:graphicData>
        </a:graphic>
      </p:graphicFrame>
    </p:spTree>
    <p:extLst>
      <p:ext uri="{BB962C8B-B14F-4D97-AF65-F5344CB8AC3E}">
        <p14:creationId xmlns:p14="http://schemas.microsoft.com/office/powerpoint/2010/main" val="3436959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smtClean="0"/>
              <a:t>Example</a:t>
            </a:r>
            <a:r>
              <a:rPr lang="zh-CN" altLang="en-US" dirty="0"/>
              <a:t>:</a:t>
            </a:r>
            <a:r>
              <a:rPr lang="zh-CN" altLang="en-US" dirty="0" smtClean="0"/>
              <a:t> </a:t>
            </a:r>
            <a:r>
              <a:rPr lang="en-US" altLang="zh-CN" dirty="0"/>
              <a:t>Key Word In Context</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764703" y="1498600"/>
            <a:ext cx="7989830" cy="1109420"/>
          </a:xfrm>
        </p:spPr>
        <p:txBody>
          <a:bodyPr rtlCol="0">
            <a:normAutofit/>
          </a:bodyPr>
          <a:lstStyle/>
          <a:p>
            <a:pPr marL="0" indent="0">
              <a:lnSpc>
                <a:spcPct val="100000"/>
              </a:lnSpc>
              <a:buNone/>
            </a:pPr>
            <a:r>
              <a:rPr lang="en-US" altLang="zh-CN" sz="2600" dirty="0" err="1" smtClean="0"/>
              <a:t>Parnas</a:t>
            </a:r>
            <a:r>
              <a:rPr lang="en-US" altLang="zh-CN" sz="2600" dirty="0" smtClean="0"/>
              <a:t> </a:t>
            </a:r>
            <a:r>
              <a:rPr lang="en-US" altLang="zh-CN" sz="2600" dirty="0"/>
              <a:t>proposed the following problem[1972]</a:t>
            </a:r>
            <a:r>
              <a:rPr lang="en-US" altLang="zh-CN" sz="2600" dirty="0" smtClean="0"/>
              <a:t>:</a:t>
            </a:r>
            <a:endParaRPr lang="en-US" altLang="zh-CN" sz="2600" dirty="0"/>
          </a:p>
        </p:txBody>
      </p:sp>
      <p:pic>
        <p:nvPicPr>
          <p:cNvPr id="5" name="Picture 4" descr="8"/>
          <p:cNvPicPr>
            <a:picLocks noChangeAspect="1" noChangeArrowheads="1"/>
          </p:cNvPicPr>
          <p:nvPr/>
        </p:nvPicPr>
        <p:blipFill>
          <a:blip r:embed="rId2">
            <a:extLst>
              <a:ext uri="{28A0092B-C50C-407E-A947-70E740481C1C}">
                <a14:useLocalDpi xmlns:a14="http://schemas.microsoft.com/office/drawing/2010/main" val="0"/>
              </a:ext>
            </a:extLst>
          </a:blip>
          <a:srcRect r="51556" b="51791"/>
          <a:stretch>
            <a:fillRect/>
          </a:stretch>
        </p:blipFill>
        <p:spPr>
          <a:xfrm>
            <a:off x="834996" y="2093228"/>
            <a:ext cx="7345363" cy="44370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spTree>
    <p:extLst>
      <p:ext uri="{BB962C8B-B14F-4D97-AF65-F5344CB8AC3E}">
        <p14:creationId xmlns:p14="http://schemas.microsoft.com/office/powerpoint/2010/main" val="75154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smtClean="0"/>
              <a:t>Example</a:t>
            </a:r>
            <a:r>
              <a:rPr lang="zh-CN" altLang="en-US" dirty="0"/>
              <a:t>:</a:t>
            </a:r>
            <a:r>
              <a:rPr lang="zh-CN" altLang="en-US" dirty="0" smtClean="0"/>
              <a:t> </a:t>
            </a:r>
            <a:r>
              <a:rPr lang="en-US" altLang="zh-CN" dirty="0"/>
              <a:t>Key Word In Context</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764703" y="1498600"/>
            <a:ext cx="7989830" cy="4864422"/>
          </a:xfrm>
        </p:spPr>
        <p:txBody>
          <a:bodyPr rtlCol="0">
            <a:normAutofit/>
          </a:bodyPr>
          <a:lstStyle/>
          <a:p>
            <a:pPr marL="0" indent="0">
              <a:lnSpc>
                <a:spcPct val="100000"/>
              </a:lnSpc>
              <a:buNone/>
            </a:pPr>
            <a:r>
              <a:rPr lang="en-US" altLang="zh-CN" sz="2600" dirty="0" smtClean="0"/>
              <a:t>Problem Description</a:t>
            </a:r>
          </a:p>
          <a:p>
            <a:pPr>
              <a:lnSpc>
                <a:spcPct val="100000"/>
              </a:lnSpc>
            </a:pPr>
            <a:r>
              <a:rPr lang="en-US" altLang="zh-CN" sz="2400" dirty="0" smtClean="0"/>
              <a:t>“The KWIC index system accepts an ordered set of lines, each line is an ordered set of words, and each word is an ordered set of characters.</a:t>
            </a:r>
            <a:endParaRPr lang="zh-CN" altLang="en-US" sz="2400" dirty="0" smtClean="0"/>
          </a:p>
          <a:p>
            <a:pPr>
              <a:lnSpc>
                <a:spcPct val="100000"/>
              </a:lnSpc>
            </a:pPr>
            <a:r>
              <a:rPr lang="en-US" altLang="zh-CN" sz="2400" dirty="0" smtClean="0"/>
              <a:t>Any line may be ‘circularly shifted’ by repeatedly removing the first word and appending it at the end of the line.</a:t>
            </a:r>
            <a:endParaRPr lang="zh-CN" altLang="en-US" sz="2400" dirty="0" smtClean="0"/>
          </a:p>
          <a:p>
            <a:pPr>
              <a:lnSpc>
                <a:spcPct val="100000"/>
              </a:lnSpc>
            </a:pPr>
            <a:r>
              <a:rPr lang="en-US" altLang="zh-CN" sz="2400" dirty="0" smtClean="0"/>
              <a:t>The KWIC index system outputs a listing of all circular shifts of all lines in alphabetical order.“</a:t>
            </a:r>
            <a:endParaRPr lang="en-US" altLang="zh-CN" sz="2400" dirty="0"/>
          </a:p>
        </p:txBody>
      </p:sp>
    </p:spTree>
    <p:extLst>
      <p:ext uri="{BB962C8B-B14F-4D97-AF65-F5344CB8AC3E}">
        <p14:creationId xmlns:p14="http://schemas.microsoft.com/office/powerpoint/2010/main" val="2634935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smtClean="0"/>
              <a:t>Example</a:t>
            </a:r>
            <a:r>
              <a:rPr lang="zh-CN" altLang="en-US" dirty="0"/>
              <a:t>:</a:t>
            </a:r>
            <a:r>
              <a:rPr lang="zh-CN" altLang="en-US" dirty="0" smtClean="0"/>
              <a:t> </a:t>
            </a:r>
            <a:r>
              <a:rPr lang="en-US" altLang="zh-CN" dirty="0"/>
              <a:t>Key Word In Context</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764703" y="1498600"/>
            <a:ext cx="7989830" cy="4864422"/>
          </a:xfrm>
        </p:spPr>
        <p:txBody>
          <a:bodyPr rtlCol="0">
            <a:normAutofit/>
          </a:bodyPr>
          <a:lstStyle/>
          <a:p>
            <a:pPr marL="0" indent="0">
              <a:lnSpc>
                <a:spcPct val="100000"/>
              </a:lnSpc>
              <a:buNone/>
            </a:pPr>
            <a:r>
              <a:rPr lang="en-US" altLang="zh-CN" sz="2600" dirty="0" smtClean="0"/>
              <a:t>Solution</a:t>
            </a:r>
            <a:r>
              <a:rPr lang="zh-CN" altLang="en-US" sz="2600" dirty="0" smtClean="0"/>
              <a:t> </a:t>
            </a:r>
            <a:r>
              <a:rPr lang="en-US" altLang="zh-CN" sz="2600" dirty="0" smtClean="0"/>
              <a:t>1</a:t>
            </a:r>
            <a:r>
              <a:rPr lang="en-US" altLang="zh-CN" sz="2600" dirty="0" smtClean="0"/>
              <a:t>—</a:t>
            </a:r>
            <a:r>
              <a:rPr lang="en-US" altLang="zh-CN" sz="2600" dirty="0"/>
              <a:t>Main program </a:t>
            </a:r>
            <a:r>
              <a:rPr lang="en-US" altLang="zh-CN" sz="2600" dirty="0" smtClean="0"/>
              <a:t>Subroutine</a:t>
            </a:r>
          </a:p>
          <a:p>
            <a:pPr>
              <a:lnSpc>
                <a:spcPct val="100000"/>
              </a:lnSpc>
            </a:pPr>
            <a:r>
              <a:rPr lang="en-US" altLang="zh-CN" dirty="0"/>
              <a:t>Decompose the overall processing into a sequence of processing steps according to the four basic functions performed.</a:t>
            </a:r>
          </a:p>
          <a:p>
            <a:pPr>
              <a:lnSpc>
                <a:spcPct val="100000"/>
              </a:lnSpc>
            </a:pPr>
            <a:r>
              <a:rPr lang="en-US" altLang="zh-CN" sz="1800" dirty="0"/>
              <a:t>Read lines; </a:t>
            </a:r>
            <a:r>
              <a:rPr lang="en-US" altLang="zh-CN" sz="1800" dirty="0" err="1" smtClean="0"/>
              <a:t>Ma</a:t>
            </a:r>
            <a:r>
              <a:rPr lang="en-US" altLang="zh-CN" dirty="0" err="1"/>
              <a:t>Each</a:t>
            </a:r>
            <a:r>
              <a:rPr lang="en-US" altLang="zh-CN" dirty="0"/>
              <a:t> step transforms the data completely.</a:t>
            </a:r>
          </a:p>
          <a:p>
            <a:pPr>
              <a:lnSpc>
                <a:spcPct val="100000"/>
              </a:lnSpc>
            </a:pPr>
            <a:r>
              <a:rPr lang="en-US" altLang="zh-CN" dirty="0"/>
              <a:t>Intermediate data stored in shared memory.</a:t>
            </a:r>
          </a:p>
          <a:p>
            <a:pPr lvl="1">
              <a:lnSpc>
                <a:spcPct val="100000"/>
              </a:lnSpc>
            </a:pPr>
            <a:r>
              <a:rPr lang="en-US" altLang="zh-CN" sz="1800" dirty="0" err="1" smtClean="0"/>
              <a:t>ke</a:t>
            </a:r>
            <a:r>
              <a:rPr lang="en-US" altLang="zh-CN" sz="1800" dirty="0" smtClean="0"/>
              <a:t> </a:t>
            </a:r>
            <a:r>
              <a:rPr lang="en-US" altLang="zh-CN" sz="1800" dirty="0"/>
              <a:t>shifts; Alphabetize; Print results</a:t>
            </a:r>
          </a:p>
          <a:p>
            <a:pPr lvl="1">
              <a:lnSpc>
                <a:spcPct val="100000"/>
              </a:lnSpc>
            </a:pPr>
            <a:r>
              <a:rPr lang="en-US" altLang="zh-CN" sz="1800" dirty="0" smtClean="0"/>
              <a:t>Arrays </a:t>
            </a:r>
            <a:r>
              <a:rPr lang="en-US" altLang="zh-CN" sz="1800" dirty="0"/>
              <a:t>of characters with </a:t>
            </a:r>
            <a:r>
              <a:rPr lang="en-US" altLang="zh-CN" sz="1800" dirty="0" smtClean="0"/>
              <a:t>indexes</a:t>
            </a:r>
          </a:p>
          <a:p>
            <a:pPr lvl="1">
              <a:lnSpc>
                <a:spcPct val="100000"/>
              </a:lnSpc>
            </a:pPr>
            <a:r>
              <a:rPr lang="en-US" altLang="zh-CN" sz="1800" dirty="0" smtClean="0"/>
              <a:t>Relies </a:t>
            </a:r>
            <a:r>
              <a:rPr lang="en-US" altLang="zh-CN" sz="1800" dirty="0"/>
              <a:t>on sequential processing</a:t>
            </a:r>
            <a:br>
              <a:rPr lang="en-US" altLang="zh-CN" sz="1800" dirty="0"/>
            </a:br>
            <a:endParaRPr lang="zh-CN" altLang="en-US" sz="1800" dirty="0"/>
          </a:p>
        </p:txBody>
      </p:sp>
    </p:spTree>
    <p:extLst>
      <p:ext uri="{BB962C8B-B14F-4D97-AF65-F5344CB8AC3E}">
        <p14:creationId xmlns:p14="http://schemas.microsoft.com/office/powerpoint/2010/main" val="2487434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smtClean="0"/>
              <a:t>Example</a:t>
            </a:r>
            <a:r>
              <a:rPr lang="zh-CN" altLang="en-US" dirty="0"/>
              <a:t>:</a:t>
            </a:r>
            <a:r>
              <a:rPr lang="zh-CN" altLang="en-US" dirty="0" smtClean="0"/>
              <a:t> </a:t>
            </a:r>
            <a:r>
              <a:rPr lang="en-US" altLang="zh-CN" dirty="0"/>
              <a:t>Key Word In Context</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764703" y="1498600"/>
            <a:ext cx="7989830" cy="4864422"/>
          </a:xfrm>
        </p:spPr>
        <p:txBody>
          <a:bodyPr rtlCol="0">
            <a:normAutofit lnSpcReduction="10000"/>
          </a:bodyPr>
          <a:lstStyle/>
          <a:p>
            <a:pPr marL="0" indent="0">
              <a:lnSpc>
                <a:spcPct val="100000"/>
              </a:lnSpc>
              <a:buNone/>
            </a:pPr>
            <a:r>
              <a:rPr lang="en-US" altLang="zh-CN" sz="2600" dirty="0" smtClean="0"/>
              <a:t>Solution</a:t>
            </a:r>
            <a:r>
              <a:rPr lang="zh-CN" altLang="en-US" sz="2600" dirty="0" smtClean="0"/>
              <a:t> </a:t>
            </a:r>
            <a:r>
              <a:rPr lang="en-US" altLang="zh-CN" sz="2600" dirty="0" smtClean="0"/>
              <a:t>1</a:t>
            </a:r>
            <a:r>
              <a:rPr lang="zh-CN" altLang="en-US" sz="2600" dirty="0" smtClean="0"/>
              <a:t>： </a:t>
            </a:r>
            <a:r>
              <a:rPr lang="en-US" altLang="zh-CN" sz="2600" dirty="0" smtClean="0"/>
              <a:t>Modularization</a:t>
            </a:r>
          </a:p>
          <a:p>
            <a:r>
              <a:rPr lang="en-US" altLang="zh-CN" sz="2200" dirty="0"/>
              <a:t>Module 1: Input</a:t>
            </a:r>
          </a:p>
          <a:p>
            <a:pPr lvl="1">
              <a:buFont typeface="Arial"/>
              <a:buChar char="•"/>
            </a:pPr>
            <a:r>
              <a:rPr lang="en-US" altLang="zh-CN" sz="2200" dirty="0"/>
              <a:t>Reads data lines and stores them in </a:t>
            </a:r>
            <a:r>
              <a:rPr lang="zh-CN" altLang="en-US" sz="2200" dirty="0"/>
              <a:t>“</a:t>
            </a:r>
            <a:r>
              <a:rPr lang="en-US" altLang="zh-CN" sz="2200" dirty="0"/>
              <a:t>core</a:t>
            </a:r>
            <a:r>
              <a:rPr lang="zh-CN" altLang="en-US" sz="2200" dirty="0"/>
              <a:t>”</a:t>
            </a:r>
            <a:r>
              <a:rPr lang="en-US" altLang="zh-CN" sz="2200" dirty="0"/>
              <a:t> storage.</a:t>
            </a:r>
          </a:p>
          <a:p>
            <a:pPr lvl="1">
              <a:buFont typeface="Arial"/>
              <a:buChar char="•"/>
            </a:pPr>
            <a:r>
              <a:rPr lang="en-US" altLang="zh-CN" sz="2200" dirty="0"/>
              <a:t>Storage format: 4 chars/machine word; array of pointers to start of each line.</a:t>
            </a:r>
          </a:p>
          <a:p>
            <a:r>
              <a:rPr lang="en-US" altLang="zh-CN" sz="2200" dirty="0"/>
              <a:t>Module 2: Circular Shift</a:t>
            </a:r>
          </a:p>
          <a:p>
            <a:pPr lvl="1">
              <a:buFont typeface="Arial"/>
              <a:buChar char="•"/>
            </a:pPr>
            <a:r>
              <a:rPr lang="en-US" altLang="zh-CN" sz="2200" dirty="0"/>
              <a:t>Called after Input is done.</a:t>
            </a:r>
          </a:p>
          <a:p>
            <a:pPr lvl="1">
              <a:buFont typeface="Arial"/>
              <a:buChar char="•"/>
            </a:pPr>
            <a:r>
              <a:rPr lang="en-US" altLang="zh-CN" sz="2200" dirty="0"/>
              <a:t>Reads line storage to produce new array of pairs: (index of 1st char of each circular shift, index of original line)</a:t>
            </a:r>
          </a:p>
          <a:p>
            <a:r>
              <a:rPr lang="en-US" altLang="zh-CN" sz="2200" dirty="0"/>
              <a:t>Module 3: Alphabetize</a:t>
            </a:r>
          </a:p>
          <a:p>
            <a:pPr lvl="1">
              <a:buFont typeface="Arial"/>
              <a:buChar char="•"/>
            </a:pPr>
            <a:r>
              <a:rPr lang="en-US" altLang="zh-CN" sz="2200" dirty="0"/>
              <a:t>Called after Circular Shift.</a:t>
            </a:r>
          </a:p>
          <a:p>
            <a:pPr lvl="1">
              <a:buFont typeface="Arial"/>
              <a:buChar char="•"/>
            </a:pPr>
            <a:r>
              <a:rPr lang="en-US" altLang="zh-CN" sz="2200" dirty="0"/>
              <a:t>Reads the two arrays and produces new </a:t>
            </a:r>
            <a:r>
              <a:rPr lang="en-US" altLang="zh-CN" sz="2200" dirty="0"/>
              <a:t>index</a:t>
            </a:r>
            <a:endParaRPr lang="en-US" altLang="zh-CN" sz="2200" dirty="0"/>
          </a:p>
        </p:txBody>
      </p:sp>
    </p:spTree>
    <p:extLst>
      <p:ext uri="{BB962C8B-B14F-4D97-AF65-F5344CB8AC3E}">
        <p14:creationId xmlns:p14="http://schemas.microsoft.com/office/powerpoint/2010/main" val="2151721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en-US" altLang="zh-CN" dirty="0" smtClean="0"/>
              <a:t>Dataflow</a:t>
            </a:r>
            <a:r>
              <a:rPr lang="zh-CN" altLang="en-US" dirty="0" smtClean="0"/>
              <a:t> </a:t>
            </a:r>
            <a:r>
              <a:rPr lang="en-US" altLang="zh-CN" dirty="0" smtClean="0"/>
              <a:t>systems</a:t>
            </a:r>
            <a:endParaRPr lang="en-US" dirty="0"/>
          </a:p>
        </p:txBody>
      </p:sp>
      <p:sp>
        <p:nvSpPr>
          <p:cNvPr id="3" name="文本占位符 2"/>
          <p:cNvSpPr>
            <a:spLocks noGrp="1"/>
          </p:cNvSpPr>
          <p:nvPr>
            <p:ph type="body" idx="1"/>
          </p:nvPr>
        </p:nvSpPr>
        <p:spPr/>
        <p:txBody>
          <a:bodyPr rtlCol="0"/>
          <a:lstStyle/>
          <a:p>
            <a:pPr rtl="0"/>
            <a:endParaRPr lang="en-US" dirty="0"/>
          </a:p>
        </p:txBody>
      </p:sp>
    </p:spTree>
    <p:extLst>
      <p:ext uri="{BB962C8B-B14F-4D97-AF65-F5344CB8AC3E}">
        <p14:creationId xmlns:p14="http://schemas.microsoft.com/office/powerpoint/2010/main" val="132884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smtClean="0"/>
              <a:t>Example</a:t>
            </a:r>
            <a:r>
              <a:rPr lang="zh-CN" altLang="en-US" dirty="0" smtClean="0"/>
              <a:t>:</a:t>
            </a:r>
            <a:r>
              <a:rPr lang="zh-CN" altLang="en-US" dirty="0" smtClean="0"/>
              <a:t> </a:t>
            </a:r>
            <a:r>
              <a:rPr lang="en-US" altLang="zh-CN" dirty="0" smtClean="0"/>
              <a:t>Key Word In Context</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764703" y="1498600"/>
            <a:ext cx="7989830" cy="4864422"/>
          </a:xfrm>
        </p:spPr>
        <p:txBody>
          <a:bodyPr rtlCol="0">
            <a:normAutofit/>
          </a:bodyPr>
          <a:lstStyle/>
          <a:p>
            <a:pPr marL="0" indent="0">
              <a:lnSpc>
                <a:spcPct val="100000"/>
              </a:lnSpc>
              <a:buNone/>
            </a:pPr>
            <a:r>
              <a:rPr lang="en-US" altLang="zh-CN" sz="2600" dirty="0" smtClean="0"/>
              <a:t>Solution</a:t>
            </a:r>
            <a:r>
              <a:rPr lang="zh-CN" altLang="en-US" sz="2600" dirty="0" smtClean="0"/>
              <a:t> </a:t>
            </a:r>
            <a:r>
              <a:rPr lang="en-US" altLang="zh-CN" sz="2600" dirty="0" smtClean="0"/>
              <a:t>1</a:t>
            </a:r>
            <a:r>
              <a:rPr lang="zh-CN" altLang="en-US" sz="2600" dirty="0" smtClean="0"/>
              <a:t>： </a:t>
            </a:r>
            <a:r>
              <a:rPr lang="en-US" altLang="zh-CN" sz="2600" dirty="0" smtClean="0"/>
              <a:t>Modularization</a:t>
            </a:r>
          </a:p>
          <a:p>
            <a:pPr>
              <a:lnSpc>
                <a:spcPct val="100000"/>
              </a:lnSpc>
            </a:pPr>
            <a:r>
              <a:rPr lang="en-US" altLang="zh-CN" sz="2400" dirty="0"/>
              <a:t>Module 4: Output</a:t>
            </a:r>
          </a:p>
          <a:p>
            <a:pPr lvl="1">
              <a:lnSpc>
                <a:spcPct val="100000"/>
              </a:lnSpc>
              <a:buFont typeface="Arial"/>
              <a:buChar char="•"/>
            </a:pPr>
            <a:r>
              <a:rPr lang="en-US" altLang="zh-CN" sz="2200" dirty="0"/>
              <a:t>Called after alphabetization and prints nicely formatted output of shifts</a:t>
            </a:r>
          </a:p>
          <a:p>
            <a:pPr lvl="1">
              <a:lnSpc>
                <a:spcPct val="100000"/>
              </a:lnSpc>
              <a:buFont typeface="Arial"/>
              <a:buChar char="•"/>
            </a:pPr>
            <a:r>
              <a:rPr lang="en-US" altLang="zh-CN" sz="2200" dirty="0"/>
              <a:t>Reads arrays produced by Modules 1 &amp; 3</a:t>
            </a:r>
          </a:p>
          <a:p>
            <a:pPr>
              <a:lnSpc>
                <a:spcPct val="100000"/>
              </a:lnSpc>
            </a:pPr>
            <a:r>
              <a:rPr lang="en-US" altLang="zh-CN" sz="2400" dirty="0"/>
              <a:t>Module 5: Master Control</a:t>
            </a:r>
          </a:p>
          <a:p>
            <a:pPr lvl="1">
              <a:lnSpc>
                <a:spcPct val="100000"/>
              </a:lnSpc>
              <a:buFont typeface="Arial"/>
              <a:buChar char="•"/>
            </a:pPr>
            <a:r>
              <a:rPr lang="en-US" altLang="zh-CN" sz="2200" dirty="0"/>
              <a:t>Handles sequencing of other modules</a:t>
            </a:r>
          </a:p>
          <a:p>
            <a:pPr lvl="1">
              <a:lnSpc>
                <a:spcPct val="100000"/>
              </a:lnSpc>
              <a:buFont typeface="Arial"/>
              <a:buChar char="•"/>
            </a:pPr>
            <a:r>
              <a:rPr lang="en-US" altLang="zh-CN" sz="2200" dirty="0"/>
              <a:t>Handles errors</a:t>
            </a:r>
          </a:p>
          <a:p>
            <a:pPr marL="0" indent="0">
              <a:lnSpc>
                <a:spcPct val="100000"/>
              </a:lnSpc>
              <a:buNone/>
            </a:pPr>
            <a:endParaRPr lang="en-US" altLang="zh-CN" sz="2600" dirty="0" smtClean="0"/>
          </a:p>
        </p:txBody>
      </p:sp>
    </p:spTree>
    <p:extLst>
      <p:ext uri="{BB962C8B-B14F-4D97-AF65-F5344CB8AC3E}">
        <p14:creationId xmlns:p14="http://schemas.microsoft.com/office/powerpoint/2010/main" val="306471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smtClean="0"/>
              <a:t>Example</a:t>
            </a:r>
            <a:r>
              <a:rPr lang="zh-CN" altLang="en-US" dirty="0" smtClean="0"/>
              <a:t>:</a:t>
            </a:r>
            <a:r>
              <a:rPr lang="zh-CN" altLang="en-US" dirty="0" smtClean="0"/>
              <a:t> </a:t>
            </a:r>
            <a:r>
              <a:rPr lang="en-US" altLang="zh-CN" dirty="0" smtClean="0"/>
              <a:t>Key Word In Context</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764703" y="1498600"/>
            <a:ext cx="7989830" cy="4864422"/>
          </a:xfrm>
        </p:spPr>
        <p:txBody>
          <a:bodyPr rtlCol="0">
            <a:normAutofit/>
          </a:bodyPr>
          <a:lstStyle/>
          <a:p>
            <a:pPr marL="0" indent="0">
              <a:lnSpc>
                <a:spcPct val="100000"/>
              </a:lnSpc>
              <a:buNone/>
            </a:pPr>
            <a:r>
              <a:rPr lang="en-US" altLang="zh-CN" sz="2600" dirty="0"/>
              <a:t>Main Program/Subroutine with Shared </a:t>
            </a:r>
            <a:r>
              <a:rPr lang="en-US" altLang="zh-CN" sz="2600" dirty="0" smtClean="0"/>
              <a:t>Data</a:t>
            </a:r>
          </a:p>
          <a:p>
            <a:pPr marL="0" indent="0">
              <a:lnSpc>
                <a:spcPct val="100000"/>
              </a:lnSpc>
              <a:buNone/>
            </a:pPr>
            <a:endParaRPr lang="en-US" altLang="zh-CN" sz="2600" dirty="0" smtClean="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632162" y="2183145"/>
            <a:ext cx="8072438" cy="3775075"/>
          </a:xfrm>
          <a:prstGeom prst="rect">
            <a:avLst/>
          </a:prstGeom>
          <a:noFill/>
          <a:ln/>
          <a:extLst>
            <a:ext uri="{91240B29-F687-4f45-9708-019B960494DF}">
              <a14:hiddenLine xmlns:a14="http://schemas.microsoft.com/office/drawing/2010/main" w="12700" cap="flat" cmpd="sng">
                <a:solidFill>
                  <a:schemeClr val="tx1"/>
                </a:solidFill>
                <a:prstDash val="solid"/>
                <a:miter lim="800000"/>
                <a:headEnd/>
                <a:tailEnd/>
              </a14:hiddenLine>
            </a:ext>
          </a:extLst>
        </p:spPr>
      </p:pic>
    </p:spTree>
    <p:extLst>
      <p:ext uri="{BB962C8B-B14F-4D97-AF65-F5344CB8AC3E}">
        <p14:creationId xmlns:p14="http://schemas.microsoft.com/office/powerpoint/2010/main" val="2537851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smtClean="0"/>
              <a:t>Example</a:t>
            </a:r>
            <a:r>
              <a:rPr lang="zh-CN" altLang="en-US" dirty="0" smtClean="0"/>
              <a:t>:</a:t>
            </a:r>
            <a:r>
              <a:rPr lang="zh-CN" altLang="en-US" dirty="0" smtClean="0"/>
              <a:t> </a:t>
            </a:r>
            <a:r>
              <a:rPr lang="en-US" altLang="zh-CN" dirty="0" smtClean="0"/>
              <a:t>Key Word In Context</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764703" y="1498600"/>
            <a:ext cx="7989830" cy="4864422"/>
          </a:xfrm>
        </p:spPr>
        <p:txBody>
          <a:bodyPr rtlCol="0">
            <a:normAutofit/>
          </a:bodyPr>
          <a:lstStyle/>
          <a:p>
            <a:pPr marL="0" indent="0">
              <a:lnSpc>
                <a:spcPct val="100000"/>
              </a:lnSpc>
              <a:buNone/>
            </a:pPr>
            <a:r>
              <a:rPr lang="en-US" altLang="zh-CN" sz="2600" dirty="0"/>
              <a:t>Solution </a:t>
            </a:r>
            <a:r>
              <a:rPr lang="en-US" altLang="zh-CN" sz="2600" dirty="0" smtClean="0"/>
              <a:t>2:</a:t>
            </a:r>
            <a:r>
              <a:rPr lang="en-US" altLang="zh-CN" sz="2600" dirty="0" smtClean="0"/>
              <a:t> </a:t>
            </a:r>
            <a:r>
              <a:rPr lang="en-US" altLang="zh-CN" sz="2600" dirty="0" smtClean="0"/>
              <a:t>pipe-and-filter</a:t>
            </a:r>
          </a:p>
          <a:p>
            <a:pPr>
              <a:lnSpc>
                <a:spcPct val="100000"/>
              </a:lnSpc>
            </a:pPr>
            <a:r>
              <a:rPr lang="en-US" altLang="zh-CN" sz="2400" dirty="0"/>
              <a:t>Decompose the overall processing into a sequence of processing steps.</a:t>
            </a:r>
          </a:p>
          <a:p>
            <a:pPr lvl="1">
              <a:lnSpc>
                <a:spcPct val="100000"/>
              </a:lnSpc>
              <a:buFont typeface="Arial"/>
              <a:buChar char="•"/>
            </a:pPr>
            <a:r>
              <a:rPr lang="en-US" altLang="zh-CN" sz="2200" dirty="0"/>
              <a:t>Read lines; Make shifts; Alphabetize; Print results</a:t>
            </a:r>
          </a:p>
          <a:p>
            <a:pPr>
              <a:lnSpc>
                <a:spcPct val="100000"/>
              </a:lnSpc>
            </a:pPr>
            <a:r>
              <a:rPr lang="en-US" altLang="zh-CN" sz="2400" dirty="0"/>
              <a:t>Copy data in </a:t>
            </a:r>
            <a:r>
              <a:rPr lang="en-US" altLang="zh-CN" sz="2400" dirty="0" smtClean="0"/>
              <a:t>modules</a:t>
            </a:r>
          </a:p>
          <a:p>
            <a:pPr>
              <a:lnSpc>
                <a:spcPct val="100000"/>
              </a:lnSpc>
            </a:pPr>
            <a:r>
              <a:rPr lang="en-US" altLang="zh-CN" sz="2400" dirty="0" smtClean="0"/>
              <a:t>Determine </a:t>
            </a:r>
            <a:r>
              <a:rPr lang="en-US" altLang="zh-CN" sz="2400" dirty="0"/>
              <a:t>the representation of data between neighbors. </a:t>
            </a:r>
            <a:endParaRPr lang="en-US" altLang="zh-CN" sz="2400" dirty="0" smtClean="0"/>
          </a:p>
          <a:p>
            <a:pPr lvl="1">
              <a:lnSpc>
                <a:spcPct val="100000"/>
              </a:lnSpc>
              <a:buFont typeface="Arial"/>
              <a:buChar char="•"/>
            </a:pPr>
            <a:r>
              <a:rPr lang="en-US" altLang="zh-CN" sz="2200" dirty="0" smtClean="0"/>
              <a:t>Usually </a:t>
            </a:r>
            <a:r>
              <a:rPr lang="en-US" altLang="zh-CN" sz="2200" dirty="0"/>
              <a:t>use the same representation of data for all modules</a:t>
            </a:r>
            <a:br>
              <a:rPr lang="en-US" altLang="zh-CN" sz="2200" dirty="0"/>
            </a:br>
            <a:endParaRPr lang="en-US" altLang="zh-CN" sz="2200" dirty="0" smtClean="0"/>
          </a:p>
        </p:txBody>
      </p:sp>
    </p:spTree>
    <p:extLst>
      <p:ext uri="{BB962C8B-B14F-4D97-AF65-F5344CB8AC3E}">
        <p14:creationId xmlns:p14="http://schemas.microsoft.com/office/powerpoint/2010/main" val="979272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smtClean="0"/>
              <a:t>Example</a:t>
            </a:r>
            <a:r>
              <a:rPr lang="zh-CN" altLang="en-US" dirty="0" smtClean="0"/>
              <a:t>:</a:t>
            </a:r>
            <a:r>
              <a:rPr lang="zh-CN" altLang="en-US" dirty="0" smtClean="0"/>
              <a:t> </a:t>
            </a:r>
            <a:r>
              <a:rPr lang="en-US" altLang="zh-CN" dirty="0" smtClean="0"/>
              <a:t>Key Word In Context</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751048" y="1471291"/>
            <a:ext cx="7989830" cy="5205786"/>
          </a:xfrm>
        </p:spPr>
        <p:txBody>
          <a:bodyPr rtlCol="0">
            <a:normAutofit fontScale="92500"/>
          </a:bodyPr>
          <a:lstStyle/>
          <a:p>
            <a:pPr marL="0" indent="0">
              <a:lnSpc>
                <a:spcPct val="100000"/>
              </a:lnSpc>
              <a:buNone/>
            </a:pPr>
            <a:r>
              <a:rPr lang="en-US" altLang="zh-CN" sz="2800" dirty="0"/>
              <a:t>Solution </a:t>
            </a:r>
            <a:r>
              <a:rPr lang="en-US" altLang="zh-CN" sz="2800" dirty="0" smtClean="0"/>
              <a:t>2:</a:t>
            </a:r>
            <a:r>
              <a:rPr lang="en-US" altLang="zh-CN" sz="2800" dirty="0" smtClean="0"/>
              <a:t> </a:t>
            </a:r>
            <a:r>
              <a:rPr lang="en-US" altLang="zh-CN" sz="2800" dirty="0" smtClean="0"/>
              <a:t>Modularization</a:t>
            </a:r>
          </a:p>
          <a:p>
            <a:pPr>
              <a:lnSpc>
                <a:spcPct val="100000"/>
              </a:lnSpc>
              <a:spcBef>
                <a:spcPts val="600"/>
              </a:spcBef>
            </a:pPr>
            <a:r>
              <a:rPr lang="en-US" altLang="zh-CN" sz="2600" dirty="0"/>
              <a:t>Module 1</a:t>
            </a:r>
            <a:r>
              <a:rPr lang="zh-CN" altLang="en-US" sz="2600" dirty="0"/>
              <a:t>：</a:t>
            </a:r>
            <a:r>
              <a:rPr lang="en-US" altLang="zh-CN" sz="2600" dirty="0"/>
              <a:t>Input</a:t>
            </a:r>
          </a:p>
          <a:p>
            <a:pPr marL="914400" lvl="2" indent="-457200">
              <a:lnSpc>
                <a:spcPct val="100000"/>
              </a:lnSpc>
              <a:buFont typeface="Arial"/>
              <a:buChar char="•"/>
            </a:pPr>
            <a:r>
              <a:rPr lang="en-US" altLang="zh-CN" sz="2400" dirty="0"/>
              <a:t>Read data lines and pass to the next </a:t>
            </a:r>
            <a:r>
              <a:rPr lang="en-US" altLang="zh-CN" sz="2400" dirty="0" smtClean="0"/>
              <a:t>module</a:t>
            </a:r>
            <a:endParaRPr lang="en-US" altLang="zh-CN" sz="2400" dirty="0"/>
          </a:p>
          <a:p>
            <a:pPr>
              <a:lnSpc>
                <a:spcPct val="100000"/>
              </a:lnSpc>
              <a:spcBef>
                <a:spcPts val="600"/>
              </a:spcBef>
            </a:pPr>
            <a:r>
              <a:rPr lang="en-US" altLang="zh-CN" sz="2600" dirty="0"/>
              <a:t>Module 2</a:t>
            </a:r>
            <a:r>
              <a:rPr lang="zh-CN" altLang="en-US" sz="2600" dirty="0"/>
              <a:t>：</a:t>
            </a:r>
            <a:r>
              <a:rPr lang="en-US" altLang="zh-CN" sz="2600" dirty="0"/>
              <a:t>Circular Shift</a:t>
            </a:r>
          </a:p>
          <a:p>
            <a:pPr marL="914400" lvl="2" indent="-457200">
              <a:lnSpc>
                <a:spcPct val="100000"/>
              </a:lnSpc>
              <a:buFont typeface="Arial"/>
              <a:buChar char="•"/>
            </a:pPr>
            <a:r>
              <a:rPr lang="en-US" altLang="zh-CN" sz="2400" dirty="0"/>
              <a:t>The first line</a:t>
            </a:r>
            <a:r>
              <a:rPr lang="zh-CN" altLang="en-US" sz="2400" dirty="0"/>
              <a:t>’</a:t>
            </a:r>
            <a:r>
              <a:rPr lang="en-US" altLang="zh-CN" sz="2400" dirty="0"/>
              <a:t>s coming make it </a:t>
            </a:r>
            <a:r>
              <a:rPr lang="en-US" altLang="zh-CN" sz="2400" dirty="0" smtClean="0"/>
              <a:t>work</a:t>
            </a:r>
          </a:p>
          <a:p>
            <a:pPr marL="914400" lvl="2" indent="-457200">
              <a:lnSpc>
                <a:spcPct val="100000"/>
              </a:lnSpc>
              <a:buFont typeface="Arial"/>
              <a:buChar char="•"/>
            </a:pPr>
            <a:r>
              <a:rPr lang="en-US" altLang="zh-CN" sz="2400" dirty="0" smtClean="0"/>
              <a:t>Transmit </a:t>
            </a:r>
            <a:r>
              <a:rPr lang="en-US" altLang="zh-CN" sz="2400" dirty="0"/>
              <a:t>the old and new lines to the </a:t>
            </a:r>
            <a:r>
              <a:rPr lang="en-US" altLang="zh-CN" sz="2400" dirty="0" smtClean="0"/>
              <a:t>next</a:t>
            </a:r>
            <a:endParaRPr lang="en-US" altLang="zh-CN" sz="2400" dirty="0"/>
          </a:p>
          <a:p>
            <a:pPr>
              <a:lnSpc>
                <a:spcPct val="100000"/>
              </a:lnSpc>
              <a:spcBef>
                <a:spcPts val="600"/>
              </a:spcBef>
            </a:pPr>
            <a:r>
              <a:rPr lang="en-US" altLang="zh-CN" sz="2600" dirty="0"/>
              <a:t>Module 3</a:t>
            </a:r>
            <a:r>
              <a:rPr lang="zh-CN" altLang="en-US" sz="2600" dirty="0"/>
              <a:t>：</a:t>
            </a:r>
            <a:r>
              <a:rPr lang="en-US" altLang="zh-CN" sz="2600" dirty="0"/>
              <a:t>Alphabetize</a:t>
            </a:r>
          </a:p>
          <a:p>
            <a:pPr marL="914400" lvl="2" indent="-457200">
              <a:lnSpc>
                <a:spcPct val="100000"/>
              </a:lnSpc>
              <a:buFont typeface="Arial"/>
              <a:buChar char="•"/>
            </a:pPr>
            <a:r>
              <a:rPr lang="en-US" altLang="zh-CN" sz="2400" dirty="0"/>
              <a:t>Collect data lines, buffer. </a:t>
            </a:r>
            <a:r>
              <a:rPr lang="en-US" altLang="zh-CN" sz="2400" dirty="0"/>
              <a:t>All done, begin to </a:t>
            </a:r>
            <a:r>
              <a:rPr lang="en-US" altLang="zh-CN" sz="2400" dirty="0" smtClean="0"/>
              <a:t>work</a:t>
            </a:r>
          </a:p>
          <a:p>
            <a:pPr lvl="1">
              <a:lnSpc>
                <a:spcPct val="100000"/>
              </a:lnSpc>
              <a:buFont typeface="Arial"/>
              <a:buChar char="•"/>
            </a:pPr>
            <a:r>
              <a:rPr lang="zh-CN" altLang="en-US" sz="2400" dirty="0"/>
              <a:t>   </a:t>
            </a:r>
            <a:r>
              <a:rPr lang="en-US" altLang="zh-CN" sz="2400" dirty="0"/>
              <a:t>Finish</a:t>
            </a:r>
            <a:r>
              <a:rPr lang="en-US" altLang="zh-CN" sz="2400" dirty="0"/>
              <a:t>, output </a:t>
            </a:r>
            <a:r>
              <a:rPr lang="en-US" altLang="zh-CN" sz="2400" dirty="0"/>
              <a:t>results</a:t>
            </a:r>
          </a:p>
          <a:p>
            <a:pPr>
              <a:lnSpc>
                <a:spcPct val="100000"/>
              </a:lnSpc>
              <a:spcBef>
                <a:spcPts val="600"/>
              </a:spcBef>
            </a:pPr>
            <a:r>
              <a:rPr lang="en-US" altLang="zh-CN" sz="2600" dirty="0" smtClean="0"/>
              <a:t>Module </a:t>
            </a:r>
            <a:r>
              <a:rPr lang="en-US" altLang="zh-CN" sz="2600" dirty="0"/>
              <a:t>4</a:t>
            </a:r>
            <a:r>
              <a:rPr lang="zh-CN" altLang="en-US" sz="2600" dirty="0"/>
              <a:t>：</a:t>
            </a:r>
            <a:r>
              <a:rPr lang="en-US" altLang="zh-CN" sz="2600" dirty="0"/>
              <a:t>Output</a:t>
            </a:r>
          </a:p>
          <a:p>
            <a:pPr lvl="1">
              <a:lnSpc>
                <a:spcPct val="100000"/>
              </a:lnSpc>
              <a:buFont typeface="Arial"/>
              <a:buChar char="•"/>
            </a:pPr>
            <a:r>
              <a:rPr lang="en-US" altLang="zh-CN" sz="2400" dirty="0"/>
              <a:t>Called </a:t>
            </a:r>
            <a:r>
              <a:rPr lang="en-US" altLang="zh-CN" sz="2400" dirty="0"/>
              <a:t>after</a:t>
            </a:r>
            <a:r>
              <a:rPr lang="en-US" altLang="zh-CN" sz="2400" dirty="0"/>
              <a:t> Alphabetization </a:t>
            </a:r>
          </a:p>
          <a:p>
            <a:pPr lvl="1">
              <a:lnSpc>
                <a:spcPct val="100000"/>
              </a:lnSpc>
              <a:buFont typeface="Arial"/>
              <a:buChar char="•"/>
            </a:pPr>
            <a:r>
              <a:rPr lang="en-US" altLang="zh-CN" sz="2400" dirty="0"/>
              <a:t>Read</a:t>
            </a:r>
            <a:r>
              <a:rPr lang="en-US" altLang="zh-CN" sz="2400" dirty="0"/>
              <a:t> sorted data lines, print formatted output </a:t>
            </a:r>
            <a:endParaRPr lang="zh-CN" altLang="en-US" sz="2400" dirty="0"/>
          </a:p>
        </p:txBody>
      </p:sp>
    </p:spTree>
    <p:extLst>
      <p:ext uri="{BB962C8B-B14F-4D97-AF65-F5344CB8AC3E}">
        <p14:creationId xmlns:p14="http://schemas.microsoft.com/office/powerpoint/2010/main" val="3318237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smtClean="0"/>
              <a:t>Example</a:t>
            </a:r>
            <a:r>
              <a:rPr lang="zh-CN" altLang="en-US" dirty="0" smtClean="0"/>
              <a:t>:</a:t>
            </a:r>
            <a:r>
              <a:rPr lang="zh-CN" altLang="en-US" dirty="0" smtClean="0"/>
              <a:t> </a:t>
            </a:r>
            <a:r>
              <a:rPr lang="en-US" altLang="zh-CN" dirty="0" smtClean="0"/>
              <a:t>Key Word In Context</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751048" y="1471291"/>
            <a:ext cx="7989830" cy="781710"/>
          </a:xfrm>
        </p:spPr>
        <p:txBody>
          <a:bodyPr rtlCol="0">
            <a:normAutofit/>
          </a:bodyPr>
          <a:lstStyle/>
          <a:p>
            <a:pPr marL="0" indent="0">
              <a:lnSpc>
                <a:spcPct val="100000"/>
              </a:lnSpc>
              <a:buNone/>
            </a:pPr>
            <a:r>
              <a:rPr lang="en-US" altLang="zh-CN" sz="2800" dirty="0"/>
              <a:t>Solution </a:t>
            </a:r>
            <a:r>
              <a:rPr lang="en-US" altLang="zh-CN" sz="2800" dirty="0" smtClean="0"/>
              <a:t>2:</a:t>
            </a:r>
            <a:r>
              <a:rPr lang="zh-CN" altLang="en-US" sz="2800" dirty="0" smtClean="0"/>
              <a:t> </a:t>
            </a:r>
            <a:r>
              <a:rPr lang="en-US" altLang="zh-CN" sz="2800" dirty="0" smtClean="0"/>
              <a:t> </a:t>
            </a:r>
            <a:r>
              <a:rPr lang="zh-CN" altLang="zh-CN" sz="2800" dirty="0" smtClean="0"/>
              <a:t>p</a:t>
            </a:r>
            <a:r>
              <a:rPr lang="en-US" altLang="zh-CN" sz="2800" dirty="0" err="1" smtClean="0"/>
              <a:t>ipe</a:t>
            </a:r>
            <a:r>
              <a:rPr lang="en-US" altLang="zh-CN" sz="2800" dirty="0" smtClean="0"/>
              <a:t>-and-filter</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981" y="2853801"/>
            <a:ext cx="7610838" cy="2224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938179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smtClean="0">
                <a:latin typeface="微软雅黑" panose="020B0503020204020204" pitchFamily="34" charset="-122"/>
                <a:ea typeface="微软雅黑" panose="020B0503020204020204" pitchFamily="34" charset="-122"/>
              </a:rPr>
              <a:t>Dataflow</a:t>
            </a:r>
            <a:r>
              <a:rPr lang="zh-CN" altLang="en-US" dirty="0" smtClean="0">
                <a:latin typeface="微软雅黑" panose="020B0503020204020204" pitchFamily="34" charset="-122"/>
                <a:ea typeface="微软雅黑" panose="020B0503020204020204" pitchFamily="34" charset="-122"/>
              </a:rPr>
              <a:t> </a:t>
            </a:r>
            <a:r>
              <a:rPr lang="zh-CN" altLang="zh-CN" dirty="0"/>
              <a:t>S</a:t>
            </a:r>
            <a:r>
              <a:rPr lang="en-US" altLang="zh-CN" dirty="0" err="1" smtClean="0">
                <a:latin typeface="微软雅黑" panose="020B0503020204020204" pitchFamily="34" charset="-122"/>
                <a:ea typeface="微软雅黑" panose="020B0503020204020204" pitchFamily="34" charset="-122"/>
              </a:rPr>
              <a:t>ystems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200"/>
            <a:ext cx="7486650" cy="2564439"/>
          </a:xfrm>
        </p:spPr>
        <p:txBody>
          <a:bodyPr rtlCol="0"/>
          <a:lstStyle/>
          <a:p>
            <a:pPr marL="0" indent="0" rtl="0">
              <a:lnSpc>
                <a:spcPct val="100000"/>
              </a:lnSpc>
              <a:buNone/>
            </a:pPr>
            <a:r>
              <a:rPr lang="en-US" altLang="zh-CN" sz="2400" dirty="0" smtClean="0"/>
              <a:t>Batch-sequential</a:t>
            </a:r>
          </a:p>
          <a:p>
            <a:r>
              <a:rPr lang="en-US" altLang="zh-CN" dirty="0" smtClean="0"/>
              <a:t>The batch</a:t>
            </a:r>
            <a:r>
              <a:rPr lang="zh-CN" altLang="en-US" dirty="0" smtClean="0"/>
              <a:t> </a:t>
            </a:r>
            <a:r>
              <a:rPr lang="en-US" altLang="zh-CN" dirty="0" smtClean="0"/>
              <a:t>sequential</a:t>
            </a:r>
            <a:r>
              <a:rPr lang="zh-CN" altLang="en-US" dirty="0" smtClean="0"/>
              <a:t> </a:t>
            </a:r>
            <a:r>
              <a:rPr lang="en-US" altLang="zh-CN" dirty="0" smtClean="0"/>
              <a:t>style is one of the oldest in the design of computer systems. It arose in the early days of data processing when the limitations of computing equipment required that large problems be subdivided into severable components that could communicate by the transfer of magnetic tapes. </a:t>
            </a:r>
          </a:p>
          <a:p>
            <a:pPr rtl="0"/>
            <a:endParaRPr lang="x-none" dirty="0">
              <a:latin typeface="微软雅黑" panose="020B0503020204020204" pitchFamily="34" charset="-122"/>
              <a:ea typeface="微软雅黑" panose="020B0503020204020204" pitchFamily="34" charset="-122"/>
            </a:endParaRPr>
          </a:p>
        </p:txBody>
      </p:sp>
      <p:grpSp>
        <p:nvGrpSpPr>
          <p:cNvPr id="5" name="组 4"/>
          <p:cNvGrpSpPr/>
          <p:nvPr/>
        </p:nvGrpSpPr>
        <p:grpSpPr>
          <a:xfrm>
            <a:off x="1843479" y="3755001"/>
            <a:ext cx="6399264" cy="2879008"/>
            <a:chOff x="0" y="1174672"/>
            <a:chExt cx="9144000" cy="4702253"/>
          </a:xfrm>
        </p:grpSpPr>
        <p:sp>
          <p:nvSpPr>
            <p:cNvPr id="6" name="Rectangle 4"/>
            <p:cNvSpPr>
              <a:spLocks noChangeArrowheads="1"/>
            </p:cNvSpPr>
            <p:nvPr/>
          </p:nvSpPr>
          <p:spPr bwMode="auto">
            <a:xfrm>
              <a:off x="900113" y="2565400"/>
              <a:ext cx="1439862" cy="935038"/>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CN" b="1">
                  <a:solidFill>
                    <a:srgbClr val="FF0066"/>
                  </a:solidFill>
                  <a:latin typeface="Arial" charset="0"/>
                </a:rPr>
                <a:t>validate</a:t>
              </a:r>
            </a:p>
          </p:txBody>
        </p:sp>
        <p:sp>
          <p:nvSpPr>
            <p:cNvPr id="7" name="Rectangle 5"/>
            <p:cNvSpPr>
              <a:spLocks noChangeArrowheads="1"/>
            </p:cNvSpPr>
            <p:nvPr/>
          </p:nvSpPr>
          <p:spPr bwMode="auto">
            <a:xfrm>
              <a:off x="2843213" y="2565400"/>
              <a:ext cx="1296987" cy="935038"/>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CN" b="1">
                  <a:solidFill>
                    <a:srgbClr val="FF0066"/>
                  </a:solidFill>
                  <a:latin typeface="Arial" charset="0"/>
                </a:rPr>
                <a:t>sort</a:t>
              </a:r>
            </a:p>
          </p:txBody>
        </p:sp>
        <p:sp>
          <p:nvSpPr>
            <p:cNvPr id="8" name="Rectangle 6"/>
            <p:cNvSpPr>
              <a:spLocks noChangeArrowheads="1"/>
            </p:cNvSpPr>
            <p:nvPr/>
          </p:nvSpPr>
          <p:spPr bwMode="auto">
            <a:xfrm>
              <a:off x="4643438" y="2565400"/>
              <a:ext cx="1511300" cy="1295400"/>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CN" b="1">
                  <a:solidFill>
                    <a:srgbClr val="FF0066"/>
                  </a:solidFill>
                  <a:latin typeface="Arial" charset="0"/>
                </a:rPr>
                <a:t>Update</a:t>
              </a:r>
            </a:p>
          </p:txBody>
        </p:sp>
        <p:sp>
          <p:nvSpPr>
            <p:cNvPr id="9" name="Rectangle 7"/>
            <p:cNvSpPr>
              <a:spLocks noChangeArrowheads="1"/>
            </p:cNvSpPr>
            <p:nvPr/>
          </p:nvSpPr>
          <p:spPr bwMode="auto">
            <a:xfrm>
              <a:off x="6732588" y="2565400"/>
              <a:ext cx="1439862" cy="935038"/>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CN" b="1">
                  <a:solidFill>
                    <a:srgbClr val="FF0066"/>
                  </a:solidFill>
                  <a:latin typeface="Arial" charset="0"/>
                </a:rPr>
                <a:t>Report</a:t>
              </a:r>
            </a:p>
          </p:txBody>
        </p:sp>
        <p:sp>
          <p:nvSpPr>
            <p:cNvPr id="10" name="Line 8"/>
            <p:cNvSpPr>
              <a:spLocks noChangeShapeType="1"/>
            </p:cNvSpPr>
            <p:nvPr/>
          </p:nvSpPr>
          <p:spPr bwMode="auto">
            <a:xfrm>
              <a:off x="250825" y="3068638"/>
              <a:ext cx="684213" cy="0"/>
            </a:xfrm>
            <a:prstGeom prst="line">
              <a:avLst/>
            </a:prstGeom>
            <a:noFill/>
            <a:ln w="50800">
              <a:solidFill>
                <a:srgbClr val="3399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1" name="Line 9"/>
            <p:cNvSpPr>
              <a:spLocks noChangeShapeType="1"/>
            </p:cNvSpPr>
            <p:nvPr/>
          </p:nvSpPr>
          <p:spPr bwMode="auto">
            <a:xfrm>
              <a:off x="2195513" y="3068638"/>
              <a:ext cx="684212" cy="0"/>
            </a:xfrm>
            <a:prstGeom prst="line">
              <a:avLst/>
            </a:prstGeom>
            <a:noFill/>
            <a:ln w="50800">
              <a:solidFill>
                <a:srgbClr val="3399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2" name="Line 10"/>
            <p:cNvSpPr>
              <a:spLocks noChangeShapeType="1"/>
            </p:cNvSpPr>
            <p:nvPr/>
          </p:nvSpPr>
          <p:spPr bwMode="auto">
            <a:xfrm>
              <a:off x="3995738" y="3068638"/>
              <a:ext cx="684212" cy="0"/>
            </a:xfrm>
            <a:prstGeom prst="line">
              <a:avLst/>
            </a:prstGeom>
            <a:noFill/>
            <a:ln w="50800">
              <a:solidFill>
                <a:srgbClr val="3399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5" name="Line 11"/>
            <p:cNvSpPr>
              <a:spLocks noChangeShapeType="1"/>
            </p:cNvSpPr>
            <p:nvPr/>
          </p:nvSpPr>
          <p:spPr bwMode="auto">
            <a:xfrm>
              <a:off x="6084888" y="3068638"/>
              <a:ext cx="684212" cy="0"/>
            </a:xfrm>
            <a:prstGeom prst="line">
              <a:avLst/>
            </a:prstGeom>
            <a:noFill/>
            <a:ln w="50800">
              <a:solidFill>
                <a:srgbClr val="3399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6" name="Line 12"/>
            <p:cNvSpPr>
              <a:spLocks noChangeShapeType="1"/>
            </p:cNvSpPr>
            <p:nvPr/>
          </p:nvSpPr>
          <p:spPr bwMode="auto">
            <a:xfrm>
              <a:off x="8172450" y="3068638"/>
              <a:ext cx="684213" cy="0"/>
            </a:xfrm>
            <a:prstGeom prst="line">
              <a:avLst/>
            </a:prstGeom>
            <a:noFill/>
            <a:ln w="50800">
              <a:solidFill>
                <a:srgbClr val="3399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7" name="Rectangle 13"/>
            <p:cNvSpPr>
              <a:spLocks noChangeArrowheads="1"/>
            </p:cNvSpPr>
            <p:nvPr/>
          </p:nvSpPr>
          <p:spPr bwMode="auto">
            <a:xfrm>
              <a:off x="0" y="2349500"/>
              <a:ext cx="827088" cy="574675"/>
            </a:xfrm>
            <a:prstGeom prst="rect">
              <a:avLst/>
            </a:prstGeom>
            <a:solidFill>
              <a:srgbClr val="FFFF99">
                <a:alpha val="52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CN" b="1" dirty="0">
                  <a:solidFill>
                    <a:schemeClr val="accent2"/>
                  </a:solidFill>
                  <a:latin typeface="Arial" charset="0"/>
                </a:rPr>
                <a:t>tape</a:t>
              </a:r>
            </a:p>
          </p:txBody>
        </p:sp>
        <p:sp>
          <p:nvSpPr>
            <p:cNvPr id="18" name="Rectangle 14"/>
            <p:cNvSpPr>
              <a:spLocks noChangeArrowheads="1"/>
            </p:cNvSpPr>
            <p:nvPr/>
          </p:nvSpPr>
          <p:spPr bwMode="auto">
            <a:xfrm>
              <a:off x="2051050" y="2349500"/>
              <a:ext cx="971550" cy="574675"/>
            </a:xfrm>
            <a:prstGeom prst="rect">
              <a:avLst/>
            </a:prstGeom>
            <a:solidFill>
              <a:srgbClr val="FFFF99">
                <a:alpha val="57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CN" b="1">
                  <a:solidFill>
                    <a:schemeClr val="accent2"/>
                  </a:solidFill>
                  <a:latin typeface="Arial" charset="0"/>
                </a:rPr>
                <a:t>tape</a:t>
              </a:r>
            </a:p>
          </p:txBody>
        </p:sp>
        <p:sp>
          <p:nvSpPr>
            <p:cNvPr id="19" name="Rectangle 15"/>
            <p:cNvSpPr>
              <a:spLocks noChangeArrowheads="1"/>
            </p:cNvSpPr>
            <p:nvPr/>
          </p:nvSpPr>
          <p:spPr bwMode="auto">
            <a:xfrm>
              <a:off x="3851275" y="2349500"/>
              <a:ext cx="971550" cy="574675"/>
            </a:xfrm>
            <a:prstGeom prst="rect">
              <a:avLst/>
            </a:prstGeom>
            <a:solidFill>
              <a:srgbClr val="FFFF99">
                <a:alpha val="57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CN" b="1" dirty="0">
                  <a:solidFill>
                    <a:schemeClr val="accent2"/>
                  </a:solidFill>
                  <a:latin typeface="Arial" charset="0"/>
                </a:rPr>
                <a:t>tape</a:t>
              </a:r>
            </a:p>
          </p:txBody>
        </p:sp>
        <p:sp>
          <p:nvSpPr>
            <p:cNvPr id="20" name="Rectangle 16"/>
            <p:cNvSpPr>
              <a:spLocks noChangeArrowheads="1"/>
            </p:cNvSpPr>
            <p:nvPr/>
          </p:nvSpPr>
          <p:spPr bwMode="auto">
            <a:xfrm>
              <a:off x="6011863" y="2349500"/>
              <a:ext cx="971550" cy="574675"/>
            </a:xfrm>
            <a:prstGeom prst="rect">
              <a:avLst/>
            </a:prstGeom>
            <a:solidFill>
              <a:srgbClr val="FFFF99">
                <a:alpha val="57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CN" b="1">
                  <a:solidFill>
                    <a:schemeClr val="accent2"/>
                  </a:solidFill>
                  <a:latin typeface="Arial" charset="0"/>
                </a:rPr>
                <a:t>tape</a:t>
              </a:r>
            </a:p>
          </p:txBody>
        </p:sp>
        <p:sp>
          <p:nvSpPr>
            <p:cNvPr id="21" name="Rectangle 17"/>
            <p:cNvSpPr>
              <a:spLocks noChangeArrowheads="1"/>
            </p:cNvSpPr>
            <p:nvPr/>
          </p:nvSpPr>
          <p:spPr bwMode="auto">
            <a:xfrm>
              <a:off x="8172450" y="2349500"/>
              <a:ext cx="971550" cy="574675"/>
            </a:xfrm>
            <a:prstGeom prst="rect">
              <a:avLst/>
            </a:prstGeom>
            <a:solidFill>
              <a:srgbClr val="FFFF99">
                <a:alpha val="57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CN" b="1">
                  <a:solidFill>
                    <a:schemeClr val="accent2"/>
                  </a:solidFill>
                  <a:latin typeface="Arial" charset="0"/>
                </a:rPr>
                <a:t>report</a:t>
              </a:r>
            </a:p>
          </p:txBody>
        </p:sp>
        <p:sp>
          <p:nvSpPr>
            <p:cNvPr id="22" name="Line 18"/>
            <p:cNvSpPr>
              <a:spLocks noChangeShapeType="1"/>
            </p:cNvSpPr>
            <p:nvPr/>
          </p:nvSpPr>
          <p:spPr bwMode="auto">
            <a:xfrm>
              <a:off x="4067175" y="3573463"/>
              <a:ext cx="576263" cy="0"/>
            </a:xfrm>
            <a:prstGeom prst="line">
              <a:avLst/>
            </a:prstGeom>
            <a:noFill/>
            <a:ln w="50800">
              <a:solidFill>
                <a:srgbClr val="3399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23" name="Line 19"/>
            <p:cNvSpPr>
              <a:spLocks noChangeShapeType="1"/>
            </p:cNvSpPr>
            <p:nvPr/>
          </p:nvSpPr>
          <p:spPr bwMode="auto">
            <a:xfrm>
              <a:off x="4067175" y="3573463"/>
              <a:ext cx="0" cy="1008062"/>
            </a:xfrm>
            <a:prstGeom prst="line">
              <a:avLst/>
            </a:prstGeom>
            <a:noFill/>
            <a:ln w="5080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24" name="Line 20"/>
            <p:cNvSpPr>
              <a:spLocks noChangeShapeType="1"/>
            </p:cNvSpPr>
            <p:nvPr/>
          </p:nvSpPr>
          <p:spPr bwMode="auto">
            <a:xfrm>
              <a:off x="4067175" y="4581525"/>
              <a:ext cx="2449513" cy="0"/>
            </a:xfrm>
            <a:prstGeom prst="line">
              <a:avLst/>
            </a:prstGeom>
            <a:noFill/>
            <a:ln w="5080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25" name="Freeform 21"/>
            <p:cNvSpPr>
              <a:spLocks/>
            </p:cNvSpPr>
            <p:nvPr/>
          </p:nvSpPr>
          <p:spPr bwMode="auto">
            <a:xfrm>
              <a:off x="6502400" y="3570288"/>
              <a:ext cx="14288" cy="1012825"/>
            </a:xfrm>
            <a:custGeom>
              <a:avLst/>
              <a:gdLst>
                <a:gd name="T0" fmla="*/ 9 w 9"/>
                <a:gd name="T1" fmla="*/ 638 h 638"/>
                <a:gd name="T2" fmla="*/ 0 w 9"/>
                <a:gd name="T3" fmla="*/ 0 h 638"/>
              </a:gdLst>
              <a:ahLst/>
              <a:cxnLst>
                <a:cxn ang="0">
                  <a:pos x="T0" y="T1"/>
                </a:cxn>
                <a:cxn ang="0">
                  <a:pos x="T2" y="T3"/>
                </a:cxn>
              </a:cxnLst>
              <a:rect l="0" t="0" r="r" b="b"/>
              <a:pathLst>
                <a:path w="9" h="638">
                  <a:moveTo>
                    <a:pt x="9" y="638"/>
                  </a:moveTo>
                  <a:lnTo>
                    <a:pt x="0" y="0"/>
                  </a:lnTo>
                </a:path>
              </a:pathLst>
            </a:custGeom>
            <a:noFill/>
            <a:ln w="50800">
              <a:solidFill>
                <a:srgbClr val="339966"/>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26" name="Line 22"/>
            <p:cNvSpPr>
              <a:spLocks noChangeShapeType="1"/>
            </p:cNvSpPr>
            <p:nvPr/>
          </p:nvSpPr>
          <p:spPr bwMode="auto">
            <a:xfrm flipH="1">
              <a:off x="6084888" y="3573463"/>
              <a:ext cx="431800" cy="0"/>
            </a:xfrm>
            <a:prstGeom prst="line">
              <a:avLst/>
            </a:prstGeom>
            <a:noFill/>
            <a:ln w="50800">
              <a:solidFill>
                <a:srgbClr val="3399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27" name="Rectangle 23"/>
            <p:cNvSpPr>
              <a:spLocks noChangeArrowheads="1"/>
            </p:cNvSpPr>
            <p:nvPr/>
          </p:nvSpPr>
          <p:spPr bwMode="auto">
            <a:xfrm>
              <a:off x="4787900" y="4076700"/>
              <a:ext cx="971550" cy="574675"/>
            </a:xfrm>
            <a:prstGeom prst="rect">
              <a:avLst/>
            </a:prstGeom>
            <a:solidFill>
              <a:srgbClr val="FFFF99">
                <a:alpha val="57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CN" b="1">
                  <a:solidFill>
                    <a:schemeClr val="accent2"/>
                  </a:solidFill>
                  <a:latin typeface="Arial" charset="0"/>
                </a:rPr>
                <a:t>tape</a:t>
              </a:r>
            </a:p>
          </p:txBody>
        </p:sp>
        <p:grpSp>
          <p:nvGrpSpPr>
            <p:cNvPr id="28" name="Group 24"/>
            <p:cNvGrpSpPr>
              <a:grpSpLocks/>
            </p:cNvGrpSpPr>
            <p:nvPr/>
          </p:nvGrpSpPr>
          <p:grpSpPr bwMode="auto">
            <a:xfrm>
              <a:off x="468313" y="3213100"/>
              <a:ext cx="3382962" cy="1871663"/>
              <a:chOff x="295" y="2024"/>
              <a:chExt cx="2131" cy="1179"/>
            </a:xfrm>
          </p:grpSpPr>
          <p:sp>
            <p:nvSpPr>
              <p:cNvPr id="36" name="Line 25"/>
              <p:cNvSpPr>
                <a:spLocks noChangeShapeType="1"/>
              </p:cNvSpPr>
              <p:nvPr/>
            </p:nvSpPr>
            <p:spPr bwMode="auto">
              <a:xfrm>
                <a:off x="295" y="2024"/>
                <a:ext cx="226" cy="1179"/>
              </a:xfrm>
              <a:prstGeom prst="line">
                <a:avLst/>
              </a:prstGeom>
              <a:noFill/>
              <a:ln w="38100">
                <a:solidFill>
                  <a:srgbClr val="339966"/>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7" name="Line 26"/>
              <p:cNvSpPr>
                <a:spLocks noChangeShapeType="1"/>
              </p:cNvSpPr>
              <p:nvPr/>
            </p:nvSpPr>
            <p:spPr bwMode="auto">
              <a:xfrm flipH="1">
                <a:off x="567" y="2115"/>
                <a:ext cx="1043" cy="1088"/>
              </a:xfrm>
              <a:prstGeom prst="line">
                <a:avLst/>
              </a:prstGeom>
              <a:noFill/>
              <a:ln w="38100">
                <a:solidFill>
                  <a:srgbClr val="339966"/>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8" name="Line 27"/>
              <p:cNvSpPr>
                <a:spLocks noChangeShapeType="1"/>
              </p:cNvSpPr>
              <p:nvPr/>
            </p:nvSpPr>
            <p:spPr bwMode="auto">
              <a:xfrm flipH="1">
                <a:off x="612" y="2614"/>
                <a:ext cx="1814" cy="589"/>
              </a:xfrm>
              <a:prstGeom prst="line">
                <a:avLst/>
              </a:prstGeom>
              <a:noFill/>
              <a:ln w="38100">
                <a:solidFill>
                  <a:srgbClr val="339966"/>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grpSp>
        <p:sp>
          <p:nvSpPr>
            <p:cNvPr id="29" name="Rectangle 28"/>
            <p:cNvSpPr>
              <a:spLocks noChangeArrowheads="1"/>
            </p:cNvSpPr>
            <p:nvPr/>
          </p:nvSpPr>
          <p:spPr bwMode="auto">
            <a:xfrm>
              <a:off x="250825" y="5084763"/>
              <a:ext cx="1800225" cy="792162"/>
            </a:xfrm>
            <a:prstGeom prst="rect">
              <a:avLst/>
            </a:prstGeom>
            <a:solidFill>
              <a:srgbClr val="FF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CN" b="1">
                  <a:solidFill>
                    <a:schemeClr val="tx2"/>
                  </a:solidFill>
                  <a:latin typeface="Arial" charset="0"/>
                </a:rPr>
                <a:t>Data flow</a:t>
              </a:r>
            </a:p>
          </p:txBody>
        </p:sp>
        <p:grpSp>
          <p:nvGrpSpPr>
            <p:cNvPr id="30" name="Group 29"/>
            <p:cNvGrpSpPr>
              <a:grpSpLocks/>
            </p:cNvGrpSpPr>
            <p:nvPr/>
          </p:nvGrpSpPr>
          <p:grpSpPr bwMode="auto">
            <a:xfrm>
              <a:off x="1835150" y="1773238"/>
              <a:ext cx="5689600" cy="719137"/>
              <a:chOff x="1156" y="1117"/>
              <a:chExt cx="3584" cy="453"/>
            </a:xfrm>
          </p:grpSpPr>
          <p:sp>
            <p:nvSpPr>
              <p:cNvPr id="32" name="Line 30"/>
              <p:cNvSpPr>
                <a:spLocks noChangeShapeType="1"/>
              </p:cNvSpPr>
              <p:nvPr/>
            </p:nvSpPr>
            <p:spPr bwMode="auto">
              <a:xfrm flipH="1">
                <a:off x="1156" y="1117"/>
                <a:ext cx="998" cy="363"/>
              </a:xfrm>
              <a:prstGeom prst="line">
                <a:avLst/>
              </a:prstGeom>
              <a:noFill/>
              <a:ln w="38100">
                <a:solidFill>
                  <a:srgbClr val="3399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3" name="Line 31"/>
              <p:cNvSpPr>
                <a:spLocks noChangeShapeType="1"/>
              </p:cNvSpPr>
              <p:nvPr/>
            </p:nvSpPr>
            <p:spPr bwMode="auto">
              <a:xfrm flipH="1">
                <a:off x="2154" y="1162"/>
                <a:ext cx="272" cy="363"/>
              </a:xfrm>
              <a:prstGeom prst="line">
                <a:avLst/>
              </a:prstGeom>
              <a:noFill/>
              <a:ln w="38100">
                <a:solidFill>
                  <a:srgbClr val="3399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4" name="Line 32"/>
              <p:cNvSpPr>
                <a:spLocks noChangeShapeType="1"/>
              </p:cNvSpPr>
              <p:nvPr/>
            </p:nvSpPr>
            <p:spPr bwMode="auto">
              <a:xfrm>
                <a:off x="2789" y="1162"/>
                <a:ext cx="409" cy="363"/>
              </a:xfrm>
              <a:prstGeom prst="line">
                <a:avLst/>
              </a:prstGeom>
              <a:noFill/>
              <a:ln w="38100">
                <a:solidFill>
                  <a:srgbClr val="3399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5" name="Line 33"/>
              <p:cNvSpPr>
                <a:spLocks noChangeShapeType="1"/>
              </p:cNvSpPr>
              <p:nvPr/>
            </p:nvSpPr>
            <p:spPr bwMode="auto">
              <a:xfrm>
                <a:off x="3334" y="1162"/>
                <a:ext cx="1406" cy="408"/>
              </a:xfrm>
              <a:prstGeom prst="line">
                <a:avLst/>
              </a:prstGeom>
              <a:noFill/>
              <a:ln w="38100">
                <a:solidFill>
                  <a:srgbClr val="3399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grpSp>
        <p:sp>
          <p:nvSpPr>
            <p:cNvPr id="31" name="Rectangle 34"/>
            <p:cNvSpPr>
              <a:spLocks noChangeArrowheads="1"/>
            </p:cNvSpPr>
            <p:nvPr/>
          </p:nvSpPr>
          <p:spPr bwMode="auto">
            <a:xfrm>
              <a:off x="3029227" y="1174672"/>
              <a:ext cx="3214743" cy="647700"/>
            </a:xfrm>
            <a:prstGeom prst="rect">
              <a:avLst/>
            </a:prstGeom>
            <a:solidFill>
              <a:srgbClr val="FF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CN" b="1" dirty="0">
                  <a:solidFill>
                    <a:schemeClr val="tx2"/>
                  </a:solidFill>
                  <a:latin typeface="Arial" charset="0"/>
                </a:rPr>
                <a:t>Data transformation</a:t>
              </a:r>
            </a:p>
          </p:txBody>
        </p:sp>
      </p:grpSp>
    </p:spTree>
    <p:extLst>
      <p:ext uri="{BB962C8B-B14F-4D97-AF65-F5344CB8AC3E}">
        <p14:creationId xmlns:p14="http://schemas.microsoft.com/office/powerpoint/2010/main" val="941533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Dataflow</a:t>
            </a:r>
            <a:r>
              <a:rPr lang="zh-CN" altLang="en-US" dirty="0"/>
              <a:t> </a:t>
            </a:r>
            <a:r>
              <a:rPr lang="zh-CN" altLang="zh-CN" dirty="0"/>
              <a:t>S</a:t>
            </a:r>
            <a:r>
              <a:rPr lang="en-US" altLang="zh-CN" dirty="0" err="1"/>
              <a:t>ystems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p:txBody>
          <a:bodyPr rtlCol="0">
            <a:normAutofit/>
          </a:bodyPr>
          <a:lstStyle/>
          <a:p>
            <a:pPr>
              <a:lnSpc>
                <a:spcPct val="100000"/>
              </a:lnSpc>
            </a:pPr>
            <a:r>
              <a:rPr lang="en-US" altLang="zh-CN" sz="2400" dirty="0"/>
              <a:t>Batch Sequential</a:t>
            </a:r>
          </a:p>
          <a:p>
            <a:pPr lvl="1">
              <a:lnSpc>
                <a:spcPct val="100000"/>
              </a:lnSpc>
            </a:pPr>
            <a:r>
              <a:rPr lang="en-US" altLang="zh-CN" sz="2000" dirty="0">
                <a:latin typeface="Tahoma" charset="0"/>
                <a:cs typeface="宋体" charset="0"/>
              </a:rPr>
              <a:t>Processing steps are independent programs </a:t>
            </a:r>
          </a:p>
          <a:p>
            <a:pPr lvl="1">
              <a:lnSpc>
                <a:spcPct val="100000"/>
              </a:lnSpc>
            </a:pPr>
            <a:r>
              <a:rPr lang="en-US" altLang="zh-CN" sz="2000" dirty="0">
                <a:latin typeface="Tahoma" charset="0"/>
                <a:cs typeface="宋体" charset="0"/>
              </a:rPr>
              <a:t>Each step runs to completion before next step starts</a:t>
            </a:r>
          </a:p>
          <a:p>
            <a:pPr lvl="1">
              <a:lnSpc>
                <a:spcPct val="100000"/>
              </a:lnSpc>
            </a:pPr>
            <a:r>
              <a:rPr lang="en-US" altLang="zh-CN" sz="2000" dirty="0">
                <a:latin typeface="Tahoma" charset="0"/>
                <a:cs typeface="宋体" charset="0"/>
              </a:rPr>
              <a:t>Data transmitted as a whole between steps</a:t>
            </a:r>
          </a:p>
          <a:p>
            <a:pPr lvl="1">
              <a:lnSpc>
                <a:spcPct val="100000"/>
              </a:lnSpc>
            </a:pPr>
            <a:r>
              <a:rPr lang="en-US" altLang="zh-CN" sz="2000" dirty="0">
                <a:latin typeface="Tahoma" charset="0"/>
                <a:cs typeface="宋体" charset="0"/>
              </a:rPr>
              <a:t>Because of the above features, there is no need to synchronize its </a:t>
            </a:r>
            <a:r>
              <a:rPr lang="en-US" altLang="zh-CN" sz="2000" dirty="0" smtClean="0">
                <a:latin typeface="Tahoma" charset="0"/>
                <a:cs typeface="宋体" charset="0"/>
              </a:rPr>
              <a:t>components</a:t>
            </a:r>
          </a:p>
          <a:p>
            <a:pPr lvl="1">
              <a:lnSpc>
                <a:spcPct val="100000"/>
              </a:lnSpc>
            </a:pPr>
            <a:r>
              <a:rPr lang="en-US" altLang="zh-CN" sz="2000" dirty="0">
                <a:latin typeface="Tahoma" charset="0"/>
                <a:cs typeface="宋体" charset="0"/>
              </a:rPr>
              <a:t>Because several components can only be run in sequence and not simultaneously, performance may be worse than programs that run concurrently on several </a:t>
            </a:r>
            <a:r>
              <a:rPr lang="en-US" altLang="zh-CN" sz="2000" dirty="0" smtClean="0">
                <a:latin typeface="Tahoma" charset="0"/>
                <a:cs typeface="宋体" charset="0"/>
              </a:rPr>
              <a:t>components</a:t>
            </a:r>
          </a:p>
          <a:p>
            <a:pPr lvl="1">
              <a:lnSpc>
                <a:spcPct val="100000"/>
              </a:lnSpc>
            </a:pPr>
            <a:r>
              <a:rPr lang="en-US" altLang="zh-CN" sz="2000" dirty="0">
                <a:latin typeface="Tahoma" charset="0"/>
                <a:cs typeface="宋体" charset="0"/>
              </a:rPr>
              <a:t>Software designed using a sequential batch structure is not suitable for systems that process data in real </a:t>
            </a:r>
            <a:r>
              <a:rPr lang="en-US" altLang="zh-CN" sz="2000" dirty="0" smtClean="0">
                <a:latin typeface="Tahoma" charset="0"/>
                <a:cs typeface="宋体" charset="0"/>
              </a:rPr>
              <a:t>time</a:t>
            </a:r>
          </a:p>
          <a:p>
            <a:pPr marL="0" indent="0" rtl="0">
              <a:lnSpc>
                <a:spcPct val="100000"/>
              </a:lnSpc>
              <a:buNone/>
            </a:pPr>
            <a:endParaRPr lang="en-US" altLang="zh-CN" sz="2400" dirty="0" smtClean="0"/>
          </a:p>
          <a:p>
            <a:pPr rtl="0"/>
            <a:endParaRPr lang="x-none"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41533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Dataflow</a:t>
            </a:r>
            <a:r>
              <a:rPr lang="zh-CN" altLang="en-US" dirty="0"/>
              <a:t> </a:t>
            </a:r>
            <a:r>
              <a:rPr lang="zh-CN" altLang="zh-CN" dirty="0"/>
              <a:t>S</a:t>
            </a:r>
            <a:r>
              <a:rPr lang="en-US" altLang="zh-CN" dirty="0" err="1"/>
              <a:t>ystems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p:txBody>
          <a:bodyPr rtlCol="0">
            <a:normAutofit/>
          </a:bodyPr>
          <a:lstStyle/>
          <a:p>
            <a:pPr>
              <a:lnSpc>
                <a:spcPct val="100000"/>
              </a:lnSpc>
            </a:pPr>
            <a:r>
              <a:rPr lang="en-US" altLang="zh-CN" sz="2400" dirty="0"/>
              <a:t>Batch Sequential</a:t>
            </a:r>
          </a:p>
          <a:p>
            <a:pPr lvl="1">
              <a:lnSpc>
                <a:spcPct val="100000"/>
              </a:lnSpc>
            </a:pPr>
            <a:r>
              <a:rPr lang="en-US" altLang="zh-CN" sz="2000" dirty="0">
                <a:latin typeface="Tahoma" charset="0"/>
                <a:cs typeface="宋体" charset="0"/>
              </a:rPr>
              <a:t>Typical uses: Transaction processing in financial systems. “The Granddaddy of Styles”</a:t>
            </a:r>
          </a:p>
          <a:p>
            <a:pPr marL="0" indent="0" rtl="0">
              <a:buNone/>
            </a:pPr>
            <a:endParaRPr lang="x-none" dirty="0">
              <a:latin typeface="微软雅黑" panose="020B0503020204020204" pitchFamily="34" charset="-122"/>
              <a:ea typeface="微软雅黑" panose="020B0503020204020204" pitchFamily="34" charset="-122"/>
            </a:endParaRPr>
          </a:p>
        </p:txBody>
      </p:sp>
      <p:pic>
        <p:nvPicPr>
          <p:cNvPr id="4" name="Picture 3" descr="Fig4-13BatchSequential(Financi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367" y="2996037"/>
            <a:ext cx="8778875" cy="310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02261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zh-CN" altLang="zh-CN" dirty="0" smtClean="0"/>
              <a:t>D</a:t>
            </a:r>
            <a:r>
              <a:rPr lang="en-US" altLang="zh-CN" dirty="0" err="1" smtClean="0"/>
              <a:t>ataflow</a:t>
            </a:r>
            <a:r>
              <a:rPr lang="zh-CN" altLang="en-US" dirty="0" smtClean="0"/>
              <a:t> </a:t>
            </a:r>
            <a:r>
              <a:rPr lang="en-US" altLang="zh-CN" dirty="0" smtClean="0"/>
              <a:t>Systems—</a:t>
            </a:r>
            <a:r>
              <a:rPr lang="en-US" altLang="zh-CN" dirty="0" smtClean="0"/>
              <a:t>Batch</a:t>
            </a:r>
            <a:r>
              <a:rPr lang="en-US" altLang="zh-CN" dirty="0"/>
              <a:t>-</a:t>
            </a:r>
            <a:r>
              <a:rPr lang="en-US" altLang="zh-CN" dirty="0" smtClean="0"/>
              <a:t>sequential</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15447" y="1441441"/>
            <a:ext cx="7486650" cy="5133771"/>
          </a:xfrm>
        </p:spPr>
        <p:txBody>
          <a:bodyPr rtlCol="0">
            <a:normAutofit fontScale="85000" lnSpcReduction="10000"/>
          </a:bodyPr>
          <a:lstStyle/>
          <a:p>
            <a:pPr>
              <a:lnSpc>
                <a:spcPct val="100000"/>
              </a:lnSpc>
              <a:spcBef>
                <a:spcPts val="1200"/>
              </a:spcBef>
            </a:pPr>
            <a:r>
              <a:rPr lang="en-US" altLang="zh-CN" dirty="0"/>
              <a:t>Summary: Separate programs are executed in order; data is passed as an aggregate from one program to the next</a:t>
            </a:r>
            <a:r>
              <a:rPr lang="en-US" altLang="zh-CN" dirty="0" smtClean="0"/>
              <a:t>.</a:t>
            </a:r>
          </a:p>
          <a:p>
            <a:pPr>
              <a:lnSpc>
                <a:spcPct val="100000"/>
              </a:lnSpc>
              <a:spcBef>
                <a:spcPts val="1200"/>
              </a:spcBef>
            </a:pPr>
            <a:r>
              <a:rPr lang="en-US" altLang="zh-CN" dirty="0" smtClean="0"/>
              <a:t>Components</a:t>
            </a:r>
            <a:r>
              <a:rPr lang="en-US" altLang="zh-CN" dirty="0"/>
              <a:t>: Independent programs</a:t>
            </a:r>
            <a:r>
              <a:rPr lang="en-US" altLang="zh-CN" dirty="0" smtClean="0"/>
              <a:t>.</a:t>
            </a:r>
          </a:p>
          <a:p>
            <a:pPr>
              <a:lnSpc>
                <a:spcPct val="100000"/>
              </a:lnSpc>
              <a:spcBef>
                <a:spcPts val="1200"/>
              </a:spcBef>
            </a:pPr>
            <a:r>
              <a:rPr lang="en-US" altLang="zh-CN" dirty="0" smtClean="0"/>
              <a:t>Connectors</a:t>
            </a:r>
            <a:r>
              <a:rPr lang="en-US" altLang="zh-CN" dirty="0"/>
              <a:t>: The human hand </a:t>
            </a:r>
            <a:r>
              <a:rPr lang="en-US" altLang="zh-CN" dirty="0" smtClean="0"/>
              <a:t>carrying </a:t>
            </a:r>
            <a:r>
              <a:rPr lang="en-US" altLang="zh-CN" dirty="0"/>
              <a:t>tapes between the </a:t>
            </a:r>
            <a:r>
              <a:rPr lang="en-US" altLang="zh-CN" dirty="0" smtClean="0"/>
              <a:t>programs</a:t>
            </a:r>
            <a:endParaRPr lang="en-US" altLang="zh-CN" dirty="0"/>
          </a:p>
          <a:p>
            <a:pPr>
              <a:lnSpc>
                <a:spcPct val="100000"/>
              </a:lnSpc>
              <a:spcBef>
                <a:spcPts val="1200"/>
              </a:spcBef>
            </a:pPr>
            <a:r>
              <a:rPr lang="en-US" altLang="zh-CN" dirty="0" smtClean="0"/>
              <a:t>Data </a:t>
            </a:r>
            <a:r>
              <a:rPr lang="en-US" altLang="zh-CN" dirty="0"/>
              <a:t>elements: Explicit, aggregate elements passed from one component to the next upon completion of the producing program's execution. </a:t>
            </a:r>
          </a:p>
          <a:p>
            <a:pPr>
              <a:lnSpc>
                <a:spcPct val="100000"/>
              </a:lnSpc>
              <a:spcBef>
                <a:spcPts val="1200"/>
              </a:spcBef>
            </a:pPr>
            <a:r>
              <a:rPr lang="en-US" altLang="zh-CN" dirty="0"/>
              <a:t>Topology: Linear. </a:t>
            </a:r>
          </a:p>
          <a:p>
            <a:pPr>
              <a:lnSpc>
                <a:spcPct val="100000"/>
              </a:lnSpc>
              <a:spcBef>
                <a:spcPts val="1200"/>
              </a:spcBef>
            </a:pPr>
            <a:r>
              <a:rPr lang="en-US" altLang="zh-CN" dirty="0" smtClean="0"/>
              <a:t>Additional </a:t>
            </a:r>
            <a:r>
              <a:rPr lang="en-US" altLang="zh-CN" dirty="0"/>
              <a:t>constraints imposed: One program </a:t>
            </a:r>
            <a:r>
              <a:rPr lang="en-US" altLang="zh-CN" dirty="0" smtClean="0"/>
              <a:t>runs</a:t>
            </a:r>
            <a:r>
              <a:rPr lang="zh-CN" altLang="en-US" dirty="0" smtClean="0"/>
              <a:t> </a:t>
            </a:r>
            <a:r>
              <a:rPr lang="en-US" altLang="zh-CN" dirty="0" smtClean="0"/>
              <a:t>at</a:t>
            </a:r>
            <a:r>
              <a:rPr lang="zh-CN" altLang="en-US" dirty="0" smtClean="0"/>
              <a:t> </a:t>
            </a:r>
            <a:r>
              <a:rPr lang="en-US" altLang="zh-CN" dirty="0" smtClean="0"/>
              <a:t>a </a:t>
            </a:r>
            <a:r>
              <a:rPr lang="en-US" altLang="zh-CN" dirty="0"/>
              <a:t>time, to completion. </a:t>
            </a:r>
            <a:endParaRPr lang="en-US" altLang="zh-CN" dirty="0" smtClean="0"/>
          </a:p>
          <a:p>
            <a:pPr>
              <a:lnSpc>
                <a:spcPct val="100000"/>
              </a:lnSpc>
              <a:spcBef>
                <a:spcPts val="1200"/>
              </a:spcBef>
            </a:pPr>
            <a:r>
              <a:rPr lang="en-US" altLang="zh-CN" dirty="0" smtClean="0"/>
              <a:t>Qualities </a:t>
            </a:r>
            <a:r>
              <a:rPr lang="en-US" altLang="zh-CN" dirty="0"/>
              <a:t>yielded: Severable execution; simplicity. </a:t>
            </a:r>
          </a:p>
          <a:p>
            <a:pPr>
              <a:lnSpc>
                <a:spcPct val="100000"/>
              </a:lnSpc>
              <a:spcBef>
                <a:spcPts val="1200"/>
              </a:spcBef>
            </a:pPr>
            <a:r>
              <a:rPr lang="en-US" altLang="zh-CN" dirty="0"/>
              <a:t>Typical uses: Transaction processing </a:t>
            </a:r>
            <a:r>
              <a:rPr lang="en-US" altLang="zh-CN" dirty="0" smtClean="0"/>
              <a:t>in</a:t>
            </a:r>
            <a:r>
              <a:rPr lang="zh-CN" altLang="en-US" dirty="0" smtClean="0"/>
              <a:t> </a:t>
            </a:r>
            <a:r>
              <a:rPr lang="en-US" altLang="zh-CN" dirty="0" smtClean="0"/>
              <a:t>financial </a:t>
            </a:r>
            <a:r>
              <a:rPr lang="en-US" altLang="zh-CN" dirty="0"/>
              <a:t>systems. </a:t>
            </a:r>
          </a:p>
          <a:p>
            <a:pPr>
              <a:lnSpc>
                <a:spcPct val="100000"/>
              </a:lnSpc>
              <a:spcBef>
                <a:spcPts val="1200"/>
              </a:spcBef>
            </a:pPr>
            <a:r>
              <a:rPr lang="en-US" altLang="zh-CN" dirty="0" smtClean="0"/>
              <a:t>Cautions</a:t>
            </a:r>
            <a:r>
              <a:rPr lang="en-US" altLang="zh-CN" dirty="0"/>
              <a:t>: When interaction between the </a:t>
            </a:r>
            <a:r>
              <a:rPr lang="en-US" altLang="zh-CN" dirty="0" smtClean="0"/>
              <a:t>components </a:t>
            </a:r>
            <a:r>
              <a:rPr lang="en-US" altLang="zh-CN" dirty="0"/>
              <a:t>is required; when concurrency between components is possible or required. </a:t>
            </a:r>
          </a:p>
          <a:p>
            <a:pPr>
              <a:lnSpc>
                <a:spcPct val="100000"/>
              </a:lnSpc>
              <a:spcBef>
                <a:spcPts val="1200"/>
              </a:spcBef>
            </a:pPr>
            <a:r>
              <a:rPr lang="en-US" altLang="zh-CN" dirty="0" smtClean="0"/>
              <a:t>Relations </a:t>
            </a:r>
            <a:r>
              <a:rPr lang="en-US" altLang="zh-CN" dirty="0"/>
              <a:t>to programming languages or environments: None. </a:t>
            </a:r>
          </a:p>
          <a:p>
            <a:pPr>
              <a:lnSpc>
                <a:spcPct val="100000"/>
              </a:lnSpc>
            </a:pPr>
            <a:endParaRPr lang="x-none"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87941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smtClean="0">
                <a:latin typeface="微软雅黑" panose="020B0503020204020204" pitchFamily="34" charset="-122"/>
                <a:ea typeface="微软雅黑" panose="020B0503020204020204" pitchFamily="34" charset="-122"/>
              </a:rPr>
              <a:t>Dataflow</a:t>
            </a:r>
            <a:r>
              <a:rPr lang="zh-CN" altLang="en-US" dirty="0" smtClean="0">
                <a:latin typeface="微软雅黑" panose="020B0503020204020204" pitchFamily="34" charset="-122"/>
                <a:ea typeface="微软雅黑" panose="020B0503020204020204" pitchFamily="34" charset="-122"/>
              </a:rPr>
              <a:t> </a:t>
            </a:r>
            <a:r>
              <a:rPr lang="zh-CN" altLang="zh-CN" dirty="0"/>
              <a:t>S</a:t>
            </a:r>
            <a:r>
              <a:rPr lang="en-US" altLang="zh-CN" dirty="0" err="1" smtClean="0">
                <a:latin typeface="微软雅黑" panose="020B0503020204020204" pitchFamily="34" charset="-122"/>
                <a:ea typeface="微软雅黑" panose="020B0503020204020204" pitchFamily="34" charset="-122"/>
              </a:rPr>
              <a:t>ystems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456268"/>
            <a:ext cx="7486650" cy="2708372"/>
          </a:xfrm>
        </p:spPr>
        <p:txBody>
          <a:bodyPr rtlCol="0">
            <a:normAutofit fontScale="85000" lnSpcReduction="20000"/>
          </a:bodyPr>
          <a:lstStyle/>
          <a:p>
            <a:pPr marL="0" indent="0" rtl="0">
              <a:lnSpc>
                <a:spcPct val="100000"/>
              </a:lnSpc>
              <a:buNone/>
            </a:pPr>
            <a:r>
              <a:rPr lang="zh-CN" altLang="zh-CN" sz="2800" dirty="0" smtClean="0"/>
              <a:t>P</a:t>
            </a:r>
            <a:r>
              <a:rPr lang="en-US" altLang="zh-CN" sz="2800" dirty="0" err="1" smtClean="0"/>
              <a:t>ipe</a:t>
            </a:r>
            <a:r>
              <a:rPr lang="en-US" altLang="zh-CN" sz="2800" dirty="0" smtClean="0"/>
              <a:t>-and-Filter</a:t>
            </a:r>
          </a:p>
          <a:p>
            <a:pPr>
              <a:lnSpc>
                <a:spcPct val="110000"/>
              </a:lnSpc>
            </a:pPr>
            <a:r>
              <a:rPr lang="en-US" altLang="zh-CN" sz="2200" dirty="0" smtClean="0"/>
              <a:t>In</a:t>
            </a:r>
            <a:r>
              <a:rPr lang="zh-CN" altLang="en-US" sz="2200" dirty="0" smtClean="0"/>
              <a:t> </a:t>
            </a:r>
            <a:r>
              <a:rPr lang="en-US" altLang="zh-CN" sz="2200" dirty="0" smtClean="0"/>
              <a:t>a</a:t>
            </a:r>
            <a:r>
              <a:rPr lang="zh-CN" altLang="en-US" sz="2200" dirty="0" smtClean="0"/>
              <a:t> </a:t>
            </a:r>
            <a:r>
              <a:rPr lang="en-US" altLang="zh-CN" sz="2200" dirty="0" smtClean="0"/>
              <a:t>pipe-and</a:t>
            </a:r>
            <a:r>
              <a:rPr lang="zh-CN" altLang="en-US" sz="2200" dirty="0" smtClean="0"/>
              <a:t>-</a:t>
            </a:r>
            <a:r>
              <a:rPr lang="en-US" altLang="zh-CN" sz="2200" dirty="0" smtClean="0"/>
              <a:t>filter</a:t>
            </a:r>
            <a:r>
              <a:rPr lang="zh-CN" altLang="en-US" sz="2200" dirty="0" smtClean="0"/>
              <a:t> </a:t>
            </a:r>
            <a:r>
              <a:rPr lang="en-US" altLang="zh-CN" sz="2200" dirty="0" smtClean="0"/>
              <a:t>style</a:t>
            </a:r>
            <a:r>
              <a:rPr lang="zh-CN" altLang="en-US" sz="2200" dirty="0" smtClean="0"/>
              <a:t> </a:t>
            </a:r>
            <a:r>
              <a:rPr lang="en-US" altLang="zh-CN" sz="2200" dirty="0" smtClean="0"/>
              <a:t>each</a:t>
            </a:r>
            <a:r>
              <a:rPr lang="zh-CN" altLang="en-US" sz="2200" dirty="0" smtClean="0"/>
              <a:t> </a:t>
            </a:r>
            <a:r>
              <a:rPr lang="en-US" altLang="zh-CN" sz="2200" dirty="0" smtClean="0"/>
              <a:t>component</a:t>
            </a:r>
            <a:r>
              <a:rPr lang="zh-CN" altLang="en-US" sz="2200" dirty="0" smtClean="0"/>
              <a:t> </a:t>
            </a:r>
            <a:r>
              <a:rPr lang="en-US" altLang="zh-CN" sz="2200" dirty="0" smtClean="0"/>
              <a:t>has</a:t>
            </a:r>
            <a:r>
              <a:rPr lang="zh-CN" altLang="en-US" sz="2200" dirty="0" smtClean="0"/>
              <a:t> </a:t>
            </a:r>
            <a:r>
              <a:rPr lang="en-US" altLang="zh-CN" sz="2200" dirty="0" smtClean="0"/>
              <a:t>a</a:t>
            </a:r>
            <a:r>
              <a:rPr lang="zh-CN" altLang="en-US" sz="2200" dirty="0" smtClean="0"/>
              <a:t> </a:t>
            </a:r>
            <a:r>
              <a:rPr lang="en-US" altLang="zh-CN" sz="2200" dirty="0" smtClean="0"/>
              <a:t>set</a:t>
            </a:r>
            <a:r>
              <a:rPr lang="zh-CN" altLang="en-US" sz="2200" dirty="0" smtClean="0"/>
              <a:t> </a:t>
            </a:r>
            <a:r>
              <a:rPr lang="en-US" altLang="zh-CN" sz="2200" dirty="0" smtClean="0"/>
              <a:t>of</a:t>
            </a:r>
            <a:r>
              <a:rPr lang="zh-CN" altLang="en-US" sz="2200" dirty="0" smtClean="0"/>
              <a:t> </a:t>
            </a:r>
            <a:r>
              <a:rPr lang="en-US" altLang="zh-CN" sz="2200" dirty="0" smtClean="0"/>
              <a:t>input</a:t>
            </a:r>
            <a:r>
              <a:rPr lang="zh-CN" altLang="en-US" sz="2200" dirty="0" smtClean="0"/>
              <a:t>s </a:t>
            </a:r>
            <a:r>
              <a:rPr lang="en-US" altLang="zh-CN" sz="2200" dirty="0" smtClean="0"/>
              <a:t>and</a:t>
            </a:r>
            <a:r>
              <a:rPr lang="zh-CN" altLang="en-US" sz="2200" dirty="0" smtClean="0"/>
              <a:t> </a:t>
            </a:r>
            <a:r>
              <a:rPr lang="en-US" altLang="zh-CN" sz="2200" dirty="0" smtClean="0"/>
              <a:t>a</a:t>
            </a:r>
            <a:r>
              <a:rPr lang="zh-CN" altLang="en-US" sz="2200" dirty="0" smtClean="0"/>
              <a:t> </a:t>
            </a:r>
            <a:r>
              <a:rPr lang="en-US" altLang="zh-CN" sz="2200" dirty="0" smtClean="0"/>
              <a:t>set</a:t>
            </a:r>
            <a:r>
              <a:rPr lang="zh-CN" altLang="en-US" sz="2200" dirty="0" smtClean="0"/>
              <a:t> </a:t>
            </a:r>
            <a:r>
              <a:rPr lang="en-US" altLang="zh-CN" sz="2200" dirty="0" smtClean="0"/>
              <a:t>of</a:t>
            </a:r>
            <a:r>
              <a:rPr lang="zh-CN" altLang="en-US" sz="2200" dirty="0" smtClean="0"/>
              <a:t> </a:t>
            </a:r>
            <a:r>
              <a:rPr lang="en-US" altLang="zh-CN" sz="2200" dirty="0" smtClean="0"/>
              <a:t>outputs.</a:t>
            </a:r>
            <a:r>
              <a:rPr lang="zh-CN" altLang="en-US" sz="2200" dirty="0" smtClean="0"/>
              <a:t> </a:t>
            </a:r>
            <a:r>
              <a:rPr lang="en-US" altLang="zh-CN" sz="2200" dirty="0" smtClean="0"/>
              <a:t>This</a:t>
            </a:r>
            <a:r>
              <a:rPr lang="zh-CN" altLang="en-US" sz="2200" dirty="0" smtClean="0"/>
              <a:t> </a:t>
            </a:r>
            <a:r>
              <a:rPr lang="zh-CN" altLang="zh-CN" sz="2200" dirty="0" smtClean="0"/>
              <a:t>i</a:t>
            </a:r>
            <a:r>
              <a:rPr lang="en-US" altLang="zh-CN" sz="2200" dirty="0" smtClean="0"/>
              <a:t>s</a:t>
            </a:r>
            <a:r>
              <a:rPr lang="zh-CN" altLang="en-US" sz="2200" dirty="0" smtClean="0"/>
              <a:t> </a:t>
            </a:r>
            <a:r>
              <a:rPr lang="en-US" altLang="zh-CN" sz="2200" dirty="0" smtClean="0"/>
              <a:t>usually</a:t>
            </a:r>
            <a:r>
              <a:rPr lang="zh-CN" altLang="en-US" sz="2200" dirty="0" smtClean="0"/>
              <a:t> </a:t>
            </a:r>
            <a:r>
              <a:rPr lang="en-US" altLang="zh-CN" sz="2200" dirty="0" smtClean="0"/>
              <a:t>accomplished</a:t>
            </a:r>
            <a:r>
              <a:rPr lang="zh-CN" altLang="en-US" sz="2200" dirty="0" smtClean="0"/>
              <a:t> </a:t>
            </a:r>
            <a:r>
              <a:rPr lang="en-US" altLang="zh-CN" sz="2200" dirty="0" smtClean="0"/>
              <a:t>by</a:t>
            </a:r>
            <a:r>
              <a:rPr lang="zh-CN" altLang="en-US" sz="2200" dirty="0" smtClean="0"/>
              <a:t> </a:t>
            </a:r>
            <a:r>
              <a:rPr lang="en-US" altLang="zh-CN" sz="2200" dirty="0" smtClean="0"/>
              <a:t>applying</a:t>
            </a:r>
            <a:r>
              <a:rPr lang="zh-CN" altLang="en-US" sz="2200" dirty="0" smtClean="0"/>
              <a:t> </a:t>
            </a:r>
            <a:r>
              <a:rPr lang="en-US" altLang="zh-CN" sz="2200" dirty="0" smtClean="0"/>
              <a:t>a</a:t>
            </a:r>
            <a:r>
              <a:rPr lang="zh-CN" altLang="en-US" sz="2200" dirty="0" smtClean="0"/>
              <a:t> </a:t>
            </a:r>
            <a:r>
              <a:rPr lang="en-US" altLang="zh-CN" sz="2200" dirty="0" smtClean="0"/>
              <a:t>local</a:t>
            </a:r>
            <a:r>
              <a:rPr lang="zh-CN" altLang="en-US" sz="2200" dirty="0" smtClean="0"/>
              <a:t> </a:t>
            </a:r>
            <a:r>
              <a:rPr lang="en-US" altLang="zh-CN" sz="2200" dirty="0" smtClean="0"/>
              <a:t>transformation</a:t>
            </a:r>
            <a:r>
              <a:rPr lang="zh-CN" altLang="en-US" sz="2200" dirty="0" smtClean="0"/>
              <a:t> </a:t>
            </a:r>
            <a:r>
              <a:rPr lang="en-US" altLang="zh-CN" sz="2200" dirty="0" smtClean="0"/>
              <a:t>to</a:t>
            </a:r>
            <a:r>
              <a:rPr lang="zh-CN" altLang="en-US" sz="2200" dirty="0" smtClean="0"/>
              <a:t> </a:t>
            </a:r>
            <a:r>
              <a:rPr lang="en-US" altLang="zh-CN" sz="2200" dirty="0" smtClean="0"/>
              <a:t>the</a:t>
            </a:r>
            <a:r>
              <a:rPr lang="zh-CN" altLang="en-US" sz="2200" dirty="0" smtClean="0"/>
              <a:t> </a:t>
            </a:r>
            <a:r>
              <a:rPr lang="en-US" altLang="zh-CN" sz="2200" dirty="0" smtClean="0"/>
              <a:t>input</a:t>
            </a:r>
            <a:r>
              <a:rPr lang="zh-CN" altLang="en-US" sz="2200" dirty="0" smtClean="0"/>
              <a:t> </a:t>
            </a:r>
            <a:r>
              <a:rPr lang="en-US" altLang="zh-CN" sz="2200" dirty="0" smtClean="0"/>
              <a:t>streams</a:t>
            </a:r>
            <a:r>
              <a:rPr lang="zh-CN" altLang="en-US" sz="2200" dirty="0" smtClean="0"/>
              <a:t> </a:t>
            </a:r>
            <a:r>
              <a:rPr lang="en-US" altLang="zh-CN" sz="2200" dirty="0" smtClean="0"/>
              <a:t>and</a:t>
            </a:r>
            <a:r>
              <a:rPr lang="zh-CN" altLang="en-US" sz="2200" dirty="0" smtClean="0"/>
              <a:t> </a:t>
            </a:r>
            <a:r>
              <a:rPr lang="en-US" altLang="zh-CN" sz="2200" dirty="0" smtClean="0"/>
              <a:t>computing</a:t>
            </a:r>
            <a:r>
              <a:rPr lang="zh-CN" altLang="en-US" sz="2200" dirty="0" smtClean="0"/>
              <a:t> </a:t>
            </a:r>
            <a:r>
              <a:rPr lang="en-US" altLang="zh-CN" sz="2200" dirty="0" smtClean="0"/>
              <a:t>incrementally</a:t>
            </a:r>
            <a:r>
              <a:rPr lang="zh-CN" altLang="en-US" sz="2200" dirty="0" smtClean="0"/>
              <a:t>, </a:t>
            </a:r>
            <a:r>
              <a:rPr lang="en-US" altLang="zh-CN" sz="2200" dirty="0" smtClean="0"/>
              <a:t>so</a:t>
            </a:r>
            <a:r>
              <a:rPr lang="zh-CN" altLang="en-US" sz="2200" dirty="0" smtClean="0"/>
              <a:t> </a:t>
            </a:r>
            <a:r>
              <a:rPr lang="en-US" altLang="zh-CN" sz="2200" dirty="0" smtClean="0"/>
              <a:t>that</a:t>
            </a:r>
            <a:r>
              <a:rPr lang="zh-CN" altLang="en-US" sz="2200" dirty="0" smtClean="0"/>
              <a:t> </a:t>
            </a:r>
            <a:r>
              <a:rPr lang="en-US" altLang="zh-CN" sz="2200" dirty="0" smtClean="0"/>
              <a:t>output</a:t>
            </a:r>
            <a:r>
              <a:rPr lang="zh-CN" altLang="en-US" sz="2200" dirty="0" smtClean="0"/>
              <a:t> </a:t>
            </a:r>
            <a:r>
              <a:rPr lang="en-US" altLang="zh-CN" sz="2200" dirty="0" smtClean="0"/>
              <a:t>begins</a:t>
            </a:r>
            <a:r>
              <a:rPr lang="zh-CN" altLang="en-US" sz="2200" dirty="0" smtClean="0"/>
              <a:t> </a:t>
            </a:r>
            <a:r>
              <a:rPr lang="en-US" altLang="zh-CN" sz="2200" dirty="0" smtClean="0"/>
              <a:t>before</a:t>
            </a:r>
            <a:r>
              <a:rPr lang="zh-CN" altLang="en-US" sz="2200" dirty="0" smtClean="0"/>
              <a:t> </a:t>
            </a:r>
            <a:r>
              <a:rPr lang="en-US" altLang="zh-CN" sz="2200" dirty="0" smtClean="0"/>
              <a:t>input</a:t>
            </a:r>
            <a:r>
              <a:rPr lang="zh-CN" altLang="en-US" sz="2200" dirty="0" smtClean="0"/>
              <a:t> </a:t>
            </a:r>
            <a:r>
              <a:rPr lang="en-US" altLang="zh-CN" sz="2200" dirty="0" smtClean="0"/>
              <a:t>is</a:t>
            </a:r>
            <a:r>
              <a:rPr lang="zh-CN" altLang="en-US" sz="2200" dirty="0" smtClean="0"/>
              <a:t> </a:t>
            </a:r>
            <a:r>
              <a:rPr lang="en-US" altLang="zh-CN" sz="2200" dirty="0" smtClean="0"/>
              <a:t>consumed.</a:t>
            </a:r>
            <a:r>
              <a:rPr lang="zh-CN" altLang="en-US" sz="2200" dirty="0" smtClean="0"/>
              <a:t> </a:t>
            </a:r>
            <a:r>
              <a:rPr lang="en-US" altLang="zh-CN" sz="2200" dirty="0" smtClean="0"/>
              <a:t>Hence</a:t>
            </a:r>
            <a:r>
              <a:rPr lang="zh-CN" altLang="en-US" sz="2200" dirty="0" smtClean="0"/>
              <a:t> </a:t>
            </a:r>
            <a:r>
              <a:rPr lang="en-US" altLang="zh-CN" sz="2200" dirty="0" smtClean="0"/>
              <a:t>components</a:t>
            </a:r>
            <a:r>
              <a:rPr lang="zh-CN" altLang="en-US" sz="2200" dirty="0" smtClean="0"/>
              <a:t> </a:t>
            </a:r>
            <a:r>
              <a:rPr lang="en-US" altLang="zh-CN" sz="2200" dirty="0" smtClean="0"/>
              <a:t>are</a:t>
            </a:r>
            <a:r>
              <a:rPr lang="zh-CN" altLang="en-US" sz="2200" dirty="0" smtClean="0"/>
              <a:t> </a:t>
            </a:r>
            <a:r>
              <a:rPr lang="en-US" altLang="zh-CN" sz="2200" dirty="0" smtClean="0"/>
              <a:t>termed</a:t>
            </a:r>
            <a:r>
              <a:rPr lang="zh-CN" altLang="en-US" sz="2200" dirty="0" smtClean="0"/>
              <a:t> </a:t>
            </a:r>
            <a:r>
              <a:rPr lang="en-US" altLang="zh-CN" sz="2200" i="1" dirty="0" smtClean="0"/>
              <a:t>filters.</a:t>
            </a:r>
            <a:r>
              <a:rPr lang="zh-CN" altLang="en-US" sz="2200" i="1" dirty="0" smtClean="0"/>
              <a:t> </a:t>
            </a:r>
            <a:r>
              <a:rPr lang="en-US" altLang="zh-CN" sz="2200" dirty="0" smtClean="0"/>
              <a:t>The</a:t>
            </a:r>
            <a:r>
              <a:rPr lang="zh-CN" altLang="en-US" sz="2200" dirty="0" smtClean="0"/>
              <a:t> </a:t>
            </a:r>
            <a:r>
              <a:rPr lang="en-US" altLang="zh-CN" sz="2200" dirty="0"/>
              <a:t>connector</a:t>
            </a:r>
            <a:r>
              <a:rPr lang="zh-CN" altLang="en-US" sz="2200" dirty="0"/>
              <a:t>s </a:t>
            </a:r>
            <a:r>
              <a:rPr lang="en-US" altLang="zh-CN" sz="2200" dirty="0" smtClean="0"/>
              <a:t>of</a:t>
            </a:r>
            <a:r>
              <a:rPr lang="zh-CN" altLang="en-US" sz="2200" dirty="0" smtClean="0"/>
              <a:t> </a:t>
            </a:r>
            <a:r>
              <a:rPr lang="en-US" altLang="zh-CN" sz="2200" dirty="0" smtClean="0"/>
              <a:t>this</a:t>
            </a:r>
            <a:r>
              <a:rPr lang="zh-CN" altLang="en-US" sz="2200" dirty="0" smtClean="0"/>
              <a:t> </a:t>
            </a:r>
            <a:r>
              <a:rPr lang="en-US" altLang="zh-CN" sz="2200" dirty="0" smtClean="0"/>
              <a:t>style</a:t>
            </a:r>
            <a:r>
              <a:rPr lang="zh-CN" altLang="en-US" sz="2200" dirty="0" smtClean="0"/>
              <a:t> </a:t>
            </a:r>
            <a:r>
              <a:rPr lang="en-US" altLang="zh-CN" sz="2200" dirty="0" smtClean="0"/>
              <a:t>serve</a:t>
            </a:r>
            <a:r>
              <a:rPr lang="zh-CN" altLang="en-US" sz="2200" dirty="0" smtClean="0"/>
              <a:t> </a:t>
            </a:r>
            <a:r>
              <a:rPr lang="en-US" altLang="zh-CN" sz="2200" dirty="0" smtClean="0"/>
              <a:t>as</a:t>
            </a:r>
            <a:r>
              <a:rPr lang="zh-CN" altLang="en-US" sz="2200" dirty="0" smtClean="0"/>
              <a:t> </a:t>
            </a:r>
            <a:r>
              <a:rPr lang="en-US" altLang="zh-CN" sz="2200" dirty="0" smtClean="0"/>
              <a:t>conduits</a:t>
            </a:r>
            <a:r>
              <a:rPr lang="zh-CN" altLang="en-US" sz="2200" dirty="0" smtClean="0"/>
              <a:t> </a:t>
            </a:r>
            <a:r>
              <a:rPr lang="en-US" altLang="zh-CN" sz="2200" dirty="0" smtClean="0"/>
              <a:t>for</a:t>
            </a:r>
            <a:r>
              <a:rPr lang="zh-CN" altLang="en-US" sz="2200" dirty="0" smtClean="0"/>
              <a:t> </a:t>
            </a:r>
            <a:r>
              <a:rPr lang="en-US" altLang="zh-CN" sz="2200" dirty="0" smtClean="0"/>
              <a:t>the</a:t>
            </a:r>
            <a:r>
              <a:rPr lang="zh-CN" altLang="en-US" sz="2200" dirty="0" smtClean="0"/>
              <a:t> </a:t>
            </a:r>
            <a:r>
              <a:rPr lang="en-US" altLang="zh-CN" sz="2200" dirty="0" smtClean="0"/>
              <a:t>streams,</a:t>
            </a:r>
            <a:r>
              <a:rPr lang="zh-CN" altLang="en-US" sz="2200" dirty="0" smtClean="0"/>
              <a:t> </a:t>
            </a:r>
            <a:r>
              <a:rPr lang="en-US" altLang="zh-CN" sz="2200" dirty="0" smtClean="0"/>
              <a:t>transmitting</a:t>
            </a:r>
            <a:r>
              <a:rPr lang="zh-CN" altLang="en-US" sz="2200" dirty="0" smtClean="0"/>
              <a:t> </a:t>
            </a:r>
            <a:r>
              <a:rPr lang="en-US" altLang="zh-CN" sz="2200" dirty="0" smtClean="0"/>
              <a:t>outputs</a:t>
            </a:r>
            <a:r>
              <a:rPr lang="zh-CN" altLang="en-US" sz="2200" dirty="0" smtClean="0"/>
              <a:t> </a:t>
            </a:r>
            <a:r>
              <a:rPr lang="en-US" altLang="zh-CN" sz="2200" dirty="0" smtClean="0"/>
              <a:t>of</a:t>
            </a:r>
            <a:r>
              <a:rPr lang="zh-CN" altLang="en-US" sz="2200" dirty="0" smtClean="0"/>
              <a:t> </a:t>
            </a:r>
            <a:r>
              <a:rPr lang="en-US" altLang="zh-CN" sz="2200" dirty="0" smtClean="0"/>
              <a:t>one</a:t>
            </a:r>
            <a:r>
              <a:rPr lang="zh-CN" altLang="en-US" sz="2200" dirty="0" smtClean="0"/>
              <a:t> </a:t>
            </a:r>
            <a:r>
              <a:rPr lang="en-US" altLang="zh-CN" sz="2200" dirty="0" smtClean="0"/>
              <a:t>filter</a:t>
            </a:r>
            <a:r>
              <a:rPr lang="zh-CN" altLang="en-US" sz="2200" dirty="0" smtClean="0"/>
              <a:t> </a:t>
            </a:r>
            <a:r>
              <a:rPr lang="en-US" altLang="zh-CN" sz="2200" dirty="0" smtClean="0"/>
              <a:t>to</a:t>
            </a:r>
            <a:r>
              <a:rPr lang="zh-CN" altLang="en-US" sz="2200" dirty="0" smtClean="0"/>
              <a:t> </a:t>
            </a:r>
            <a:r>
              <a:rPr lang="en-US" altLang="zh-CN" sz="2200" dirty="0" smtClean="0"/>
              <a:t>inputs</a:t>
            </a:r>
            <a:r>
              <a:rPr lang="zh-CN" altLang="en-US" sz="2200" dirty="0" smtClean="0"/>
              <a:t> </a:t>
            </a:r>
            <a:r>
              <a:rPr lang="en-US" altLang="zh-CN" sz="2200" dirty="0" smtClean="0"/>
              <a:t>of</a:t>
            </a:r>
            <a:r>
              <a:rPr lang="zh-CN" altLang="en-US" sz="2200" dirty="0" smtClean="0"/>
              <a:t> </a:t>
            </a:r>
            <a:r>
              <a:rPr lang="en-US" altLang="zh-CN" sz="2200" dirty="0" smtClean="0"/>
              <a:t>another.</a:t>
            </a:r>
            <a:r>
              <a:rPr lang="zh-CN" altLang="en-US" sz="2200" dirty="0" smtClean="0"/>
              <a:t> </a:t>
            </a:r>
            <a:r>
              <a:rPr lang="en-US" altLang="zh-CN" sz="2200" dirty="0" smtClean="0"/>
              <a:t>Hence</a:t>
            </a:r>
            <a:r>
              <a:rPr lang="zh-CN" altLang="en-US" sz="2200" dirty="0" smtClean="0"/>
              <a:t> </a:t>
            </a:r>
            <a:r>
              <a:rPr lang="zh-CN" altLang="zh-CN" sz="2200" dirty="0" smtClean="0"/>
              <a:t>t</a:t>
            </a:r>
            <a:r>
              <a:rPr lang="en-US" altLang="zh-CN" sz="2200" dirty="0" smtClean="0"/>
              <a:t>he</a:t>
            </a:r>
            <a:r>
              <a:rPr lang="zh-CN" altLang="en-US" sz="2200" dirty="0" smtClean="0"/>
              <a:t> </a:t>
            </a:r>
            <a:r>
              <a:rPr lang="en-US" altLang="zh-CN" sz="2200" dirty="0" smtClean="0"/>
              <a:t>connector</a:t>
            </a:r>
            <a:r>
              <a:rPr lang="zh-CN" altLang="en-US" sz="2200" dirty="0" smtClean="0"/>
              <a:t>s </a:t>
            </a:r>
            <a:r>
              <a:rPr lang="en-US" altLang="zh-CN" sz="2200" dirty="0" smtClean="0"/>
              <a:t>are</a:t>
            </a:r>
            <a:r>
              <a:rPr lang="zh-CN" altLang="en-US" sz="2200" dirty="0" smtClean="0"/>
              <a:t> </a:t>
            </a:r>
            <a:r>
              <a:rPr lang="en-US" altLang="zh-CN" sz="2200" dirty="0" smtClean="0"/>
              <a:t>termed</a:t>
            </a:r>
            <a:r>
              <a:rPr lang="zh-CN" altLang="en-US" sz="2200" dirty="0" smtClean="0"/>
              <a:t> </a:t>
            </a:r>
            <a:r>
              <a:rPr lang="en-US" altLang="zh-CN" sz="2200" i="1" dirty="0" smtClean="0"/>
              <a:t>pipes</a:t>
            </a:r>
            <a:r>
              <a:rPr lang="en-US" altLang="zh-CN" sz="2200" dirty="0" smtClean="0"/>
              <a:t>.</a:t>
            </a:r>
            <a:endParaRPr lang="x-none" sz="2200" i="1" dirty="0"/>
          </a:p>
        </p:txBody>
      </p:sp>
      <p:pic>
        <p:nvPicPr>
          <p:cNvPr id="2" name="图片 1" descr="屏幕快照 2018-02-27 下午8.15.4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2965" y="4412065"/>
            <a:ext cx="6188635" cy="2161434"/>
          </a:xfrm>
          <a:prstGeom prst="rect">
            <a:avLst/>
          </a:prstGeom>
        </p:spPr>
      </p:pic>
    </p:spTree>
    <p:extLst>
      <p:ext uri="{BB962C8B-B14F-4D97-AF65-F5344CB8AC3E}">
        <p14:creationId xmlns:p14="http://schemas.microsoft.com/office/powerpoint/2010/main" val="3113748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学术文献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_9411639_TF03431380_TF03431380" id="{9AE2BD50-F2AD-48C6-8A81-F7D7390F9E40}" vid="{822244C9-F44A-41EE-AAAB-DAE7A533DA64}"/>
    </a:ext>
  </a:extLst>
</a:theme>
</file>

<file path=ppt/theme/theme2.xml><?xml version="1.0" encoding="utf-8"?>
<a:theme xmlns:a="http://schemas.openxmlformats.org/drawingml/2006/main" name="Office 主题">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Props1.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2.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CDDBB83-77C1-4099-A0AA-289882E745E2}">
  <ds:schemaRefs>
    <ds:schemaRef ds:uri="http://schemas.microsoft.com/office/2006/metadata/properties"/>
    <ds:schemaRef ds:uri="http://schemas.microsoft.com/office/infopath/2007/PartnerControls"/>
    <ds:schemaRef ds:uri="4873beb7-5857-4685-be1f-d57550cc96cc"/>
  </ds:schemaRefs>
</ds:datastoreItem>
</file>

<file path=docProps/app.xml><?xml version="1.0" encoding="utf-8"?>
<Properties xmlns="http://schemas.openxmlformats.org/officeDocument/2006/extended-properties" xmlns:vt="http://schemas.openxmlformats.org/officeDocument/2006/docPropsVTypes">
  <Template>学术演示文稿、细条纹和丝带设计（宽屏）</Template>
  <TotalTime>0</TotalTime>
  <Words>3618</Words>
  <Application>Microsoft Macintosh PowerPoint</Application>
  <PresentationFormat>全屏显示(4:3)</PresentationFormat>
  <Paragraphs>264</Paragraphs>
  <Slides>44</Slides>
  <Notes>1</Notes>
  <HiddenSlides>0</HiddenSlides>
  <MMClips>0</MMClips>
  <ScaleCrop>false</ScaleCrop>
  <HeadingPairs>
    <vt:vector size="4" baseType="variant">
      <vt:variant>
        <vt:lpstr>主题</vt:lpstr>
      </vt:variant>
      <vt:variant>
        <vt:i4>1</vt:i4>
      </vt:variant>
      <vt:variant>
        <vt:lpstr>幻灯片标题</vt:lpstr>
      </vt:variant>
      <vt:variant>
        <vt:i4>44</vt:i4>
      </vt:variant>
    </vt:vector>
  </HeadingPairs>
  <TitlesOfParts>
    <vt:vector size="45" baseType="lpstr">
      <vt:lpstr>学术文献 16x9</vt:lpstr>
      <vt:lpstr>Software Architect Style</vt:lpstr>
      <vt:lpstr>Architecture Styles</vt:lpstr>
      <vt:lpstr>Architecture Styles</vt:lpstr>
      <vt:lpstr>Dataflow systems</vt:lpstr>
      <vt:lpstr>Dataflow Systems</vt:lpstr>
      <vt:lpstr>Dataflow Systems</vt:lpstr>
      <vt:lpstr>Dataflow Systems</vt:lpstr>
      <vt:lpstr>Dataflow Systems—Batch-sequential</vt:lpstr>
      <vt:lpstr>Dataflow Systems</vt:lpstr>
      <vt:lpstr>Dataflow Systems</vt:lpstr>
      <vt:lpstr>Dataflow Systems</vt:lpstr>
      <vt:lpstr>Dataflow Systems</vt:lpstr>
      <vt:lpstr>Dataflow Systems</vt:lpstr>
      <vt:lpstr>Dataflow—Pipe-and-Filter</vt:lpstr>
      <vt:lpstr>Dataflow Systems</vt:lpstr>
      <vt:lpstr>Dataflow Systems</vt:lpstr>
      <vt:lpstr>Dataflow Systems</vt:lpstr>
      <vt:lpstr>Call-and-return </vt:lpstr>
      <vt:lpstr>Call-and-return </vt:lpstr>
      <vt:lpstr>Call-and-return </vt:lpstr>
      <vt:lpstr>Call-and-return </vt:lpstr>
      <vt:lpstr>Call-and-return </vt:lpstr>
      <vt:lpstr>Call-and-return </vt:lpstr>
      <vt:lpstr>Call-and-return </vt:lpstr>
      <vt:lpstr>Call-and-return </vt:lpstr>
      <vt:lpstr>Call-and-return </vt:lpstr>
      <vt:lpstr>Call-and-return </vt:lpstr>
      <vt:lpstr>Call-and-return </vt:lpstr>
      <vt:lpstr>Call-and-return </vt:lpstr>
      <vt:lpstr>Call-and-return </vt:lpstr>
      <vt:lpstr>Call-and-return </vt:lpstr>
      <vt:lpstr>Call-and-return—Object-Oriented </vt:lpstr>
      <vt:lpstr>Call-and-return—Object-Oriented  </vt:lpstr>
      <vt:lpstr>Call-and-return </vt:lpstr>
      <vt:lpstr>Call-and-return </vt:lpstr>
      <vt:lpstr>Example: Key Word In Context</vt:lpstr>
      <vt:lpstr>Example: Key Word In Context</vt:lpstr>
      <vt:lpstr>Example: Key Word In Context</vt:lpstr>
      <vt:lpstr>Example: Key Word In Context</vt:lpstr>
      <vt:lpstr>Example: Key Word In Context</vt:lpstr>
      <vt:lpstr>Example: Key Word In Context</vt:lpstr>
      <vt:lpstr>Example: Key Word In Context</vt:lpstr>
      <vt:lpstr>Example: Key Word In Context</vt:lpstr>
      <vt:lpstr>Example: Key Word In Context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2018-02-24T01:48:42Z</dcterms:created>
  <dcterms:modified xsi:type="dcterms:W3CDTF">2018-02-28T06:38:36Z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