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650" r:id="rId1"/>
  </p:sldMasterIdLst>
  <p:notesMasterIdLst>
    <p:notesMasterId r:id="rId10"/>
  </p:notesMasterIdLst>
  <p:handoutMasterIdLst>
    <p:handoutMasterId r:id="rId11"/>
  </p:handoutMasterIdLst>
  <p:sldIdLst>
    <p:sldId id="574" r:id="rId2"/>
    <p:sldId id="729" r:id="rId3"/>
    <p:sldId id="717" r:id="rId4"/>
    <p:sldId id="718" r:id="rId5"/>
    <p:sldId id="730" r:id="rId6"/>
    <p:sldId id="731" r:id="rId7"/>
    <p:sldId id="732" r:id="rId8"/>
    <p:sldId id="733" r:id="rId9"/>
  </p:sldIdLst>
  <p:sldSz cx="6858000" cy="9144000" type="letter"/>
  <p:notesSz cx="6997700" cy="9271000"/>
  <p:defaultTextStyle>
    <a:defPPr>
      <a:defRPr lang="en-US"/>
    </a:defPPr>
    <a:lvl1pPr algn="l" rtl="0" eaLnBrk="0" fontAlgn="base" hangingPunct="0">
      <a:spcBef>
        <a:spcPct val="0"/>
      </a:spcBef>
      <a:spcAft>
        <a:spcPct val="0"/>
      </a:spcAft>
      <a:buFont typeface="Wingdings" pitchFamily="2" charset="2"/>
      <a:buChar char="§"/>
      <a:defRPr sz="16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buFont typeface="Wingdings" pitchFamily="2" charset="2"/>
      <a:buChar char="§"/>
      <a:defRPr sz="16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buFont typeface="Wingdings" pitchFamily="2" charset="2"/>
      <a:buChar char="§"/>
      <a:defRPr sz="16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buFont typeface="Wingdings" pitchFamily="2" charset="2"/>
      <a:buChar char="§"/>
      <a:defRPr sz="16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buFont typeface="Wingdings" pitchFamily="2" charset="2"/>
      <a:buChar char="§"/>
      <a:defRPr sz="1600" kern="1200">
        <a:solidFill>
          <a:schemeClr val="tx1"/>
        </a:solidFill>
        <a:latin typeface="Arial" charset="0"/>
        <a:ea typeface="MS PGothic" pitchFamily="34" charset="-128"/>
        <a:cs typeface="+mn-cs"/>
      </a:defRPr>
    </a:lvl5pPr>
    <a:lvl6pPr marL="2286000" algn="l" defTabSz="914400" rtl="0" eaLnBrk="1" latinLnBrk="0" hangingPunct="1">
      <a:defRPr sz="1600" kern="1200">
        <a:solidFill>
          <a:schemeClr val="tx1"/>
        </a:solidFill>
        <a:latin typeface="Arial" charset="0"/>
        <a:ea typeface="MS PGothic" pitchFamily="34" charset="-128"/>
        <a:cs typeface="+mn-cs"/>
      </a:defRPr>
    </a:lvl6pPr>
    <a:lvl7pPr marL="2743200" algn="l" defTabSz="914400" rtl="0" eaLnBrk="1" latinLnBrk="0" hangingPunct="1">
      <a:defRPr sz="1600" kern="1200">
        <a:solidFill>
          <a:schemeClr val="tx1"/>
        </a:solidFill>
        <a:latin typeface="Arial" charset="0"/>
        <a:ea typeface="MS PGothic" pitchFamily="34" charset="-128"/>
        <a:cs typeface="+mn-cs"/>
      </a:defRPr>
    </a:lvl7pPr>
    <a:lvl8pPr marL="3200400" algn="l" defTabSz="914400" rtl="0" eaLnBrk="1" latinLnBrk="0" hangingPunct="1">
      <a:defRPr sz="1600" kern="1200">
        <a:solidFill>
          <a:schemeClr val="tx1"/>
        </a:solidFill>
        <a:latin typeface="Arial" charset="0"/>
        <a:ea typeface="MS PGothic" pitchFamily="34" charset="-128"/>
        <a:cs typeface="+mn-cs"/>
      </a:defRPr>
    </a:lvl8pPr>
    <a:lvl9pPr marL="3657600" algn="l" defTabSz="914400" rtl="0" eaLnBrk="1" latinLnBrk="0" hangingPunct="1">
      <a:defRPr sz="16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5570">
          <p15:clr>
            <a:srgbClr val="A4A3A4"/>
          </p15:clr>
        </p15:guide>
        <p15:guide id="2" orient="horz" pos="853">
          <p15:clr>
            <a:srgbClr val="A4A3A4"/>
          </p15:clr>
        </p15:guide>
        <p15:guide id="3" pos="221">
          <p15:clr>
            <a:srgbClr val="A4A3A4"/>
          </p15:clr>
        </p15:guide>
        <p15:guide id="4" pos="4104">
          <p15:clr>
            <a:srgbClr val="A4A3A4"/>
          </p15:clr>
        </p15:guide>
      </p15:sldGuideLst>
    </p:ext>
    <p:ext uri="{2D200454-40CA-4A62-9FC3-DE9A4176ACB9}">
      <p15:notesGuideLst xmlns:p15="http://schemas.microsoft.com/office/powerpoint/2012/main">
        <p15:guide id="1" orient="horz" pos="2920">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A50"/>
    <a:srgbClr val="C01933"/>
    <a:srgbClr val="808080"/>
    <a:srgbClr val="AA9D85"/>
    <a:srgbClr val="7799CC"/>
    <a:srgbClr val="991933"/>
    <a:srgbClr val="E01933"/>
    <a:srgbClr val="635232"/>
    <a:srgbClr val="BFBFBF"/>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33" autoAdjust="0"/>
    <p:restoredTop sz="95915" autoAdjust="0"/>
  </p:normalViewPr>
  <p:slideViewPr>
    <p:cSldViewPr snapToGrid="0">
      <p:cViewPr varScale="1">
        <p:scale>
          <a:sx n="82" d="100"/>
          <a:sy n="82" d="100"/>
        </p:scale>
        <p:origin x="496" y="184"/>
      </p:cViewPr>
      <p:guideLst>
        <p:guide orient="horz" pos="5570"/>
        <p:guide orient="horz" pos="853"/>
        <p:guide pos="221"/>
        <p:guide pos="41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49" d="100"/>
          <a:sy n="149" d="100"/>
        </p:scale>
        <p:origin x="-3704" y="-96"/>
      </p:cViewPr>
      <p:guideLst>
        <p:guide orient="horz" pos="2920"/>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FB0C1A-1787-4EB0-A427-E4FECEE855D4}" type="doc">
      <dgm:prSet loTypeId="urn:microsoft.com/office/officeart/2005/8/layout/hList3" loCatId="list" qsTypeId="urn:microsoft.com/office/officeart/2005/8/quickstyle/simple1" qsCatId="simple" csTypeId="urn:microsoft.com/office/officeart/2005/8/colors/accent1_5" csCatId="accent1" phldr="1"/>
      <dgm:spPr/>
      <dgm:t>
        <a:bodyPr/>
        <a:lstStyle/>
        <a:p>
          <a:endParaRPr lang="en-US"/>
        </a:p>
      </dgm:t>
    </dgm:pt>
    <dgm:pt modelId="{7963B6EC-7203-4C71-B0E7-50BAABA20A49}" type="pres">
      <dgm:prSet presAssocID="{26FB0C1A-1787-4EB0-A427-E4FECEE855D4}" presName="composite" presStyleCnt="0">
        <dgm:presLayoutVars>
          <dgm:chMax val="1"/>
          <dgm:dir/>
          <dgm:resizeHandles val="exact"/>
        </dgm:presLayoutVars>
      </dgm:prSet>
      <dgm:spPr/>
    </dgm:pt>
  </dgm:ptLst>
  <dgm:cxnLst>
    <dgm:cxn modelId="{9E1FCB2C-EEFD-48D7-8CC2-6ABD0EB76707}" type="presOf" srcId="{26FB0C1A-1787-4EB0-A427-E4FECEE855D4}" destId="{7963B6EC-7203-4C71-B0E7-50BAABA20A49}" srcOrd="0"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32125" cy="464501"/>
          </a:xfrm>
          <a:prstGeom prst="rect">
            <a:avLst/>
          </a:prstGeom>
          <a:noFill/>
          <a:ln w="9525">
            <a:noFill/>
            <a:miter lim="800000"/>
            <a:headEnd/>
            <a:tailEnd/>
          </a:ln>
          <a:effectLst/>
        </p:spPr>
        <p:txBody>
          <a:bodyPr vert="horz" wrap="none" lIns="92909" tIns="46454" rIns="92909" bIns="46454" numCol="1" anchor="ctr" anchorCtr="0" compatLnSpc="1">
            <a:prstTxWarp prst="textNoShape">
              <a:avLst/>
            </a:prstTxWarp>
          </a:bodyPr>
          <a:lstStyle>
            <a:lvl1pPr defTabSz="929434">
              <a:buFontTx/>
              <a:buNone/>
              <a:defRPr sz="1200"/>
            </a:lvl1pPr>
          </a:lstStyle>
          <a:p>
            <a:pPr>
              <a:defRPr/>
            </a:pPr>
            <a:endParaRPr lang="en-US" dirty="0"/>
          </a:p>
        </p:txBody>
      </p:sp>
      <p:sp>
        <p:nvSpPr>
          <p:cNvPr id="24579" name="Rectangle 3"/>
          <p:cNvSpPr>
            <a:spLocks noGrp="1" noChangeArrowheads="1"/>
          </p:cNvSpPr>
          <p:nvPr>
            <p:ph type="dt" sz="quarter" idx="1"/>
          </p:nvPr>
        </p:nvSpPr>
        <p:spPr bwMode="auto">
          <a:xfrm>
            <a:off x="3965576" y="0"/>
            <a:ext cx="3032125" cy="464501"/>
          </a:xfrm>
          <a:prstGeom prst="rect">
            <a:avLst/>
          </a:prstGeom>
          <a:noFill/>
          <a:ln w="9525">
            <a:noFill/>
            <a:miter lim="800000"/>
            <a:headEnd/>
            <a:tailEnd/>
          </a:ln>
          <a:effectLst/>
        </p:spPr>
        <p:txBody>
          <a:bodyPr vert="horz" wrap="none" lIns="92909" tIns="46454" rIns="92909" bIns="46454" numCol="1" anchor="ctr" anchorCtr="0" compatLnSpc="1">
            <a:prstTxWarp prst="textNoShape">
              <a:avLst/>
            </a:prstTxWarp>
          </a:bodyPr>
          <a:lstStyle>
            <a:lvl1pPr algn="r" defTabSz="929434">
              <a:buFontTx/>
              <a:buNone/>
              <a:defRPr sz="1200"/>
            </a:lvl1pPr>
          </a:lstStyle>
          <a:p>
            <a:pPr>
              <a:defRPr/>
            </a:pPr>
            <a:endParaRPr lang="en-US" dirty="0"/>
          </a:p>
        </p:txBody>
      </p:sp>
      <p:sp>
        <p:nvSpPr>
          <p:cNvPr id="24580" name="Rectangle 4"/>
          <p:cNvSpPr>
            <a:spLocks noGrp="1" noChangeArrowheads="1"/>
          </p:cNvSpPr>
          <p:nvPr>
            <p:ph type="ftr" sz="quarter" idx="2"/>
          </p:nvPr>
        </p:nvSpPr>
        <p:spPr bwMode="auto">
          <a:xfrm>
            <a:off x="0" y="8806500"/>
            <a:ext cx="3032125" cy="464500"/>
          </a:xfrm>
          <a:prstGeom prst="rect">
            <a:avLst/>
          </a:prstGeom>
          <a:noFill/>
          <a:ln w="9525">
            <a:noFill/>
            <a:miter lim="800000"/>
            <a:headEnd/>
            <a:tailEnd/>
          </a:ln>
          <a:effectLst/>
        </p:spPr>
        <p:txBody>
          <a:bodyPr vert="horz" wrap="none" lIns="92909" tIns="46454" rIns="92909" bIns="46454" numCol="1" anchor="b" anchorCtr="0" compatLnSpc="1">
            <a:prstTxWarp prst="textNoShape">
              <a:avLst/>
            </a:prstTxWarp>
          </a:bodyPr>
          <a:lstStyle>
            <a:lvl1pPr defTabSz="929434">
              <a:buFontTx/>
              <a:buNone/>
              <a:defRPr sz="1200"/>
            </a:lvl1pPr>
          </a:lstStyle>
          <a:p>
            <a:pPr>
              <a:defRPr/>
            </a:pPr>
            <a:endParaRPr lang="en-US" dirty="0"/>
          </a:p>
        </p:txBody>
      </p:sp>
      <p:sp>
        <p:nvSpPr>
          <p:cNvPr id="24581" name="Rectangle 5"/>
          <p:cNvSpPr>
            <a:spLocks noGrp="1" noChangeArrowheads="1"/>
          </p:cNvSpPr>
          <p:nvPr>
            <p:ph type="sldNum" sz="quarter" idx="3"/>
          </p:nvPr>
        </p:nvSpPr>
        <p:spPr bwMode="auto">
          <a:xfrm>
            <a:off x="3965576" y="8806500"/>
            <a:ext cx="3032125" cy="464500"/>
          </a:xfrm>
          <a:prstGeom prst="rect">
            <a:avLst/>
          </a:prstGeom>
          <a:noFill/>
          <a:ln w="9525">
            <a:noFill/>
            <a:miter lim="800000"/>
            <a:headEnd/>
            <a:tailEnd/>
          </a:ln>
          <a:effectLst/>
        </p:spPr>
        <p:txBody>
          <a:bodyPr vert="horz" wrap="none" lIns="92909" tIns="46454" rIns="92909" bIns="46454" numCol="1" anchor="b" anchorCtr="0" compatLnSpc="1">
            <a:prstTxWarp prst="textNoShape">
              <a:avLst/>
            </a:prstTxWarp>
          </a:bodyPr>
          <a:lstStyle>
            <a:lvl1pPr algn="r" defTabSz="929434">
              <a:buFontTx/>
              <a:buNone/>
              <a:defRPr sz="1200"/>
            </a:lvl1pPr>
          </a:lstStyle>
          <a:p>
            <a:pPr>
              <a:defRPr/>
            </a:pPr>
            <a:fld id="{AC6F90B6-BAC9-4C08-AFA3-FA8F9336B03F}" type="slidenum">
              <a:rPr lang="en-US"/>
              <a:pPr>
                <a:defRPr/>
              </a:pPr>
              <a:t>‹#›</a:t>
            </a:fld>
            <a:endParaRPr lang="en-US" dirty="0"/>
          </a:p>
        </p:txBody>
      </p:sp>
    </p:spTree>
    <p:extLst>
      <p:ext uri="{BB962C8B-B14F-4D97-AF65-F5344CB8AC3E}">
        <p14:creationId xmlns:p14="http://schemas.microsoft.com/office/powerpoint/2010/main" val="2461916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4501"/>
          </a:xfrm>
          <a:prstGeom prst="rect">
            <a:avLst/>
          </a:prstGeom>
          <a:noFill/>
          <a:ln w="9525">
            <a:noFill/>
            <a:miter lim="800000"/>
            <a:headEnd/>
            <a:tailEnd/>
          </a:ln>
        </p:spPr>
        <p:txBody>
          <a:bodyPr vert="horz" wrap="square" lIns="92909" tIns="46454" rIns="92909" bIns="46454" numCol="1" anchor="t" anchorCtr="0" compatLnSpc="1">
            <a:prstTxWarp prst="textNoShape">
              <a:avLst/>
            </a:prstTxWarp>
          </a:bodyPr>
          <a:lstStyle>
            <a:lvl1pPr defTabSz="929434">
              <a:buFontTx/>
              <a:buNone/>
              <a:defRPr sz="1200"/>
            </a:lvl1pPr>
          </a:lstStyle>
          <a:p>
            <a:pPr>
              <a:defRPr/>
            </a:pPr>
            <a:endParaRPr lang="en-US" dirty="0"/>
          </a:p>
        </p:txBody>
      </p:sp>
      <p:sp>
        <p:nvSpPr>
          <p:cNvPr id="4099" name="Rectangle 3"/>
          <p:cNvSpPr>
            <a:spLocks noGrp="1" noChangeArrowheads="1"/>
          </p:cNvSpPr>
          <p:nvPr>
            <p:ph type="dt" idx="1"/>
          </p:nvPr>
        </p:nvSpPr>
        <p:spPr bwMode="auto">
          <a:xfrm>
            <a:off x="3965576" y="0"/>
            <a:ext cx="3032125" cy="464501"/>
          </a:xfrm>
          <a:prstGeom prst="rect">
            <a:avLst/>
          </a:prstGeom>
          <a:noFill/>
          <a:ln w="9525">
            <a:noFill/>
            <a:miter lim="800000"/>
            <a:headEnd/>
            <a:tailEnd/>
          </a:ln>
        </p:spPr>
        <p:txBody>
          <a:bodyPr vert="horz" wrap="square" lIns="92909" tIns="46454" rIns="92909" bIns="46454" numCol="1" anchor="t" anchorCtr="0" compatLnSpc="1">
            <a:prstTxWarp prst="textNoShape">
              <a:avLst/>
            </a:prstTxWarp>
          </a:bodyPr>
          <a:lstStyle>
            <a:lvl1pPr algn="r" defTabSz="929434">
              <a:buFontTx/>
              <a:buNone/>
              <a:defRPr sz="1200"/>
            </a:lvl1pPr>
          </a:lstStyle>
          <a:p>
            <a:pPr>
              <a:defRPr/>
            </a:pPr>
            <a:endParaRPr lang="en-US" dirty="0"/>
          </a:p>
        </p:txBody>
      </p:sp>
      <p:sp>
        <p:nvSpPr>
          <p:cNvPr id="19460" name="Rectangle 4"/>
          <p:cNvSpPr>
            <a:spLocks noGrp="1" noRot="1" noChangeAspect="1" noChangeArrowheads="1" noTextEdit="1"/>
          </p:cNvSpPr>
          <p:nvPr>
            <p:ph type="sldImg" idx="2"/>
          </p:nvPr>
        </p:nvSpPr>
        <p:spPr bwMode="auto">
          <a:xfrm>
            <a:off x="2195513" y="695325"/>
            <a:ext cx="2608262" cy="34766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33450" y="4404042"/>
            <a:ext cx="5130800" cy="4172584"/>
          </a:xfrm>
          <a:prstGeom prst="rect">
            <a:avLst/>
          </a:prstGeom>
          <a:noFill/>
          <a:ln w="9525">
            <a:noFill/>
            <a:miter lim="800000"/>
            <a:headEnd/>
            <a:tailEnd/>
          </a:ln>
        </p:spPr>
        <p:txBody>
          <a:bodyPr vert="horz" wrap="square" lIns="92909" tIns="46454" rIns="92909" bIns="464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806500"/>
            <a:ext cx="3032125" cy="464500"/>
          </a:xfrm>
          <a:prstGeom prst="rect">
            <a:avLst/>
          </a:prstGeom>
          <a:noFill/>
          <a:ln w="9525">
            <a:noFill/>
            <a:miter lim="800000"/>
            <a:headEnd/>
            <a:tailEnd/>
          </a:ln>
        </p:spPr>
        <p:txBody>
          <a:bodyPr vert="horz" wrap="square" lIns="92909" tIns="46454" rIns="92909" bIns="46454" numCol="1" anchor="b" anchorCtr="0" compatLnSpc="1">
            <a:prstTxWarp prst="textNoShape">
              <a:avLst/>
            </a:prstTxWarp>
          </a:bodyPr>
          <a:lstStyle>
            <a:lvl1pPr defTabSz="929434">
              <a:buFontTx/>
              <a:buNone/>
              <a:defRPr sz="1200"/>
            </a:lvl1pPr>
          </a:lstStyle>
          <a:p>
            <a:pPr>
              <a:defRPr/>
            </a:pPr>
            <a:endParaRPr lang="en-US" dirty="0"/>
          </a:p>
        </p:txBody>
      </p:sp>
      <p:sp>
        <p:nvSpPr>
          <p:cNvPr id="4103" name="Rectangle 7"/>
          <p:cNvSpPr>
            <a:spLocks noGrp="1" noChangeArrowheads="1"/>
          </p:cNvSpPr>
          <p:nvPr>
            <p:ph type="sldNum" sz="quarter" idx="5"/>
          </p:nvPr>
        </p:nvSpPr>
        <p:spPr bwMode="auto">
          <a:xfrm>
            <a:off x="3965576" y="8806500"/>
            <a:ext cx="3032125" cy="464500"/>
          </a:xfrm>
          <a:prstGeom prst="rect">
            <a:avLst/>
          </a:prstGeom>
          <a:noFill/>
          <a:ln w="9525">
            <a:noFill/>
            <a:miter lim="800000"/>
            <a:headEnd/>
            <a:tailEnd/>
          </a:ln>
        </p:spPr>
        <p:txBody>
          <a:bodyPr vert="horz" wrap="square" lIns="92909" tIns="46454" rIns="92909" bIns="46454" numCol="1" anchor="b" anchorCtr="0" compatLnSpc="1">
            <a:prstTxWarp prst="textNoShape">
              <a:avLst/>
            </a:prstTxWarp>
          </a:bodyPr>
          <a:lstStyle>
            <a:lvl1pPr algn="r" defTabSz="929434">
              <a:buFontTx/>
              <a:buNone/>
              <a:defRPr sz="1200"/>
            </a:lvl1pPr>
          </a:lstStyle>
          <a:p>
            <a:pPr>
              <a:defRPr/>
            </a:pPr>
            <a:fld id="{25BF9528-3635-4435-8DA1-543AD4EB3312}" type="slidenum">
              <a:rPr lang="en-US"/>
              <a:pPr>
                <a:defRPr/>
              </a:pPr>
              <a:t>‹#›</a:t>
            </a:fld>
            <a:endParaRPr lang="en-US" dirty="0"/>
          </a:p>
        </p:txBody>
      </p:sp>
    </p:spTree>
    <p:extLst>
      <p:ext uri="{BB962C8B-B14F-4D97-AF65-F5344CB8AC3E}">
        <p14:creationId xmlns:p14="http://schemas.microsoft.com/office/powerpoint/2010/main" val="11467582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5BF9528-3635-4435-8DA1-543AD4EB3312}" type="slidenum">
              <a:rPr lang="en-US" smtClean="0"/>
              <a:pPr>
                <a:defRPr/>
              </a:pPr>
              <a:t>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Delta_k_r_st [Converted]"/>
          <p:cNvPicPr>
            <a:picLocks noChangeArrowheads="1"/>
          </p:cNvPicPr>
          <p:nvPr/>
        </p:nvPicPr>
        <p:blipFill>
          <a:blip r:embed="rId2" cstate="print"/>
          <a:srcRect/>
          <a:stretch>
            <a:fillRect/>
          </a:stretch>
        </p:blipFill>
        <p:spPr bwMode="auto">
          <a:xfrm>
            <a:off x="4456113" y="8520113"/>
            <a:ext cx="2084387" cy="274637"/>
          </a:xfrm>
          <a:prstGeom prst="rect">
            <a:avLst/>
          </a:prstGeom>
          <a:noFill/>
          <a:ln w="9525">
            <a:noFill/>
            <a:miter lim="800000"/>
            <a:headEnd/>
            <a:tailEnd/>
          </a:ln>
        </p:spPr>
      </p:pic>
      <p:pic>
        <p:nvPicPr>
          <p:cNvPr id="5" name="Picture 5" descr="dal_super_k-w"/>
          <p:cNvPicPr>
            <a:picLocks noChangeArrowheads="1"/>
          </p:cNvPicPr>
          <p:nvPr/>
        </p:nvPicPr>
        <p:blipFill>
          <a:blip r:embed="rId3" cstate="print"/>
          <a:srcRect b="3076"/>
          <a:stretch>
            <a:fillRect/>
          </a:stretch>
        </p:blipFill>
        <p:spPr bwMode="auto">
          <a:xfrm>
            <a:off x="0" y="5697538"/>
            <a:ext cx="4487863" cy="3446462"/>
          </a:xfrm>
          <a:prstGeom prst="rect">
            <a:avLst/>
          </a:prstGeom>
          <a:noFill/>
          <a:ln w="9525">
            <a:noFill/>
            <a:miter lim="800000"/>
            <a:headEnd/>
            <a:tailEnd/>
          </a:ln>
        </p:spPr>
      </p:pic>
      <p:sp>
        <p:nvSpPr>
          <p:cNvPr id="286723" name="Rectangle 3"/>
          <p:cNvSpPr>
            <a:spLocks noGrp="1" noChangeArrowheads="1"/>
          </p:cNvSpPr>
          <p:nvPr>
            <p:ph type="ctrTitle" hasCustomPrompt="1"/>
          </p:nvPr>
        </p:nvSpPr>
        <p:spPr>
          <a:xfrm>
            <a:off x="342900" y="1422400"/>
            <a:ext cx="6172200" cy="1727200"/>
          </a:xfrm>
          <a:noFill/>
        </p:spPr>
        <p:txBody>
          <a:bodyPr lIns="0" tIns="0" rIns="0" bIns="0" anchor="t"/>
          <a:lstStyle>
            <a:lvl1pPr algn="l">
              <a:defRPr sz="3200" baseline="0">
                <a:solidFill>
                  <a:schemeClr val="tx1"/>
                </a:solidFill>
              </a:defRPr>
            </a:lvl1pPr>
          </a:lstStyle>
          <a:p>
            <a:r>
              <a:rPr lang="en-US" dirty="0"/>
              <a:t>Click to Add Presentation Title</a:t>
            </a:r>
          </a:p>
        </p:txBody>
      </p:sp>
      <p:sp>
        <p:nvSpPr>
          <p:cNvPr id="286724" name="Rectangle 4"/>
          <p:cNvSpPr>
            <a:spLocks noGrp="1" noChangeArrowheads="1"/>
          </p:cNvSpPr>
          <p:nvPr>
            <p:ph type="subTitle" idx="1"/>
          </p:nvPr>
        </p:nvSpPr>
        <p:spPr>
          <a:xfrm>
            <a:off x="342900" y="3352800"/>
            <a:ext cx="6172200" cy="812800"/>
          </a:xfrm>
        </p:spPr>
        <p:txBody>
          <a:bodyPr/>
          <a:lstStyle>
            <a:lvl1pPr marL="0" indent="0">
              <a:buFont typeface="Times" pitchFamily="18" charset="0"/>
              <a:buNone/>
              <a:defRPr sz="1600"/>
            </a:lvl1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2900" y="366713"/>
            <a:ext cx="6172200" cy="571500"/>
          </a:xfrm>
        </p:spPr>
        <p:txBody>
          <a:bodyPr/>
          <a:lstStyle>
            <a:lvl1pPr>
              <a:defRPr sz="2400"/>
            </a:lvl1pPr>
          </a:lstStyle>
          <a:p>
            <a:r>
              <a:rPr lang="en-US" dirty="0"/>
              <a:t>Click to Edit Master Title Style</a:t>
            </a:r>
          </a:p>
        </p:txBody>
      </p:sp>
      <p:sp>
        <p:nvSpPr>
          <p:cNvPr id="3" name="Content Placeholder 2"/>
          <p:cNvSpPr>
            <a:spLocks noGrp="1"/>
          </p:cNvSpPr>
          <p:nvPr>
            <p:ph idx="1"/>
          </p:nvPr>
        </p:nvSpPr>
        <p:spPr>
          <a:xfrm>
            <a:off x="371928" y="1408176"/>
            <a:ext cx="6123875" cy="5486400"/>
          </a:xfrm>
        </p:spPr>
        <p:txBody>
          <a:bodyPr/>
          <a:lstStyle>
            <a:lvl1pPr>
              <a:defRPr sz="1400"/>
            </a:lvl1pPr>
            <a:lvl2pPr>
              <a:defRPr sz="1400"/>
            </a:lvl2pPr>
            <a:lvl3pPr marL="903288" indent="-173038">
              <a:buFont typeface="Arial" panose="020B0604020202020204" pitchFamily="34" charset="0"/>
              <a:buChar char="•"/>
              <a:defRPr sz="1400"/>
            </a:lvl3pPr>
            <a:lvl4pPr marL="1185863" indent="-168275">
              <a:buFont typeface="Arial" panose="020B0604020202020204" pitchFamily="34" charset="0"/>
              <a:buChar cha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a:ln/>
        </p:spPr>
        <p:txBody>
          <a:bodyPr/>
          <a:lstStyle>
            <a:lvl1pPr>
              <a:defRPr/>
            </a:lvl1pPr>
          </a:lstStyle>
          <a:p>
            <a:pPr>
              <a:defRPr/>
            </a:pPr>
            <a:fld id="{047610F6-8EE9-416B-AA92-0F662D2777BF}" type="slidenum">
              <a:rPr lang="en-US"/>
              <a:pPr>
                <a:defRPr/>
              </a:pPr>
              <a:t>‹#›</a:t>
            </a:fld>
            <a:endParaRPr lang="en-US" dirty="0"/>
          </a:p>
        </p:txBody>
      </p:sp>
      <p:sp>
        <p:nvSpPr>
          <p:cNvPr id="9" name="Text Placeholder 8"/>
          <p:cNvSpPr>
            <a:spLocks noGrp="1"/>
          </p:cNvSpPr>
          <p:nvPr>
            <p:ph type="body" sz="quarter" idx="11" hasCustomPrompt="1"/>
          </p:nvPr>
        </p:nvSpPr>
        <p:spPr>
          <a:xfrm>
            <a:off x="342900" y="1005840"/>
            <a:ext cx="6172200" cy="329184"/>
          </a:xfrm>
          <a:solidFill>
            <a:schemeClr val="bg1">
              <a:lumMod val="75000"/>
            </a:schemeClr>
          </a:solidFill>
        </p:spPr>
        <p:txBody>
          <a:bodyPr lIns="91440" tIns="45720" rIns="91440" bIns="45720" anchor="ctr" anchorCtr="0"/>
          <a:lstStyle>
            <a:lvl1pPr algn="ctr">
              <a:buNone/>
              <a:defRPr sz="1800" b="1" baseline="0"/>
            </a:lvl1pPr>
            <a:lvl3pPr>
              <a:defRPr/>
            </a:lvl3pPr>
          </a:lstStyle>
          <a:p>
            <a:pPr lvl="0"/>
            <a:r>
              <a:rPr lang="en-US" dirty="0"/>
              <a:t>Click to Edit Sub-Header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ecutive Summary1">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78F82E6-01B2-4750-9F69-3BF7240552CD}" type="slidenum">
              <a:rPr lang="en-US" smtClean="0"/>
              <a:pPr>
                <a:defRPr/>
              </a:pPr>
              <a:t>‹#›</a:t>
            </a:fld>
            <a:endParaRPr lang="en-US" dirty="0"/>
          </a:p>
        </p:txBody>
      </p:sp>
      <p:sp>
        <p:nvSpPr>
          <p:cNvPr id="9" name="TextBox 8"/>
          <p:cNvSpPr txBox="1"/>
          <p:nvPr userDrawn="1"/>
        </p:nvSpPr>
        <p:spPr bwMode="auto">
          <a:xfrm>
            <a:off x="347472" y="1005840"/>
            <a:ext cx="6172200" cy="329184"/>
          </a:xfrm>
          <a:prstGeom prst="rect">
            <a:avLst/>
          </a:prstGeom>
          <a:solidFill>
            <a:schemeClr val="bg1">
              <a:lumMod val="75000"/>
            </a:schemeClr>
          </a:solid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0" cap="none" spc="0" normalizeH="0" baseline="0" noProof="0" dirty="0">
                <a:ln>
                  <a:noFill/>
                </a:ln>
                <a:solidFill>
                  <a:schemeClr val="tx1"/>
                </a:solidFill>
                <a:effectLst/>
                <a:uLnTx/>
                <a:uFillTx/>
                <a:latin typeface="+mj-lt"/>
                <a:ea typeface="+mj-ea"/>
                <a:cs typeface="+mj-cs"/>
              </a:rPr>
              <a:t>Background/Methodology</a:t>
            </a:r>
          </a:p>
        </p:txBody>
      </p:sp>
      <p:sp>
        <p:nvSpPr>
          <p:cNvPr id="10" name="TextBox 9"/>
          <p:cNvSpPr txBox="1"/>
          <p:nvPr userDrawn="1"/>
        </p:nvSpPr>
        <p:spPr bwMode="auto">
          <a:xfrm>
            <a:off x="347472" y="3512879"/>
            <a:ext cx="6172200" cy="329184"/>
          </a:xfrm>
          <a:prstGeom prst="rect">
            <a:avLst/>
          </a:prstGeom>
          <a:solidFill>
            <a:schemeClr val="bg1">
              <a:lumMod val="75000"/>
            </a:schemeClr>
          </a:solid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0" cap="none" spc="0" normalizeH="0" baseline="0" noProof="0" dirty="0">
                <a:ln>
                  <a:noFill/>
                </a:ln>
                <a:solidFill>
                  <a:schemeClr val="tx1"/>
                </a:solidFill>
                <a:effectLst/>
                <a:uLnTx/>
                <a:uFillTx/>
                <a:latin typeface="+mj-lt"/>
                <a:ea typeface="+mj-ea"/>
                <a:cs typeface="+mj-cs"/>
              </a:rPr>
              <a:t>Findings</a:t>
            </a:r>
          </a:p>
        </p:txBody>
      </p:sp>
      <p:sp>
        <p:nvSpPr>
          <p:cNvPr id="11" name="TextBox 10"/>
          <p:cNvSpPr txBox="1"/>
          <p:nvPr userDrawn="1"/>
        </p:nvSpPr>
        <p:spPr bwMode="auto">
          <a:xfrm>
            <a:off x="347472" y="6188410"/>
            <a:ext cx="6172200" cy="329184"/>
          </a:xfrm>
          <a:prstGeom prst="rect">
            <a:avLst/>
          </a:prstGeom>
          <a:solidFill>
            <a:schemeClr val="bg1">
              <a:lumMod val="75000"/>
            </a:schemeClr>
          </a:solid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kern="0" cap="none" spc="0" normalizeH="0" baseline="0" noProof="0" dirty="0">
                <a:ln>
                  <a:noFill/>
                </a:ln>
                <a:solidFill>
                  <a:schemeClr val="tx1"/>
                </a:solidFill>
                <a:effectLst/>
                <a:uLnTx/>
                <a:uFillTx/>
                <a:latin typeface="+mj-lt"/>
                <a:ea typeface="+mj-ea"/>
                <a:cs typeface="+mj-cs"/>
              </a:rPr>
              <a:t>Next Steps</a:t>
            </a:r>
          </a:p>
        </p:txBody>
      </p:sp>
      <p:sp>
        <p:nvSpPr>
          <p:cNvPr id="15" name="TextBox 14"/>
          <p:cNvSpPr txBox="1"/>
          <p:nvPr userDrawn="1"/>
        </p:nvSpPr>
        <p:spPr bwMode="auto">
          <a:xfrm>
            <a:off x="342900" y="365760"/>
            <a:ext cx="6172200" cy="576072"/>
          </a:xfrm>
          <a:prstGeom prst="rect">
            <a:avLst/>
          </a:prstGeom>
          <a:solidFill>
            <a:schemeClr val="accent1"/>
          </a:solid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kern="0" cap="none" spc="0" normalizeH="0" baseline="0" noProof="0" dirty="0">
                <a:ln>
                  <a:noFill/>
                </a:ln>
                <a:solidFill>
                  <a:schemeClr val="bg1"/>
                </a:solidFill>
                <a:effectLst/>
                <a:uLnTx/>
                <a:uFillTx/>
                <a:latin typeface="+mj-lt"/>
                <a:ea typeface="+mj-ea"/>
                <a:cs typeface="+mj-cs"/>
              </a:rPr>
              <a:t>Executive Summary</a:t>
            </a:r>
          </a:p>
        </p:txBody>
      </p:sp>
      <p:sp>
        <p:nvSpPr>
          <p:cNvPr id="17" name="Content Placeholder 2"/>
          <p:cNvSpPr>
            <a:spLocks noGrp="1"/>
          </p:cNvSpPr>
          <p:nvPr>
            <p:ph idx="1"/>
          </p:nvPr>
        </p:nvSpPr>
        <p:spPr>
          <a:xfrm>
            <a:off x="374904" y="1408176"/>
            <a:ext cx="6123875" cy="1932952"/>
          </a:xfrm>
        </p:spPr>
        <p:txBody>
          <a:bodyPr/>
          <a:lstStyle>
            <a:lvl1pPr>
              <a:defRPr sz="1400"/>
            </a:lvl1pPr>
            <a:lvl2pPr>
              <a:defRPr sz="1400"/>
            </a:lvl2pPr>
            <a:lvl3pPr marL="903288" indent="-173038">
              <a:buFont typeface="Arial" panose="020B0604020202020204" pitchFamily="34" charset="0"/>
              <a:buChar char="•"/>
              <a:defRPr sz="1400"/>
            </a:lvl3pPr>
            <a:lvl4pPr marL="1185863" indent="-168275">
              <a:buFont typeface="Arial" panose="020B0604020202020204" pitchFamily="34" charset="0"/>
              <a:buChar cha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3"/>
          </p:nvPr>
        </p:nvSpPr>
        <p:spPr>
          <a:xfrm>
            <a:off x="374904" y="3913632"/>
            <a:ext cx="6123875" cy="2063646"/>
          </a:xfrm>
        </p:spPr>
        <p:txBody>
          <a:bodyPr/>
          <a:lstStyle>
            <a:lvl1pPr>
              <a:defRPr sz="1400"/>
            </a:lvl1pPr>
            <a:lvl2pPr>
              <a:defRPr sz="1400"/>
            </a:lvl2pPr>
            <a:lvl3pPr marL="903288" indent="-173038">
              <a:buFont typeface="Arial" panose="020B0604020202020204" pitchFamily="34" charset="0"/>
              <a:buChar char="•"/>
              <a:defRPr sz="1400"/>
            </a:lvl3pPr>
            <a:lvl4pPr marL="1185863" indent="-168275">
              <a:buFont typeface="Arial" panose="020B0604020202020204" pitchFamily="34" charset="0"/>
              <a:buChar cha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4"/>
          </p:nvPr>
        </p:nvSpPr>
        <p:spPr>
          <a:xfrm>
            <a:off x="374904" y="6592824"/>
            <a:ext cx="6123875" cy="2039963"/>
          </a:xfrm>
        </p:spPr>
        <p:txBody>
          <a:bodyPr/>
          <a:lstStyle>
            <a:lvl1pPr>
              <a:defRPr sz="1400"/>
            </a:lvl1pPr>
            <a:lvl2pPr>
              <a:defRPr sz="1400"/>
            </a:lvl2pPr>
            <a:lvl3pPr marL="903288" indent="-173038">
              <a:buFont typeface="Arial" panose="020B0604020202020204" pitchFamily="34" charset="0"/>
              <a:buChar char="•"/>
              <a:defRPr sz="1400"/>
            </a:lvl3pPr>
            <a:lvl4pPr marL="1185863" indent="-168275">
              <a:buFont typeface="Arial" panose="020B0604020202020204" pitchFamily="34" charset="0"/>
              <a:buChar cha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004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ecutive Summary2">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78F82E6-01B2-4750-9F69-3BF7240552CD}" type="slidenum">
              <a:rPr lang="en-US" smtClean="0"/>
              <a:pPr>
                <a:defRPr/>
              </a:pPr>
              <a:t>‹#›</a:t>
            </a:fld>
            <a:endParaRPr lang="en-US" dirty="0"/>
          </a:p>
        </p:txBody>
      </p:sp>
      <p:sp>
        <p:nvSpPr>
          <p:cNvPr id="15" name="TextBox 14"/>
          <p:cNvSpPr txBox="1"/>
          <p:nvPr userDrawn="1"/>
        </p:nvSpPr>
        <p:spPr bwMode="auto">
          <a:xfrm>
            <a:off x="342900" y="365760"/>
            <a:ext cx="6172200" cy="576072"/>
          </a:xfrm>
          <a:prstGeom prst="rect">
            <a:avLst/>
          </a:prstGeom>
          <a:solidFill>
            <a:schemeClr val="accent1"/>
          </a:solid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kern="0" cap="none" spc="0" normalizeH="0" baseline="0" noProof="0" dirty="0">
                <a:ln>
                  <a:noFill/>
                </a:ln>
                <a:solidFill>
                  <a:schemeClr val="bg1"/>
                </a:solidFill>
                <a:effectLst/>
                <a:uLnTx/>
                <a:uFillTx/>
                <a:latin typeface="+mj-lt"/>
                <a:ea typeface="+mj-ea"/>
                <a:cs typeface="+mj-cs"/>
              </a:rPr>
              <a:t>Executive Summary</a:t>
            </a:r>
          </a:p>
        </p:txBody>
      </p:sp>
      <p:sp>
        <p:nvSpPr>
          <p:cNvPr id="12" name="Content Placeholder 2"/>
          <p:cNvSpPr>
            <a:spLocks noGrp="1"/>
          </p:cNvSpPr>
          <p:nvPr>
            <p:ph idx="1"/>
          </p:nvPr>
        </p:nvSpPr>
        <p:spPr>
          <a:xfrm>
            <a:off x="371928" y="1344651"/>
            <a:ext cx="6123875" cy="5486400"/>
          </a:xfrm>
        </p:spPr>
        <p:txBody>
          <a:bodyPr/>
          <a:lstStyle>
            <a:lvl1pPr>
              <a:defRPr sz="1400"/>
            </a:lvl1pPr>
            <a:lvl2pPr>
              <a:defRPr sz="1400"/>
            </a:lvl2pPr>
            <a:lvl3pPr marL="903288" indent="-173038">
              <a:buSzPct val="100000"/>
              <a:buFont typeface="Arial" panose="020B0604020202020204" pitchFamily="34" charset="0"/>
              <a:buChar char="•"/>
              <a:defRPr sz="1400"/>
            </a:lvl3pPr>
            <a:lvl4pPr marL="1185863" indent="-168275">
              <a:buFont typeface="Arial" panose="020B0604020202020204" pitchFamily="34" charset="0"/>
              <a:buChar cha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2982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06CB7389-EB9A-4BF4-A152-4FAE96FBDC36}" type="slidenum">
              <a:rPr lang="en-US"/>
              <a:pPr>
                <a:defRPr/>
              </a:pPr>
              <a:t>‹#›</a:t>
            </a:fld>
            <a:endParaRPr lang="en-US" dirty="0"/>
          </a:p>
        </p:txBody>
      </p:sp>
      <p:sp>
        <p:nvSpPr>
          <p:cNvPr id="5" name="Text Placeholder 4"/>
          <p:cNvSpPr>
            <a:spLocks noGrp="1"/>
          </p:cNvSpPr>
          <p:nvPr>
            <p:ph type="body" sz="quarter" idx="11" hasCustomPrompt="1"/>
          </p:nvPr>
        </p:nvSpPr>
        <p:spPr>
          <a:xfrm>
            <a:off x="342900" y="4069080"/>
            <a:ext cx="6172200" cy="576072"/>
          </a:xfrm>
          <a:solidFill>
            <a:schemeClr val="accent1"/>
          </a:solidFill>
        </p:spPr>
        <p:txBody>
          <a:bodyPr anchor="ctr"/>
          <a:lstStyle>
            <a:lvl1pPr marL="0" indent="0" algn="ctr">
              <a:buNone/>
              <a:defRPr sz="2400" b="1">
                <a:solidFill>
                  <a:schemeClr val="bg1"/>
                </a:solidFill>
              </a:defRPr>
            </a:lvl1pPr>
          </a:lstStyle>
          <a:p>
            <a:pPr lvl="0"/>
            <a:r>
              <a:rPr lang="en-US" dirty="0"/>
              <a:t>Insert Section Header</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bwMode="auto">
          <a:xfrm>
            <a:off x="374904" y="1408176"/>
            <a:ext cx="6126480" cy="5486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5699" name="Rectangle 3"/>
          <p:cNvSpPr>
            <a:spLocks noGrp="1" noChangeArrowheads="1"/>
          </p:cNvSpPr>
          <p:nvPr>
            <p:ph type="sldNum" sz="quarter" idx="4"/>
          </p:nvPr>
        </p:nvSpPr>
        <p:spPr bwMode="auto">
          <a:xfrm>
            <a:off x="6496050" y="8763000"/>
            <a:ext cx="276225" cy="29368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buFontTx/>
              <a:buNone/>
              <a:defRPr sz="1000"/>
            </a:lvl1pPr>
          </a:lstStyle>
          <a:p>
            <a:pPr>
              <a:defRPr/>
            </a:pPr>
            <a:fld id="{B78F82E6-01B2-4750-9F69-3BF7240552CD}" type="slidenum">
              <a:rPr lang="en-US"/>
              <a:pPr>
                <a:defRPr/>
              </a:pPr>
              <a:t>‹#›</a:t>
            </a:fld>
            <a:endParaRPr lang="en-US" dirty="0"/>
          </a:p>
        </p:txBody>
      </p:sp>
      <p:sp>
        <p:nvSpPr>
          <p:cNvPr id="7172" name="Rectangle 4"/>
          <p:cNvSpPr>
            <a:spLocks noGrp="1" noChangeArrowheads="1"/>
          </p:cNvSpPr>
          <p:nvPr>
            <p:ph type="title"/>
          </p:nvPr>
        </p:nvSpPr>
        <p:spPr bwMode="auto">
          <a:xfrm>
            <a:off x="342900" y="366713"/>
            <a:ext cx="6172200" cy="571500"/>
          </a:xfrm>
          <a:prstGeom prst="rect">
            <a:avLst/>
          </a:prstGeom>
          <a:solidFill>
            <a:schemeClr val="accent1"/>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4059" r:id="rId1"/>
    <p:sldLayoutId id="2147484048" r:id="rId2"/>
    <p:sldLayoutId id="2147484060" r:id="rId3"/>
    <p:sldLayoutId id="2147484062" r:id="rId4"/>
    <p:sldLayoutId id="2147484053" r:id="rId5"/>
  </p:sldLayoutIdLst>
  <p:hf hdr="0" ftr="0" dt="0"/>
  <p:txStyles>
    <p:titleStyle>
      <a:lvl1pPr algn="ctr" rtl="0" eaLnBrk="0" fontAlgn="base" hangingPunct="0">
        <a:spcBef>
          <a:spcPct val="0"/>
        </a:spcBef>
        <a:spcAft>
          <a:spcPct val="0"/>
        </a:spcAft>
        <a:defRPr sz="2400" b="1">
          <a:solidFill>
            <a:schemeClr val="bg1"/>
          </a:solidFill>
          <a:latin typeface="+mj-lt"/>
          <a:ea typeface="+mj-ea"/>
          <a:cs typeface="+mj-cs"/>
        </a:defRPr>
      </a:lvl1pPr>
      <a:lvl2pPr algn="ctr" rtl="0" eaLnBrk="0" fontAlgn="base" hangingPunct="0">
        <a:spcBef>
          <a:spcPct val="0"/>
        </a:spcBef>
        <a:spcAft>
          <a:spcPct val="0"/>
        </a:spcAft>
        <a:defRPr sz="2400" b="1">
          <a:solidFill>
            <a:schemeClr val="bg1"/>
          </a:solidFill>
          <a:latin typeface="Arial" charset="0"/>
          <a:ea typeface="MS PGothic" pitchFamily="34" charset="-128"/>
        </a:defRPr>
      </a:lvl2pPr>
      <a:lvl3pPr algn="ctr" rtl="0" eaLnBrk="0" fontAlgn="base" hangingPunct="0">
        <a:spcBef>
          <a:spcPct val="0"/>
        </a:spcBef>
        <a:spcAft>
          <a:spcPct val="0"/>
        </a:spcAft>
        <a:defRPr sz="2400" b="1">
          <a:solidFill>
            <a:schemeClr val="bg1"/>
          </a:solidFill>
          <a:latin typeface="Arial" charset="0"/>
          <a:ea typeface="MS PGothic" pitchFamily="34" charset="-128"/>
        </a:defRPr>
      </a:lvl3pPr>
      <a:lvl4pPr algn="ctr" rtl="0" eaLnBrk="0" fontAlgn="base" hangingPunct="0">
        <a:spcBef>
          <a:spcPct val="0"/>
        </a:spcBef>
        <a:spcAft>
          <a:spcPct val="0"/>
        </a:spcAft>
        <a:defRPr sz="2400" b="1">
          <a:solidFill>
            <a:schemeClr val="bg1"/>
          </a:solidFill>
          <a:latin typeface="Arial" charset="0"/>
          <a:ea typeface="MS PGothic" pitchFamily="34" charset="-128"/>
        </a:defRPr>
      </a:lvl4pPr>
      <a:lvl5pPr algn="ctr" rtl="0" eaLnBrk="0" fontAlgn="base" hangingPunct="0">
        <a:spcBef>
          <a:spcPct val="0"/>
        </a:spcBef>
        <a:spcAft>
          <a:spcPct val="0"/>
        </a:spcAft>
        <a:defRPr sz="2400" b="1">
          <a:solidFill>
            <a:schemeClr val="bg1"/>
          </a:solidFill>
          <a:latin typeface="Arial" charset="0"/>
          <a:ea typeface="MS PGothic" pitchFamily="34" charset="-128"/>
        </a:defRPr>
      </a:lvl5pPr>
      <a:lvl6pPr marL="457200" algn="ctr" rtl="0" fontAlgn="base">
        <a:spcBef>
          <a:spcPct val="0"/>
        </a:spcBef>
        <a:spcAft>
          <a:spcPct val="0"/>
        </a:spcAft>
        <a:defRPr sz="2400" b="1">
          <a:solidFill>
            <a:schemeClr val="bg1"/>
          </a:solidFill>
          <a:latin typeface="Arial" charset="0"/>
          <a:ea typeface="MS PGothic" pitchFamily="34" charset="-128"/>
        </a:defRPr>
      </a:lvl6pPr>
      <a:lvl7pPr marL="914400" algn="ctr" rtl="0" fontAlgn="base">
        <a:spcBef>
          <a:spcPct val="0"/>
        </a:spcBef>
        <a:spcAft>
          <a:spcPct val="0"/>
        </a:spcAft>
        <a:defRPr sz="2400" b="1">
          <a:solidFill>
            <a:schemeClr val="bg1"/>
          </a:solidFill>
          <a:latin typeface="Arial" charset="0"/>
          <a:ea typeface="MS PGothic" pitchFamily="34" charset="-128"/>
        </a:defRPr>
      </a:lvl7pPr>
      <a:lvl8pPr marL="1371600" algn="ctr" rtl="0" fontAlgn="base">
        <a:spcBef>
          <a:spcPct val="0"/>
        </a:spcBef>
        <a:spcAft>
          <a:spcPct val="0"/>
        </a:spcAft>
        <a:defRPr sz="2400" b="1">
          <a:solidFill>
            <a:schemeClr val="bg1"/>
          </a:solidFill>
          <a:latin typeface="Arial" charset="0"/>
          <a:ea typeface="MS PGothic" pitchFamily="34" charset="-128"/>
        </a:defRPr>
      </a:lvl8pPr>
      <a:lvl9pPr marL="1828800" algn="ctr" rtl="0" fontAlgn="base">
        <a:spcBef>
          <a:spcPct val="0"/>
        </a:spcBef>
        <a:spcAft>
          <a:spcPct val="0"/>
        </a:spcAft>
        <a:defRPr sz="2400" b="1">
          <a:solidFill>
            <a:schemeClr val="bg1"/>
          </a:solidFill>
          <a:latin typeface="Arial" charset="0"/>
          <a:ea typeface="MS PGothic" pitchFamily="34" charset="-128"/>
        </a:defRPr>
      </a:lvl9pPr>
    </p:titleStyle>
    <p:bodyStyle>
      <a:lvl1pPr marL="223838" indent="-223838" algn="l" rtl="0" eaLnBrk="0" fontAlgn="base" hangingPunct="0">
        <a:spcBef>
          <a:spcPts val="300"/>
        </a:spcBef>
        <a:spcAft>
          <a:spcPts val="300"/>
        </a:spcAft>
        <a:buClr>
          <a:schemeClr val="tx1"/>
        </a:buClr>
        <a:buFont typeface="Times" pitchFamily="18" charset="0"/>
        <a:buChar char="•"/>
        <a:defRPr sz="1400">
          <a:solidFill>
            <a:schemeClr val="tx1"/>
          </a:solidFill>
          <a:latin typeface="+mn-lt"/>
          <a:ea typeface="+mn-ea"/>
          <a:cs typeface="+mn-cs"/>
        </a:defRPr>
      </a:lvl1pPr>
      <a:lvl2pPr marL="615950" indent="-222250" algn="l" rtl="0" eaLnBrk="0" fontAlgn="base" hangingPunct="0">
        <a:spcBef>
          <a:spcPts val="0"/>
        </a:spcBef>
        <a:spcAft>
          <a:spcPts val="300"/>
        </a:spcAft>
        <a:buClr>
          <a:schemeClr val="tx1"/>
        </a:buClr>
        <a:buFont typeface="Arial" pitchFamily="34" charset="0"/>
        <a:buChar char="–"/>
        <a:defRPr sz="1400">
          <a:solidFill>
            <a:schemeClr val="tx1"/>
          </a:solidFill>
          <a:latin typeface="+mn-lt"/>
          <a:ea typeface="+mn-ea"/>
        </a:defRPr>
      </a:lvl2pPr>
      <a:lvl3pPr marL="903288" indent="-173038" algn="l" rtl="0" eaLnBrk="0" fontAlgn="base" hangingPunct="0">
        <a:spcBef>
          <a:spcPts val="0"/>
        </a:spcBef>
        <a:spcAft>
          <a:spcPts val="300"/>
        </a:spcAft>
        <a:buClr>
          <a:schemeClr val="tx1"/>
        </a:buClr>
        <a:buSzPct val="75000"/>
        <a:buFont typeface="Courier New" pitchFamily="49" charset="0"/>
        <a:buChar char="o"/>
        <a:defRPr sz="1400">
          <a:solidFill>
            <a:schemeClr val="tx1"/>
          </a:solidFill>
          <a:latin typeface="+mn-lt"/>
          <a:ea typeface="+mn-ea"/>
        </a:defRPr>
      </a:lvl3pPr>
      <a:lvl4pPr marL="1185863" indent="-168275" algn="l" rtl="0" eaLnBrk="0" fontAlgn="base" hangingPunct="0">
        <a:spcBef>
          <a:spcPts val="0"/>
        </a:spcBef>
        <a:spcAft>
          <a:spcPts val="300"/>
        </a:spcAft>
        <a:buClr>
          <a:schemeClr val="tx1"/>
        </a:buClr>
        <a:buChar char="•"/>
        <a:defRPr sz="1400">
          <a:solidFill>
            <a:schemeClr val="tx1"/>
          </a:solidFill>
          <a:latin typeface="+mn-lt"/>
          <a:ea typeface="+mn-ea"/>
        </a:defRPr>
      </a:lvl4pPr>
      <a:lvl5pPr marL="1479550" indent="-179388" algn="l" rtl="0" eaLnBrk="0" fontAlgn="base" hangingPunct="0">
        <a:spcBef>
          <a:spcPts val="0"/>
        </a:spcBef>
        <a:spcAft>
          <a:spcPts val="300"/>
        </a:spcAft>
        <a:buClr>
          <a:schemeClr val="tx1"/>
        </a:buClr>
        <a:buChar char="•"/>
        <a:defRPr sz="1400">
          <a:solidFill>
            <a:schemeClr val="tx1"/>
          </a:solidFill>
          <a:latin typeface="+mn-lt"/>
          <a:ea typeface="+mn-ea"/>
        </a:defRPr>
      </a:lvl5pPr>
      <a:lvl6pPr marL="1936750" indent="-179388" algn="l" rtl="0" fontAlgn="base">
        <a:spcBef>
          <a:spcPct val="20000"/>
        </a:spcBef>
        <a:spcAft>
          <a:spcPct val="0"/>
        </a:spcAft>
        <a:buClr>
          <a:schemeClr val="tx1"/>
        </a:buClr>
        <a:buChar char="•"/>
        <a:defRPr sz="1600">
          <a:solidFill>
            <a:schemeClr val="tx1"/>
          </a:solidFill>
          <a:latin typeface="+mn-lt"/>
          <a:ea typeface="+mn-ea"/>
        </a:defRPr>
      </a:lvl6pPr>
      <a:lvl7pPr marL="2393950" indent="-179388" algn="l" rtl="0" fontAlgn="base">
        <a:spcBef>
          <a:spcPct val="20000"/>
        </a:spcBef>
        <a:spcAft>
          <a:spcPct val="0"/>
        </a:spcAft>
        <a:buClr>
          <a:schemeClr val="tx1"/>
        </a:buClr>
        <a:buChar char="•"/>
        <a:defRPr sz="1600">
          <a:solidFill>
            <a:schemeClr val="tx1"/>
          </a:solidFill>
          <a:latin typeface="+mn-lt"/>
          <a:ea typeface="+mn-ea"/>
        </a:defRPr>
      </a:lvl7pPr>
      <a:lvl8pPr marL="2851150" indent="-179388" algn="l" rtl="0" fontAlgn="base">
        <a:spcBef>
          <a:spcPct val="20000"/>
        </a:spcBef>
        <a:spcAft>
          <a:spcPct val="0"/>
        </a:spcAft>
        <a:buClr>
          <a:schemeClr val="tx1"/>
        </a:buClr>
        <a:buChar char="•"/>
        <a:defRPr sz="1600">
          <a:solidFill>
            <a:schemeClr val="tx1"/>
          </a:solidFill>
          <a:latin typeface="+mn-lt"/>
          <a:ea typeface="+mn-ea"/>
        </a:defRPr>
      </a:lvl8pPr>
      <a:lvl9pPr marL="3308350" indent="-179388" algn="l" rtl="0" fontAlgn="base">
        <a:spcBef>
          <a:spcPct val="20000"/>
        </a:spcBef>
        <a:spcAft>
          <a:spcPct val="0"/>
        </a:spcAft>
        <a:buClr>
          <a:schemeClr val="tx1"/>
        </a:buClr>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342900" y="974361"/>
            <a:ext cx="6172200" cy="2175239"/>
          </a:xfrm>
          <a:noFill/>
        </p:spPr>
        <p:txBody>
          <a:bodyPr/>
          <a:lstStyle/>
          <a:p>
            <a:pPr eaLnBrk="1" hangingPunct="1"/>
            <a:r>
              <a:rPr lang="en-US" sz="3400" dirty="0"/>
              <a:t>Enhancing Focus on Customer Perception</a:t>
            </a:r>
            <a:br>
              <a:rPr lang="en-US" sz="3400" dirty="0"/>
            </a:br>
            <a:r>
              <a:rPr lang="en-US" sz="1600" b="0" dirty="0"/>
              <a:t>How Sentiment Analysis of Twitter posts on Covid-related keywords provide a metric for Delta’s continued focus on safety</a:t>
            </a:r>
          </a:p>
        </p:txBody>
      </p:sp>
      <p:sp>
        <p:nvSpPr>
          <p:cNvPr id="9219" name="Rectangle 3"/>
          <p:cNvSpPr>
            <a:spLocks noGrp="1" noChangeArrowheads="1"/>
          </p:cNvSpPr>
          <p:nvPr>
            <p:ph type="subTitle" idx="1"/>
          </p:nvPr>
        </p:nvSpPr>
        <p:spPr>
          <a:xfrm>
            <a:off x="342900" y="3352800"/>
            <a:ext cx="6172200" cy="537275"/>
          </a:xfrm>
        </p:spPr>
        <p:txBody>
          <a:bodyPr/>
          <a:lstStyle/>
          <a:p>
            <a:pPr eaLnBrk="1" hangingPunct="1">
              <a:lnSpc>
                <a:spcPct val="90000"/>
              </a:lnSpc>
            </a:pPr>
            <a:r>
              <a:rPr lang="en-US" dirty="0"/>
              <a:t>TechOps Analysis &amp; Performance</a:t>
            </a:r>
          </a:p>
          <a:p>
            <a:pPr eaLnBrk="1" hangingPunct="1">
              <a:lnSpc>
                <a:spcPct val="90000"/>
              </a:lnSpc>
            </a:pPr>
            <a:r>
              <a:rPr lang="en-US" dirty="0"/>
              <a:t>Erica Bonnette</a:t>
            </a:r>
          </a:p>
        </p:txBody>
      </p:sp>
      <p:graphicFrame>
        <p:nvGraphicFramePr>
          <p:cNvPr id="6" name="Diagram 5"/>
          <p:cNvGraphicFramePr/>
          <p:nvPr>
            <p:extLst>
              <p:ext uri="{D42A27DB-BD31-4B8C-83A1-F6EECF244321}">
                <p14:modId xmlns:p14="http://schemas.microsoft.com/office/powerpoint/2010/main" val="906626354"/>
              </p:ext>
            </p:extLst>
          </p:nvPr>
        </p:nvGraphicFramePr>
        <p:xfrm>
          <a:off x="1" y="6881754"/>
          <a:ext cx="6857999" cy="14665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0152EE-666C-EB4D-ACFC-7E36488830A3}"/>
              </a:ext>
            </a:extLst>
          </p:cNvPr>
          <p:cNvSpPr>
            <a:spLocks noGrp="1"/>
          </p:cNvSpPr>
          <p:nvPr>
            <p:ph type="sldNum" sz="quarter" idx="10"/>
          </p:nvPr>
        </p:nvSpPr>
        <p:spPr/>
        <p:txBody>
          <a:bodyPr/>
          <a:lstStyle/>
          <a:p>
            <a:pPr>
              <a:defRPr/>
            </a:pPr>
            <a:fld id="{B78F82E6-01B2-4750-9F69-3BF7240552CD}" type="slidenum">
              <a:rPr lang="en-US" smtClean="0"/>
              <a:pPr>
                <a:defRPr/>
              </a:pPr>
              <a:t>1</a:t>
            </a:fld>
            <a:endParaRPr lang="en-US" dirty="0"/>
          </a:p>
        </p:txBody>
      </p:sp>
      <p:sp>
        <p:nvSpPr>
          <p:cNvPr id="3" name="Content Placeholder 2">
            <a:extLst>
              <a:ext uri="{FF2B5EF4-FFF2-40B4-BE49-F238E27FC236}">
                <a16:creationId xmlns:a16="http://schemas.microsoft.com/office/drawing/2014/main" id="{67CBD3CC-CF07-894B-A774-CC3B45111C6C}"/>
              </a:ext>
            </a:extLst>
          </p:cNvPr>
          <p:cNvSpPr>
            <a:spLocks noGrp="1"/>
          </p:cNvSpPr>
          <p:nvPr>
            <p:ph idx="1"/>
          </p:nvPr>
        </p:nvSpPr>
        <p:spPr>
          <a:xfrm>
            <a:off x="374904" y="1850467"/>
            <a:ext cx="6123875" cy="1932952"/>
          </a:xfrm>
        </p:spPr>
        <p:txBody>
          <a:bodyPr/>
          <a:lstStyle/>
          <a:p>
            <a:r>
              <a:rPr lang="en-US" dirty="0"/>
              <a:t>Created a </a:t>
            </a:r>
            <a:r>
              <a:rPr lang="en-US" dirty="0" err="1"/>
              <a:t>Dataframe</a:t>
            </a:r>
            <a:r>
              <a:rPr lang="en-US" dirty="0"/>
              <a:t> using information obtained from a web scraper of twitter posts from the past two years: 2019- 2021 </a:t>
            </a:r>
          </a:p>
          <a:p>
            <a:r>
              <a:rPr lang="en-US" dirty="0"/>
              <a:t>Separated information into different categories: </a:t>
            </a:r>
            <a:r>
              <a:rPr lang="en-US" dirty="0" err="1"/>
              <a:t>Precovid</a:t>
            </a:r>
            <a:r>
              <a:rPr lang="en-US" dirty="0"/>
              <a:t> (as a baseline) and Post Covid. In addition, created a separate </a:t>
            </a:r>
            <a:r>
              <a:rPr lang="en-US" dirty="0" err="1"/>
              <a:t>dataframe</a:t>
            </a:r>
            <a:r>
              <a:rPr lang="en-US" dirty="0"/>
              <a:t> including only content mentioning safety and inflight offerings.</a:t>
            </a:r>
          </a:p>
          <a:p>
            <a:r>
              <a:rPr lang="en-US" dirty="0"/>
              <a:t>Posts had to be addressed to or mentioning the account “@Delta”</a:t>
            </a:r>
          </a:p>
          <a:p>
            <a:endParaRPr lang="en-US" dirty="0"/>
          </a:p>
        </p:txBody>
      </p:sp>
      <p:sp>
        <p:nvSpPr>
          <p:cNvPr id="4" name="Content Placeholder 3">
            <a:extLst>
              <a:ext uri="{FF2B5EF4-FFF2-40B4-BE49-F238E27FC236}">
                <a16:creationId xmlns:a16="http://schemas.microsoft.com/office/drawing/2014/main" id="{BBD19F39-319C-1742-8345-D0FADC268F27}"/>
              </a:ext>
            </a:extLst>
          </p:cNvPr>
          <p:cNvSpPr>
            <a:spLocks noGrp="1"/>
          </p:cNvSpPr>
          <p:nvPr>
            <p:ph idx="13"/>
          </p:nvPr>
        </p:nvSpPr>
        <p:spPr>
          <a:xfrm>
            <a:off x="374904" y="4156298"/>
            <a:ext cx="6123875" cy="2063646"/>
          </a:xfrm>
        </p:spPr>
        <p:txBody>
          <a:bodyPr/>
          <a:lstStyle/>
          <a:p>
            <a:r>
              <a:rPr lang="en-US" dirty="0"/>
              <a:t>- Overall sentiment scores were slightly up for the year of 2020 vs. the year of 2019, but there were particular keywords and days that showed more of a difference in sentiment than others.</a:t>
            </a:r>
          </a:p>
          <a:p>
            <a:r>
              <a:rPr lang="en-US" dirty="0"/>
              <a:t>- Safety had a negative change in posted sentiment using both </a:t>
            </a:r>
            <a:r>
              <a:rPr lang="en-US" dirty="0" err="1"/>
              <a:t>Textblob</a:t>
            </a:r>
            <a:r>
              <a:rPr lang="en-US" dirty="0"/>
              <a:t> and Vader Sentiment Analysis, whereas in flight offerings such as snacks and blankets increased in volatility after covid measures were put into action.</a:t>
            </a:r>
          </a:p>
          <a:p>
            <a:r>
              <a:rPr lang="en-US" dirty="0"/>
              <a:t>Sentiment fell along divided political party lines.</a:t>
            </a:r>
          </a:p>
          <a:p>
            <a:endParaRPr lang="en-US" dirty="0"/>
          </a:p>
        </p:txBody>
      </p:sp>
      <p:sp>
        <p:nvSpPr>
          <p:cNvPr id="5" name="Content Placeholder 4">
            <a:extLst>
              <a:ext uri="{FF2B5EF4-FFF2-40B4-BE49-F238E27FC236}">
                <a16:creationId xmlns:a16="http://schemas.microsoft.com/office/drawing/2014/main" id="{93A1F1A4-320B-6C4E-99AE-77A361B812FB}"/>
              </a:ext>
            </a:extLst>
          </p:cNvPr>
          <p:cNvSpPr>
            <a:spLocks noGrp="1"/>
          </p:cNvSpPr>
          <p:nvPr>
            <p:ph idx="14"/>
          </p:nvPr>
        </p:nvSpPr>
        <p:spPr>
          <a:xfrm>
            <a:off x="367062" y="6723037"/>
            <a:ext cx="6123875" cy="2039963"/>
          </a:xfrm>
        </p:spPr>
        <p:txBody>
          <a:bodyPr/>
          <a:lstStyle/>
          <a:p>
            <a:r>
              <a:rPr lang="en-US" dirty="0"/>
              <a:t>Increase cleaning crew time spent on aircraft in between flight changes.</a:t>
            </a:r>
          </a:p>
          <a:p>
            <a:r>
              <a:rPr lang="en-US" dirty="0"/>
              <a:t>Limit Delta’s political contributions to candidates or make financial disclosures less public.</a:t>
            </a:r>
          </a:p>
          <a:p>
            <a:r>
              <a:rPr lang="en-US" dirty="0"/>
              <a:t>Increase communication between flight attendants and gate agents to resolve seating issues before the flight takes off</a:t>
            </a:r>
          </a:p>
          <a:p>
            <a:r>
              <a:rPr lang="en-US" dirty="0"/>
              <a:t>Stay the course on mask enforcement and regulation.</a:t>
            </a:r>
          </a:p>
        </p:txBody>
      </p:sp>
      <p:sp>
        <p:nvSpPr>
          <p:cNvPr id="6" name="TextBox 5">
            <a:extLst>
              <a:ext uri="{FF2B5EF4-FFF2-40B4-BE49-F238E27FC236}">
                <a16:creationId xmlns:a16="http://schemas.microsoft.com/office/drawing/2014/main" id="{F9467DF7-1A23-3849-9FE3-FF0290F44735}"/>
              </a:ext>
            </a:extLst>
          </p:cNvPr>
          <p:cNvSpPr txBox="1"/>
          <p:nvPr/>
        </p:nvSpPr>
        <p:spPr bwMode="auto">
          <a:xfrm>
            <a:off x="4912963" y="497041"/>
            <a:ext cx="184731" cy="307777"/>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1400" i="0" u="none" strike="noStrike" kern="0" cap="none" spc="0" normalizeH="0" baseline="0" noProof="0" dirty="0">
              <a:ln>
                <a:noFill/>
              </a:ln>
              <a:solidFill>
                <a:schemeClr val="tx1"/>
              </a:solidFill>
              <a:effectLst/>
              <a:uLnTx/>
              <a:uFillTx/>
              <a:latin typeface="+mn-lt"/>
              <a:ea typeface="+mj-ea"/>
              <a:cs typeface="+mj-cs"/>
            </a:endParaRPr>
          </a:p>
        </p:txBody>
      </p:sp>
    </p:spTree>
    <p:extLst>
      <p:ext uri="{BB962C8B-B14F-4D97-AF65-F5344CB8AC3E}">
        <p14:creationId xmlns:p14="http://schemas.microsoft.com/office/powerpoint/2010/main" val="174423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Sentiment Scores</a:t>
            </a:r>
          </a:p>
        </p:txBody>
      </p:sp>
      <p:sp>
        <p:nvSpPr>
          <p:cNvPr id="4" name="Slide Number Placeholder 3"/>
          <p:cNvSpPr>
            <a:spLocks noGrp="1"/>
          </p:cNvSpPr>
          <p:nvPr>
            <p:ph type="sldNum" sz="quarter" idx="10"/>
          </p:nvPr>
        </p:nvSpPr>
        <p:spPr/>
        <p:txBody>
          <a:bodyPr/>
          <a:lstStyle/>
          <a:p>
            <a:pPr>
              <a:defRPr/>
            </a:pPr>
            <a:fld id="{047610F6-8EE9-416B-AA92-0F662D2777BF}" type="slidenum">
              <a:rPr lang="en-US" smtClean="0"/>
              <a:pPr>
                <a:defRPr/>
              </a:pPr>
              <a:t>2</a:t>
            </a:fld>
            <a:endParaRPr lang="en-US" dirty="0"/>
          </a:p>
        </p:txBody>
      </p:sp>
      <p:sp>
        <p:nvSpPr>
          <p:cNvPr id="5" name="Text Placeholder 4"/>
          <p:cNvSpPr>
            <a:spLocks noGrp="1"/>
          </p:cNvSpPr>
          <p:nvPr>
            <p:ph type="body" sz="quarter" idx="11"/>
          </p:nvPr>
        </p:nvSpPr>
        <p:spPr/>
        <p:txBody>
          <a:bodyPr/>
          <a:lstStyle/>
          <a:p>
            <a:r>
              <a:rPr lang="en-US" dirty="0"/>
              <a:t>Scores Increased Generally </a:t>
            </a:r>
          </a:p>
        </p:txBody>
      </p:sp>
      <p:sp>
        <p:nvSpPr>
          <p:cNvPr id="6" name="TextBox 5"/>
          <p:cNvSpPr txBox="1"/>
          <p:nvPr/>
        </p:nvSpPr>
        <p:spPr bwMode="auto">
          <a:xfrm>
            <a:off x="203415" y="1927533"/>
            <a:ext cx="4349212" cy="1815882"/>
          </a:xfrm>
          <a:prstGeom prst="rect">
            <a:avLst/>
          </a:prstGeom>
          <a:solidFill>
            <a:schemeClr val="bg1"/>
          </a:solidFill>
          <a:ln w="19050">
            <a:solidFill>
              <a:schemeClr val="accent1"/>
            </a:solidFill>
            <a:miter lim="800000"/>
            <a:headEnd/>
            <a:tailEnd/>
          </a:ln>
        </p:spPr>
        <p:txBody>
          <a:bodyPr vert="horz" wrap="square" lIns="91440" tIns="45720" rIns="91440" bIns="45720" numCol="1" rtlCol="0" anchor="ctr" anchorCtr="0" compatLnSpc="1">
            <a:prstTxWarp prst="textNoShape">
              <a:avLst/>
            </a:prstTxWarp>
            <a:spAutoFit/>
          </a:bodyPr>
          <a:lstStyle/>
          <a:p>
            <a:pPr>
              <a:buNone/>
            </a:pPr>
            <a:r>
              <a:rPr kumimoji="0" lang="en-US" sz="1400" b="1" i="0" u="none" strike="noStrike" kern="0" cap="none" spc="0" normalizeH="0" noProof="0" dirty="0">
                <a:ln>
                  <a:noFill/>
                </a:ln>
                <a:solidFill>
                  <a:schemeClr val="accent1"/>
                </a:solidFill>
                <a:effectLst/>
                <a:uLnTx/>
                <a:uFillTx/>
                <a:latin typeface="+mj-lt"/>
                <a:ea typeface="+mj-ea"/>
                <a:cs typeface="+mj-cs"/>
              </a:rPr>
              <a:t>Delta Overall Sentiment Score 2019:</a:t>
            </a:r>
          </a:p>
          <a:p>
            <a:pPr>
              <a:buNone/>
            </a:pPr>
            <a:endParaRPr lang="en-US" sz="1400" kern="0" dirty="0">
              <a:latin typeface="+mj-lt"/>
              <a:ea typeface="+mj-ea"/>
              <a:cs typeface="+mj-cs"/>
            </a:endParaRPr>
          </a:p>
          <a:p>
            <a:pPr>
              <a:buNone/>
            </a:pPr>
            <a:r>
              <a:rPr lang="en-US" sz="1400" dirty="0"/>
              <a:t>0.135</a:t>
            </a:r>
          </a:p>
          <a:p>
            <a:pPr>
              <a:buNone/>
            </a:pPr>
            <a:endParaRPr kumimoji="0" lang="en-US" sz="1400" i="0" u="none" strike="noStrike" kern="0" cap="none" spc="0" normalizeH="0" baseline="0" noProof="0" dirty="0">
              <a:ln>
                <a:noFill/>
              </a:ln>
              <a:solidFill>
                <a:schemeClr val="tx1"/>
              </a:solidFill>
              <a:effectLst/>
              <a:uLnTx/>
              <a:uFillTx/>
              <a:latin typeface="+mj-lt"/>
              <a:ea typeface="+mj-ea"/>
              <a:cs typeface="+mj-cs"/>
            </a:endParaRPr>
          </a:p>
          <a:p>
            <a:pPr>
              <a:buNone/>
            </a:pPr>
            <a:r>
              <a:rPr lang="en-US" sz="1400" b="1" kern="0" dirty="0">
                <a:solidFill>
                  <a:schemeClr val="accent1"/>
                </a:solidFill>
              </a:rPr>
              <a:t>Delta Overall Sentiment Score 2020:</a:t>
            </a:r>
          </a:p>
          <a:p>
            <a:pPr>
              <a:buNone/>
            </a:pPr>
            <a:endParaRPr kumimoji="0" lang="en-US" sz="1400" i="0" u="none" strike="noStrike" kern="0" cap="none" spc="0" normalizeH="0" baseline="0" noProof="0" dirty="0">
              <a:ln>
                <a:noFill/>
              </a:ln>
              <a:solidFill>
                <a:schemeClr val="tx1"/>
              </a:solidFill>
              <a:effectLst/>
              <a:uLnTx/>
              <a:uFillTx/>
              <a:latin typeface="+mj-lt"/>
              <a:ea typeface="+mj-ea"/>
              <a:cs typeface="+mj-cs"/>
            </a:endParaRPr>
          </a:p>
          <a:p>
            <a:pPr>
              <a:buNone/>
            </a:pPr>
            <a:r>
              <a:rPr lang="en-US" sz="1400" dirty="0"/>
              <a:t>0.171</a:t>
            </a:r>
            <a:endParaRPr lang="en-US" sz="1400" kern="0" dirty="0">
              <a:latin typeface="+mj-lt"/>
              <a:ea typeface="+mj-ea"/>
              <a:cs typeface="+mj-cs"/>
            </a:endParaRPr>
          </a:p>
          <a:p>
            <a:pPr>
              <a:buNone/>
            </a:pPr>
            <a:endParaRPr kumimoji="0" lang="en-US" sz="1400" i="0" u="none" strike="noStrike" kern="0" cap="none" spc="0" normalizeH="0" baseline="0" noProof="0" dirty="0">
              <a:ln>
                <a:noFill/>
              </a:ln>
              <a:solidFill>
                <a:schemeClr val="tx1"/>
              </a:solidFill>
              <a:effectLst/>
              <a:uLnTx/>
              <a:uFillTx/>
              <a:latin typeface="+mj-lt"/>
              <a:ea typeface="+mj-ea"/>
              <a:cs typeface="+mj-cs"/>
            </a:endParaRPr>
          </a:p>
        </p:txBody>
      </p:sp>
      <p:sp>
        <p:nvSpPr>
          <p:cNvPr id="8" name="TextBox 7"/>
          <p:cNvSpPr txBox="1"/>
          <p:nvPr/>
        </p:nvSpPr>
        <p:spPr bwMode="auto">
          <a:xfrm>
            <a:off x="606372" y="4484062"/>
            <a:ext cx="5205492" cy="307777"/>
          </a:xfrm>
          <a:prstGeom prst="rect">
            <a:avLst/>
          </a:prstGeom>
          <a:solidFill>
            <a:schemeClr val="bg1"/>
          </a:solidFill>
          <a:ln w="19050">
            <a:solidFill>
              <a:schemeClr val="tx2"/>
            </a:solidFill>
            <a:miter lim="800000"/>
            <a:headEnd/>
            <a:tailEnd/>
          </a:ln>
        </p:spPr>
        <p:txBody>
          <a:bodyPr vert="horz" wrap="square" lIns="91440" tIns="45720" rIns="91440" bIns="45720" numCol="1" rtlCol="0" anchor="ctr" anchorCtr="0" compatLnSpc="1">
            <a:prstTxWarp prst="textNoShape">
              <a:avLst/>
            </a:prstTxWarp>
            <a:spAutoFit/>
          </a:bodyPr>
          <a:lstStyle/>
          <a:p>
            <a:pPr algn="ctr">
              <a:buNone/>
            </a:pPr>
            <a:r>
              <a:rPr lang="en-US" sz="1400" b="1" kern="0" dirty="0">
                <a:solidFill>
                  <a:schemeClr val="tx1">
                    <a:lumMod val="50000"/>
                    <a:lumOff val="50000"/>
                  </a:schemeClr>
                </a:solidFill>
                <a:latin typeface="+mj-lt"/>
                <a:ea typeface="+mj-ea"/>
                <a:cs typeface="+mj-cs"/>
              </a:rPr>
              <a:t>But when it comes to Isolating the topic of Safety: </a:t>
            </a:r>
            <a:endParaRPr kumimoji="0" lang="en-US" sz="1400" b="1" i="0" u="none" strike="noStrike" kern="0" cap="none" spc="0" normalizeH="0" noProof="0" dirty="0">
              <a:ln>
                <a:noFill/>
              </a:ln>
              <a:solidFill>
                <a:schemeClr val="tx1">
                  <a:lumMod val="50000"/>
                  <a:lumOff val="50000"/>
                </a:schemeClr>
              </a:solidFill>
              <a:effectLst/>
              <a:uLnTx/>
              <a:uFillTx/>
              <a:latin typeface="+mj-lt"/>
              <a:ea typeface="+mj-ea"/>
              <a:cs typeface="+mj-cs"/>
            </a:endParaRPr>
          </a:p>
        </p:txBody>
      </p:sp>
      <p:pic>
        <p:nvPicPr>
          <p:cNvPr id="10" name="Picture 9" descr="Chart, line chart, histogram&#10;&#10;Description automatically generated">
            <a:extLst>
              <a:ext uri="{FF2B5EF4-FFF2-40B4-BE49-F238E27FC236}">
                <a16:creationId xmlns:a16="http://schemas.microsoft.com/office/drawing/2014/main" id="{0693EBB6-04B3-BC47-AEF3-F2D7A9D54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29546"/>
            <a:ext cx="6718515" cy="3342807"/>
          </a:xfrm>
          <a:prstGeom prst="rect">
            <a:avLst/>
          </a:prstGeom>
        </p:spPr>
      </p:pic>
    </p:spTree>
    <p:extLst>
      <p:ext uri="{BB962C8B-B14F-4D97-AF65-F5344CB8AC3E}">
        <p14:creationId xmlns:p14="http://schemas.microsoft.com/office/powerpoint/2010/main" val="1151762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Safety Tweet Examples:</a:t>
            </a:r>
          </a:p>
        </p:txBody>
      </p:sp>
      <p:sp>
        <p:nvSpPr>
          <p:cNvPr id="3" name="Content Placeholder 2"/>
          <p:cNvSpPr>
            <a:spLocks noGrp="1"/>
          </p:cNvSpPr>
          <p:nvPr>
            <p:ph idx="1"/>
          </p:nvPr>
        </p:nvSpPr>
        <p:spPr>
          <a:xfrm>
            <a:off x="366650" y="2107407"/>
            <a:ext cx="6123875" cy="5486400"/>
          </a:xfrm>
        </p:spPr>
        <p:txBody>
          <a:bodyPr/>
          <a:lstStyle/>
          <a:p>
            <a:endParaRPr lang="en-US" sz="1200" dirty="0"/>
          </a:p>
          <a:p>
            <a:r>
              <a:rPr lang="en-US" dirty="0"/>
              <a:t>“In the middle of covid Delta is not cleaning the seats, or following any safety protocols for their passengers, this flight LA-New Orleans, business class, and that </a:t>
            </a:r>
            <a:r>
              <a:rPr lang="en-US" dirty="0" err="1"/>
              <a:t>kleenex</a:t>
            </a:r>
            <a:r>
              <a:rPr lang="en-US" dirty="0"/>
              <a:t> was there from the previous flight!!! 😡”</a:t>
            </a:r>
          </a:p>
          <a:p>
            <a:pPr marL="0" indent="0">
              <a:buNone/>
            </a:pPr>
            <a:endParaRPr lang="en-US" dirty="0"/>
          </a:p>
          <a:p>
            <a:r>
              <a:rPr lang="en-US" dirty="0"/>
              <a:t> “I’m on a Delta flight and two men seated in my row are blatantly disregarding the mask rule, playing on their phones without any sort of face covering. Flight attendants have yet to approach them reminding them of the rule. I feel unsafe.”</a:t>
            </a:r>
          </a:p>
          <a:p>
            <a:pPr marL="0" indent="0">
              <a:buNone/>
            </a:pPr>
            <a:endParaRPr lang="en-US" dirty="0"/>
          </a:p>
          <a:p>
            <a:r>
              <a:rPr lang="en-US" dirty="0"/>
              <a:t>“Delta books a stranger in the seat next to me on a flight, I discovered this after boarding, and the answer by the flight attendant was, this is a fully booked flight... Very unhappy with Delta in these days of rising cases.”</a:t>
            </a:r>
          </a:p>
          <a:p>
            <a:pPr marL="0" indent="0">
              <a:buNone/>
            </a:pPr>
            <a:endParaRPr lang="en-US" dirty="0"/>
          </a:p>
          <a:p>
            <a:r>
              <a:rPr lang="en-US" dirty="0"/>
              <a:t>“Hey Delta! Little confused as to why I’m sitting next to someone on my flight when you guys tout having seats blocked? And say to keep a safe distance?”</a:t>
            </a:r>
          </a:p>
          <a:p>
            <a:endParaRPr lang="en-US" sz="1200" dirty="0"/>
          </a:p>
        </p:txBody>
      </p:sp>
      <p:sp>
        <p:nvSpPr>
          <p:cNvPr id="4" name="Slide Number Placeholder 3"/>
          <p:cNvSpPr>
            <a:spLocks noGrp="1"/>
          </p:cNvSpPr>
          <p:nvPr>
            <p:ph type="sldNum" sz="quarter" idx="10"/>
          </p:nvPr>
        </p:nvSpPr>
        <p:spPr/>
        <p:txBody>
          <a:bodyPr/>
          <a:lstStyle/>
          <a:p>
            <a:pPr>
              <a:defRPr/>
            </a:pPr>
            <a:fld id="{047610F6-8EE9-416B-AA92-0F662D2777BF}" type="slidenum">
              <a:rPr lang="en-US" smtClean="0"/>
              <a:pPr>
                <a:defRPr/>
              </a:pPr>
              <a:t>3</a:t>
            </a:fld>
            <a:endParaRPr lang="en-US" dirty="0"/>
          </a:p>
        </p:txBody>
      </p:sp>
      <p:sp>
        <p:nvSpPr>
          <p:cNvPr id="5" name="Text Placeholder 4"/>
          <p:cNvSpPr>
            <a:spLocks noGrp="1"/>
          </p:cNvSpPr>
          <p:nvPr>
            <p:ph type="body" sz="quarter" idx="11"/>
          </p:nvPr>
        </p:nvSpPr>
        <p:spPr/>
        <p:txBody>
          <a:bodyPr/>
          <a:lstStyle/>
          <a:p>
            <a:r>
              <a:rPr lang="en-US" dirty="0"/>
              <a:t>Tweets Regarding Seat Issues</a:t>
            </a:r>
          </a:p>
        </p:txBody>
      </p:sp>
    </p:spTree>
    <p:extLst>
      <p:ext uri="{BB962C8B-B14F-4D97-AF65-F5344CB8AC3E}">
        <p14:creationId xmlns:p14="http://schemas.microsoft.com/office/powerpoint/2010/main" val="45054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0152EE-666C-EB4D-ACFC-7E36488830A3}"/>
              </a:ext>
            </a:extLst>
          </p:cNvPr>
          <p:cNvSpPr>
            <a:spLocks noGrp="1"/>
          </p:cNvSpPr>
          <p:nvPr>
            <p:ph type="sldNum" sz="quarter" idx="10"/>
          </p:nvPr>
        </p:nvSpPr>
        <p:spPr/>
        <p:txBody>
          <a:bodyPr/>
          <a:lstStyle/>
          <a:p>
            <a:pPr>
              <a:defRPr/>
            </a:pPr>
            <a:fld id="{B78F82E6-01B2-4750-9F69-3BF7240552CD}" type="slidenum">
              <a:rPr lang="en-US" smtClean="0"/>
              <a:pPr>
                <a:defRPr/>
              </a:pPr>
              <a:t>4</a:t>
            </a:fld>
            <a:endParaRPr lang="en-US" dirty="0"/>
          </a:p>
        </p:txBody>
      </p:sp>
      <p:sp>
        <p:nvSpPr>
          <p:cNvPr id="15" name="Rectangle 14">
            <a:extLst>
              <a:ext uri="{FF2B5EF4-FFF2-40B4-BE49-F238E27FC236}">
                <a16:creationId xmlns:a16="http://schemas.microsoft.com/office/drawing/2014/main" id="{22445F8F-1925-9743-816A-3CAD027BA93C}"/>
              </a:ext>
            </a:extLst>
          </p:cNvPr>
          <p:cNvSpPr/>
          <p:nvPr/>
        </p:nvSpPr>
        <p:spPr bwMode="auto">
          <a:xfrm>
            <a:off x="367061" y="381000"/>
            <a:ext cx="6123873" cy="58477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R="0" algn="ctr" defTabSz="914400" rtl="0" eaLnBrk="0" fontAlgn="base" latinLnBrk="0" hangingPunct="0">
              <a:lnSpc>
                <a:spcPct val="100000"/>
              </a:lnSpc>
              <a:spcBef>
                <a:spcPct val="0"/>
              </a:spcBef>
              <a:spcAft>
                <a:spcPct val="0"/>
              </a:spcAft>
              <a:buClrTx/>
              <a:buSzTx/>
              <a:buNone/>
              <a:tabLst/>
            </a:pPr>
            <a:r>
              <a:rPr lang="en-US" sz="3200" dirty="0">
                <a:solidFill>
                  <a:schemeClr val="bg1"/>
                </a:solidFill>
              </a:rPr>
              <a:t>Seasonal Dips in Summer </a:t>
            </a:r>
            <a:endParaRPr kumimoji="0" lang="en-US" sz="3200" b="0" i="0" u="none" strike="noStrike" cap="none" normalizeH="0" baseline="0" dirty="0">
              <a:ln>
                <a:noFill/>
              </a:ln>
              <a:solidFill>
                <a:schemeClr val="bg1"/>
              </a:solidFill>
              <a:effectLst/>
              <a:latin typeface="Arial" charset="0"/>
              <a:ea typeface="MS PGothic" pitchFamily="34" charset="-128"/>
            </a:endParaRPr>
          </a:p>
        </p:txBody>
      </p:sp>
      <p:sp>
        <p:nvSpPr>
          <p:cNvPr id="16" name="Rectangle 15">
            <a:extLst>
              <a:ext uri="{FF2B5EF4-FFF2-40B4-BE49-F238E27FC236}">
                <a16:creationId xmlns:a16="http://schemas.microsoft.com/office/drawing/2014/main" id="{E38043CA-1542-A049-96CD-38FCFB4D5C16}"/>
              </a:ext>
            </a:extLst>
          </p:cNvPr>
          <p:cNvSpPr/>
          <p:nvPr/>
        </p:nvSpPr>
        <p:spPr bwMode="auto">
          <a:xfrm>
            <a:off x="367061" y="1013870"/>
            <a:ext cx="6123874" cy="333718"/>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R="0" algn="l" defTabSz="914400" rtl="0" eaLnBrk="0" fontAlgn="base" latinLnBrk="0" hangingPunct="0">
              <a:lnSpc>
                <a:spcPct val="100000"/>
              </a:lnSpc>
              <a:spcBef>
                <a:spcPct val="0"/>
              </a:spcBef>
              <a:spcAft>
                <a:spcPct val="0"/>
              </a:spcAft>
              <a:buClrTx/>
              <a:buSzTx/>
              <a:buNone/>
              <a:tabLst/>
            </a:pPr>
            <a:endParaRPr kumimoji="0" lang="en-US" sz="1600" b="0" i="0" u="none" strike="noStrike" cap="none" normalizeH="0" baseline="0" dirty="0">
              <a:ln>
                <a:noFill/>
              </a:ln>
              <a:solidFill>
                <a:schemeClr val="tx1"/>
              </a:solidFill>
              <a:effectLst/>
              <a:latin typeface="Arial" charset="0"/>
              <a:ea typeface="MS PGothic" pitchFamily="34" charset="-128"/>
            </a:endParaRPr>
          </a:p>
        </p:txBody>
      </p:sp>
      <p:sp>
        <p:nvSpPr>
          <p:cNvPr id="23" name="Rectangle 22">
            <a:extLst>
              <a:ext uri="{FF2B5EF4-FFF2-40B4-BE49-F238E27FC236}">
                <a16:creationId xmlns:a16="http://schemas.microsoft.com/office/drawing/2014/main" id="{B726D0AD-1A47-CB40-8759-6D3DEB00522D}"/>
              </a:ext>
            </a:extLst>
          </p:cNvPr>
          <p:cNvSpPr/>
          <p:nvPr/>
        </p:nvSpPr>
        <p:spPr bwMode="auto">
          <a:xfrm>
            <a:off x="154983" y="1906292"/>
            <a:ext cx="6617292" cy="664877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169863" marR="0" indent="-169863" algn="l" defTabSz="914400" rtl="0" eaLnBrk="0" fontAlgn="base" latinLnBrk="0" hangingPunct="0">
              <a:lnSpc>
                <a:spcPct val="100000"/>
              </a:lnSpc>
              <a:spcBef>
                <a:spcPct val="0"/>
              </a:spcBef>
              <a:spcAft>
                <a:spcPct val="0"/>
              </a:spcAft>
              <a:buClrTx/>
              <a:buSzTx/>
              <a:buFont typeface="Wingdings" pitchFamily="2" charset="2"/>
              <a:buChar char="§"/>
              <a:tabLst/>
            </a:pPr>
            <a:endParaRPr kumimoji="0" lang="en-US" sz="1600" b="0" i="0" u="none" strike="noStrike" cap="none" normalizeH="0" baseline="0">
              <a:ln>
                <a:noFill/>
              </a:ln>
              <a:solidFill>
                <a:schemeClr val="tx1"/>
              </a:solidFill>
              <a:effectLst/>
              <a:latin typeface="Arial" charset="0"/>
              <a:ea typeface="MS PGothic" pitchFamily="34" charset="-128"/>
            </a:endParaRPr>
          </a:p>
        </p:txBody>
      </p:sp>
      <p:pic>
        <p:nvPicPr>
          <p:cNvPr id="25" name="Picture 24" descr="Graphical user interface, chart, line chart&#10;&#10;Description automatically generated">
            <a:extLst>
              <a:ext uri="{FF2B5EF4-FFF2-40B4-BE49-F238E27FC236}">
                <a16:creationId xmlns:a16="http://schemas.microsoft.com/office/drawing/2014/main" id="{7CDBA83B-AE99-8A43-89FE-988559E9D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83" y="2710132"/>
            <a:ext cx="6617292" cy="3723736"/>
          </a:xfrm>
          <a:prstGeom prst="rect">
            <a:avLst/>
          </a:prstGeom>
        </p:spPr>
      </p:pic>
      <p:sp>
        <p:nvSpPr>
          <p:cNvPr id="26" name="Rectangle 25">
            <a:extLst>
              <a:ext uri="{FF2B5EF4-FFF2-40B4-BE49-F238E27FC236}">
                <a16:creationId xmlns:a16="http://schemas.microsoft.com/office/drawing/2014/main" id="{28D1A53A-D4A0-D84A-9582-016CCF4E5669}"/>
              </a:ext>
            </a:extLst>
          </p:cNvPr>
          <p:cNvSpPr/>
          <p:nvPr/>
        </p:nvSpPr>
        <p:spPr bwMode="auto">
          <a:xfrm>
            <a:off x="367061" y="6896746"/>
            <a:ext cx="6335956" cy="5847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169863" marR="0" indent="-169863"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1600" b="0" i="0" u="none" strike="noStrike" cap="none" normalizeH="0" baseline="0" dirty="0">
                <a:ln>
                  <a:noFill/>
                </a:ln>
                <a:solidFill>
                  <a:schemeClr val="tx1"/>
                </a:solidFill>
                <a:effectLst/>
                <a:latin typeface="Arial" charset="0"/>
                <a:ea typeface="MS PGothic" pitchFamily="34" charset="-128"/>
              </a:rPr>
              <a:t>As you can see, there is still a very large </a:t>
            </a:r>
            <a:r>
              <a:rPr lang="en-US" dirty="0"/>
              <a:t>dip in December 2020 that does not account for the seasonality.</a:t>
            </a:r>
            <a:endParaRPr kumimoji="0" lang="en-US" sz="1600" b="0" i="0" u="none" strike="noStrike" cap="none" normalizeH="0" baseline="0" dirty="0">
              <a:ln>
                <a:noFill/>
              </a:ln>
              <a:solidFill>
                <a:schemeClr val="tx1"/>
              </a:solidFill>
              <a:effectLst/>
              <a:latin typeface="Arial" charset="0"/>
              <a:ea typeface="MS PGothic" pitchFamily="34" charset="-128"/>
            </a:endParaRPr>
          </a:p>
        </p:txBody>
      </p:sp>
    </p:spTree>
    <p:extLst>
      <p:ext uri="{BB962C8B-B14F-4D97-AF65-F5344CB8AC3E}">
        <p14:creationId xmlns:p14="http://schemas.microsoft.com/office/powerpoint/2010/main" val="21127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0152EE-666C-EB4D-ACFC-7E36488830A3}"/>
              </a:ext>
            </a:extLst>
          </p:cNvPr>
          <p:cNvSpPr>
            <a:spLocks noGrp="1"/>
          </p:cNvSpPr>
          <p:nvPr>
            <p:ph type="sldNum" sz="quarter" idx="10"/>
          </p:nvPr>
        </p:nvSpPr>
        <p:spPr/>
        <p:txBody>
          <a:bodyPr/>
          <a:lstStyle/>
          <a:p>
            <a:pPr>
              <a:defRPr/>
            </a:pPr>
            <a:fld id="{B78F82E6-01B2-4750-9F69-3BF7240552CD}" type="slidenum">
              <a:rPr lang="en-US" smtClean="0"/>
              <a:pPr>
                <a:defRPr/>
              </a:pPr>
              <a:t>5</a:t>
            </a:fld>
            <a:endParaRPr lang="en-US" dirty="0"/>
          </a:p>
        </p:txBody>
      </p:sp>
      <p:sp>
        <p:nvSpPr>
          <p:cNvPr id="15" name="Rectangle 14">
            <a:extLst>
              <a:ext uri="{FF2B5EF4-FFF2-40B4-BE49-F238E27FC236}">
                <a16:creationId xmlns:a16="http://schemas.microsoft.com/office/drawing/2014/main" id="{22445F8F-1925-9743-816A-3CAD027BA93C}"/>
              </a:ext>
            </a:extLst>
          </p:cNvPr>
          <p:cNvSpPr/>
          <p:nvPr/>
        </p:nvSpPr>
        <p:spPr bwMode="auto">
          <a:xfrm>
            <a:off x="367061" y="381000"/>
            <a:ext cx="6123873" cy="584775"/>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R="0" algn="ctr" defTabSz="914400" rtl="0" eaLnBrk="0" fontAlgn="base" latinLnBrk="0" hangingPunct="0">
              <a:lnSpc>
                <a:spcPct val="100000"/>
              </a:lnSpc>
              <a:spcBef>
                <a:spcPct val="0"/>
              </a:spcBef>
              <a:spcAft>
                <a:spcPct val="0"/>
              </a:spcAft>
              <a:buClrTx/>
              <a:buSzTx/>
              <a:buNone/>
              <a:tabLst/>
            </a:pPr>
            <a:r>
              <a:rPr lang="en-US" sz="3200" dirty="0">
                <a:solidFill>
                  <a:schemeClr val="bg1"/>
                </a:solidFill>
              </a:rPr>
              <a:t>Describing the December Dip </a:t>
            </a:r>
            <a:endParaRPr kumimoji="0" lang="en-US" sz="3200" b="0" i="0" u="none" strike="noStrike" cap="none" normalizeH="0" baseline="0" dirty="0">
              <a:ln>
                <a:noFill/>
              </a:ln>
              <a:solidFill>
                <a:schemeClr val="bg1"/>
              </a:solidFill>
              <a:effectLst/>
              <a:latin typeface="Arial" charset="0"/>
              <a:ea typeface="MS PGothic" pitchFamily="34" charset="-128"/>
            </a:endParaRPr>
          </a:p>
        </p:txBody>
      </p:sp>
      <p:sp>
        <p:nvSpPr>
          <p:cNvPr id="16" name="Rectangle 15">
            <a:extLst>
              <a:ext uri="{FF2B5EF4-FFF2-40B4-BE49-F238E27FC236}">
                <a16:creationId xmlns:a16="http://schemas.microsoft.com/office/drawing/2014/main" id="{E38043CA-1542-A049-96CD-38FCFB4D5C16}"/>
              </a:ext>
            </a:extLst>
          </p:cNvPr>
          <p:cNvSpPr/>
          <p:nvPr/>
        </p:nvSpPr>
        <p:spPr bwMode="auto">
          <a:xfrm>
            <a:off x="367061" y="1013870"/>
            <a:ext cx="6123874" cy="333718"/>
          </a:xfrm>
          <a:prstGeom prst="rect">
            <a:avLst/>
          </a:pr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R="0" algn="l" defTabSz="914400" rtl="0" eaLnBrk="0" fontAlgn="base" latinLnBrk="0" hangingPunct="0">
              <a:lnSpc>
                <a:spcPct val="100000"/>
              </a:lnSpc>
              <a:spcBef>
                <a:spcPct val="0"/>
              </a:spcBef>
              <a:spcAft>
                <a:spcPct val="0"/>
              </a:spcAft>
              <a:buClrTx/>
              <a:buSzTx/>
              <a:buNone/>
              <a:tabLst/>
            </a:pPr>
            <a:endParaRPr kumimoji="0" lang="en-US" sz="1600" b="0" i="0" u="none" strike="noStrike" cap="none" normalizeH="0" baseline="0" dirty="0">
              <a:ln>
                <a:noFill/>
              </a:ln>
              <a:solidFill>
                <a:schemeClr val="tx1"/>
              </a:solidFill>
              <a:effectLst/>
              <a:latin typeface="Arial" charset="0"/>
              <a:ea typeface="MS PGothic" pitchFamily="34" charset="-128"/>
            </a:endParaRPr>
          </a:p>
        </p:txBody>
      </p:sp>
      <p:sp>
        <p:nvSpPr>
          <p:cNvPr id="5" name="Rectangle 4">
            <a:extLst>
              <a:ext uri="{FF2B5EF4-FFF2-40B4-BE49-F238E27FC236}">
                <a16:creationId xmlns:a16="http://schemas.microsoft.com/office/drawing/2014/main" id="{92082D7F-99DF-B749-BA59-4F1831A90270}"/>
              </a:ext>
            </a:extLst>
          </p:cNvPr>
          <p:cNvSpPr/>
          <p:nvPr/>
        </p:nvSpPr>
        <p:spPr bwMode="auto">
          <a:xfrm>
            <a:off x="269258" y="2604360"/>
            <a:ext cx="6266214" cy="6059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169863" marR="0" indent="-169863" algn="l" defTabSz="914400" rtl="0" eaLnBrk="0" fontAlgn="base" latinLnBrk="0" hangingPunct="0">
              <a:lnSpc>
                <a:spcPct val="100000"/>
              </a:lnSpc>
              <a:spcBef>
                <a:spcPct val="0"/>
              </a:spcBef>
              <a:spcAft>
                <a:spcPct val="0"/>
              </a:spcAft>
              <a:buClrTx/>
              <a:buSzTx/>
              <a:buFont typeface="Wingdings" pitchFamily="2" charset="2"/>
              <a:buChar char="§"/>
              <a:tabLst/>
            </a:pPr>
            <a:endParaRPr kumimoji="0" lang="en-US" sz="1600" b="0" i="0" u="none" strike="noStrike" cap="none" normalizeH="0" baseline="0" dirty="0">
              <a:ln>
                <a:noFill/>
              </a:ln>
              <a:solidFill>
                <a:schemeClr val="tx1"/>
              </a:solidFill>
              <a:effectLst/>
              <a:latin typeface="Arial" charset="0"/>
              <a:ea typeface="MS PGothic" pitchFamily="34" charset="-128"/>
            </a:endParaRPr>
          </a:p>
        </p:txBody>
      </p:sp>
      <p:pic>
        <p:nvPicPr>
          <p:cNvPr id="7" name="Picture 6" descr="A picture containing text, receipt&#10;&#10;Description automatically generated">
            <a:extLst>
              <a:ext uri="{FF2B5EF4-FFF2-40B4-BE49-F238E27FC236}">
                <a16:creationId xmlns:a16="http://schemas.microsoft.com/office/drawing/2014/main" id="{B03D4269-AF1B-A34C-A720-AE0AA85F0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670" y="6238771"/>
            <a:ext cx="2773063" cy="2678624"/>
          </a:xfrm>
          <a:prstGeom prst="rect">
            <a:avLst/>
          </a:prstGeom>
        </p:spPr>
      </p:pic>
      <p:sp>
        <p:nvSpPr>
          <p:cNvPr id="8" name="TextBox 7">
            <a:extLst>
              <a:ext uri="{FF2B5EF4-FFF2-40B4-BE49-F238E27FC236}">
                <a16:creationId xmlns:a16="http://schemas.microsoft.com/office/drawing/2014/main" id="{B6718D90-2EC6-B34E-A5CB-0F83BBF68280}"/>
              </a:ext>
            </a:extLst>
          </p:cNvPr>
          <p:cNvSpPr txBox="1"/>
          <p:nvPr/>
        </p:nvSpPr>
        <p:spPr bwMode="auto">
          <a:xfrm>
            <a:off x="1948909" y="5518671"/>
            <a:ext cx="2960176" cy="73866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400" i="0" u="none" strike="noStrike" kern="0" cap="none" spc="0" normalizeH="0" baseline="0" noProof="0" dirty="0">
                <a:ln>
                  <a:noFill/>
                </a:ln>
                <a:solidFill>
                  <a:schemeClr val="tx1"/>
                </a:solidFill>
                <a:effectLst/>
                <a:uLnTx/>
                <a:uFillTx/>
                <a:latin typeface="+mn-lt"/>
                <a:ea typeface="+mj-ea"/>
                <a:cs typeface="+mj-cs"/>
              </a:rPr>
              <a:t>Word Counts of tweets with </a:t>
            </a:r>
            <a:r>
              <a:rPr lang="en-US" sz="1400" kern="0" dirty="0">
                <a:latin typeface="+mn-lt"/>
                <a:ea typeface="+mj-ea"/>
                <a:cs typeface="+mj-cs"/>
              </a:rPr>
              <a:t>negative</a:t>
            </a:r>
            <a:r>
              <a:rPr kumimoji="0" lang="en-US" sz="1400" i="0" u="none" strike="noStrike" kern="0" cap="none" spc="0" normalizeH="0" baseline="0" noProof="0" dirty="0">
                <a:ln>
                  <a:noFill/>
                </a:ln>
                <a:solidFill>
                  <a:schemeClr val="tx1"/>
                </a:solidFill>
                <a:effectLst/>
                <a:uLnTx/>
                <a:uFillTx/>
                <a:latin typeface="+mn-lt"/>
                <a:ea typeface="+mj-ea"/>
                <a:cs typeface="+mj-cs"/>
              </a:rPr>
              <a:t> Sentiment Score on December 12, 2020 :</a:t>
            </a:r>
          </a:p>
        </p:txBody>
      </p:sp>
      <p:pic>
        <p:nvPicPr>
          <p:cNvPr id="10" name="Picture 9" descr="Table&#10;&#10;Description automatically generated">
            <a:extLst>
              <a:ext uri="{FF2B5EF4-FFF2-40B4-BE49-F238E27FC236}">
                <a16:creationId xmlns:a16="http://schemas.microsoft.com/office/drawing/2014/main" id="{680ADDA0-D092-D54E-84FC-DAE6A2543F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61" y="1721430"/>
            <a:ext cx="3878294" cy="3539007"/>
          </a:xfrm>
          <a:prstGeom prst="rect">
            <a:avLst/>
          </a:prstGeom>
        </p:spPr>
      </p:pic>
      <p:sp>
        <p:nvSpPr>
          <p:cNvPr id="12" name="Rectangle 11">
            <a:extLst>
              <a:ext uri="{FF2B5EF4-FFF2-40B4-BE49-F238E27FC236}">
                <a16:creationId xmlns:a16="http://schemas.microsoft.com/office/drawing/2014/main" id="{D99934F5-5F84-3847-AC15-4BAC859AF5F1}"/>
              </a:ext>
            </a:extLst>
          </p:cNvPr>
          <p:cNvSpPr/>
          <p:nvPr/>
        </p:nvSpPr>
        <p:spPr bwMode="auto">
          <a:xfrm>
            <a:off x="1876670" y="5482987"/>
            <a:ext cx="2526920" cy="352838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169863" marR="0" indent="-169863" algn="l" defTabSz="914400" rtl="0" eaLnBrk="0" fontAlgn="base" latinLnBrk="0" hangingPunct="0">
              <a:lnSpc>
                <a:spcPct val="100000"/>
              </a:lnSpc>
              <a:spcBef>
                <a:spcPct val="0"/>
              </a:spcBef>
              <a:spcAft>
                <a:spcPct val="0"/>
              </a:spcAft>
              <a:buClrTx/>
              <a:buSzTx/>
              <a:buFont typeface="Wingdings" pitchFamily="2" charset="2"/>
              <a:buChar char="§"/>
              <a:tabLst/>
            </a:pPr>
            <a:endParaRPr kumimoji="0" lang="en-US" sz="1600" b="0" i="0" u="none" strike="noStrike" cap="none" normalizeH="0" baseline="0">
              <a:ln>
                <a:noFill/>
              </a:ln>
              <a:solidFill>
                <a:schemeClr val="tx1"/>
              </a:solidFill>
              <a:effectLst/>
              <a:latin typeface="Arial" charset="0"/>
              <a:ea typeface="MS PGothic" pitchFamily="34" charset="-128"/>
            </a:endParaRPr>
          </a:p>
        </p:txBody>
      </p:sp>
      <p:sp>
        <p:nvSpPr>
          <p:cNvPr id="13" name="TextBox 12">
            <a:extLst>
              <a:ext uri="{FF2B5EF4-FFF2-40B4-BE49-F238E27FC236}">
                <a16:creationId xmlns:a16="http://schemas.microsoft.com/office/drawing/2014/main" id="{3D3F533D-0A21-6344-9247-37E9E4A105B0}"/>
              </a:ext>
            </a:extLst>
          </p:cNvPr>
          <p:cNvSpPr txBox="1"/>
          <p:nvPr/>
        </p:nvSpPr>
        <p:spPr bwMode="auto">
          <a:xfrm>
            <a:off x="4576660" y="2510277"/>
            <a:ext cx="2027747" cy="1169551"/>
          </a:xfrm>
          <a:prstGeom prst="rect">
            <a:avLst/>
          </a:prstGeom>
          <a:noFill/>
          <a:ln w="22225">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400" i="0" u="none" strike="noStrike" kern="0" cap="none" spc="0" normalizeH="0" baseline="0" noProof="0" dirty="0">
                <a:ln>
                  <a:noFill/>
                </a:ln>
                <a:solidFill>
                  <a:schemeClr val="tx1"/>
                </a:solidFill>
                <a:effectLst/>
                <a:uLnTx/>
                <a:uFillTx/>
                <a:latin typeface="+mn-lt"/>
                <a:ea typeface="+mj-ea"/>
                <a:cs typeface="+mj-cs"/>
              </a:rPr>
              <a:t>Chart showing Delta political contributions that was leaked on twitter from </a:t>
            </a:r>
            <a:r>
              <a:rPr kumimoji="0" lang="en-US" sz="1400" i="0" u="none" strike="noStrike" kern="0" cap="none" spc="0" normalizeH="0" baseline="0" noProof="0" dirty="0" err="1">
                <a:ln>
                  <a:noFill/>
                </a:ln>
                <a:solidFill>
                  <a:schemeClr val="tx1"/>
                </a:solidFill>
                <a:effectLst/>
                <a:uLnTx/>
                <a:uFillTx/>
                <a:latin typeface="+mn-lt"/>
                <a:ea typeface="+mj-ea"/>
                <a:cs typeface="+mj-cs"/>
              </a:rPr>
              <a:t>opensecrets</a:t>
            </a:r>
            <a:r>
              <a:rPr kumimoji="0" lang="en-US" sz="1400" i="0" u="none" strike="noStrike" kern="0" cap="none" spc="0" normalizeH="0" baseline="0" noProof="0" dirty="0">
                <a:ln>
                  <a:noFill/>
                </a:ln>
                <a:solidFill>
                  <a:schemeClr val="tx1"/>
                </a:solidFill>
                <a:effectLst/>
                <a:uLnTx/>
                <a:uFillTx/>
                <a:latin typeface="+mn-lt"/>
                <a:ea typeface="+mj-ea"/>
                <a:cs typeface="+mj-cs"/>
              </a:rPr>
              <a:t>.</a:t>
            </a:r>
            <a:r>
              <a:rPr lang="en-US" sz="1400" kern="0" dirty="0">
                <a:latin typeface="+mn-lt"/>
                <a:ea typeface="+mj-ea"/>
                <a:cs typeface="+mj-cs"/>
              </a:rPr>
              <a:t>org</a:t>
            </a:r>
            <a:endParaRPr kumimoji="0" lang="en-US" sz="1400" i="0" u="none" strike="noStrike" kern="0" cap="none" spc="0" normalizeH="0" baseline="0" noProof="0" dirty="0">
              <a:ln>
                <a:noFill/>
              </a:ln>
              <a:solidFill>
                <a:schemeClr val="tx1"/>
              </a:solidFill>
              <a:effectLst/>
              <a:uLnTx/>
              <a:uFillTx/>
              <a:latin typeface="+mn-lt"/>
              <a:ea typeface="+mj-ea"/>
              <a:cs typeface="+mj-cs"/>
            </a:endParaRPr>
          </a:p>
        </p:txBody>
      </p:sp>
      <p:cxnSp>
        <p:nvCxnSpPr>
          <p:cNvPr id="17" name="Straight Arrow Connector 16">
            <a:extLst>
              <a:ext uri="{FF2B5EF4-FFF2-40B4-BE49-F238E27FC236}">
                <a16:creationId xmlns:a16="http://schemas.microsoft.com/office/drawing/2014/main" id="{557443BC-9CC1-AA40-A0F8-96523B50AE5C}"/>
              </a:ext>
            </a:extLst>
          </p:cNvPr>
          <p:cNvCxnSpPr/>
          <p:nvPr/>
        </p:nvCxnSpPr>
        <p:spPr bwMode="auto">
          <a:xfrm flipH="1">
            <a:off x="4329961" y="2509350"/>
            <a:ext cx="1263460" cy="0"/>
          </a:xfrm>
          <a:prstGeom prst="straightConnector1">
            <a:avLst/>
          </a:prstGeom>
          <a:noFill/>
          <a:ln w="222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3191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746121"/>
            <a:ext cx="6172200" cy="571500"/>
          </a:xfrm>
        </p:spPr>
        <p:txBody>
          <a:bodyPr/>
          <a:lstStyle/>
          <a:p>
            <a:r>
              <a:rPr lang="en-US" dirty="0"/>
              <a:t>Delta Best Day</a:t>
            </a:r>
          </a:p>
        </p:txBody>
      </p:sp>
      <p:pic>
        <p:nvPicPr>
          <p:cNvPr id="7" name="Content Placeholder 6" descr="Chart, histogram&#10;&#10;Description automatically generated">
            <a:extLst>
              <a:ext uri="{FF2B5EF4-FFF2-40B4-BE49-F238E27FC236}">
                <a16:creationId xmlns:a16="http://schemas.microsoft.com/office/drawing/2014/main" id="{A93485E2-3E89-FB49-AE64-73C7E58FB7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25742"/>
            <a:ext cx="6875678" cy="3492516"/>
          </a:xfrm>
        </p:spPr>
      </p:pic>
      <p:sp>
        <p:nvSpPr>
          <p:cNvPr id="4" name="Slide Number Placeholder 3"/>
          <p:cNvSpPr>
            <a:spLocks noGrp="1"/>
          </p:cNvSpPr>
          <p:nvPr>
            <p:ph type="sldNum" sz="quarter" idx="10"/>
          </p:nvPr>
        </p:nvSpPr>
        <p:spPr/>
        <p:txBody>
          <a:bodyPr/>
          <a:lstStyle/>
          <a:p>
            <a:pPr>
              <a:defRPr/>
            </a:pPr>
            <a:fld id="{047610F6-8EE9-416B-AA92-0F662D2777BF}" type="slidenum">
              <a:rPr lang="en-US" smtClean="0"/>
              <a:pPr>
                <a:defRPr/>
              </a:pPr>
              <a:t>6</a:t>
            </a:fld>
            <a:endParaRPr lang="en-US" dirty="0"/>
          </a:p>
        </p:txBody>
      </p:sp>
      <p:sp>
        <p:nvSpPr>
          <p:cNvPr id="5" name="Text Placeholder 4"/>
          <p:cNvSpPr>
            <a:spLocks noGrp="1"/>
          </p:cNvSpPr>
          <p:nvPr>
            <p:ph type="body" sz="quarter" idx="11"/>
          </p:nvPr>
        </p:nvSpPr>
        <p:spPr>
          <a:xfrm>
            <a:off x="323850" y="1438779"/>
            <a:ext cx="6172200" cy="329184"/>
          </a:xfrm>
        </p:spPr>
        <p:txBody>
          <a:bodyPr/>
          <a:lstStyle/>
          <a:p>
            <a:r>
              <a:rPr lang="en-US" dirty="0"/>
              <a:t>Tweets Regarding Medallion Status</a:t>
            </a:r>
          </a:p>
        </p:txBody>
      </p:sp>
    </p:spTree>
    <p:extLst>
      <p:ext uri="{BB962C8B-B14F-4D97-AF65-F5344CB8AC3E}">
        <p14:creationId xmlns:p14="http://schemas.microsoft.com/office/powerpoint/2010/main" val="218177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8946-7BCA-A942-97D5-7B837543005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DA4057E-45DA-5444-B4E9-1DB6527CFD22}"/>
              </a:ext>
            </a:extLst>
          </p:cNvPr>
          <p:cNvSpPr>
            <a:spLocks noGrp="1"/>
          </p:cNvSpPr>
          <p:nvPr>
            <p:ph idx="1"/>
          </p:nvPr>
        </p:nvSpPr>
        <p:spPr>
          <a:xfrm>
            <a:off x="367062" y="2305812"/>
            <a:ext cx="6123875" cy="5486400"/>
          </a:xfrm>
        </p:spPr>
        <p:txBody>
          <a:bodyPr/>
          <a:lstStyle/>
          <a:p>
            <a:r>
              <a:rPr lang="en-US" dirty="0"/>
              <a:t>There are three main takeaways from this analysis that can be done to increase sentiment scores in the future. The first and most pressing given the amount of negative tweets was due to the financial endorsement of a political figure. Given the polarization of politics today, Delta would do best to avoid all associations with politicians online and in general to prevent itself from alienating a portion of its client base supporting an opposing politician. The second is to figure out a process for dealing with seating issues more efficiently. An easy fix to the primary seat cleanliness issue is to increase cleaning time or cleaning crew power in between flights to make sure the planes are as spotless as can be. In addition, because another concern from tweets regarding safety in a negative rating had to do with seating issues, creating a process in between flight attendants and gate agents to minimize middle-seat exceptions before the plane takes off will help as well. Mask polarization was very high when it came to positive and negative sentiment but overall those in favor of mask wearing and enforcement gave delta a higher sentiment score, so staying the course and keeping up with the safety emphasis and mask compliance by employees is the right way to go. </a:t>
            </a:r>
          </a:p>
          <a:p>
            <a:endParaRPr lang="en-US" dirty="0"/>
          </a:p>
        </p:txBody>
      </p:sp>
      <p:sp>
        <p:nvSpPr>
          <p:cNvPr id="4" name="Slide Number Placeholder 3">
            <a:extLst>
              <a:ext uri="{FF2B5EF4-FFF2-40B4-BE49-F238E27FC236}">
                <a16:creationId xmlns:a16="http://schemas.microsoft.com/office/drawing/2014/main" id="{6B3CB031-B751-5B4F-A4EE-FD40D723238B}"/>
              </a:ext>
            </a:extLst>
          </p:cNvPr>
          <p:cNvSpPr>
            <a:spLocks noGrp="1"/>
          </p:cNvSpPr>
          <p:nvPr>
            <p:ph type="sldNum" sz="quarter" idx="10"/>
          </p:nvPr>
        </p:nvSpPr>
        <p:spPr/>
        <p:txBody>
          <a:bodyPr/>
          <a:lstStyle/>
          <a:p>
            <a:pPr>
              <a:defRPr/>
            </a:pPr>
            <a:fld id="{047610F6-8EE9-416B-AA92-0F662D2777BF}" type="slidenum">
              <a:rPr lang="en-US" smtClean="0"/>
              <a:pPr>
                <a:defRPr/>
              </a:pPr>
              <a:t>7</a:t>
            </a:fld>
            <a:endParaRPr lang="en-US" dirty="0"/>
          </a:p>
        </p:txBody>
      </p:sp>
      <p:sp>
        <p:nvSpPr>
          <p:cNvPr id="5" name="Text Placeholder 4">
            <a:extLst>
              <a:ext uri="{FF2B5EF4-FFF2-40B4-BE49-F238E27FC236}">
                <a16:creationId xmlns:a16="http://schemas.microsoft.com/office/drawing/2014/main" id="{945ED487-911A-2442-9F34-8021D706DD35}"/>
              </a:ext>
            </a:extLst>
          </p:cNvPr>
          <p:cNvSpPr>
            <a:spLocks noGrp="1"/>
          </p:cNvSpPr>
          <p:nvPr>
            <p:ph type="body" sz="quarter" idx="11"/>
          </p:nvPr>
        </p:nvSpPr>
        <p:spPr/>
        <p:txBody>
          <a:bodyPr/>
          <a:lstStyle/>
          <a:p>
            <a:r>
              <a:rPr lang="en-US" dirty="0"/>
              <a:t>Main Takeaways</a:t>
            </a:r>
          </a:p>
        </p:txBody>
      </p:sp>
    </p:spTree>
    <p:extLst>
      <p:ext uri="{BB962C8B-B14F-4D97-AF65-F5344CB8AC3E}">
        <p14:creationId xmlns:p14="http://schemas.microsoft.com/office/powerpoint/2010/main" val="2217326029"/>
      </p:ext>
    </p:extLst>
  </p:cSld>
  <p:clrMapOvr>
    <a:masterClrMapping/>
  </p:clrMapOvr>
</p:sld>
</file>

<file path=ppt/theme/theme1.xml><?xml version="1.0" encoding="utf-8"?>
<a:theme xmlns:a="http://schemas.openxmlformats.org/drawingml/2006/main" name="OAP Template">
  <a:themeElements>
    <a:clrScheme name="">
      <a:dk1>
        <a:srgbClr val="000000"/>
      </a:dk1>
      <a:lt1>
        <a:srgbClr val="FFFFFF"/>
      </a:lt1>
      <a:dk2>
        <a:srgbClr val="C01933"/>
      </a:dk2>
      <a:lt2>
        <a:srgbClr val="808080"/>
      </a:lt2>
      <a:accent1>
        <a:srgbClr val="003366"/>
      </a:accent1>
      <a:accent2>
        <a:srgbClr val="E01933"/>
      </a:accent2>
      <a:accent3>
        <a:srgbClr val="FFFFFF"/>
      </a:accent3>
      <a:accent4>
        <a:srgbClr val="000000"/>
      </a:accent4>
      <a:accent5>
        <a:srgbClr val="AAADB8"/>
      </a:accent5>
      <a:accent6>
        <a:srgbClr val="CB162D"/>
      </a:accent6>
      <a:hlink>
        <a:srgbClr val="991933"/>
      </a:hlink>
      <a:folHlink>
        <a:srgbClr val="002A50"/>
      </a:folHlink>
    </a:clrScheme>
    <a:fontScheme name="1_Blank Presentation">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169863" marR="0" indent="-169863" algn="l" defTabSz="914400" rtl="0" eaLnBrk="0" fontAlgn="base" latinLnBrk="0" hangingPunct="0">
          <a:lnSpc>
            <a:spcPct val="100000"/>
          </a:lnSpc>
          <a:spcBef>
            <a:spcPct val="0"/>
          </a:spcBef>
          <a:spcAft>
            <a:spcPct val="0"/>
          </a:spcAft>
          <a:buClrTx/>
          <a:buSzTx/>
          <a:buFont typeface="Wingdings" pitchFamily="2" charset="2"/>
          <a:buChar char="§"/>
          <a:tabLst/>
          <a:defRPr kumimoji="0" lang="en-US" sz="1600" b="0" i="0" u="none" strike="noStrike" cap="none" normalizeH="0" baseline="0" smtClean="0">
            <a:ln>
              <a:noFill/>
            </a:ln>
            <a:solidFill>
              <a:schemeClr val="tx1"/>
            </a:solidFill>
            <a:effectLst/>
            <a:latin typeface="Arial"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169863" marR="0" indent="-169863" algn="l" defTabSz="914400" rtl="0" eaLnBrk="0" fontAlgn="base" latinLnBrk="0" hangingPunct="0">
          <a:lnSpc>
            <a:spcPct val="100000"/>
          </a:lnSpc>
          <a:spcBef>
            <a:spcPct val="0"/>
          </a:spcBef>
          <a:spcAft>
            <a:spcPct val="0"/>
          </a:spcAft>
          <a:buClrTx/>
          <a:buSzTx/>
          <a:buFont typeface="Wingdings" pitchFamily="2" charset="2"/>
          <a:buChar char="§"/>
          <a:tabLst/>
          <a:defRPr kumimoji="0" lang="en-US" sz="1600" b="0" i="0" u="none" strike="noStrike" cap="none" normalizeH="0" baseline="0" smtClean="0">
            <a:ln>
              <a:noFill/>
            </a:ln>
            <a:solidFill>
              <a:schemeClr val="tx1"/>
            </a:solidFill>
            <a:effectLst/>
            <a:latin typeface="Arial" charset="0"/>
            <a:ea typeface="MS PGothic" pitchFamily="34" charset="-128"/>
          </a:defRPr>
        </a:defPPr>
      </a:lstStyle>
    </a:lnDef>
    <a:txDef>
      <a:spPr bwMode="auto">
        <a:noFill/>
        <a:ln w="9525">
          <a:noFill/>
          <a:miter lim="800000"/>
          <a:headEnd/>
          <a:tailEnd/>
        </a:ln>
      </a:spPr>
      <a:bodyPr vert="horz" wrap="square" lIns="91440" tIns="45720" rIns="91440" bIns="45720" numCol="1" rtlCol="0" anchor="ctr" anchorCtr="0" compatLnSpc="1">
        <a:prstTxWarp prst="textNoShape">
          <a:avLst/>
        </a:prstTxWarp>
        <a:spAutoFit/>
      </a:bodyPr>
      <a:lstStyle>
        <a:defPPr marL="0" marR="0" indent="0" defTabSz="914400" rtl="0" eaLnBrk="0" fontAlgn="base" latinLnBrk="0" hangingPunct="0">
          <a:lnSpc>
            <a:spcPct val="100000"/>
          </a:lnSpc>
          <a:spcBef>
            <a:spcPct val="0"/>
          </a:spcBef>
          <a:spcAft>
            <a:spcPct val="0"/>
          </a:spcAft>
          <a:buClrTx/>
          <a:buSzTx/>
          <a:buFontTx/>
          <a:buNone/>
          <a:tabLst/>
          <a:defRPr kumimoji="0" sz="1400" i="0" u="none" strike="noStrike" kern="0" cap="none" spc="0" normalizeH="0" baseline="0" noProof="0" dirty="0" smtClean="0">
            <a:ln>
              <a:noFill/>
            </a:ln>
            <a:solidFill>
              <a:schemeClr val="tx1"/>
            </a:solidFill>
            <a:effectLst/>
            <a:uLnTx/>
            <a:uFillTx/>
            <a:latin typeface="+mn-lt"/>
            <a:ea typeface="+mj-ea"/>
            <a:cs typeface="+mj-cs"/>
          </a:defRPr>
        </a:defPPr>
      </a:lstStyle>
    </a:tx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103559</TotalTime>
  <Words>743</Words>
  <Application>Microsoft Macintosh PowerPoint</Application>
  <PresentationFormat>Letter Paper (8.5x11 in)</PresentationFormat>
  <Paragraphs>51</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Courier New</vt:lpstr>
      <vt:lpstr>Times</vt:lpstr>
      <vt:lpstr>Wingdings</vt:lpstr>
      <vt:lpstr>OAP Template</vt:lpstr>
      <vt:lpstr>Enhancing Focus on Customer Perception How Sentiment Analysis of Twitter posts on Covid-related keywords provide a metric for Delta’s continued focus on safety</vt:lpstr>
      <vt:lpstr>PowerPoint Presentation</vt:lpstr>
      <vt:lpstr>Overall Sentiment Scores</vt:lpstr>
      <vt:lpstr>Safety Tweet Examples:</vt:lpstr>
      <vt:lpstr>PowerPoint Presentation</vt:lpstr>
      <vt:lpstr>PowerPoint Presentation</vt:lpstr>
      <vt:lpstr>Delta Best Day</vt:lpstr>
      <vt:lpstr>Conclusion</vt:lpstr>
    </vt:vector>
  </TitlesOfParts>
  <Company>Lippincott Mercer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dean.mixer@delta.com</dc:creator>
  <cp:lastModifiedBy>Erica Bonnette</cp:lastModifiedBy>
  <cp:revision>2210</cp:revision>
  <cp:lastPrinted>2014-09-05T17:28:43Z</cp:lastPrinted>
  <dcterms:created xsi:type="dcterms:W3CDTF">2007-03-13T13:58:47Z</dcterms:created>
  <dcterms:modified xsi:type="dcterms:W3CDTF">2021-04-07T22:00:46Z</dcterms:modified>
</cp:coreProperties>
</file>