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0"/>
  </p:notesMasterIdLst>
  <p:sldIdLst>
    <p:sldId id="256" r:id="rId2"/>
    <p:sldId id="257" r:id="rId3"/>
    <p:sldId id="258" r:id="rId4"/>
    <p:sldId id="261" r:id="rId5"/>
    <p:sldId id="259" r:id="rId6"/>
    <p:sldId id="262" r:id="rId7"/>
    <p:sldId id="260"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2B3936"/>
    <a:srgbClr val="2CEC8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63" d="100"/>
          <a:sy n="163" d="100"/>
        </p:scale>
        <p:origin x="-8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BC8D1F-2ADA-B244-A358-7253627A63A6}" type="datetimeFigureOut">
              <a:rPr lang="en-US" smtClean="0"/>
              <a:t>9/3/20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F43B3B-DE9F-3F4E-8FB8-496E82B822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F43B3B-DE9F-3F4E-8FB8-496E82B82278}"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E561A0-DA67-CB43-ACEF-F46BE8F88F3E}"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561A0-DA67-CB43-ACEF-F46BE8F88F3E}"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561A0-DA67-CB43-ACEF-F46BE8F88F3E}"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E561A0-DA67-CB43-ACEF-F46BE8F88F3E}"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E561A0-DA67-CB43-ACEF-F46BE8F88F3E}"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E561A0-DA67-CB43-ACEF-F46BE8F88F3E}"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E561A0-DA67-CB43-ACEF-F46BE8F88F3E}" type="datetimeFigureOut">
              <a:rPr lang="en-US" smtClean="0"/>
              <a:t>9/3/20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E561A0-DA67-CB43-ACEF-F46BE8F88F3E}"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561A0-DA67-CB43-ACEF-F46BE8F88F3E}" type="datetimeFigureOut">
              <a:rPr lang="en-US" smtClean="0"/>
              <a:t>9/3/20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E561A0-DA67-CB43-ACEF-F46BE8F88F3E}"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E561A0-DA67-CB43-ACEF-F46BE8F88F3E}"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51A4E-CE0A-6F43-9A38-2A2E109300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E561A0-DA67-CB43-ACEF-F46BE8F88F3E}" type="datetimeFigureOut">
              <a:rPr lang="en-US" smtClean="0"/>
              <a:t>9/3/20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51A4E-CE0A-6F43-9A38-2A2E109300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BlairMdITC TT-Medium"/>
                <a:cs typeface="BlairMdITC TT-Medium"/>
              </a:rPr>
              <a:t>Big Mountain Resort</a:t>
            </a:r>
            <a:endParaRPr lang="en-US" dirty="0">
              <a:latin typeface="BlairMdITC TT-Medium"/>
              <a:cs typeface="BlairMdITC TT-Medium"/>
            </a:endParaRPr>
          </a:p>
        </p:txBody>
      </p:sp>
      <p:sp>
        <p:nvSpPr>
          <p:cNvPr id="3" name="Subtitle 2"/>
          <p:cNvSpPr>
            <a:spLocks noGrp="1"/>
          </p:cNvSpPr>
          <p:nvPr>
            <p:ph type="subTitle" idx="1"/>
          </p:nvPr>
        </p:nvSpPr>
        <p:spPr/>
        <p:txBody>
          <a:bodyPr>
            <a:normAutofit/>
          </a:bodyPr>
          <a:lstStyle/>
          <a:p>
            <a:r>
              <a:rPr lang="en-US" sz="2400" dirty="0">
                <a:latin typeface="Avenir Next Regular"/>
                <a:cs typeface="Avenir Next Regular"/>
              </a:rPr>
              <a:t>D</a:t>
            </a:r>
            <a:r>
              <a:rPr lang="en-US" sz="2400" dirty="0" smtClean="0">
                <a:latin typeface="Avenir Next Regular"/>
                <a:cs typeface="Avenir Next Regular"/>
              </a:rPr>
              <a:t>ata analysis and modeling for future revenue increase </a:t>
            </a:r>
            <a:endParaRPr lang="en-US" sz="2400" dirty="0">
              <a:latin typeface="Avenir Next Regular"/>
              <a:cs typeface="Avenir Next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venir Next Demi Bold"/>
                <a:cs typeface="Avenir Next Demi Bold"/>
              </a:rPr>
              <a:t>Problem Identification</a:t>
            </a:r>
            <a:endParaRPr lang="en-US" dirty="0">
              <a:latin typeface="Avenir Next Demi Bold"/>
              <a:cs typeface="Avenir Next Demi Bold"/>
            </a:endParaRPr>
          </a:p>
        </p:txBody>
      </p:sp>
      <p:sp>
        <p:nvSpPr>
          <p:cNvPr id="3" name="Content Placeholder 2"/>
          <p:cNvSpPr>
            <a:spLocks noGrp="1"/>
          </p:cNvSpPr>
          <p:nvPr>
            <p:ph idx="1"/>
          </p:nvPr>
        </p:nvSpPr>
        <p:spPr/>
        <p:txBody>
          <a:bodyPr/>
          <a:lstStyle/>
          <a:p>
            <a:endParaRPr lang="en-US" dirty="0" smtClean="0">
              <a:solidFill>
                <a:schemeClr val="tx1">
                  <a:lumMod val="50000"/>
                  <a:lumOff val="50000"/>
                </a:schemeClr>
              </a:solidFill>
              <a:latin typeface="Avenir Next Regular"/>
              <a:cs typeface="Avenir Next Regular"/>
            </a:endParaRPr>
          </a:p>
          <a:p>
            <a:r>
              <a:rPr lang="en-US" dirty="0" smtClean="0">
                <a:solidFill>
                  <a:srgbClr val="2B3936"/>
                </a:solidFill>
                <a:latin typeface="Avenir Next Regular"/>
                <a:cs typeface="Avenir Next Regular"/>
              </a:rPr>
              <a:t>Big </a:t>
            </a:r>
            <a:r>
              <a:rPr lang="en-US" dirty="0">
                <a:solidFill>
                  <a:srgbClr val="2B3936"/>
                </a:solidFill>
                <a:latin typeface="Avenir Next Regular"/>
                <a:cs typeface="Avenir Next Regular"/>
              </a:rPr>
              <a:t>Mountain Resort has added a new </a:t>
            </a:r>
            <a:r>
              <a:rPr lang="en-US" dirty="0" smtClean="0">
                <a:solidFill>
                  <a:srgbClr val="2B3936"/>
                </a:solidFill>
                <a:latin typeface="Avenir Next Regular"/>
                <a:cs typeface="Avenir Next Regular"/>
              </a:rPr>
              <a:t>chairlift, </a:t>
            </a:r>
            <a:r>
              <a:rPr lang="en-US" dirty="0">
                <a:solidFill>
                  <a:srgbClr val="2B3936"/>
                </a:solidFill>
                <a:latin typeface="Avenir Next Regular"/>
                <a:cs typeface="Avenir Next Regular"/>
              </a:rPr>
              <a:t>but the additional costs of its operation are 1,540,000 for this season</a:t>
            </a:r>
            <a:r>
              <a:rPr lang="en-US" dirty="0" smtClean="0">
                <a:solidFill>
                  <a:srgbClr val="2B3936"/>
                </a:solidFill>
                <a:latin typeface="Avenir Next Regular"/>
                <a:cs typeface="Avenir Next Regular"/>
              </a:rPr>
              <a:t>. </a:t>
            </a:r>
          </a:p>
          <a:p>
            <a:endParaRPr lang="en-US" dirty="0" smtClean="0">
              <a:solidFill>
                <a:srgbClr val="2B3936"/>
              </a:solidFill>
              <a:latin typeface="Avenir Next Regular"/>
              <a:cs typeface="Avenir Next Regular"/>
            </a:endParaRPr>
          </a:p>
          <a:p>
            <a:r>
              <a:rPr lang="en-US" dirty="0" smtClean="0">
                <a:solidFill>
                  <a:srgbClr val="2B3936"/>
                </a:solidFill>
                <a:latin typeface="Avenir Next Regular"/>
                <a:cs typeface="Avenir Next Regular"/>
              </a:rPr>
              <a:t>How can we keep profit margin at least at 9.2 percent given these operating costs?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lairMdITC TT-Medium"/>
                <a:cs typeface="BlairMdITC TT-Medium"/>
              </a:rPr>
              <a:t>Recommendations</a:t>
            </a:r>
            <a:endParaRPr lang="en-US" dirty="0">
              <a:latin typeface="BlairMdITC TT-Medium"/>
              <a:cs typeface="BlairMdITC TT-Medium"/>
            </a:endParaRPr>
          </a:p>
        </p:txBody>
      </p:sp>
      <p:sp>
        <p:nvSpPr>
          <p:cNvPr id="3" name="Content Placeholder 2"/>
          <p:cNvSpPr>
            <a:spLocks noGrp="1"/>
          </p:cNvSpPr>
          <p:nvPr>
            <p:ph idx="1"/>
          </p:nvPr>
        </p:nvSpPr>
        <p:spPr/>
        <p:txBody>
          <a:bodyPr>
            <a:normAutofit lnSpcReduction="10000"/>
          </a:bodyPr>
          <a:lstStyle/>
          <a:p>
            <a:r>
              <a:rPr lang="en-US" dirty="0" smtClean="0">
                <a:solidFill>
                  <a:srgbClr val="2B3936"/>
                </a:solidFill>
                <a:latin typeface="Avenir Next Regular"/>
                <a:cs typeface="Avenir Next Regular"/>
              </a:rPr>
              <a:t>According to our modeling, we have reason to believe the resort is already undercharging for their tickets in the first place. A first step would be to increase ticket price by at least $2.83</a:t>
            </a:r>
          </a:p>
          <a:p>
            <a:r>
              <a:rPr lang="en-US" dirty="0" smtClean="0">
                <a:solidFill>
                  <a:srgbClr val="2B3936"/>
                </a:solidFill>
                <a:latin typeface="Avenir Next Regular"/>
                <a:cs typeface="Avenir Next Regular"/>
              </a:rPr>
              <a:t>Other possible scenarios include adding a chairlift to increase their prices by $8.46, or closing 3-5 of the least used runs.</a:t>
            </a:r>
            <a:endParaRPr lang="en-US" dirty="0">
              <a:solidFill>
                <a:srgbClr val="2B3936"/>
              </a:solidFill>
              <a:latin typeface="Avenir Next Regular"/>
              <a:cs typeface="Avenir Next Regul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create a model, competitors were first chosen based off of a comparison of pricing scaled by those features in conjunction with statewide population and acreage data, and it was determined that all resorts in the data frame had reasonable points of comparison.</a:t>
            </a:r>
          </a:p>
          <a:p>
            <a:r>
              <a:rPr lang="en-US" dirty="0" smtClean="0"/>
              <a:t> For example, New York had more resorts with lower price range possibly due to population density of the state, but its resorts did not have many of the features that Big Mountain has. </a:t>
            </a:r>
          </a:p>
          <a:p>
            <a:r>
              <a:rPr lang="en-US" dirty="0" smtClean="0"/>
              <a:t>With the missing values in the data, we imputed them in with the median and then scaled all feature values to zero mean and unit variance.</a:t>
            </a:r>
          </a:p>
          <a:p>
            <a:r>
              <a:rPr lang="en-US" dirty="0" smtClean="0"/>
              <a:t>Using 8 features was the sweet spot and the results were then cross validated to see how it would perform. Using random forest regression proved to have the highest predictability.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a:bodyPr>
          <a:lstStyle/>
          <a:p>
            <a:r>
              <a:rPr lang="en-US" sz="2000" dirty="0" smtClean="0"/>
              <a:t>After running the model on price, </a:t>
            </a:r>
            <a:r>
              <a:rPr lang="en-US" sz="2000" dirty="0"/>
              <a:t>4 </a:t>
            </a:r>
            <a:r>
              <a:rPr lang="en-US" sz="2000" dirty="0" smtClean="0"/>
              <a:t>features stood out in terms of their level of importance </a:t>
            </a:r>
            <a:r>
              <a:rPr lang="en-US" sz="2000" dirty="0"/>
              <a:t>associated with ticket </a:t>
            </a:r>
            <a:r>
              <a:rPr lang="en-US" sz="2000" dirty="0" smtClean="0"/>
              <a:t>price. Those </a:t>
            </a:r>
            <a:r>
              <a:rPr lang="en-US" sz="2000" dirty="0"/>
              <a:t>happen to be the vertical drop, amount of fast-quads, runs, and snow-</a:t>
            </a:r>
            <a:r>
              <a:rPr lang="en-US" sz="2000" dirty="0" smtClean="0"/>
              <a:t>making. </a:t>
            </a:r>
            <a:endParaRPr lang="en-US" sz="2000" dirty="0"/>
          </a:p>
        </p:txBody>
      </p:sp>
      <p:pic>
        <p:nvPicPr>
          <p:cNvPr id="4" name="Picture 3" descr="Screen Shot 2020-08-31 at 11.45.15 AM.png"/>
          <p:cNvPicPr>
            <a:picLocks noChangeAspect="1"/>
          </p:cNvPicPr>
          <p:nvPr/>
        </p:nvPicPr>
        <p:blipFill>
          <a:blip r:embed="rId3"/>
          <a:stretch>
            <a:fillRect/>
          </a:stretch>
        </p:blipFill>
        <p:spPr>
          <a:xfrm>
            <a:off x="796675" y="3185298"/>
            <a:ext cx="5008789" cy="3569398"/>
          </a:xfrm>
          <a:prstGeom prst="rect">
            <a:avLst/>
          </a:prstGeom>
        </p:spPr>
      </p:pic>
      <p:sp>
        <p:nvSpPr>
          <p:cNvPr id="5" name="TextBox 4"/>
          <p:cNvSpPr txBox="1"/>
          <p:nvPr/>
        </p:nvSpPr>
        <p:spPr>
          <a:xfrm>
            <a:off x="5805464" y="3185298"/>
            <a:ext cx="3084153" cy="2308324"/>
          </a:xfrm>
          <a:prstGeom prst="rect">
            <a:avLst/>
          </a:prstGeom>
          <a:noFill/>
        </p:spPr>
        <p:txBody>
          <a:bodyPr wrap="square" rtlCol="0">
            <a:spAutoFit/>
          </a:bodyPr>
          <a:lstStyle/>
          <a:p>
            <a:r>
              <a:rPr lang="en-US" sz="2400" dirty="0" smtClean="0">
                <a:latin typeface="Avenir Next Regular"/>
                <a:cs typeface="Avenir Next Regular"/>
              </a:rPr>
              <a:t>In each of the four most important price-predictive features, Big Mountain fared exceedingly well. </a:t>
            </a:r>
            <a:endParaRPr lang="en-US" sz="2400" dirty="0">
              <a:latin typeface="Avenir Next Regular"/>
              <a:cs typeface="Avenir Next Regul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latin typeface="BlairMdITC TT-Medium"/>
                <a:cs typeface="BlairMdITC TT-Medium"/>
              </a:rPr>
              <a:t>Big Mountain </a:t>
            </a:r>
            <a:r>
              <a:rPr lang="en-US" sz="2400" dirty="0" smtClean="0">
                <a:latin typeface="Avenir Next Regular"/>
                <a:cs typeface="Avenir Next Regular"/>
              </a:rPr>
              <a:t>(red line) </a:t>
            </a:r>
            <a:r>
              <a:rPr lang="en-US" sz="2400" dirty="0" smtClean="0">
                <a:latin typeface="BlairMdITC TT-Medium"/>
                <a:cs typeface="BlairMdITC TT-Medium"/>
              </a:rPr>
              <a:t>compared to other resorts in top four pricing features</a:t>
            </a:r>
            <a:endParaRPr lang="en-US" sz="2400" dirty="0">
              <a:latin typeface="BlairMdITC TT-Medium"/>
              <a:cs typeface="BlairMdITC TT-Medium"/>
            </a:endParaRPr>
          </a:p>
        </p:txBody>
      </p:sp>
      <p:pic>
        <p:nvPicPr>
          <p:cNvPr id="11" name="Content Placeholder 10" descr="Screen Shot 2020-09-03 at 5.52.09 PM.png"/>
          <p:cNvPicPr>
            <a:picLocks noGrp="1" noChangeAspect="1"/>
          </p:cNvPicPr>
          <p:nvPr>
            <p:ph idx="1"/>
          </p:nvPr>
        </p:nvPicPr>
        <p:blipFill>
          <a:blip r:embed="rId2"/>
          <a:srcRect t="-3379" b="-3379"/>
          <a:stretch>
            <a:fillRect/>
          </a:stretch>
        </p:blipFill>
        <p:spPr>
          <a:xfrm>
            <a:off x="4713703" y="3820704"/>
            <a:ext cx="4430297" cy="2436493"/>
          </a:xfrm>
        </p:spPr>
      </p:pic>
      <p:pic>
        <p:nvPicPr>
          <p:cNvPr id="5" name="Picture 4" descr="Screen Shot 2020-08-31 at 11.16.02 AM.png"/>
          <p:cNvPicPr>
            <a:picLocks noChangeAspect="1"/>
          </p:cNvPicPr>
          <p:nvPr/>
        </p:nvPicPr>
        <p:blipFill>
          <a:blip r:embed="rId3"/>
          <a:stretch>
            <a:fillRect/>
          </a:stretch>
        </p:blipFill>
        <p:spPr>
          <a:xfrm>
            <a:off x="4598826" y="1417638"/>
            <a:ext cx="4648319" cy="2403066"/>
          </a:xfrm>
          <a:prstGeom prst="rect">
            <a:avLst/>
          </a:prstGeom>
        </p:spPr>
      </p:pic>
      <p:pic>
        <p:nvPicPr>
          <p:cNvPr id="6" name="Picture 5" descr="Screen Shot 2020-08-31 at 11.16.17 AM.png"/>
          <p:cNvPicPr>
            <a:picLocks noChangeAspect="1"/>
          </p:cNvPicPr>
          <p:nvPr/>
        </p:nvPicPr>
        <p:blipFill>
          <a:blip r:embed="rId4"/>
          <a:stretch>
            <a:fillRect/>
          </a:stretch>
        </p:blipFill>
        <p:spPr>
          <a:xfrm>
            <a:off x="338882" y="4093833"/>
            <a:ext cx="4058519" cy="2032330"/>
          </a:xfrm>
          <a:prstGeom prst="rect">
            <a:avLst/>
          </a:prstGeom>
        </p:spPr>
      </p:pic>
      <p:pic>
        <p:nvPicPr>
          <p:cNvPr id="10" name="Picture 9" descr="Screen Shot 2020-08-31 at 11.15.47 AM.png"/>
          <p:cNvPicPr>
            <a:picLocks noChangeAspect="1"/>
          </p:cNvPicPr>
          <p:nvPr/>
        </p:nvPicPr>
        <p:blipFill>
          <a:blip r:embed="rId5"/>
          <a:stretch>
            <a:fillRect/>
          </a:stretch>
        </p:blipFill>
        <p:spPr>
          <a:xfrm>
            <a:off x="0" y="1417638"/>
            <a:ext cx="4598826" cy="2275281"/>
          </a:xfrm>
          <a:prstGeom prst="rect">
            <a:avLst/>
          </a:prstGeom>
        </p:spPr>
      </p:pic>
      <p:sp>
        <p:nvSpPr>
          <p:cNvPr id="12" name="TextBox 11"/>
          <p:cNvSpPr txBox="1"/>
          <p:nvPr/>
        </p:nvSpPr>
        <p:spPr>
          <a:xfrm>
            <a:off x="1882818" y="6257197"/>
            <a:ext cx="5432016" cy="461665"/>
          </a:xfrm>
          <a:prstGeom prst="rect">
            <a:avLst/>
          </a:prstGeom>
          <a:noFill/>
        </p:spPr>
        <p:txBody>
          <a:bodyPr wrap="square" rtlCol="0">
            <a:spAutoFit/>
          </a:bodyPr>
          <a:lstStyle/>
          <a:p>
            <a:r>
              <a:rPr lang="en-US" sz="1200" dirty="0" smtClean="0"/>
              <a:t>As you can see, Big Mountain is in the top range for three of the most important features, and is in the upper half for  vertical drop. </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043"/>
            <a:ext cx="8229600" cy="4525963"/>
          </a:xfrm>
        </p:spPr>
        <p:txBody>
          <a:bodyPr>
            <a:normAutofit fontScale="70000" lnSpcReduction="20000"/>
          </a:bodyPr>
          <a:lstStyle/>
          <a:p>
            <a:r>
              <a:rPr lang="en-US" dirty="0" smtClean="0"/>
              <a:t>The initial results from the model predicted a price for Big Mountain of $94.22, which is obviously much higher than the actual current ticket prices. Especially considering where Big Mountain stands in terms of the four most important features associated with price, this higher price makes sense.</a:t>
            </a:r>
          </a:p>
          <a:p>
            <a:r>
              <a:rPr lang="en-US" dirty="0" smtClean="0"/>
              <a:t> Subtracting the mean absolute error from that predicted price leads to a rough estimate of a minimum increase, which could be as small as $2.83.</a:t>
            </a:r>
          </a:p>
          <a:p>
            <a:r>
              <a:rPr lang="en-US" dirty="0" smtClean="0"/>
              <a:t>If the resort is projected to have 350,000 visitors a year, and each of those visitors buys the average of 5 days of skiing, that would lead to increased revenue of 4,952,500. Subtracting the operating costs of 1,540,000 for the new chairlift still leads to 3,412,500. While we were told we needed to keep the profit margin at 9.2 percent, we were also not given the total operating costs of the resort in full, so it is unknown what the final profit margin could be for such a small price increase.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lairMdITC TT-Medium"/>
                <a:cs typeface="BlairMdITC TT-Medium"/>
              </a:rPr>
              <a:t>Summary</a:t>
            </a:r>
            <a:endParaRPr lang="en-US" dirty="0">
              <a:latin typeface="BlairMdITC TT-Medium"/>
              <a:cs typeface="BlairMdITC TT-Medium"/>
            </a:endParaRPr>
          </a:p>
        </p:txBody>
      </p:sp>
      <p:sp>
        <p:nvSpPr>
          <p:cNvPr id="3" name="Content Placeholder 2"/>
          <p:cNvSpPr>
            <a:spLocks noGrp="1"/>
          </p:cNvSpPr>
          <p:nvPr>
            <p:ph idx="1"/>
          </p:nvPr>
        </p:nvSpPr>
        <p:spPr/>
        <p:txBody>
          <a:bodyPr/>
          <a:lstStyle/>
          <a:p>
            <a:r>
              <a:rPr lang="en-US" dirty="0" smtClean="0"/>
              <a:t>No matter how you look at it, Big Mountain has room to increase their ticket prices, even if it’s a small amount. This amount is primarily dependent on how many chairs the resort can offer, how many of those chairs are fast quads, and the amount of snow-making acreage. At minimum, the tickets can increase in price by $2.83, but there is room for those tickets to increase up to $94.22</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1014</TotalTime>
  <Words>632</Words>
  <Application>Microsoft Macintosh PowerPoint</Application>
  <PresentationFormat>On-screen Show (4:3)</PresentationFormat>
  <Paragraphs>26</Paragraphs>
  <Slides>8</Slides>
  <Notes>1</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Big Mountain Resort</vt:lpstr>
      <vt:lpstr>Problem Identification</vt:lpstr>
      <vt:lpstr>Recommendations</vt:lpstr>
      <vt:lpstr>Analysis</vt:lpstr>
      <vt:lpstr>Analysis</vt:lpstr>
      <vt:lpstr>Big Mountain (red line) compared to other resorts in top four pricing features</vt:lpstr>
      <vt:lpstr>Slide 7</vt:lpstr>
      <vt:lpstr>Summary</vt:lpstr>
    </vt:vector>
  </TitlesOfParts>
  <Company>San Francisco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Erica Bonnette</dc:creator>
  <cp:lastModifiedBy>Erica Bonnette</cp:lastModifiedBy>
  <cp:revision>2</cp:revision>
  <dcterms:created xsi:type="dcterms:W3CDTF">2020-09-03T08:07:20Z</dcterms:created>
  <dcterms:modified xsi:type="dcterms:W3CDTF">2020-09-04T01:01:29Z</dcterms:modified>
</cp:coreProperties>
</file>