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2c5aff34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b2c5aff34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2c5aff34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b2c5aff34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2c5aff34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b2c5aff34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1a238d02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b1a238d02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2c5aff34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2c5aff34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1a238d02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b1a238d02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2c5aff34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b2c5aff34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1a238d02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b1a238d02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2c5aff34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b2c5aff34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b1a238d02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b1a238d02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1a238d02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1a238d02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Identity 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 sz="1400">
                <a:solidFill>
                  <a:srgbClr val="595959"/>
                </a:solidFill>
              </a:rPr>
              <a:t>So we can distinguish one object from another </a:t>
            </a:r>
            <a:endParaRPr sz="14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 sz="1400">
                <a:solidFill>
                  <a:srgbClr val="595959"/>
                </a:solidFill>
              </a:rPr>
              <a:t>Memory address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b1a238d02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b1a238d02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b1a238d02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b1a238d02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b1a238d02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b1a238d02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b2c5aff34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b2c5aff34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b1a238d02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b1a238d02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b2c5aff34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b2c5aff34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eff00b77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eff00b77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1a238d02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1a238d02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1a238d02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1a238d02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1a238d02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1a238d02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1a238d024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1a238d02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2c5aff3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2c5aff3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2c5aff34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2c5aff34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2c5aff34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2c5aff34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rive.google.com/file/d/1Jr3ufbcUSSa3pqyxtphguYWzEV2RGYoe/view?usp=shar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rive.google.com/file/d/1YaY2vCVK_Jjd3YesXlNV_CdDPYkkwwwo/view?usp=sharing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file/d/1QJ59fKr6LZHJZOz5psg3eEC1Ek6WHWiS/view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C#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750175" y="2571750"/>
            <a:ext cx="4191000" cy="23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//Call a method Shuffle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deck.Shuffle();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deck.Print();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125" y="-68027"/>
            <a:ext cx="5499875" cy="21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23819"/>
            <a:ext cx="3644125" cy="2675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code to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new deck and tell the deck to print itself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tell the deck to shuffle and print itself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the top card from the deck and print the card rank and suit </a:t>
            </a:r>
            <a:r>
              <a:rPr lang="en"/>
              <a:t>(check Card class for rank and suit)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the top card from the deck and print the card rank and suit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Cut the deck of cards at a random 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print all cards in the deck </a:t>
            </a: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353100" y="4329975"/>
            <a:ext cx="843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https://drive.google.com/file/d/1Jr3ufbcUSSa3pqyxtphguYWzEV2RGYoe/view?usp=sharing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Unity 3D - Object and Class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2325" y="3950625"/>
            <a:ext cx="6693651" cy="11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6193100" cy="20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(statement 1; statement 2; statement 3)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// code block to be executed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77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50">
                <a:solidFill>
                  <a:srgbClr val="0077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550">
                <a:solidFill>
                  <a:srgbClr val="9A6E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55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550">
                <a:solidFill>
                  <a:srgbClr val="9A6E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55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" sz="1550">
                <a:solidFill>
                  <a:srgbClr val="9A6E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55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55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50">
                <a:solidFill>
                  <a:srgbClr val="DD4A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WriteLine</a:t>
            </a:r>
            <a:r>
              <a:rPr lang="en" sz="155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55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5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the following task for 5 times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take the top card from the deck and print the card rank and suit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Print value of the each card, e.g. Ace as 1, 2-10: The value is the same as the number on the card. Jack: Valued as 11. Queen: Valued as 12. King: Valued as 13.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For-each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52475"/>
            <a:ext cx="8520600" cy="3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foreach (type variableName in arrayName)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// code block to be executed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77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55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cars </a:t>
            </a:r>
            <a:r>
              <a:rPr lang="en" sz="1550">
                <a:solidFill>
                  <a:srgbClr val="9A6E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550">
                <a:solidFill>
                  <a:srgbClr val="66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"Volvo"</a:t>
            </a:r>
            <a:r>
              <a:rPr lang="en" sz="155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66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"BMW"</a:t>
            </a:r>
            <a:r>
              <a:rPr lang="en" sz="155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66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"Ford"</a:t>
            </a:r>
            <a:r>
              <a:rPr lang="en" sz="155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66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"Mazda"</a:t>
            </a:r>
            <a:r>
              <a:rPr lang="en" sz="155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77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50">
                <a:solidFill>
                  <a:srgbClr val="0077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car </a:t>
            </a:r>
            <a:r>
              <a:rPr lang="en" sz="1550">
                <a:solidFill>
                  <a:srgbClr val="0077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cars</a:t>
            </a:r>
            <a:r>
              <a:rPr lang="en" sz="155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55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50">
                <a:solidFill>
                  <a:srgbClr val="DD4A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WriteLine</a:t>
            </a:r>
            <a:r>
              <a:rPr lang="en" sz="155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en" sz="155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5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the following task for 5 times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take the top card from the deck and print the card rank and suit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Print value of the each card, e.g. Ace as 1, 2-10: The value is the same as the number on the card. Jack: Valued as 11. Queen: Valued as 12. King: Valued as 13.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Check the method ‘Print’ in Deck.cs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745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77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 sz="165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650">
                <a:solidFill>
                  <a:srgbClr val="70809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code block to be executed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50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77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650">
                <a:solidFill>
                  <a:srgbClr val="9A6E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65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77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" sz="1650">
                <a:solidFill>
                  <a:srgbClr val="9A6E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65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65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50">
                <a:solidFill>
                  <a:srgbClr val="DD4A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WriteLine</a:t>
            </a:r>
            <a:r>
              <a:rPr lang="en" sz="165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65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</a:t>
            </a:r>
            <a:r>
              <a:rPr lang="en" sz="1650">
                <a:solidFill>
                  <a:srgbClr val="9A6E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65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5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the following task for 5 times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take the top card from the deck and print the card rank and suit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Print value of the each card, e.g. Ace as 1, 2-10: The value is the same as the number on the card. Jack: Valued as 11. Queen: Valued as 12. King: Valued as 13.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Check the method ‘Print’ in Deck.cs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Reimplement the task 1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else statement</a:t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(condition1)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// block of code to be executed if condition1 is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and Object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hink of objects as software representations of tangible things (ships, asteroids, weapons, projectiles, etc.)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Characteristics of the 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Behavior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we can do to the object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we can tell the object to do to itself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Distinguish one object from another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else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(condition1)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// block of code to be executed if the condition1 is false and condition2 is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Else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// block of code to be executed if the condition1 is false and condition2 is False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else</a:t>
            </a:r>
            <a:endParaRPr/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(condition1)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// block of code to be executed if condition1 is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else if (condition2)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// block of code to be executed if the condition1 is false and condition2 is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else</a:t>
            </a:r>
            <a:endParaRPr/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311700" y="1152475"/>
            <a:ext cx="87384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(condition1)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// block of code to be executed if condition1 is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else if (condition2)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// block of code to be executed if the condition1 is false and condition2 is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Else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// block of code to be executed if the condition1 is false and condition2 is False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the following task for 5 times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take the top card from the deck and print the card rank and suit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Print value of the each card, e.g. Ace as 1, 2-10: The value is the same as the number on the card. Jack: Valued as 11. Queen: Valued as 12. King: Valued as 13.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Check the method ‘Print’ in Deck.cs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Reimplement the task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Measure how many even numbers and odd numbers of the first 5 cards (the task 1)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 1-a</a:t>
            </a:r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the hw1.zip and unzip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https://drive.google.com/file/d/1YaY2vCVK_Jjd3YesXlNV_CdDPYkkwwwo/view?usp=sharing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Replace the program.cs in the project </a:t>
            </a:r>
            <a:r>
              <a:rPr lang="en"/>
              <a:t>exercise 1</a:t>
            </a:r>
            <a:r>
              <a:rPr lang="en"/>
              <a:t> with the above code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Follow the </a:t>
            </a:r>
            <a:r>
              <a:rPr lang="en"/>
              <a:t>instructions</a:t>
            </a:r>
            <a:r>
              <a:rPr lang="en"/>
              <a:t> to complete the implementation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HW 1-b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F1F1F"/>
                </a:solidFill>
              </a:rPr>
              <a:t>Create a new Console Application project named Exercise10. Save the project in a reasonable location on the computer.</a:t>
            </a:r>
            <a:endParaRPr sz="1000"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F1F1F"/>
                </a:solidFill>
              </a:rPr>
              <a:t>Create a menu of choices for your user. It should look like the following (without the extra blank lines added by the Coursera formatting):</a:t>
            </a:r>
            <a:endParaRPr sz="1000"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F1F1F"/>
                </a:solidFill>
              </a:rPr>
              <a:t>**************</a:t>
            </a:r>
            <a:endParaRPr b="1" sz="1000"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</a:rPr>
              <a:t>Menu:</a:t>
            </a:r>
            <a:endParaRPr b="1"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F1F1F"/>
                </a:solidFill>
              </a:rPr>
              <a:t>1 - New Game</a:t>
            </a:r>
            <a:endParaRPr b="1" sz="1000"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F1F1F"/>
                </a:solidFill>
              </a:rPr>
              <a:t>2 - Load Game</a:t>
            </a:r>
            <a:endParaRPr b="1" sz="1000"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F1F1F"/>
                </a:solidFill>
              </a:rPr>
              <a:t>3 - Options</a:t>
            </a:r>
            <a:endParaRPr b="1" sz="1000"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F1F1F"/>
                </a:solidFill>
              </a:rPr>
              <a:t>4 - Quit</a:t>
            </a:r>
            <a:endParaRPr b="1" sz="1000"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F1F1F"/>
                </a:solidFill>
              </a:rPr>
              <a:t>**************</a:t>
            </a:r>
            <a:endParaRPr b="1" sz="1000"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Class and Object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Template for creating objects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Defines the fields, </a:t>
            </a:r>
            <a:r>
              <a:rPr lang="en">
                <a:solidFill>
                  <a:srgbClr val="FF0000"/>
                </a:solidFill>
              </a:rPr>
              <a:t>properties</a:t>
            </a:r>
            <a:r>
              <a:rPr lang="en"/>
              <a:t>, and behavior of every object of the class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Object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Actual instance of the class in memory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object stores its own state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card objects have different ranks and suits, for example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 Class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508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Playing Card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State: rank, suit, face up or not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Stored in fields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Accessed through </a:t>
            </a:r>
            <a:r>
              <a:rPr b="1" lang="en">
                <a:solidFill>
                  <a:srgbClr val="FF0000"/>
                </a:solidFill>
              </a:rPr>
              <a:t>properties 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Behavior: flip over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Accessed through methods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Identity: when we create a new card object (instantiation) 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2649" y="445025"/>
            <a:ext cx="2781512" cy="38513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627525" y="4296350"/>
            <a:ext cx="69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UML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311700" y="4703625"/>
            <a:ext cx="84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Doc: https://drive.google.com/file/d/1Jr3ufbcUSSa3pqyxtphguYWzEV2RGYoe/view?usp=sharing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</a:t>
            </a:r>
            <a:r>
              <a:rPr lang="en"/>
              <a:t>Reference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271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900" y="1357288"/>
            <a:ext cx="2968050" cy="30067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3499325" y="1603025"/>
            <a:ext cx="308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Value types hold the value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3489525" y="2324900"/>
            <a:ext cx="498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Reference </a:t>
            </a:r>
            <a:r>
              <a:rPr lang="en" sz="1800">
                <a:solidFill>
                  <a:schemeClr val="dk2"/>
                </a:solidFill>
              </a:rPr>
              <a:t>types point to a different location in memory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Deck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Deck deck;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deck.print();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2064750" y="1612300"/>
            <a:ext cx="166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Any problem?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3600" y="1436313"/>
            <a:ext cx="251460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Deck class - Constructor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Deck deck = new Deck();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deck.Print();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311700" y="4570800"/>
            <a:ext cx="8420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Card.dll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https://drive.google.com/file/d/1QJ59fKr6LZHJZOz5psg3eEC1Ek6WHWiS/view?usp=sharing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in C#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4255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the properties of Deck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650" y="1702300"/>
            <a:ext cx="4913701" cy="96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9720" y="1017720"/>
            <a:ext cx="2884700" cy="21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311700" y="3197425"/>
            <a:ext cx="783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bool isEmpty = deck.Empty;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Function/method or property?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Optional: Property in C++</a:t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408200" y="4743300"/>
            <a:ext cx="74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https://replit.com/@crimson2000/propertyExample#main.cpp</a:t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311700" y="1044325"/>
            <a:ext cx="59475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 Foo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// Properties using </a:t>
            </a:r>
            <a:r>
              <a:rPr lang="en"/>
              <a:t>unnamed classes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class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int value;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public: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int &amp; operator = (const int &amp;i) { return value = i;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operator int () const { return value;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} alpha; 	//object of the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class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float value;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public: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float &amp; operator = (const float &amp;f) { return value = f;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operator float () const { return value;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} beta; 	</a:t>
            </a:r>
            <a:r>
              <a:rPr lang="en">
                <a:solidFill>
                  <a:schemeClr val="dk1"/>
                </a:solidFill>
              </a:rPr>
              <a:t>//object of the class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};</a:t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5429100" y="1208225"/>
            <a:ext cx="3403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main 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Foo foo;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foo.alpha = 5;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foo.</a:t>
            </a:r>
            <a:r>
              <a:rPr lang="en">
                <a:solidFill>
                  <a:schemeClr val="dk1"/>
                </a:solidFill>
              </a:rPr>
              <a:t>beta</a:t>
            </a:r>
            <a:r>
              <a:rPr lang="en"/>
              <a:t> = 5.132f;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::std::cout &lt;&lt; foo.alpha &lt;&lt; ", 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&lt;&lt; foo.</a:t>
            </a:r>
            <a:r>
              <a:rPr lang="en">
                <a:solidFill>
                  <a:schemeClr val="dk1"/>
                </a:solidFill>
              </a:rPr>
              <a:t>beta</a:t>
            </a:r>
            <a:r>
              <a:rPr lang="en"/>
              <a:t> &lt;&lt; ", 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&lt;&lt; ::std::endl;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