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3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3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82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402BB0-7D68-4E6F-A14A-624F50CA080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FF9B0C-F5EE-4E07-8C93-E644BD66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DFFD-89FE-4EB8-8C8C-DFDDB0CA3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Promotion Analysis of Contoso Company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CABC-0532-4DA0-86FA-4F5875D0F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 Yang</a:t>
            </a:r>
          </a:p>
        </p:txBody>
      </p:sp>
    </p:spTree>
    <p:extLst>
      <p:ext uri="{BB962C8B-B14F-4D97-AF65-F5344CB8AC3E}">
        <p14:creationId xmlns:p14="http://schemas.microsoft.com/office/powerpoint/2010/main" val="13067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59C5-7A38-479F-8DEB-2D316780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99A7-29BC-4473-917F-E86FE4226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cap="none" dirty="0"/>
              <a:t>Breakouts Of Net Quantity By Promotion Name &amp; Year</a:t>
            </a:r>
          </a:p>
          <a:p>
            <a:pPr>
              <a:lnSpc>
                <a:spcPct val="100000"/>
              </a:lnSpc>
            </a:pPr>
            <a:r>
              <a:rPr lang="en-US" cap="none" dirty="0"/>
              <a:t>Relationship Between The Average Sales Per Day And The Returns Quantity Ratio</a:t>
            </a:r>
          </a:p>
          <a:p>
            <a:pPr>
              <a:lnSpc>
                <a:spcPct val="100000"/>
              </a:lnSpc>
            </a:pPr>
            <a:r>
              <a:rPr lang="en-US" cap="none" dirty="0"/>
              <a:t>Breakouts Of Average Sales Quantity Per Day By Promotion Name &amp; Year</a:t>
            </a:r>
          </a:p>
          <a:p>
            <a:pPr>
              <a:lnSpc>
                <a:spcPct val="100000"/>
              </a:lnSpc>
            </a:pPr>
            <a:r>
              <a:rPr lang="en-US" cap="none" dirty="0"/>
              <a:t>Promotion Details Table</a:t>
            </a:r>
          </a:p>
          <a:p>
            <a:pPr lvl="1">
              <a:lnSpc>
                <a:spcPct val="100000"/>
              </a:lnSpc>
            </a:pPr>
            <a:r>
              <a:rPr lang="en-US" cap="none" dirty="0"/>
              <a:t>Promotion Name And Date Info</a:t>
            </a:r>
          </a:p>
          <a:p>
            <a:pPr lvl="1">
              <a:lnSpc>
                <a:spcPct val="100000"/>
              </a:lnSpc>
            </a:pPr>
            <a:r>
              <a:rPr lang="en-US" cap="none" dirty="0"/>
              <a:t>Sales Quantity Info</a:t>
            </a:r>
          </a:p>
          <a:p>
            <a:pPr lvl="1">
              <a:lnSpc>
                <a:spcPct val="100000"/>
              </a:lnSpc>
            </a:pPr>
            <a:r>
              <a:rPr lang="en-US" cap="none" dirty="0"/>
              <a:t>Sales Amount And Profits Info</a:t>
            </a:r>
          </a:p>
          <a:p>
            <a:pPr>
              <a:lnSpc>
                <a:spcPct val="100000"/>
              </a:lnSpc>
            </a:pPr>
            <a:r>
              <a:rPr lang="en-US" cap="none" dirty="0"/>
              <a:t>Filters</a:t>
            </a:r>
          </a:p>
          <a:p>
            <a:pPr lvl="1">
              <a:lnSpc>
                <a:spcPct val="100000"/>
              </a:lnSpc>
            </a:pPr>
            <a:r>
              <a:rPr lang="en-US" cap="none" dirty="0"/>
              <a:t>Date Info</a:t>
            </a:r>
          </a:p>
          <a:p>
            <a:pPr lvl="1">
              <a:lnSpc>
                <a:spcPct val="100000"/>
              </a:lnSpc>
            </a:pPr>
            <a:r>
              <a:rPr lang="en-US" cap="none" dirty="0"/>
              <a:t>Geography Info</a:t>
            </a:r>
          </a:p>
          <a:p>
            <a:pPr lvl="1">
              <a:lnSpc>
                <a:spcPct val="100000"/>
              </a:lnSpc>
            </a:pPr>
            <a:r>
              <a:rPr lang="en-US" cap="none" dirty="0"/>
              <a:t>Product Info</a:t>
            </a:r>
          </a:p>
          <a:p>
            <a:pPr>
              <a:lnSpc>
                <a:spcPct val="100000"/>
              </a:lnSpc>
            </a:pPr>
            <a:r>
              <a:rPr lang="en-US" cap="none" dirty="0" err="1"/>
              <a:t>Drillthrough</a:t>
            </a:r>
            <a:r>
              <a:rPr lang="en-US" cap="none" dirty="0"/>
              <a:t> Of Product Details</a:t>
            </a:r>
          </a:p>
        </p:txBody>
      </p:sp>
    </p:spTree>
    <p:extLst>
      <p:ext uri="{BB962C8B-B14F-4D97-AF65-F5344CB8AC3E}">
        <p14:creationId xmlns:p14="http://schemas.microsoft.com/office/powerpoint/2010/main" val="106911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928C-7B8B-45FB-8002-A914EA47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9797768" cy="1138436"/>
          </a:xfrm>
        </p:spPr>
        <p:txBody>
          <a:bodyPr>
            <a:normAutofit/>
          </a:bodyPr>
          <a:lstStyle/>
          <a:p>
            <a:r>
              <a:rPr lang="en-US" sz="3200" dirty="0"/>
              <a:t>The dashboard created on PowerBI.com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E2022-9F64-4B90-9531-4629DD5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90" y="1624405"/>
            <a:ext cx="5063618" cy="516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D2415-D3AE-48CE-91BB-A3BBB881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126" y="1516828"/>
            <a:ext cx="2868672" cy="5233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CD4D0-77F8-4019-93BC-499A8938CB32}"/>
              </a:ext>
            </a:extLst>
          </p:cNvPr>
          <p:cNvSpPr txBox="1"/>
          <p:nvPr/>
        </p:nvSpPr>
        <p:spPr>
          <a:xfrm>
            <a:off x="393087" y="2547258"/>
            <a:ext cx="615553" cy="244928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/>
              <a:t>Desktop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04C33-AF05-4553-9A06-41C3F5AE6C18}"/>
              </a:ext>
            </a:extLst>
          </p:cNvPr>
          <p:cNvSpPr txBox="1"/>
          <p:nvPr/>
        </p:nvSpPr>
        <p:spPr>
          <a:xfrm>
            <a:off x="10854963" y="2339276"/>
            <a:ext cx="615553" cy="244928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/>
              <a:t>Phone Layout</a:t>
            </a:r>
          </a:p>
        </p:txBody>
      </p:sp>
    </p:spTree>
    <p:extLst>
      <p:ext uri="{BB962C8B-B14F-4D97-AF65-F5344CB8AC3E}">
        <p14:creationId xmlns:p14="http://schemas.microsoft.com/office/powerpoint/2010/main" val="21428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8D80-5061-476B-BB7C-7FFE28C8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22" y="690363"/>
            <a:ext cx="5820128" cy="1242185"/>
          </a:xfrm>
        </p:spPr>
        <p:txBody>
          <a:bodyPr>
            <a:noAutofit/>
          </a:bodyPr>
          <a:lstStyle/>
          <a:p>
            <a:r>
              <a:rPr lang="en-US" sz="2800" dirty="0"/>
              <a:t>The Promotion Analysis Page created in Power BI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E89D5-2934-4C1B-9753-2FF7A2C2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148086"/>
            <a:ext cx="5627259" cy="36387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FD85A7-B33A-45E4-B0DC-5622634EA83F}"/>
              </a:ext>
            </a:extLst>
          </p:cNvPr>
          <p:cNvSpPr txBox="1">
            <a:spLocks/>
          </p:cNvSpPr>
          <p:nvPr/>
        </p:nvSpPr>
        <p:spPr>
          <a:xfrm>
            <a:off x="6315266" y="728797"/>
            <a:ext cx="5565402" cy="1203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Product Table Page created in Power BI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636DB-18FA-4399-A231-BFD917D4D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66" y="2128852"/>
            <a:ext cx="5627259" cy="36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A04D-1A0E-43F9-894E-A7D69322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E7FF-754F-4928-BB8E-62E5B06FE4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/>
              <a:t>1.  Which promotion had the highest average sales comparatively to lowest returns based on what you found in the visualizations?</a:t>
            </a:r>
          </a:p>
          <a:p>
            <a:pPr lvl="1"/>
            <a:r>
              <a:rPr lang="en-US" b="1" cap="none" dirty="0"/>
              <a:t>North America Holiday 2009</a:t>
            </a:r>
            <a:endParaRPr lang="en-US" cap="none" dirty="0"/>
          </a:p>
          <a:p>
            <a:pPr lvl="0"/>
            <a:r>
              <a:rPr lang="en-US" cap="none" dirty="0"/>
              <a:t>2. Which promotion had the highest average sales overall?</a:t>
            </a:r>
          </a:p>
          <a:p>
            <a:pPr lvl="1"/>
            <a:r>
              <a:rPr lang="en-US" b="1" cap="none" dirty="0"/>
              <a:t>North America Holiday</a:t>
            </a:r>
            <a:endParaRPr lang="en-US" cap="none" dirty="0"/>
          </a:p>
          <a:p>
            <a:pPr lvl="0"/>
            <a:r>
              <a:rPr lang="en-US" cap="none" dirty="0"/>
              <a:t>3. Which promotion had the lowest return ratio overall?</a:t>
            </a:r>
          </a:p>
          <a:p>
            <a:pPr lvl="1"/>
            <a:r>
              <a:rPr lang="en-US" b="1" cap="none" dirty="0"/>
              <a:t>Asian Holiday</a:t>
            </a:r>
            <a:endParaRPr lang="en-US" cap="none" dirty="0"/>
          </a:p>
          <a:p>
            <a:r>
              <a:rPr lang="en-US" cap="none" dirty="0"/>
              <a:t>4. Were there any promotions that had a lower average sales quantity per day than the non-promotion period (AKA no discount promotion name)</a:t>
            </a:r>
          </a:p>
          <a:p>
            <a:pPr lvl="1"/>
            <a:r>
              <a:rPr lang="en-US" b="1" cap="none" dirty="0"/>
              <a:t>All the promotions except for North America Holiday (2007-2009) and North America Back-to-school (2007-2009) 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7545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3C27-68EB-4950-8B5C-BE19DFE6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6944-5714-4C47-A748-EA163A35BC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05600"/>
          </a:xfrm>
        </p:spPr>
        <p:txBody>
          <a:bodyPr>
            <a:normAutofit/>
          </a:bodyPr>
          <a:lstStyle/>
          <a:p>
            <a:r>
              <a:rPr lang="en-US" cap="none" dirty="0"/>
              <a:t>North America holiday promotion was the most successful promotional campaign during 2007-2009, which got the highest average sales per day and relatively low return quantity ratio.</a:t>
            </a:r>
          </a:p>
          <a:p>
            <a:r>
              <a:rPr lang="en-US" cap="none" dirty="0"/>
              <a:t>Only North America promotions got more or similar average sales per day than no discount. All the other promotions had worse effect than no discount.</a:t>
            </a:r>
          </a:p>
          <a:p>
            <a:r>
              <a:rPr lang="en-US" cap="none" dirty="0"/>
              <a:t>The company’s marketing department should continue to use the main marketing budget for implementing North America promotion campaigns, especially back-to-school </a:t>
            </a:r>
            <a:r>
              <a:rPr lang="en-US" altLang="zh-CN" cap="none" dirty="0"/>
              <a:t>promotion and </a:t>
            </a:r>
            <a:r>
              <a:rPr lang="en-US" cap="none" dirty="0"/>
              <a:t>holiday promotion</a:t>
            </a:r>
            <a:r>
              <a:rPr lang="en-US" altLang="zh-CN" cap="none" dirty="0"/>
              <a:t>. At the same time, pay close attention to learn the reason for return and improve it to further reduce the return quantity ratio.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586806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329</TotalTime>
  <Words>307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Tw Cen MT</vt:lpstr>
      <vt:lpstr>Droplet</vt:lpstr>
      <vt:lpstr>Promotion Analysis of Contoso Company</vt:lpstr>
      <vt:lpstr>Requirements for the project</vt:lpstr>
      <vt:lpstr>The dashboard created on PowerBI.com</vt:lpstr>
      <vt:lpstr>The Promotion Analysis Page created in Power BI Desktop</vt:lpstr>
      <vt:lpstr>Questions</vt:lpstr>
      <vt:lpstr>conclusions/recommendations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Promotion Analysis of Contoso Company</dc:title>
  <dc:creator>boyanguw</dc:creator>
  <cp:lastModifiedBy> boyanguw</cp:lastModifiedBy>
  <cp:revision>36</cp:revision>
  <dcterms:created xsi:type="dcterms:W3CDTF">2018-03-13T18:09:01Z</dcterms:created>
  <dcterms:modified xsi:type="dcterms:W3CDTF">2018-03-15T17:37:16Z</dcterms:modified>
</cp:coreProperties>
</file>