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0" r:id="rId13"/>
    <p:sldId id="271" r:id="rId14"/>
    <p:sldId id="269" r:id="rId15"/>
    <p:sldId id="266" r:id="rId16"/>
    <p:sldId id="273" r:id="rId17"/>
    <p:sldId id="278" r:id="rId18"/>
    <p:sldId id="277" r:id="rId19"/>
    <p:sldId id="276" r:id="rId20"/>
    <p:sldId id="268" r:id="rId21"/>
    <p:sldId id="272" r:id="rId22"/>
    <p:sldId id="275" r:id="rId23"/>
    <p:sldId id="274" r:id="rId24"/>
  </p:sldIdLst>
  <p:sldSz cx="9144000" cy="5143500" type="screen16x9"/>
  <p:notesSz cx="6858000" cy="9144000"/>
  <p:embeddedFontLst>
    <p:embeddedFont>
      <p:font typeface="Roboto" panose="02020500000000000000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478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713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88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163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017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466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6028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53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973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456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199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199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978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0877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0897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027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1993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1993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199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199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1993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1993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91993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91993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3330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gra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gra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ocs.scipy.org/doc/scipy/reference/generated/scipy.integrate.quad.html" TargetMode="Externa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learn/latex/Integrals,_sums_and_limit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iemann_su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iemann_su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hyperlink" Target="https://github.com/tccnchsu/Numerical_Analysis/blob/master/NA_W4_Integration.ipynb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python_functions.asp" TargetMode="External"/><Relationship Id="rId3" Type="http://schemas.openxmlformats.org/officeDocument/2006/relationships/hyperlink" Target="https://www.python.org/" TargetMode="External"/><Relationship Id="rId7" Type="http://schemas.openxmlformats.org/officeDocument/2006/relationships/hyperlink" Target="https://wiki.python.org/moin/IntroductoryBook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python.org/3/tutorial/index.html" TargetMode="External"/><Relationship Id="rId5" Type="http://schemas.openxmlformats.org/officeDocument/2006/relationships/hyperlink" Target="https://www.python.org/about/gettingstarted/" TargetMode="External"/><Relationship Id="rId10" Type="http://schemas.openxmlformats.org/officeDocument/2006/relationships/hyperlink" Target="http://jupyter.org/try" TargetMode="External"/><Relationship Id="rId4" Type="http://schemas.openxmlformats.org/officeDocument/2006/relationships/hyperlink" Target="https://www.python.org/downloads/release/python-370/" TargetMode="External"/><Relationship Id="rId9" Type="http://schemas.openxmlformats.org/officeDocument/2006/relationships/hyperlink" Target="https://hourofpython.trinket.io/a-visual-introduction-to-python#/turtles/saying-hello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functions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hub.mybinder.org/user/jupyterlab-jupyterlab-demo-yqivt6ba/lab#Integration-(scipy.integrate)" TargetMode="External"/><Relationship Id="rId4" Type="http://schemas.openxmlformats.org/officeDocument/2006/relationships/hyperlink" Target="http://jupyter.org/t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460950" y="152532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dirty="0"/>
              <a:t>數值分析</a:t>
            </a:r>
            <a:r>
              <a:rPr lang="en-US" dirty="0" smtClean="0"/>
              <a:t>Numerical Analysis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600075" y="269388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許志</a:t>
            </a:r>
            <a:r>
              <a:rPr lang="zh-TW" altLang="en-US" dirty="0"/>
              <a:t>宇</a:t>
            </a:r>
            <a:r>
              <a:rPr lang="en" dirty="0" smtClean="0"/>
              <a:t>Chin-Yu </a:t>
            </a:r>
            <a:r>
              <a:rPr lang="en" dirty="0"/>
              <a:t>Hsu</a:t>
            </a:r>
            <a:endParaRPr dirty="0"/>
          </a:p>
          <a:p>
            <a:pPr marL="0" lvl="0" indent="0"/>
            <a:r>
              <a:rPr lang="en-US" dirty="0" smtClean="0"/>
              <a:t>October </a:t>
            </a:r>
            <a:r>
              <a:rPr lang="en-US" dirty="0"/>
              <a:t>1, 2018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programming</a:t>
            </a:r>
            <a:endParaRPr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01444" y="4289501"/>
            <a:ext cx="8292706" cy="339773"/>
          </a:xfrm>
        </p:spPr>
        <p:txBody>
          <a:bodyPr/>
          <a:lstStyle/>
          <a:p>
            <a:pPr lvl="0">
              <a:buAutoNum type="arabicPeriod"/>
            </a:pPr>
            <a:r>
              <a:rPr lang="en-US" u="sng" dirty="0">
                <a:solidFill>
                  <a:schemeClr val="hlink"/>
                </a:solidFill>
              </a:rPr>
              <a:t>http://</a:t>
            </a:r>
            <a:r>
              <a:rPr lang="en-US" u="sng" dirty="0" smtClean="0">
                <a:solidFill>
                  <a:schemeClr val="hlink"/>
                </a:solidFill>
              </a:rPr>
              <a:t>jupyter.org/try</a:t>
            </a:r>
            <a:endParaRPr lang="en" u="sng" dirty="0">
              <a:solidFill>
                <a:schemeClr val="hlink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613" y="1821638"/>
            <a:ext cx="5486400" cy="258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programming</a:t>
            </a:r>
            <a:endParaRPr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224561" y="4803727"/>
            <a:ext cx="8292706" cy="339773"/>
          </a:xfrm>
        </p:spPr>
        <p:txBody>
          <a:bodyPr/>
          <a:lstStyle/>
          <a:p>
            <a:pPr marL="139700" lvl="0" indent="0">
              <a:buNone/>
            </a:pPr>
            <a:r>
              <a:rPr lang="en-US" u="sng" dirty="0">
                <a:solidFill>
                  <a:schemeClr val="hlink"/>
                </a:solidFill>
              </a:rPr>
              <a:t>http://</a:t>
            </a:r>
            <a:r>
              <a:rPr lang="en-US" u="sng" dirty="0" smtClean="0">
                <a:solidFill>
                  <a:schemeClr val="hlink"/>
                </a:solidFill>
              </a:rPr>
              <a:t>jupyter.org/try</a:t>
            </a:r>
            <a:endParaRPr lang="en" u="sng" dirty="0">
              <a:solidFill>
                <a:schemeClr val="hlink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883" y="1937434"/>
            <a:ext cx="5486400" cy="293643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01444" y="1604070"/>
            <a:ext cx="32087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 graph</a:t>
            </a:r>
            <a:r>
              <a:rPr lang="zh-TW" altLang="en-US" dirty="0" smtClean="0"/>
              <a:t> </a:t>
            </a:r>
            <a:r>
              <a:rPr lang="en-US" altLang="zh-TW" dirty="0" smtClean="0"/>
              <a:t>c</a:t>
            </a:r>
            <a:r>
              <a:rPr lang="en-US" dirty="0" smtClean="0"/>
              <a:t>urve y=f(x)=x</a:t>
            </a:r>
          </a:p>
          <a:p>
            <a:r>
              <a:rPr lang="en-US" b="1" dirty="0" smtClean="0"/>
              <a:t>import </a:t>
            </a:r>
            <a:r>
              <a:rPr lang="en-US" b="1" dirty="0" err="1"/>
              <a:t>numpy</a:t>
            </a:r>
            <a:r>
              <a:rPr lang="en-US" b="1" dirty="0"/>
              <a:t> as np</a:t>
            </a:r>
          </a:p>
          <a:p>
            <a:r>
              <a:rPr lang="en-US" b="1" dirty="0"/>
              <a:t>import </a:t>
            </a:r>
            <a:r>
              <a:rPr lang="en-US" b="1" dirty="0" err="1"/>
              <a:t>matplotlib.pyplot</a:t>
            </a:r>
            <a:r>
              <a:rPr lang="en-US" b="1" dirty="0"/>
              <a:t> as </a:t>
            </a:r>
            <a:r>
              <a:rPr lang="en-US" b="1" dirty="0" err="1"/>
              <a:t>plt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# Create data</a:t>
            </a:r>
          </a:p>
          <a:p>
            <a:r>
              <a:rPr lang="en-US" b="1" dirty="0"/>
              <a:t>x=</a:t>
            </a:r>
            <a:r>
              <a:rPr lang="en-US" b="1" dirty="0" err="1"/>
              <a:t>np.arange</a:t>
            </a:r>
            <a:r>
              <a:rPr lang="en-US" b="1" dirty="0"/>
              <a:t>(0,1,0.1) # interval from 0 to 6 with unit 0.1</a:t>
            </a:r>
          </a:p>
          <a:p>
            <a:r>
              <a:rPr lang="en-US" b="1" dirty="0"/>
              <a:t>y=x</a:t>
            </a:r>
          </a:p>
          <a:p>
            <a:r>
              <a:rPr lang="en-US" b="1" dirty="0"/>
              <a:t># plot graph</a:t>
            </a:r>
          </a:p>
          <a:p>
            <a:r>
              <a:rPr lang="en-US" b="1" dirty="0" err="1"/>
              <a:t>plt.plot</a:t>
            </a:r>
            <a:r>
              <a:rPr lang="en-US" b="1" dirty="0"/>
              <a:t>(</a:t>
            </a:r>
            <a:r>
              <a:rPr lang="en-US" b="1" dirty="0" err="1"/>
              <a:t>x,y</a:t>
            </a:r>
            <a:r>
              <a:rPr lang="en-US" b="1" dirty="0"/>
              <a:t>)</a:t>
            </a:r>
          </a:p>
          <a:p>
            <a:r>
              <a:rPr lang="en-US" b="1" dirty="0" err="1"/>
              <a:t>plt.xlim</a:t>
            </a:r>
            <a:r>
              <a:rPr lang="en-US" b="1" dirty="0"/>
              <a:t>(0,1)  # set the </a:t>
            </a:r>
            <a:r>
              <a:rPr lang="en-US" b="1" dirty="0" err="1"/>
              <a:t>xlim</a:t>
            </a:r>
            <a:r>
              <a:rPr lang="en-US" b="1" dirty="0"/>
              <a:t> to left, right</a:t>
            </a:r>
          </a:p>
          <a:p>
            <a:r>
              <a:rPr lang="en-US" b="1" dirty="0" err="1"/>
              <a:t>plt.show</a:t>
            </a:r>
            <a:r>
              <a:rPr lang="en-US" b="1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8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程式設計 </a:t>
            </a:r>
            <a:r>
              <a:rPr lang="en" dirty="0" smtClean="0"/>
              <a:t>Python </a:t>
            </a:r>
            <a:r>
              <a:rPr lang="en" dirty="0"/>
              <a:t>programming</a:t>
            </a:r>
            <a:endParaRPr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01444" y="4289501"/>
            <a:ext cx="8292706" cy="339773"/>
          </a:xfrm>
        </p:spPr>
        <p:txBody>
          <a:bodyPr/>
          <a:lstStyle/>
          <a:p>
            <a:pPr lvl="0">
              <a:buAutoNum type="arabicPeriod"/>
            </a:pPr>
            <a:r>
              <a:rPr lang="en-US" u="sng" dirty="0">
                <a:solidFill>
                  <a:schemeClr val="hlink"/>
                </a:solidFill>
              </a:rPr>
              <a:t>http://</a:t>
            </a:r>
            <a:r>
              <a:rPr lang="en-US" u="sng" dirty="0" smtClean="0">
                <a:solidFill>
                  <a:schemeClr val="hlink"/>
                </a:solidFill>
              </a:rPr>
              <a:t>jupyter.org/try</a:t>
            </a:r>
            <a:endParaRPr lang="en" u="sng" dirty="0">
              <a:solidFill>
                <a:schemeClr val="hlink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71901" y="2159213"/>
            <a:ext cx="32087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</a:p>
          <a:p>
            <a:r>
              <a:rPr lang="en-US" dirty="0" smtClean="0"/>
              <a:t>X</a:t>
            </a:r>
          </a:p>
          <a:p>
            <a:r>
              <a:rPr lang="en-US" dirty="0"/>
              <a:t>y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030" y="1839791"/>
            <a:ext cx="5467674" cy="294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3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程式設計 </a:t>
            </a:r>
            <a:r>
              <a:rPr lang="en" dirty="0" smtClean="0"/>
              <a:t>Python </a:t>
            </a:r>
            <a:r>
              <a:rPr lang="en" dirty="0"/>
              <a:t>programming</a:t>
            </a:r>
            <a:endParaRPr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01294" y="4690296"/>
            <a:ext cx="8292706" cy="339773"/>
          </a:xfrm>
        </p:spPr>
        <p:txBody>
          <a:bodyPr/>
          <a:lstStyle/>
          <a:p>
            <a:pPr marL="139700" lvl="0" indent="0">
              <a:buNone/>
            </a:pPr>
            <a:r>
              <a:rPr lang="en-US" u="sng" dirty="0" smtClean="0">
                <a:solidFill>
                  <a:schemeClr val="hlink"/>
                </a:solidFill>
              </a:rPr>
              <a:t>http</a:t>
            </a:r>
            <a:r>
              <a:rPr lang="en-US" u="sng" dirty="0">
                <a:solidFill>
                  <a:schemeClr val="hlink"/>
                </a:solidFill>
              </a:rPr>
              <a:t>://</a:t>
            </a:r>
            <a:r>
              <a:rPr lang="en-US" u="sng" dirty="0" smtClean="0">
                <a:solidFill>
                  <a:schemeClr val="hlink"/>
                </a:solidFill>
              </a:rPr>
              <a:t>jupyter.org/try</a:t>
            </a:r>
            <a:endParaRPr lang="en" u="sng" dirty="0">
              <a:solidFill>
                <a:schemeClr val="hlink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01444" y="1824310"/>
            <a:ext cx="32087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Bar Plot</a:t>
            </a:r>
          </a:p>
          <a:p>
            <a:r>
              <a:rPr lang="en-US" dirty="0"/>
              <a:t># Riemann integral</a:t>
            </a:r>
          </a:p>
          <a:p>
            <a:r>
              <a:rPr lang="en-US" dirty="0"/>
              <a:t># sum of areas of bars (width multiply height </a:t>
            </a:r>
            <a:r>
              <a:rPr lang="en-US" dirty="0" smtClean="0"/>
              <a:t>)</a:t>
            </a:r>
          </a:p>
          <a:p>
            <a:r>
              <a:rPr lang="en-US" dirty="0"/>
              <a:t>#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en.wikipedia.org/wiki/Integral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196" y="1755880"/>
            <a:ext cx="5504759" cy="293441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15967" y="2973219"/>
            <a:ext cx="32087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objects =  ('0', '0.1', '0.2', '0.3','0.4','0.5', '0.6', '0.7', '0.8', '0.9')</a:t>
            </a:r>
          </a:p>
          <a:p>
            <a:r>
              <a:rPr lang="en-US" b="1" dirty="0" err="1"/>
              <a:t>y_pos</a:t>
            </a:r>
            <a:r>
              <a:rPr lang="en-US" b="1" dirty="0"/>
              <a:t> = </a:t>
            </a:r>
            <a:r>
              <a:rPr lang="en-US" b="1" dirty="0" err="1"/>
              <a:t>np.arange</a:t>
            </a:r>
            <a:r>
              <a:rPr lang="en-US" b="1" dirty="0"/>
              <a:t>(</a:t>
            </a:r>
            <a:r>
              <a:rPr lang="en-US" b="1" dirty="0" err="1"/>
              <a:t>len</a:t>
            </a:r>
            <a:r>
              <a:rPr lang="en-US" b="1" dirty="0"/>
              <a:t>(objects))</a:t>
            </a:r>
          </a:p>
          <a:p>
            <a:r>
              <a:rPr lang="en-US" b="1" dirty="0" err="1"/>
              <a:t>plt.bar</a:t>
            </a:r>
            <a:r>
              <a:rPr lang="en-US" b="1" dirty="0"/>
              <a:t>(</a:t>
            </a:r>
            <a:r>
              <a:rPr lang="en-US" b="1" dirty="0" err="1"/>
              <a:t>y_pos</a:t>
            </a:r>
            <a:r>
              <a:rPr lang="en-US" b="1" dirty="0"/>
              <a:t>, y, align='center', alpha=0.5)</a:t>
            </a:r>
          </a:p>
          <a:p>
            <a:r>
              <a:rPr lang="en-US" b="1" dirty="0" err="1"/>
              <a:t>plt.plot</a:t>
            </a:r>
            <a:r>
              <a:rPr lang="en-US" b="1" dirty="0"/>
              <a:t>(</a:t>
            </a:r>
            <a:r>
              <a:rPr lang="en-US" b="1" dirty="0" err="1"/>
              <a:t>y_pos</a:t>
            </a:r>
            <a:r>
              <a:rPr lang="en-US" b="1" dirty="0"/>
              <a:t>, y)</a:t>
            </a:r>
          </a:p>
          <a:p>
            <a:r>
              <a:rPr lang="en-US" b="1" dirty="0" err="1"/>
              <a:t>plt.xticks</a:t>
            </a:r>
            <a:r>
              <a:rPr lang="en-US" b="1" dirty="0"/>
              <a:t>(</a:t>
            </a:r>
            <a:r>
              <a:rPr lang="en-US" b="1" dirty="0" err="1"/>
              <a:t>y_pos</a:t>
            </a:r>
            <a:r>
              <a:rPr lang="en-US" b="1" dirty="0"/>
              <a:t>, objects)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0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programming</a:t>
            </a:r>
            <a:endParaRPr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01444" y="4289501"/>
            <a:ext cx="8292706" cy="339773"/>
          </a:xfrm>
        </p:spPr>
        <p:txBody>
          <a:bodyPr/>
          <a:lstStyle/>
          <a:p>
            <a:pPr marL="139700" lvl="0" indent="0">
              <a:buNone/>
            </a:pPr>
            <a:r>
              <a:rPr lang="en-US" u="sng" dirty="0">
                <a:solidFill>
                  <a:schemeClr val="hlink"/>
                </a:solidFill>
              </a:rPr>
              <a:t>https://en.wikipedia.org/wiki/Numerical_integration</a:t>
            </a:r>
            <a:endParaRPr lang="en-US" u="sng" dirty="0" smtClean="0">
              <a:solidFill>
                <a:schemeClr val="hlink"/>
              </a:solidFill>
            </a:endParaRPr>
          </a:p>
          <a:p>
            <a:pPr lvl="0">
              <a:buAutoNum type="arabicPeriod"/>
            </a:pPr>
            <a:endParaRPr lang="en" u="sng" dirty="0">
              <a:solidFill>
                <a:schemeClr val="hlink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0" y="1830227"/>
            <a:ext cx="4051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 Riemann integral</a:t>
            </a:r>
          </a:p>
          <a:p>
            <a:r>
              <a:rPr lang="en-US" b="1" dirty="0"/>
              <a:t># sum of areas of bars (width multiply height 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b="1" dirty="0" smtClean="0"/>
              <a:t># </a:t>
            </a:r>
            <a:r>
              <a:rPr lang="en-US" b="1" dirty="0"/>
              <a:t>https://en.wikipedia.org/wiki/Integral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567" y="1830227"/>
            <a:ext cx="4572000" cy="245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7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programming</a:t>
            </a:r>
            <a:endParaRPr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24603" y="4629275"/>
            <a:ext cx="8292706" cy="339773"/>
          </a:xfrm>
        </p:spPr>
        <p:txBody>
          <a:bodyPr/>
          <a:lstStyle/>
          <a:p>
            <a:pPr marL="139700" lvl="0" indent="0">
              <a:buNone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</a:t>
            </a:r>
            <a:r>
              <a:rPr lang="en-US" u="sng" dirty="0" smtClean="0">
                <a:solidFill>
                  <a:schemeClr val="hlink"/>
                </a:solidFill>
                <a:hlinkClick r:id="rId3"/>
              </a:rPr>
              <a:t>en.wikipedia.org/wiki/Integral</a:t>
            </a:r>
            <a:endParaRPr lang="en-US" u="sng" dirty="0" smtClean="0">
              <a:solidFill>
                <a:schemeClr val="hlink"/>
              </a:solidFill>
            </a:endParaRPr>
          </a:p>
          <a:p>
            <a:pPr lvl="0">
              <a:buAutoNum type="arabicPeriod"/>
            </a:pPr>
            <a:endParaRPr lang="en" u="sng" dirty="0">
              <a:solidFill>
                <a:schemeClr val="hlink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8751" y="1802511"/>
            <a:ext cx="5025358" cy="282676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71901" y="2159213"/>
            <a:ext cx="320875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Question:</a:t>
            </a:r>
          </a:p>
          <a:p>
            <a:r>
              <a:rPr lang="en-US" dirty="0" smtClean="0"/>
              <a:t>Y=x**2   [0 1]</a:t>
            </a:r>
          </a:p>
          <a:p>
            <a:r>
              <a:rPr lang="en-US" dirty="0" smtClean="0"/>
              <a:t>Summing </a:t>
            </a:r>
            <a:r>
              <a:rPr lang="en-US" dirty="0"/>
              <a:t>the areas of these rectangles, we get a better approximation for the sought integral, </a:t>
            </a:r>
            <a:r>
              <a:rPr lang="en-US" dirty="0" smtClean="0"/>
              <a:t>namely</a:t>
            </a:r>
          </a:p>
          <a:p>
            <a:endParaRPr lang="en-US" dirty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docs.scipy.org/doc/scipy/reference/generated/scipy.integrate.quad.html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Latex </a:t>
            </a:r>
            <a:r>
              <a:rPr lang="en" dirty="0"/>
              <a:t>programming</a:t>
            </a:r>
            <a:endParaRPr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249062" y="4803727"/>
            <a:ext cx="8292706" cy="339773"/>
          </a:xfrm>
        </p:spPr>
        <p:txBody>
          <a:bodyPr/>
          <a:lstStyle/>
          <a:p>
            <a:pPr marL="139700" lvl="0" indent="0">
              <a:buNone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https://www.overleaf.com/learn/latex/Integrals,_</a:t>
            </a:r>
            <a:r>
              <a:rPr lang="en-US" u="sng" dirty="0" smtClean="0">
                <a:solidFill>
                  <a:schemeClr val="hlink"/>
                </a:solidFill>
                <a:hlinkClick r:id="rId3"/>
              </a:rPr>
              <a:t>sums_and_limits</a:t>
            </a:r>
            <a:endParaRPr lang="en-US" u="sng" dirty="0" smtClean="0">
              <a:solidFill>
                <a:schemeClr val="hlink"/>
              </a:solidFill>
            </a:endParaRPr>
          </a:p>
          <a:p>
            <a:pPr marL="139700" lvl="0" indent="0">
              <a:buNone/>
            </a:pPr>
            <a:endParaRPr lang="en" u="sng" dirty="0">
              <a:solidFill>
                <a:schemeClr val="hlink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9062" y="1990022"/>
            <a:ext cx="7711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Learning </a:t>
            </a:r>
            <a:r>
              <a:rPr lang="en-US" sz="2800" dirty="0"/>
              <a:t>to Latex </a:t>
            </a:r>
            <a:r>
              <a:rPr lang="en-US" sz="2800" dirty="0" smtClean="0"/>
              <a:t>to Integrals</a:t>
            </a:r>
            <a:r>
              <a:rPr lang="en-US" sz="2800" dirty="0"/>
              <a:t>, sums and limits  </a:t>
            </a:r>
            <a:endParaRPr lang="en-US" sz="2800" b="1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682" y="2570875"/>
            <a:ext cx="5359466" cy="223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5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programming</a:t>
            </a:r>
            <a:endParaRPr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01444" y="4289501"/>
            <a:ext cx="8292706" cy="339773"/>
          </a:xfrm>
        </p:spPr>
        <p:txBody>
          <a:bodyPr/>
          <a:lstStyle/>
          <a:p>
            <a:pPr marL="139700" lvl="0" indent="0">
              <a:buNone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</a:t>
            </a:r>
            <a:r>
              <a:rPr lang="en-US" u="sng" dirty="0" smtClean="0">
                <a:solidFill>
                  <a:schemeClr val="hlink"/>
                </a:solidFill>
                <a:hlinkClick r:id="rId3"/>
              </a:rPr>
              <a:t>en.wikipedia.org/wiki/Riemann_sum</a:t>
            </a:r>
            <a:endParaRPr lang="en-US" u="sng" dirty="0" smtClean="0">
              <a:solidFill>
                <a:schemeClr val="hlink"/>
              </a:solidFill>
            </a:endParaRPr>
          </a:p>
          <a:p>
            <a:pPr marL="139700" lvl="0" indent="0">
              <a:buNone/>
            </a:pPr>
            <a:endParaRPr lang="en" u="sng" dirty="0">
              <a:solidFill>
                <a:schemeClr val="hlink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9062" y="1990022"/>
            <a:ext cx="7711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Learning to implement the algorithm on wiki </a:t>
            </a:r>
            <a:endParaRPr lang="en-US" sz="2800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622" y="2513242"/>
            <a:ext cx="4572000" cy="21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9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programming</a:t>
            </a:r>
            <a:endParaRPr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01444" y="4289501"/>
            <a:ext cx="8292706" cy="339773"/>
          </a:xfrm>
        </p:spPr>
        <p:txBody>
          <a:bodyPr/>
          <a:lstStyle/>
          <a:p>
            <a:pPr marL="139700" lvl="0" indent="0">
              <a:buNone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</a:t>
            </a:r>
            <a:r>
              <a:rPr lang="en-US" u="sng" dirty="0" smtClean="0">
                <a:solidFill>
                  <a:schemeClr val="hlink"/>
                </a:solidFill>
                <a:hlinkClick r:id="rId3"/>
              </a:rPr>
              <a:t>en.wikipedia.org/wiki/Riemann_sum</a:t>
            </a:r>
            <a:endParaRPr lang="en-US" u="sng" dirty="0" smtClean="0">
              <a:solidFill>
                <a:schemeClr val="hlink"/>
              </a:solidFill>
            </a:endParaRPr>
          </a:p>
          <a:p>
            <a:pPr marL="139700" lvl="0" indent="0">
              <a:buNone/>
            </a:pPr>
            <a:endParaRPr lang="en" u="sng" dirty="0">
              <a:solidFill>
                <a:schemeClr val="hlink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9062" y="1990022"/>
            <a:ext cx="40758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Question:</a:t>
            </a:r>
          </a:p>
          <a:p>
            <a:endParaRPr lang="en-US" b="1" dirty="0"/>
          </a:p>
          <a:p>
            <a:r>
              <a:rPr lang="en-US" b="1" dirty="0" smtClean="0"/>
              <a:t>Refer to:</a:t>
            </a:r>
          </a:p>
          <a:p>
            <a:r>
              <a:rPr lang="en-US" b="1" dirty="0">
                <a:hlinkClick r:id="rId4"/>
              </a:rPr>
              <a:t>https://</a:t>
            </a:r>
            <a:r>
              <a:rPr lang="en-US" b="1" dirty="0" smtClean="0">
                <a:hlinkClick r:id="rId4"/>
              </a:rPr>
              <a:t>github.com/tccnchsu/Numerical_Analysis/blob/master/NA_W4_Integration.ipynb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F(x)=x^2#</a:t>
            </a:r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2" name="Picture 2" descr="https://upload.wikimedia.org/wikipedia/commons/thumb/c/c9/LeftRiemann2.svg/600px-LeftRiemann2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369" y="1934385"/>
            <a:ext cx="3657600" cy="29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06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programming</a:t>
            </a:r>
            <a:endParaRPr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01444" y="4289501"/>
            <a:ext cx="8292706" cy="339773"/>
          </a:xfrm>
        </p:spPr>
        <p:txBody>
          <a:bodyPr/>
          <a:lstStyle/>
          <a:p>
            <a:pPr marL="139700" lvl="0" indent="0">
              <a:buNone/>
            </a:pPr>
            <a:r>
              <a:rPr lang="en-US" u="sng" dirty="0">
                <a:solidFill>
                  <a:schemeClr val="hlink"/>
                </a:solidFill>
              </a:rPr>
              <a:t>https://docs.scipy.org/doc/numpy-1.15.0/reference/generated/numpy.polyfit.html</a:t>
            </a:r>
            <a:endParaRPr lang="en" u="sng" dirty="0">
              <a:solidFill>
                <a:schemeClr val="hlink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71899" y="2221694"/>
            <a:ext cx="40758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polynomial interpolation</a:t>
            </a:r>
          </a:p>
          <a:p>
            <a:endParaRPr lang="en-US" b="1" dirty="0"/>
          </a:p>
          <a:p>
            <a:r>
              <a:rPr lang="en-US" b="1" dirty="0" smtClean="0"/>
              <a:t>Two points &lt;-&gt; 2,3,4 degree polynomial</a:t>
            </a:r>
          </a:p>
          <a:p>
            <a:r>
              <a:rPr lang="en-US" b="1" dirty="0" smtClean="0"/>
              <a:t>Three points </a:t>
            </a:r>
            <a:r>
              <a:rPr lang="en-US" b="1" dirty="0"/>
              <a:t>&lt;-&gt; 2,3,4 degree polynomial</a:t>
            </a:r>
          </a:p>
          <a:p>
            <a:r>
              <a:rPr lang="en-US" b="1" dirty="0" smtClean="0"/>
              <a:t>Four points </a:t>
            </a:r>
            <a:r>
              <a:rPr lang="en-US" b="1" dirty="0"/>
              <a:t>&lt;-&gt; </a:t>
            </a:r>
            <a:r>
              <a:rPr lang="en-US" b="1" dirty="0" smtClean="0"/>
              <a:t>2,3,4 </a:t>
            </a:r>
            <a:r>
              <a:rPr lang="en-US" b="1" dirty="0"/>
              <a:t>degree polynomial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1026" name="Picture 2" descr="../../_images/numpy-polyfit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797" y="1818991"/>
            <a:ext cx="3909336" cy="241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11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聽眾</a:t>
            </a:r>
            <a:r>
              <a:rPr lang="en" dirty="0" smtClean="0"/>
              <a:t>Audience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4768050" y="724200"/>
            <a:ext cx="437595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TW" altLang="en-US" dirty="0" smtClean="0"/>
              <a:t>碩一</a:t>
            </a:r>
            <a:r>
              <a:rPr lang="en-US" dirty="0" smtClean="0"/>
              <a:t>first </a:t>
            </a:r>
            <a:r>
              <a:rPr lang="en-US" dirty="0"/>
              <a:t>year </a:t>
            </a:r>
            <a:r>
              <a:rPr lang="en-US" dirty="0" smtClean="0"/>
              <a:t>graduate </a:t>
            </a:r>
          </a:p>
          <a:p>
            <a:pPr lvl="0"/>
            <a:r>
              <a:rPr lang="zh-TW" altLang="en-US" dirty="0" smtClean="0"/>
              <a:t>基礎課程 </a:t>
            </a:r>
            <a:r>
              <a:rPr lang="en" dirty="0" smtClean="0"/>
              <a:t>Basic </a:t>
            </a:r>
            <a:r>
              <a:rPr lang="en" dirty="0"/>
              <a:t>curriculum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 dirty="0" smtClean="0"/>
              <a:t>19 </a:t>
            </a:r>
            <a:r>
              <a:rPr lang="en" dirty="0"/>
              <a:t>students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programming</a:t>
            </a:r>
            <a:endParaRPr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01444" y="4289501"/>
            <a:ext cx="8292706" cy="644662"/>
          </a:xfrm>
        </p:spPr>
        <p:txBody>
          <a:bodyPr/>
          <a:lstStyle/>
          <a:p>
            <a:pPr marL="139700" lvl="0" indent="0">
              <a:buNone/>
            </a:pPr>
            <a:r>
              <a:rPr lang="en-US" u="sng" dirty="0">
                <a:solidFill>
                  <a:schemeClr val="hlink"/>
                </a:solidFill>
              </a:rPr>
              <a:t>https://relate.cs.illinois.edu/course/cs450-f17/file-version/f753d2d1a50ecbf2ca66202aa894e6d67c24efdb/lecture-notes/chap08_lec2.pdf</a:t>
            </a:r>
            <a:endParaRPr lang="en" u="sng" dirty="0">
              <a:solidFill>
                <a:schemeClr val="hlink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71899" y="2214260"/>
            <a:ext cx="39439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see two types of global (</a:t>
            </a:r>
            <a:r>
              <a:rPr lang="en-US" dirty="0" err="1"/>
              <a:t>interpolatory</a:t>
            </a:r>
            <a:r>
              <a:rPr lang="en-US" dirty="0"/>
              <a:t>) rules: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Newton-Cotes — </a:t>
            </a:r>
            <a:r>
              <a:rPr lang="en-US" dirty="0" err="1"/>
              <a:t>interpolatory</a:t>
            </a:r>
            <a:r>
              <a:rPr lang="en-US" dirty="0"/>
              <a:t> on uniformly spaced nodes. </a:t>
            </a:r>
            <a:endParaRPr lang="en-US" dirty="0" smtClean="0"/>
          </a:p>
          <a:p>
            <a:r>
              <a:rPr lang="en-US" dirty="0" smtClean="0"/>
              <a:t>– Gauss </a:t>
            </a:r>
            <a:r>
              <a:rPr lang="en-US" dirty="0"/>
              <a:t>rules — </a:t>
            </a:r>
            <a:r>
              <a:rPr lang="en-US" dirty="0" err="1"/>
              <a:t>interpolatory</a:t>
            </a:r>
            <a:r>
              <a:rPr lang="en-US" dirty="0"/>
              <a:t> on optimally chosen point sets.</a:t>
            </a:r>
            <a:endParaRPr lang="en-US" b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950" y="947850"/>
            <a:ext cx="4572000" cy="327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programming</a:t>
            </a:r>
            <a:endParaRPr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01444" y="4289501"/>
            <a:ext cx="8292706" cy="339773"/>
          </a:xfrm>
        </p:spPr>
        <p:txBody>
          <a:bodyPr/>
          <a:lstStyle/>
          <a:p>
            <a:pPr marL="139700" lvl="0" indent="0">
              <a:buNone/>
            </a:pPr>
            <a:r>
              <a:rPr lang="en-US" u="sng" dirty="0">
                <a:solidFill>
                  <a:schemeClr val="hlink"/>
                </a:solidFill>
              </a:rPr>
              <a:t>http://www.math.usm.edu/lambers/mat460/fall09/lecture31.pdf</a:t>
            </a:r>
            <a:endParaRPr lang="en" u="sng" dirty="0">
              <a:solidFill>
                <a:schemeClr val="hlink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71900" y="2221694"/>
            <a:ext cx="3208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5-point Gaussian quadrature rule</a:t>
            </a:r>
            <a:endParaRPr lang="en-US" b="1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797" y="95634"/>
            <a:ext cx="4572000" cy="376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8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programming</a:t>
            </a:r>
            <a:endParaRPr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01444" y="4289501"/>
            <a:ext cx="8292706" cy="339773"/>
          </a:xfrm>
        </p:spPr>
        <p:txBody>
          <a:bodyPr/>
          <a:lstStyle/>
          <a:p>
            <a:pPr marL="139700" lvl="0" indent="0">
              <a:buNone/>
            </a:pPr>
            <a:r>
              <a:rPr lang="en-US" u="sng" dirty="0">
                <a:solidFill>
                  <a:schemeClr val="hlink"/>
                </a:solidFill>
              </a:rPr>
              <a:t>https://pomax.github.io/bezierinfo/legendre-gauss.html</a:t>
            </a:r>
            <a:endParaRPr lang="en" u="sng" dirty="0">
              <a:solidFill>
                <a:schemeClr val="hlink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71900" y="2221694"/>
            <a:ext cx="320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Gaussian Quadrature Weights and Abscissae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644" y="1969755"/>
            <a:ext cx="5250356" cy="232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3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programming</a:t>
            </a:r>
            <a:endParaRPr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01444" y="4289501"/>
            <a:ext cx="8292706" cy="339773"/>
          </a:xfrm>
        </p:spPr>
        <p:txBody>
          <a:bodyPr/>
          <a:lstStyle/>
          <a:p>
            <a:pPr marL="139700" lvl="0" indent="0">
              <a:buNone/>
            </a:pPr>
            <a:r>
              <a:rPr lang="en-US" u="sng" dirty="0">
                <a:solidFill>
                  <a:schemeClr val="hlink"/>
                </a:solidFill>
              </a:rPr>
              <a:t>https://en.wikipedia.org/wiki/Numerical_integration</a:t>
            </a:r>
            <a:endParaRPr lang="en-US" u="sng" dirty="0" smtClean="0">
              <a:solidFill>
                <a:schemeClr val="hlink"/>
              </a:solidFill>
            </a:endParaRPr>
          </a:p>
          <a:p>
            <a:pPr lvl="0">
              <a:buAutoNum type="arabicPeriod"/>
            </a:pPr>
            <a:endParaRPr lang="en" u="sng" dirty="0">
              <a:solidFill>
                <a:schemeClr val="hlink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71900" y="2221694"/>
            <a:ext cx="320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Quadrature rules based on interpolating functions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562" y="1723547"/>
            <a:ext cx="5643438" cy="265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40300" y="200162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dirty="0"/>
              <a:t>引導您了解如何自學。</a:t>
            </a:r>
            <a:r>
              <a:rPr lang="en" dirty="0" smtClean="0"/>
              <a:t>Guide </a:t>
            </a:r>
            <a:r>
              <a:rPr lang="en" dirty="0"/>
              <a:t>you to know how to learn by yourself</a:t>
            </a:r>
            <a:r>
              <a:rPr lang="en" dirty="0" smtClean="0"/>
              <a:t>.</a:t>
            </a:r>
          </a:p>
          <a:p>
            <a:pPr lvl="0"/>
            <a:r>
              <a:rPr lang="zh-TW" altLang="en-US" dirty="0"/>
              <a:t>數值分析（</a:t>
            </a:r>
            <a:r>
              <a:rPr lang="en-US" altLang="zh-TW" dirty="0"/>
              <a:t>NA</a:t>
            </a:r>
            <a:r>
              <a:rPr lang="zh-TW" altLang="en-US" dirty="0"/>
              <a:t>）的歷史是什麼？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What is the history of the </a:t>
            </a:r>
            <a:r>
              <a:rPr lang="en" dirty="0" smtClean="0"/>
              <a:t>Numerical Analysis(NA)?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Who are the important people N</a:t>
            </a:r>
            <a:r>
              <a:rPr lang="en" dirty="0" smtClean="0"/>
              <a:t>A? </a:t>
            </a:r>
            <a:r>
              <a:rPr lang="en-US" dirty="0" smtClean="0"/>
              <a:t>Newton, Lagrange, Gauss and Euler.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What are the important events of </a:t>
            </a:r>
            <a:r>
              <a:rPr lang="en" dirty="0" smtClean="0"/>
              <a:t>NA?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Where is the location of </a:t>
            </a:r>
            <a:r>
              <a:rPr lang="en" dirty="0" smtClean="0"/>
              <a:t>NA?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Which objects are related to </a:t>
            </a:r>
            <a:r>
              <a:rPr lang="en" dirty="0" smtClean="0"/>
              <a:t>NA?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When is </a:t>
            </a:r>
            <a:r>
              <a:rPr lang="en" dirty="0" smtClean="0"/>
              <a:t>NA </a:t>
            </a:r>
            <a:r>
              <a:rPr lang="en" dirty="0"/>
              <a:t>popular?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TW" altLang="en-US" dirty="0"/>
              <a:t>材料</a:t>
            </a:r>
            <a:r>
              <a:rPr lang="en" dirty="0" smtClean="0"/>
              <a:t>Materials</a:t>
            </a:r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What is </a:t>
            </a:r>
            <a:r>
              <a:rPr lang="en" dirty="0" smtClean="0"/>
              <a:t>NA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Python Language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Tensor flow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 dirty="0"/>
              <a:t>Project and report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TW" altLang="en-US" dirty="0"/>
              <a:t>程序</a:t>
            </a:r>
            <a:r>
              <a:rPr lang="en" dirty="0" smtClean="0"/>
              <a:t>Procedure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 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8" name="Google Shape;98;p18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99" name="Google Shape;99;p1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" name="Google Shape;100;p1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18"/>
          <p:cNvSpPr txBox="1">
            <a:spLocks noGrp="1"/>
          </p:cNvSpPr>
          <p:nvPr>
            <p:ph type="body" idx="4294967295"/>
          </p:nvPr>
        </p:nvSpPr>
        <p:spPr>
          <a:xfrm>
            <a:off x="340925" y="374700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Introduction</a:t>
            </a:r>
            <a:endParaRPr sz="1600"/>
          </a:p>
        </p:txBody>
      </p:sp>
      <p:sp>
        <p:nvSpPr>
          <p:cNvPr id="102" name="Google Shape;102;p18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105" name="Google Shape;105;p1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" name="Google Shape;106;p18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8"/>
          <p:cNvSpPr txBox="1">
            <a:spLocks noGrp="1"/>
          </p:cNvSpPr>
          <p:nvPr>
            <p:ph type="body" idx="4294967295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Demo:How to solve problem?</a:t>
            </a:r>
            <a:endParaRPr sz="1600"/>
          </a:p>
        </p:txBody>
      </p:sp>
      <p:sp>
        <p:nvSpPr>
          <p:cNvPr id="108" name="Google Shape;108;p18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50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0" name="Google Shape;110;p18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111" name="Google Shape;111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2" name="Google Shape;112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8"/>
          <p:cNvSpPr txBox="1">
            <a:spLocks noGrp="1"/>
          </p:cNvSpPr>
          <p:nvPr>
            <p:ph type="body" idx="4294967295"/>
          </p:nvPr>
        </p:nvSpPr>
        <p:spPr>
          <a:xfrm>
            <a:off x="3304094" y="374700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Step by step to learn small concepts by doing</a:t>
            </a:r>
            <a:endParaRPr sz="1600"/>
          </a:p>
        </p:txBody>
      </p:sp>
      <p:sp>
        <p:nvSpPr>
          <p:cNvPr id="114" name="Google Shape;114;p18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6" name="Google Shape;116;p18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17" name="Google Shape;117;p1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8" name="Google Shape;118;p18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8"/>
          <p:cNvSpPr txBox="1">
            <a:spLocks noGrp="1"/>
          </p:cNvSpPr>
          <p:nvPr>
            <p:ph type="body" idx="4294967295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Conclusions</a:t>
            </a:r>
            <a:endParaRPr sz="1600"/>
          </a:p>
        </p:txBody>
      </p:sp>
      <p:sp>
        <p:nvSpPr>
          <p:cNvPr id="120" name="Google Shape;120;p18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75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2" name="Google Shape;122;p18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23" name="Google Shape;123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4" name="Google Shape;124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8"/>
          <p:cNvSpPr txBox="1">
            <a:spLocks noGrp="1"/>
          </p:cNvSpPr>
          <p:nvPr>
            <p:ph type="body" idx="4294967295"/>
          </p:nvPr>
        </p:nvSpPr>
        <p:spPr>
          <a:xfrm>
            <a:off x="6647854" y="374700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 project and report should  be done by yourself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dirty="0" smtClean="0"/>
              <a:t>家庭作業</a:t>
            </a:r>
            <a:r>
              <a:rPr lang="en-US" altLang="zh-TW" dirty="0" smtClean="0"/>
              <a:t>1/</a:t>
            </a:r>
            <a:r>
              <a:rPr lang="en" dirty="0" smtClean="0"/>
              <a:t>Homework1</a:t>
            </a:r>
            <a:endParaRPr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 efficiency depends on motivation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Why do  you choose this course?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What kind of jobs for </a:t>
            </a:r>
            <a:r>
              <a:rPr lang="en" dirty="0" smtClean="0"/>
              <a:t>NA?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What kind of jobs you want?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2"/>
          </p:nvPr>
        </p:nvSpPr>
        <p:spPr>
          <a:xfrm>
            <a:off x="46941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learn knowledge of </a:t>
            </a:r>
            <a:r>
              <a:rPr lang="en" dirty="0" smtClean="0"/>
              <a:t>NA </a:t>
            </a:r>
            <a:r>
              <a:rPr lang="en" dirty="0"/>
              <a:t>efficiently?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Python programming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Mathematics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Tensorflow, scikit learn and, karas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programming</a:t>
            </a:r>
            <a:endParaRPr dirty="0"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 topics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Using Python as a Calculator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dirty="0"/>
              <a:t>Arithmetic operations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Variables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if Statements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for Statements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The range() Function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Executing modules as scripts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Mathematics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Python Functions - W3Schools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6941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 Resources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35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Welcome to Python.org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Download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Python For Beginners</a:t>
            </a:r>
            <a:endParaRPr dirty="0"/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660099"/>
              </a:buClr>
              <a:buSzPts val="1350"/>
              <a:buFont typeface="Arial"/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6"/>
              </a:rPr>
              <a:t>The Python Tutorial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7"/>
              </a:rPr>
              <a:t>IntroductoryBooks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8"/>
              </a:rPr>
              <a:t>Python Functions - </a:t>
            </a:r>
            <a:r>
              <a:rPr lang="en" u="sng" dirty="0" smtClean="0">
                <a:solidFill>
                  <a:schemeClr val="hlink"/>
                </a:solidFill>
                <a:hlinkClick r:id="rId8"/>
              </a:rPr>
              <a:t>W3Schools</a:t>
            </a:r>
            <a:endParaRPr lang="en" u="sng" dirty="0" smtClean="0">
              <a:solidFill>
                <a:schemeClr val="hlink"/>
              </a:solidFill>
            </a:endParaRPr>
          </a:p>
          <a:p>
            <a:pPr lvl="0">
              <a:buAutoNum type="arabicPeriod"/>
            </a:pPr>
            <a:r>
              <a:rPr lang="en-US" dirty="0">
                <a:hlinkClick r:id="rId9"/>
              </a:rPr>
              <a:t>A Visual Introduction to </a:t>
            </a:r>
            <a:r>
              <a:rPr lang="en-US" dirty="0" smtClean="0">
                <a:hlinkClick r:id="rId9"/>
              </a:rPr>
              <a:t>Python</a:t>
            </a:r>
            <a:endParaRPr lang="en-US" dirty="0" smtClean="0"/>
          </a:p>
          <a:p>
            <a:pPr lvl="0">
              <a:buAutoNum type="arabicPeriod"/>
            </a:pPr>
            <a:r>
              <a:rPr lang="en-US" dirty="0">
                <a:hlinkClick r:id="rId10"/>
              </a:rPr>
              <a:t>Try </a:t>
            </a:r>
            <a:r>
              <a:rPr lang="en-US" dirty="0" err="1">
                <a:hlinkClick r:id="rId10"/>
              </a:rPr>
              <a:t>Jupyter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 topics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 smtClean="0"/>
              <a:t>Python </a:t>
            </a:r>
            <a:r>
              <a:rPr lang="en" dirty="0"/>
              <a:t>Functions </a:t>
            </a:r>
            <a:endParaRPr lang="en" dirty="0" smtClean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dirty="0" smtClean="0"/>
          </a:p>
          <a:p>
            <a:pPr marL="139700" lvl="0" indent="0">
              <a:buNone/>
            </a:pPr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my_function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  print("Hello from a function")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my_function</a:t>
            </a:r>
            <a:r>
              <a:rPr lang="en-US" b="1" dirty="0"/>
              <a:t>()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6941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 Resources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 dirty="0" smtClean="0">
                <a:solidFill>
                  <a:schemeClr val="hlink"/>
                </a:solidFill>
                <a:hlinkClick r:id="rId3"/>
              </a:rPr>
              <a:t>Python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Functions -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W3Schools</a:t>
            </a:r>
            <a:endParaRPr lang="en" u="sng" dirty="0" smtClean="0">
              <a:solidFill>
                <a:schemeClr val="hlink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 dirty="0" smtClean="0">
                <a:solidFill>
                  <a:schemeClr val="hlink"/>
                </a:solidFill>
              </a:rPr>
              <a:t>Run web </a:t>
            </a:r>
            <a:r>
              <a:rPr lang="en" u="sng" dirty="0" smtClean="0">
                <a:solidFill>
                  <a:schemeClr val="hlink"/>
                </a:solidFill>
                <a:hlinkClick r:id="rId4"/>
              </a:rPr>
              <a:t>python</a:t>
            </a:r>
            <a:r>
              <a:rPr lang="en" u="sng" dirty="0" smtClean="0">
                <a:solidFill>
                  <a:schemeClr val="hlink"/>
                </a:solidFill>
              </a:rPr>
              <a:t> or Anaconda</a:t>
            </a:r>
          </a:p>
          <a:p>
            <a:pPr lvl="0">
              <a:buAutoNum type="arabicPeriod"/>
            </a:pPr>
            <a:r>
              <a:rPr lang="en-US" u="sng" dirty="0">
                <a:solidFill>
                  <a:schemeClr val="hlink"/>
                </a:solidFill>
              </a:rPr>
              <a:t>http://jupyter.org/try</a:t>
            </a:r>
            <a:endParaRPr lang="en" u="sng" dirty="0" smtClean="0">
              <a:solidFill>
                <a:schemeClr val="hlink"/>
              </a:solidFill>
            </a:endParaRPr>
          </a:p>
          <a:p>
            <a:pPr lvl="0">
              <a:buAutoNum type="arabicPeriod"/>
            </a:pPr>
            <a:r>
              <a:rPr lang="en-US" dirty="0">
                <a:hlinkClick r:id="rId5"/>
              </a:rPr>
              <a:t>https://hub.mybinder.org/user/jupyterlab-jupyterlab-demo-yqivt6ba/lab#Integration-(scipy.integrate</a:t>
            </a:r>
            <a:r>
              <a:rPr lang="en-US" dirty="0" smtClean="0">
                <a:hlinkClick r:id="rId5"/>
              </a:rPr>
              <a:t>)</a:t>
            </a:r>
            <a:endParaRPr lang="en-US" dirty="0" smtClean="0"/>
          </a:p>
          <a:p>
            <a:pPr lvl="0"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417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608</Words>
  <Application>Microsoft Office PowerPoint</Application>
  <PresentationFormat>如螢幕大小 (16:9)</PresentationFormat>
  <Paragraphs>152</Paragraphs>
  <Slides>23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6" baseType="lpstr">
      <vt:lpstr>Arial</vt:lpstr>
      <vt:lpstr>Roboto</vt:lpstr>
      <vt:lpstr>Material</vt:lpstr>
      <vt:lpstr>數值分析Numerical Analysis</vt:lpstr>
      <vt:lpstr>聽眾Audience</vt:lpstr>
      <vt:lpstr>Objective</vt:lpstr>
      <vt:lpstr>材料Materials</vt:lpstr>
      <vt:lpstr>程序Procedure</vt:lpstr>
      <vt:lpstr>PowerPoint 簡報</vt:lpstr>
      <vt:lpstr>家庭作業1/Homework1</vt:lpstr>
      <vt:lpstr>Python programming</vt:lpstr>
      <vt:lpstr>Python programming</vt:lpstr>
      <vt:lpstr>Python programming</vt:lpstr>
      <vt:lpstr>Python programming</vt:lpstr>
      <vt:lpstr>程式設計 Python programming</vt:lpstr>
      <vt:lpstr>程式設計 Python programming</vt:lpstr>
      <vt:lpstr>Python programming</vt:lpstr>
      <vt:lpstr>Python programming</vt:lpstr>
      <vt:lpstr>Latex programming</vt:lpstr>
      <vt:lpstr>Python programming</vt:lpstr>
      <vt:lpstr>Python programming</vt:lpstr>
      <vt:lpstr>Python programming</vt:lpstr>
      <vt:lpstr>Python programming</vt:lpstr>
      <vt:lpstr>Python programming</vt:lpstr>
      <vt:lpstr>Python programming</vt:lpstr>
      <vt:lpstr>Python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System</dc:title>
  <dc:creator>許志宇</dc:creator>
  <cp:lastModifiedBy>許志宇</cp:lastModifiedBy>
  <cp:revision>50</cp:revision>
  <dcterms:modified xsi:type="dcterms:W3CDTF">2018-10-14T15:23:12Z</dcterms:modified>
</cp:coreProperties>
</file>