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57" r:id="rId2"/>
    <p:sldId id="258" r:id="rId3"/>
    <p:sldId id="256" r:id="rId4"/>
    <p:sldId id="263" r:id="rId5"/>
    <p:sldId id="261" r:id="rId6"/>
    <p:sldId id="260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4" autoAdjust="0"/>
    <p:restoredTop sz="86451"/>
  </p:normalViewPr>
  <p:slideViewPr>
    <p:cSldViewPr snapToGrid="0">
      <p:cViewPr varScale="1">
        <p:scale>
          <a:sx n="97" d="100"/>
          <a:sy n="97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96E4D-516D-E84C-AD82-01EBA81B8E34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</dgm:pt>
    <dgm:pt modelId="{5B3E725C-4421-A149-AB8A-05B67E69FD8E}">
      <dgm:prSet phldrT="[Text]"/>
      <dgm:spPr/>
      <dgm:t>
        <a:bodyPr/>
        <a:lstStyle/>
        <a:p>
          <a:r>
            <a:rPr lang="en-US" b="0" i="0" dirty="0" smtClean="0"/>
            <a:t>Step 1: Data Processing </a:t>
          </a:r>
          <a:endParaRPr lang="en-US" b="0" dirty="0"/>
        </a:p>
      </dgm:t>
    </dgm:pt>
    <dgm:pt modelId="{415C3AB9-0E06-9F44-9CEE-C52D1E7B8D4E}" type="parTrans" cxnId="{6B63B682-E49F-C143-8911-C9A72F6F0918}">
      <dgm:prSet/>
      <dgm:spPr/>
      <dgm:t>
        <a:bodyPr/>
        <a:lstStyle/>
        <a:p>
          <a:endParaRPr lang="en-US"/>
        </a:p>
      </dgm:t>
    </dgm:pt>
    <dgm:pt modelId="{85744240-6650-C14C-88C5-9EF7DFEDE299}" type="sibTrans" cxnId="{6B63B682-E49F-C143-8911-C9A72F6F0918}">
      <dgm:prSet/>
      <dgm:spPr/>
      <dgm:t>
        <a:bodyPr/>
        <a:lstStyle/>
        <a:p>
          <a:endParaRPr lang="en-US"/>
        </a:p>
      </dgm:t>
    </dgm:pt>
    <dgm:pt modelId="{2CEC9D32-0FC6-CB4A-8340-F09393F5ECA6}">
      <dgm:prSet phldrT="[Text]"/>
      <dgm:spPr/>
      <dgm:t>
        <a:bodyPr/>
        <a:lstStyle/>
        <a:p>
          <a:r>
            <a:rPr lang="en-US" b="0" i="0" dirty="0" smtClean="0"/>
            <a:t>Step 2: Data Exploration and Visualization</a:t>
          </a:r>
          <a:endParaRPr lang="en-US" dirty="0"/>
        </a:p>
      </dgm:t>
    </dgm:pt>
    <dgm:pt modelId="{1CB826F8-4CB4-3342-B3C7-441B4EF95ED2}" type="parTrans" cxnId="{E3B49311-ADEE-5A43-B596-ACE021183765}">
      <dgm:prSet/>
      <dgm:spPr/>
      <dgm:t>
        <a:bodyPr/>
        <a:lstStyle/>
        <a:p>
          <a:endParaRPr lang="en-US"/>
        </a:p>
      </dgm:t>
    </dgm:pt>
    <dgm:pt modelId="{58A1B85C-906D-B74F-8784-D1B8696C5867}" type="sibTrans" cxnId="{E3B49311-ADEE-5A43-B596-ACE021183765}">
      <dgm:prSet/>
      <dgm:spPr/>
      <dgm:t>
        <a:bodyPr/>
        <a:lstStyle/>
        <a:p>
          <a:endParaRPr lang="en-US"/>
        </a:p>
      </dgm:t>
    </dgm:pt>
    <dgm:pt modelId="{480C8E14-6690-5246-A09D-113226CF946B}">
      <dgm:prSet phldrT="[Text]"/>
      <dgm:spPr/>
      <dgm:t>
        <a:bodyPr/>
        <a:lstStyle/>
        <a:p>
          <a:r>
            <a:rPr lang="en-US" b="0" i="0" dirty="0" smtClean="0"/>
            <a:t>Step 3: Decide on Model Approach and KPI</a:t>
          </a:r>
          <a:endParaRPr lang="en-US" dirty="0"/>
        </a:p>
      </dgm:t>
    </dgm:pt>
    <dgm:pt modelId="{E7E42664-1E44-0E42-B765-7F662606C807}" type="parTrans" cxnId="{2EFDCD69-51A7-5244-A89F-49935561FF59}">
      <dgm:prSet/>
      <dgm:spPr/>
      <dgm:t>
        <a:bodyPr/>
        <a:lstStyle/>
        <a:p>
          <a:endParaRPr lang="en-US"/>
        </a:p>
      </dgm:t>
    </dgm:pt>
    <dgm:pt modelId="{BF51EC06-366D-284E-9306-23CE3576FD00}" type="sibTrans" cxnId="{2EFDCD69-51A7-5244-A89F-49935561FF59}">
      <dgm:prSet/>
      <dgm:spPr/>
      <dgm:t>
        <a:bodyPr/>
        <a:lstStyle/>
        <a:p>
          <a:endParaRPr lang="en-US"/>
        </a:p>
      </dgm:t>
    </dgm:pt>
    <dgm:pt modelId="{2B522FD3-CDC1-774E-A5A8-2F9ADB8867A9}">
      <dgm:prSet/>
      <dgm:spPr/>
      <dgm:t>
        <a:bodyPr/>
        <a:lstStyle/>
        <a:p>
          <a:r>
            <a:rPr lang="en-US" b="0" i="0" dirty="0" smtClean="0"/>
            <a:t>Transform raw data to time series with time being the index</a:t>
          </a:r>
          <a:endParaRPr lang="en-US" b="0" dirty="0"/>
        </a:p>
      </dgm:t>
    </dgm:pt>
    <dgm:pt modelId="{CB75393F-B5E5-294C-BA6E-3700459A681A}" type="parTrans" cxnId="{6C85406C-7352-264B-A02C-A2DC7925CF52}">
      <dgm:prSet/>
      <dgm:spPr/>
      <dgm:t>
        <a:bodyPr/>
        <a:lstStyle/>
        <a:p>
          <a:endParaRPr lang="en-US"/>
        </a:p>
      </dgm:t>
    </dgm:pt>
    <dgm:pt modelId="{885CAC9A-E917-A54F-A3A8-AE3A198E49DA}" type="sibTrans" cxnId="{6C85406C-7352-264B-A02C-A2DC7925CF52}">
      <dgm:prSet/>
      <dgm:spPr/>
      <dgm:t>
        <a:bodyPr/>
        <a:lstStyle/>
        <a:p>
          <a:endParaRPr lang="en-US"/>
        </a:p>
      </dgm:t>
    </dgm:pt>
    <dgm:pt modelId="{A917F87A-4168-4247-A3D8-51C49A494C30}">
      <dgm:prSet/>
      <dgm:spPr/>
      <dgm:t>
        <a:bodyPr/>
        <a:lstStyle/>
        <a:p>
          <a:r>
            <a:rPr lang="en-US" b="0" i="0" dirty="0" smtClean="0"/>
            <a:t>Seasonal Decomposition, Autocorrelation with ACF and PCAF, etc.</a:t>
          </a:r>
          <a:endParaRPr lang="en-US" dirty="0"/>
        </a:p>
      </dgm:t>
    </dgm:pt>
    <dgm:pt modelId="{3B2FD256-4AC5-E84C-9673-8FF36DD65E94}" type="parTrans" cxnId="{67C21375-EFC0-8B46-A281-9121F15991D8}">
      <dgm:prSet/>
      <dgm:spPr/>
      <dgm:t>
        <a:bodyPr/>
        <a:lstStyle/>
        <a:p>
          <a:endParaRPr lang="en-US"/>
        </a:p>
      </dgm:t>
    </dgm:pt>
    <dgm:pt modelId="{370F2F7C-4B28-7A4B-B3B5-6D606101E205}" type="sibTrans" cxnId="{67C21375-EFC0-8B46-A281-9121F15991D8}">
      <dgm:prSet/>
      <dgm:spPr/>
      <dgm:t>
        <a:bodyPr/>
        <a:lstStyle/>
        <a:p>
          <a:endParaRPr lang="en-US"/>
        </a:p>
      </dgm:t>
    </dgm:pt>
    <dgm:pt modelId="{7D283998-3098-244A-820C-D6C90FA4FD63}">
      <dgm:prSet/>
      <dgm:spPr/>
      <dgm:t>
        <a:bodyPr/>
        <a:lstStyle/>
        <a:p>
          <a:r>
            <a:rPr lang="en-US" b="0" i="0" dirty="0" smtClean="0"/>
            <a:t>Seasonal ARIMA</a:t>
          </a:r>
          <a:endParaRPr lang="en-US" dirty="0"/>
        </a:p>
      </dgm:t>
    </dgm:pt>
    <dgm:pt modelId="{B414DC37-1F2C-9947-951C-2806EA2C7358}" type="parTrans" cxnId="{42FFAB32-43B2-3C4E-9C64-2ED56F961443}">
      <dgm:prSet/>
      <dgm:spPr/>
      <dgm:t>
        <a:bodyPr/>
        <a:lstStyle/>
        <a:p>
          <a:endParaRPr lang="en-US"/>
        </a:p>
      </dgm:t>
    </dgm:pt>
    <dgm:pt modelId="{B4E89393-C982-D945-883E-8582A6E60746}" type="sibTrans" cxnId="{42FFAB32-43B2-3C4E-9C64-2ED56F961443}">
      <dgm:prSet/>
      <dgm:spPr/>
      <dgm:t>
        <a:bodyPr/>
        <a:lstStyle/>
        <a:p>
          <a:endParaRPr lang="en-US"/>
        </a:p>
      </dgm:t>
    </dgm:pt>
    <dgm:pt modelId="{A9E5D53B-D5C4-8F4D-BAE8-3C6923388E74}">
      <dgm:prSet/>
      <dgm:spPr/>
      <dgm:t>
        <a:bodyPr/>
        <a:lstStyle/>
        <a:p>
          <a:r>
            <a:rPr lang="en-US" b="0" i="0" dirty="0" smtClean="0"/>
            <a:t>Use AIC to select best set of parameters for SARIMA model </a:t>
          </a:r>
          <a:endParaRPr lang="en-US" dirty="0"/>
        </a:p>
      </dgm:t>
    </dgm:pt>
    <dgm:pt modelId="{932C55AC-90FB-9B4E-B919-4D1715755334}" type="parTrans" cxnId="{D92BC46B-C50B-DB48-98B2-E956EBB93DC5}">
      <dgm:prSet/>
      <dgm:spPr/>
      <dgm:t>
        <a:bodyPr/>
        <a:lstStyle/>
        <a:p>
          <a:endParaRPr lang="en-US"/>
        </a:p>
      </dgm:t>
    </dgm:pt>
    <dgm:pt modelId="{7905C759-3FA0-9243-8461-BCF41D897196}" type="sibTrans" cxnId="{D92BC46B-C50B-DB48-98B2-E956EBB93DC5}">
      <dgm:prSet/>
      <dgm:spPr/>
      <dgm:t>
        <a:bodyPr/>
        <a:lstStyle/>
        <a:p>
          <a:endParaRPr lang="en-US"/>
        </a:p>
      </dgm:t>
    </dgm:pt>
    <dgm:pt modelId="{D736B8A7-F612-6B47-8207-6650B91EAC3C}">
      <dgm:prSet/>
      <dgm:spPr/>
      <dgm:t>
        <a:bodyPr/>
        <a:lstStyle/>
        <a:p>
          <a:r>
            <a:rPr lang="en-US" dirty="0" smtClean="0"/>
            <a:t>Step 4:  Model Development and Validation</a:t>
          </a:r>
          <a:endParaRPr lang="en-US" dirty="0"/>
        </a:p>
      </dgm:t>
    </dgm:pt>
    <dgm:pt modelId="{601C9011-E087-7F48-8356-E8669AE5D2D7}" type="parTrans" cxnId="{70E5E4FB-4EE1-544E-8A67-24360672B74C}">
      <dgm:prSet/>
      <dgm:spPr/>
      <dgm:t>
        <a:bodyPr/>
        <a:lstStyle/>
        <a:p>
          <a:endParaRPr lang="en-US"/>
        </a:p>
      </dgm:t>
    </dgm:pt>
    <dgm:pt modelId="{AC02A432-3FA3-F942-942A-D20DB9220B6E}" type="sibTrans" cxnId="{70E5E4FB-4EE1-544E-8A67-24360672B74C}">
      <dgm:prSet/>
      <dgm:spPr/>
      <dgm:t>
        <a:bodyPr/>
        <a:lstStyle/>
        <a:p>
          <a:endParaRPr lang="en-US"/>
        </a:p>
      </dgm:t>
    </dgm:pt>
    <dgm:pt modelId="{0F72C8DF-234B-EE4B-940C-F9212D28AA32}">
      <dgm:prSet/>
      <dgm:spPr/>
      <dgm:t>
        <a:bodyPr/>
        <a:lstStyle/>
        <a:p>
          <a:r>
            <a:rPr lang="en-US" dirty="0" smtClean="0"/>
            <a:t>Step 5: Make Future Predictions</a:t>
          </a:r>
          <a:endParaRPr lang="en-US" dirty="0"/>
        </a:p>
      </dgm:t>
    </dgm:pt>
    <dgm:pt modelId="{B3CAF1DD-DF25-0A4D-891A-56D4046C6024}" type="parTrans" cxnId="{896E3F47-4049-444E-8911-58F7A8FD4B5E}">
      <dgm:prSet/>
      <dgm:spPr/>
      <dgm:t>
        <a:bodyPr/>
        <a:lstStyle/>
        <a:p>
          <a:endParaRPr lang="en-US"/>
        </a:p>
      </dgm:t>
    </dgm:pt>
    <dgm:pt modelId="{8F97D178-553D-4443-8F2C-5D141C54FE43}" type="sibTrans" cxnId="{896E3F47-4049-444E-8911-58F7A8FD4B5E}">
      <dgm:prSet/>
      <dgm:spPr/>
      <dgm:t>
        <a:bodyPr/>
        <a:lstStyle/>
        <a:p>
          <a:endParaRPr lang="en-US"/>
        </a:p>
      </dgm:t>
    </dgm:pt>
    <dgm:pt modelId="{567559C5-31CC-8B41-9B23-5C0238727BD7}">
      <dgm:prSet/>
      <dgm:spPr/>
      <dgm:t>
        <a:bodyPr/>
        <a:lstStyle/>
        <a:p>
          <a:r>
            <a:rPr lang="en-US" b="0" dirty="0" smtClean="0"/>
            <a:t>Make dynamic forecast on part of the data and compare with real values</a:t>
          </a:r>
          <a:endParaRPr lang="en-US" b="0" dirty="0"/>
        </a:p>
      </dgm:t>
    </dgm:pt>
    <dgm:pt modelId="{4ADC6EAA-4E7A-4344-A2E8-967009C497A4}" type="parTrans" cxnId="{6CB7893A-EFF2-5343-8995-FC1B68CEEB3C}">
      <dgm:prSet/>
      <dgm:spPr/>
      <dgm:t>
        <a:bodyPr/>
        <a:lstStyle/>
        <a:p>
          <a:endParaRPr lang="en-US"/>
        </a:p>
      </dgm:t>
    </dgm:pt>
    <dgm:pt modelId="{DA78C82C-1103-4F4A-8540-2C4FBC2F48FC}" type="sibTrans" cxnId="{6CB7893A-EFF2-5343-8995-FC1B68CEEB3C}">
      <dgm:prSet/>
      <dgm:spPr/>
      <dgm:t>
        <a:bodyPr/>
        <a:lstStyle/>
        <a:p>
          <a:endParaRPr lang="en-US"/>
        </a:p>
      </dgm:t>
    </dgm:pt>
    <dgm:pt modelId="{0159C29D-5ED6-764F-B436-556F78E5DEC2}">
      <dgm:prSet/>
      <dgm:spPr/>
      <dgm:t>
        <a:bodyPr/>
        <a:lstStyle/>
        <a:p>
          <a:r>
            <a:rPr lang="en-US" dirty="0" smtClean="0"/>
            <a:t>Make future 3 and 5 years forecast and calculate the ROI </a:t>
          </a:r>
          <a:endParaRPr lang="en-US" dirty="0"/>
        </a:p>
      </dgm:t>
    </dgm:pt>
    <dgm:pt modelId="{F2C3B2BE-2004-DE44-9D45-DFB5348DAAB7}" type="parTrans" cxnId="{738C16AF-0DC1-4F41-943D-B0D1541B9DE1}">
      <dgm:prSet/>
      <dgm:spPr/>
      <dgm:t>
        <a:bodyPr/>
        <a:lstStyle/>
        <a:p>
          <a:endParaRPr lang="en-US"/>
        </a:p>
      </dgm:t>
    </dgm:pt>
    <dgm:pt modelId="{A812746C-ECD2-1143-940D-9D43BBE386BE}" type="sibTrans" cxnId="{738C16AF-0DC1-4F41-943D-B0D1541B9DE1}">
      <dgm:prSet/>
      <dgm:spPr/>
      <dgm:t>
        <a:bodyPr/>
        <a:lstStyle/>
        <a:p>
          <a:endParaRPr lang="en-US"/>
        </a:p>
      </dgm:t>
    </dgm:pt>
    <dgm:pt modelId="{F4C6E946-3740-D144-8E29-153DA3C06733}" type="pres">
      <dgm:prSet presAssocID="{4D896E4D-516D-E84C-AD82-01EBA81B8E34}" presName="linearFlow" presStyleCnt="0">
        <dgm:presLayoutVars>
          <dgm:dir/>
          <dgm:animLvl val="lvl"/>
          <dgm:resizeHandles val="exact"/>
        </dgm:presLayoutVars>
      </dgm:prSet>
      <dgm:spPr/>
    </dgm:pt>
    <dgm:pt modelId="{F74BE83E-B1C0-004F-BFB7-5C2892D259E5}" type="pres">
      <dgm:prSet presAssocID="{5B3E725C-4421-A149-AB8A-05B67E69FD8E}" presName="composite" presStyleCnt="0"/>
      <dgm:spPr/>
    </dgm:pt>
    <dgm:pt modelId="{F0C7A88F-66BB-2141-9EA2-E2C037F52CB9}" type="pres">
      <dgm:prSet presAssocID="{5B3E725C-4421-A149-AB8A-05B67E69FD8E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B5C70-3822-CE43-8AE2-620C8059FD83}" type="pres">
      <dgm:prSet presAssocID="{5B3E725C-4421-A149-AB8A-05B67E69FD8E}" presName="parSh" presStyleLbl="node1" presStyleIdx="0" presStyleCnt="5"/>
      <dgm:spPr/>
      <dgm:t>
        <a:bodyPr/>
        <a:lstStyle/>
        <a:p>
          <a:endParaRPr lang="en-US"/>
        </a:p>
      </dgm:t>
    </dgm:pt>
    <dgm:pt modelId="{E0D3EB3E-E6D9-7948-B486-462851E2DCB1}" type="pres">
      <dgm:prSet presAssocID="{5B3E725C-4421-A149-AB8A-05B67E69FD8E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92317-3B8C-1E4E-8D24-076D101C4C29}" type="pres">
      <dgm:prSet presAssocID="{85744240-6650-C14C-88C5-9EF7DFEDE29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4F5643E-B62A-6542-8083-0AE3F9227AAD}" type="pres">
      <dgm:prSet presAssocID="{85744240-6650-C14C-88C5-9EF7DFEDE299}" presName="connTx" presStyleLbl="sibTrans2D1" presStyleIdx="0" presStyleCnt="4"/>
      <dgm:spPr/>
      <dgm:t>
        <a:bodyPr/>
        <a:lstStyle/>
        <a:p>
          <a:endParaRPr lang="en-US"/>
        </a:p>
      </dgm:t>
    </dgm:pt>
    <dgm:pt modelId="{6C33EC95-303A-5846-9AB6-B153A95D906E}" type="pres">
      <dgm:prSet presAssocID="{2CEC9D32-0FC6-CB4A-8340-F09393F5ECA6}" presName="composite" presStyleCnt="0"/>
      <dgm:spPr/>
    </dgm:pt>
    <dgm:pt modelId="{D4449FC2-5F54-7B44-AFCF-65430B5A4FD3}" type="pres">
      <dgm:prSet presAssocID="{2CEC9D32-0FC6-CB4A-8340-F09393F5ECA6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E8FB6A-B540-1C4B-9412-7DE2F7CC2288}" type="pres">
      <dgm:prSet presAssocID="{2CEC9D32-0FC6-CB4A-8340-F09393F5ECA6}" presName="parSh" presStyleLbl="node1" presStyleIdx="1" presStyleCnt="5"/>
      <dgm:spPr/>
      <dgm:t>
        <a:bodyPr/>
        <a:lstStyle/>
        <a:p>
          <a:endParaRPr lang="en-US"/>
        </a:p>
      </dgm:t>
    </dgm:pt>
    <dgm:pt modelId="{7AFC142F-B6C3-8B42-9AD0-F5C3010DD2EC}" type="pres">
      <dgm:prSet presAssocID="{2CEC9D32-0FC6-CB4A-8340-F09393F5ECA6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B007B-25DA-6041-ABF9-4742DAF5C0B0}" type="pres">
      <dgm:prSet presAssocID="{58A1B85C-906D-B74F-8784-D1B8696C586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58FA73C-E5D4-4945-8E3E-54D6C5612F9A}" type="pres">
      <dgm:prSet presAssocID="{58A1B85C-906D-B74F-8784-D1B8696C5867}" presName="connTx" presStyleLbl="sibTrans2D1" presStyleIdx="1" presStyleCnt="4"/>
      <dgm:spPr/>
      <dgm:t>
        <a:bodyPr/>
        <a:lstStyle/>
        <a:p>
          <a:endParaRPr lang="en-US"/>
        </a:p>
      </dgm:t>
    </dgm:pt>
    <dgm:pt modelId="{D1B0C368-6596-D04B-B666-32DAEA308544}" type="pres">
      <dgm:prSet presAssocID="{480C8E14-6690-5246-A09D-113226CF946B}" presName="composite" presStyleCnt="0"/>
      <dgm:spPr/>
    </dgm:pt>
    <dgm:pt modelId="{1417646B-D52D-2D49-BEEE-EC5BD9CA049D}" type="pres">
      <dgm:prSet presAssocID="{480C8E14-6690-5246-A09D-113226CF946B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C8241D-FA60-AB4D-A783-1251CFDCACE5}" type="pres">
      <dgm:prSet presAssocID="{480C8E14-6690-5246-A09D-113226CF946B}" presName="parSh" presStyleLbl="node1" presStyleIdx="2" presStyleCnt="5"/>
      <dgm:spPr/>
      <dgm:t>
        <a:bodyPr/>
        <a:lstStyle/>
        <a:p>
          <a:endParaRPr lang="en-US"/>
        </a:p>
      </dgm:t>
    </dgm:pt>
    <dgm:pt modelId="{95F220FA-4CEE-B449-9EA6-5A3B4D508E84}" type="pres">
      <dgm:prSet presAssocID="{480C8E14-6690-5246-A09D-113226CF946B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1747E6-6A38-4E49-9FE9-E121C6ACF143}" type="pres">
      <dgm:prSet presAssocID="{BF51EC06-366D-284E-9306-23CE3576FD0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8BF4E89-FE2D-CD4E-8520-FCD91A32DF6A}" type="pres">
      <dgm:prSet presAssocID="{BF51EC06-366D-284E-9306-23CE3576FD00}" presName="connTx" presStyleLbl="sibTrans2D1" presStyleIdx="2" presStyleCnt="4"/>
      <dgm:spPr/>
      <dgm:t>
        <a:bodyPr/>
        <a:lstStyle/>
        <a:p>
          <a:endParaRPr lang="en-US"/>
        </a:p>
      </dgm:t>
    </dgm:pt>
    <dgm:pt modelId="{900A0E1B-6678-5F4A-A574-B0AC71047127}" type="pres">
      <dgm:prSet presAssocID="{D736B8A7-F612-6B47-8207-6650B91EAC3C}" presName="composite" presStyleCnt="0"/>
      <dgm:spPr/>
    </dgm:pt>
    <dgm:pt modelId="{1CA75654-2F63-FB40-8641-0C079241216C}" type="pres">
      <dgm:prSet presAssocID="{D736B8A7-F612-6B47-8207-6650B91EAC3C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CCE56-B83B-E64A-855C-C921E154677E}" type="pres">
      <dgm:prSet presAssocID="{D736B8A7-F612-6B47-8207-6650B91EAC3C}" presName="parSh" presStyleLbl="node1" presStyleIdx="3" presStyleCnt="5"/>
      <dgm:spPr/>
      <dgm:t>
        <a:bodyPr/>
        <a:lstStyle/>
        <a:p>
          <a:endParaRPr lang="en-US"/>
        </a:p>
      </dgm:t>
    </dgm:pt>
    <dgm:pt modelId="{97B9A6AB-6914-0640-9E8A-9802322CA685}" type="pres">
      <dgm:prSet presAssocID="{D736B8A7-F612-6B47-8207-6650B91EAC3C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68DDF-70D8-3745-AEE5-0D65737991E1}" type="pres">
      <dgm:prSet presAssocID="{AC02A432-3FA3-F942-942A-D20DB9220B6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9BD36C4-57CF-1343-ADFA-071881FAA375}" type="pres">
      <dgm:prSet presAssocID="{AC02A432-3FA3-F942-942A-D20DB9220B6E}" presName="connTx" presStyleLbl="sibTrans2D1" presStyleIdx="3" presStyleCnt="4"/>
      <dgm:spPr/>
      <dgm:t>
        <a:bodyPr/>
        <a:lstStyle/>
        <a:p>
          <a:endParaRPr lang="en-US"/>
        </a:p>
      </dgm:t>
    </dgm:pt>
    <dgm:pt modelId="{CFBEC697-89B3-BB44-B2A8-E7664DAFF16C}" type="pres">
      <dgm:prSet presAssocID="{0F72C8DF-234B-EE4B-940C-F9212D28AA32}" presName="composite" presStyleCnt="0"/>
      <dgm:spPr/>
    </dgm:pt>
    <dgm:pt modelId="{55AA8FFA-0265-FF41-AF2E-D3E0F28CEB61}" type="pres">
      <dgm:prSet presAssocID="{0F72C8DF-234B-EE4B-940C-F9212D28AA32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053C0-8533-4742-BE10-F7F5E118D733}" type="pres">
      <dgm:prSet presAssocID="{0F72C8DF-234B-EE4B-940C-F9212D28AA32}" presName="parSh" presStyleLbl="node1" presStyleIdx="4" presStyleCnt="5"/>
      <dgm:spPr/>
      <dgm:t>
        <a:bodyPr/>
        <a:lstStyle/>
        <a:p>
          <a:endParaRPr lang="en-US"/>
        </a:p>
      </dgm:t>
    </dgm:pt>
    <dgm:pt modelId="{5210E257-E882-4547-B2CB-AB0EA9E71C5B}" type="pres">
      <dgm:prSet presAssocID="{0F72C8DF-234B-EE4B-940C-F9212D28AA32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9738AF-1462-6748-925E-3D0D0A73995A}" type="presOf" srcId="{5B3E725C-4421-A149-AB8A-05B67E69FD8E}" destId="{F0C7A88F-66BB-2141-9EA2-E2C037F52CB9}" srcOrd="0" destOrd="0" presId="urn:microsoft.com/office/officeart/2005/8/layout/process3"/>
    <dgm:cxn modelId="{D92BC46B-C50B-DB48-98B2-E956EBB93DC5}" srcId="{480C8E14-6690-5246-A09D-113226CF946B}" destId="{A9E5D53B-D5C4-8F4D-BAE8-3C6923388E74}" srcOrd="1" destOrd="0" parTransId="{932C55AC-90FB-9B4E-B919-4D1715755334}" sibTransId="{7905C759-3FA0-9243-8461-BCF41D897196}"/>
    <dgm:cxn modelId="{45CDA521-92CD-9041-96FE-D3990B7245AB}" type="presOf" srcId="{2CEC9D32-0FC6-CB4A-8340-F09393F5ECA6}" destId="{D4449FC2-5F54-7B44-AFCF-65430B5A4FD3}" srcOrd="0" destOrd="0" presId="urn:microsoft.com/office/officeart/2005/8/layout/process3"/>
    <dgm:cxn modelId="{9A644D66-2976-624A-B9E1-EAEEDC00BB64}" type="presOf" srcId="{BF51EC06-366D-284E-9306-23CE3576FD00}" destId="{0B1747E6-6A38-4E49-9FE9-E121C6ACF143}" srcOrd="0" destOrd="0" presId="urn:microsoft.com/office/officeart/2005/8/layout/process3"/>
    <dgm:cxn modelId="{835DA15E-B598-8B4F-8F9D-7C7B601AD098}" type="presOf" srcId="{58A1B85C-906D-B74F-8784-D1B8696C5867}" destId="{A58FA73C-E5D4-4945-8E3E-54D6C5612F9A}" srcOrd="1" destOrd="0" presId="urn:microsoft.com/office/officeart/2005/8/layout/process3"/>
    <dgm:cxn modelId="{6C85406C-7352-264B-A02C-A2DC7925CF52}" srcId="{5B3E725C-4421-A149-AB8A-05B67E69FD8E}" destId="{2B522FD3-CDC1-774E-A5A8-2F9ADB8867A9}" srcOrd="0" destOrd="0" parTransId="{CB75393F-B5E5-294C-BA6E-3700459A681A}" sibTransId="{885CAC9A-E917-A54F-A3A8-AE3A198E49DA}"/>
    <dgm:cxn modelId="{5D0B94A1-FA25-584D-9811-1BAC098C45CB}" type="presOf" srcId="{AC02A432-3FA3-F942-942A-D20DB9220B6E}" destId="{D0968DDF-70D8-3745-AEE5-0D65737991E1}" srcOrd="0" destOrd="0" presId="urn:microsoft.com/office/officeart/2005/8/layout/process3"/>
    <dgm:cxn modelId="{70E5E4FB-4EE1-544E-8A67-24360672B74C}" srcId="{4D896E4D-516D-E84C-AD82-01EBA81B8E34}" destId="{D736B8A7-F612-6B47-8207-6650B91EAC3C}" srcOrd="3" destOrd="0" parTransId="{601C9011-E087-7F48-8356-E8669AE5D2D7}" sibTransId="{AC02A432-3FA3-F942-942A-D20DB9220B6E}"/>
    <dgm:cxn modelId="{896E3F47-4049-444E-8911-58F7A8FD4B5E}" srcId="{4D896E4D-516D-E84C-AD82-01EBA81B8E34}" destId="{0F72C8DF-234B-EE4B-940C-F9212D28AA32}" srcOrd="4" destOrd="0" parTransId="{B3CAF1DD-DF25-0A4D-891A-56D4046C6024}" sibTransId="{8F97D178-553D-4443-8F2C-5D141C54FE43}"/>
    <dgm:cxn modelId="{67C21375-EFC0-8B46-A281-9121F15991D8}" srcId="{2CEC9D32-0FC6-CB4A-8340-F09393F5ECA6}" destId="{A917F87A-4168-4247-A3D8-51C49A494C30}" srcOrd="0" destOrd="0" parTransId="{3B2FD256-4AC5-E84C-9673-8FF36DD65E94}" sibTransId="{370F2F7C-4B28-7A4B-B3B5-6D606101E205}"/>
    <dgm:cxn modelId="{6BDACC12-C0B9-464A-8D84-3789D88BE148}" type="presOf" srcId="{4D896E4D-516D-E84C-AD82-01EBA81B8E34}" destId="{F4C6E946-3740-D144-8E29-153DA3C06733}" srcOrd="0" destOrd="0" presId="urn:microsoft.com/office/officeart/2005/8/layout/process3"/>
    <dgm:cxn modelId="{A674B892-0419-1440-9A0E-656A051DECB5}" type="presOf" srcId="{58A1B85C-906D-B74F-8784-D1B8696C5867}" destId="{C0EB007B-25DA-6041-ABF9-4742DAF5C0B0}" srcOrd="0" destOrd="0" presId="urn:microsoft.com/office/officeart/2005/8/layout/process3"/>
    <dgm:cxn modelId="{481C48BC-A6D7-6341-BCE1-A74134A798E2}" type="presOf" srcId="{2CEC9D32-0FC6-CB4A-8340-F09393F5ECA6}" destId="{0AE8FB6A-B540-1C4B-9412-7DE2F7CC2288}" srcOrd="1" destOrd="0" presId="urn:microsoft.com/office/officeart/2005/8/layout/process3"/>
    <dgm:cxn modelId="{50F0C5FE-AFFF-9642-845C-8F8ADBACC385}" type="presOf" srcId="{AC02A432-3FA3-F942-942A-D20DB9220B6E}" destId="{09BD36C4-57CF-1343-ADFA-071881FAA375}" srcOrd="1" destOrd="0" presId="urn:microsoft.com/office/officeart/2005/8/layout/process3"/>
    <dgm:cxn modelId="{8EED9A19-0C48-1647-8AAF-A2BE0EC2AABC}" type="presOf" srcId="{5B3E725C-4421-A149-AB8A-05B67E69FD8E}" destId="{03CB5C70-3822-CE43-8AE2-620C8059FD83}" srcOrd="1" destOrd="0" presId="urn:microsoft.com/office/officeart/2005/8/layout/process3"/>
    <dgm:cxn modelId="{72A5051C-C342-E344-9E48-2ADF168E6045}" type="presOf" srcId="{BF51EC06-366D-284E-9306-23CE3576FD00}" destId="{98BF4E89-FE2D-CD4E-8520-FCD91A32DF6A}" srcOrd="1" destOrd="0" presId="urn:microsoft.com/office/officeart/2005/8/layout/process3"/>
    <dgm:cxn modelId="{D917D9B8-EEC4-CC41-958B-A5C53286ADF3}" type="presOf" srcId="{480C8E14-6690-5246-A09D-113226CF946B}" destId="{78C8241D-FA60-AB4D-A783-1251CFDCACE5}" srcOrd="1" destOrd="0" presId="urn:microsoft.com/office/officeart/2005/8/layout/process3"/>
    <dgm:cxn modelId="{8FA59343-7997-0B40-AA1A-94C5E9953745}" type="presOf" srcId="{85744240-6650-C14C-88C5-9EF7DFEDE299}" destId="{74F5643E-B62A-6542-8083-0AE3F9227AAD}" srcOrd="1" destOrd="0" presId="urn:microsoft.com/office/officeart/2005/8/layout/process3"/>
    <dgm:cxn modelId="{2EFDCD69-51A7-5244-A89F-49935561FF59}" srcId="{4D896E4D-516D-E84C-AD82-01EBA81B8E34}" destId="{480C8E14-6690-5246-A09D-113226CF946B}" srcOrd="2" destOrd="0" parTransId="{E7E42664-1E44-0E42-B765-7F662606C807}" sibTransId="{BF51EC06-366D-284E-9306-23CE3576FD00}"/>
    <dgm:cxn modelId="{A4CD3CBA-DB34-534B-ABC3-1A5DF19A3090}" type="presOf" srcId="{D736B8A7-F612-6B47-8207-6650B91EAC3C}" destId="{F71CCE56-B83B-E64A-855C-C921E154677E}" srcOrd="1" destOrd="0" presId="urn:microsoft.com/office/officeart/2005/8/layout/process3"/>
    <dgm:cxn modelId="{89790874-3396-8840-AF7B-CE82059A67EF}" type="presOf" srcId="{480C8E14-6690-5246-A09D-113226CF946B}" destId="{1417646B-D52D-2D49-BEEE-EC5BD9CA049D}" srcOrd="0" destOrd="0" presId="urn:microsoft.com/office/officeart/2005/8/layout/process3"/>
    <dgm:cxn modelId="{20DFFE15-3C6E-9A43-A88B-6397F6635DA5}" type="presOf" srcId="{567559C5-31CC-8B41-9B23-5C0238727BD7}" destId="{97B9A6AB-6914-0640-9E8A-9802322CA685}" srcOrd="0" destOrd="0" presId="urn:microsoft.com/office/officeart/2005/8/layout/process3"/>
    <dgm:cxn modelId="{06912147-3ED4-194D-A490-D022633CCDDB}" type="presOf" srcId="{0159C29D-5ED6-764F-B436-556F78E5DEC2}" destId="{5210E257-E882-4547-B2CB-AB0EA9E71C5B}" srcOrd="0" destOrd="0" presId="urn:microsoft.com/office/officeart/2005/8/layout/process3"/>
    <dgm:cxn modelId="{738C16AF-0DC1-4F41-943D-B0D1541B9DE1}" srcId="{0F72C8DF-234B-EE4B-940C-F9212D28AA32}" destId="{0159C29D-5ED6-764F-B436-556F78E5DEC2}" srcOrd="0" destOrd="0" parTransId="{F2C3B2BE-2004-DE44-9D45-DFB5348DAAB7}" sibTransId="{A812746C-ECD2-1143-940D-9D43BBE386BE}"/>
    <dgm:cxn modelId="{DFA79DE4-A983-F44C-8CE5-F0076C715A74}" type="presOf" srcId="{D736B8A7-F612-6B47-8207-6650B91EAC3C}" destId="{1CA75654-2F63-FB40-8641-0C079241216C}" srcOrd="0" destOrd="0" presId="urn:microsoft.com/office/officeart/2005/8/layout/process3"/>
    <dgm:cxn modelId="{9468E73B-7F9A-2C43-B7F0-2E76531C12EB}" type="presOf" srcId="{0F72C8DF-234B-EE4B-940C-F9212D28AA32}" destId="{44A053C0-8533-4742-BE10-F7F5E118D733}" srcOrd="1" destOrd="0" presId="urn:microsoft.com/office/officeart/2005/8/layout/process3"/>
    <dgm:cxn modelId="{CE06876E-634E-0546-9EDB-DA38C8FA3532}" type="presOf" srcId="{2B522FD3-CDC1-774E-A5A8-2F9ADB8867A9}" destId="{E0D3EB3E-E6D9-7948-B486-462851E2DCB1}" srcOrd="0" destOrd="0" presId="urn:microsoft.com/office/officeart/2005/8/layout/process3"/>
    <dgm:cxn modelId="{42FFAB32-43B2-3C4E-9C64-2ED56F961443}" srcId="{480C8E14-6690-5246-A09D-113226CF946B}" destId="{7D283998-3098-244A-820C-D6C90FA4FD63}" srcOrd="0" destOrd="0" parTransId="{B414DC37-1F2C-9947-951C-2806EA2C7358}" sibTransId="{B4E89393-C982-D945-883E-8582A6E60746}"/>
    <dgm:cxn modelId="{6CB7893A-EFF2-5343-8995-FC1B68CEEB3C}" srcId="{D736B8A7-F612-6B47-8207-6650B91EAC3C}" destId="{567559C5-31CC-8B41-9B23-5C0238727BD7}" srcOrd="0" destOrd="0" parTransId="{4ADC6EAA-4E7A-4344-A2E8-967009C497A4}" sibTransId="{DA78C82C-1103-4F4A-8540-2C4FBC2F48FC}"/>
    <dgm:cxn modelId="{E3B49311-ADEE-5A43-B596-ACE021183765}" srcId="{4D896E4D-516D-E84C-AD82-01EBA81B8E34}" destId="{2CEC9D32-0FC6-CB4A-8340-F09393F5ECA6}" srcOrd="1" destOrd="0" parTransId="{1CB826F8-4CB4-3342-B3C7-441B4EF95ED2}" sibTransId="{58A1B85C-906D-B74F-8784-D1B8696C5867}"/>
    <dgm:cxn modelId="{B49B57EB-60FF-8B43-9034-69F84BF1B11B}" type="presOf" srcId="{A9E5D53B-D5C4-8F4D-BAE8-3C6923388E74}" destId="{95F220FA-4CEE-B449-9EA6-5A3B4D508E84}" srcOrd="0" destOrd="1" presId="urn:microsoft.com/office/officeart/2005/8/layout/process3"/>
    <dgm:cxn modelId="{46EB11DB-538F-F345-A3C2-573FBE0D818E}" type="presOf" srcId="{85744240-6650-C14C-88C5-9EF7DFEDE299}" destId="{23E92317-3B8C-1E4E-8D24-076D101C4C29}" srcOrd="0" destOrd="0" presId="urn:microsoft.com/office/officeart/2005/8/layout/process3"/>
    <dgm:cxn modelId="{6B63B682-E49F-C143-8911-C9A72F6F0918}" srcId="{4D896E4D-516D-E84C-AD82-01EBA81B8E34}" destId="{5B3E725C-4421-A149-AB8A-05B67E69FD8E}" srcOrd="0" destOrd="0" parTransId="{415C3AB9-0E06-9F44-9CEE-C52D1E7B8D4E}" sibTransId="{85744240-6650-C14C-88C5-9EF7DFEDE299}"/>
    <dgm:cxn modelId="{8F8BAEE6-1D3D-5747-8582-63CA4CE50B85}" type="presOf" srcId="{0F72C8DF-234B-EE4B-940C-F9212D28AA32}" destId="{55AA8FFA-0265-FF41-AF2E-D3E0F28CEB61}" srcOrd="0" destOrd="0" presId="urn:microsoft.com/office/officeart/2005/8/layout/process3"/>
    <dgm:cxn modelId="{C2053E8C-6B93-4D4E-9CA2-53FEDD6C4776}" type="presOf" srcId="{7D283998-3098-244A-820C-D6C90FA4FD63}" destId="{95F220FA-4CEE-B449-9EA6-5A3B4D508E84}" srcOrd="0" destOrd="0" presId="urn:microsoft.com/office/officeart/2005/8/layout/process3"/>
    <dgm:cxn modelId="{1D407E9F-4DBE-EA4B-9694-B96BC2B57835}" type="presOf" srcId="{A917F87A-4168-4247-A3D8-51C49A494C30}" destId="{7AFC142F-B6C3-8B42-9AD0-F5C3010DD2EC}" srcOrd="0" destOrd="0" presId="urn:microsoft.com/office/officeart/2005/8/layout/process3"/>
    <dgm:cxn modelId="{A3FFEA94-6ABD-B54E-AECC-18D6019E6534}" type="presParOf" srcId="{F4C6E946-3740-D144-8E29-153DA3C06733}" destId="{F74BE83E-B1C0-004F-BFB7-5C2892D259E5}" srcOrd="0" destOrd="0" presId="urn:microsoft.com/office/officeart/2005/8/layout/process3"/>
    <dgm:cxn modelId="{BC850EAD-3C24-C448-A55F-5FA392C41B68}" type="presParOf" srcId="{F74BE83E-B1C0-004F-BFB7-5C2892D259E5}" destId="{F0C7A88F-66BB-2141-9EA2-E2C037F52CB9}" srcOrd="0" destOrd="0" presId="urn:microsoft.com/office/officeart/2005/8/layout/process3"/>
    <dgm:cxn modelId="{D24A992B-91E7-744C-8508-7B73EF8E9900}" type="presParOf" srcId="{F74BE83E-B1C0-004F-BFB7-5C2892D259E5}" destId="{03CB5C70-3822-CE43-8AE2-620C8059FD83}" srcOrd="1" destOrd="0" presId="urn:microsoft.com/office/officeart/2005/8/layout/process3"/>
    <dgm:cxn modelId="{7A6A81D5-C7CC-4644-A022-2252C94E23A5}" type="presParOf" srcId="{F74BE83E-B1C0-004F-BFB7-5C2892D259E5}" destId="{E0D3EB3E-E6D9-7948-B486-462851E2DCB1}" srcOrd="2" destOrd="0" presId="urn:microsoft.com/office/officeart/2005/8/layout/process3"/>
    <dgm:cxn modelId="{6662659C-7F9A-5247-A384-C4255B6D1730}" type="presParOf" srcId="{F4C6E946-3740-D144-8E29-153DA3C06733}" destId="{23E92317-3B8C-1E4E-8D24-076D101C4C29}" srcOrd="1" destOrd="0" presId="urn:microsoft.com/office/officeart/2005/8/layout/process3"/>
    <dgm:cxn modelId="{2F39E390-9AB7-CA42-B67E-865482A999F7}" type="presParOf" srcId="{23E92317-3B8C-1E4E-8D24-076D101C4C29}" destId="{74F5643E-B62A-6542-8083-0AE3F9227AAD}" srcOrd="0" destOrd="0" presId="urn:microsoft.com/office/officeart/2005/8/layout/process3"/>
    <dgm:cxn modelId="{0EC741CA-B86D-A743-96E8-3F221FB9C740}" type="presParOf" srcId="{F4C6E946-3740-D144-8E29-153DA3C06733}" destId="{6C33EC95-303A-5846-9AB6-B153A95D906E}" srcOrd="2" destOrd="0" presId="urn:microsoft.com/office/officeart/2005/8/layout/process3"/>
    <dgm:cxn modelId="{4BB800F3-5297-5E45-96FE-6196E08A2F4D}" type="presParOf" srcId="{6C33EC95-303A-5846-9AB6-B153A95D906E}" destId="{D4449FC2-5F54-7B44-AFCF-65430B5A4FD3}" srcOrd="0" destOrd="0" presId="urn:microsoft.com/office/officeart/2005/8/layout/process3"/>
    <dgm:cxn modelId="{F21E780A-89AB-684E-91A1-A3B353356F79}" type="presParOf" srcId="{6C33EC95-303A-5846-9AB6-B153A95D906E}" destId="{0AE8FB6A-B540-1C4B-9412-7DE2F7CC2288}" srcOrd="1" destOrd="0" presId="urn:microsoft.com/office/officeart/2005/8/layout/process3"/>
    <dgm:cxn modelId="{16CC172D-08B6-F24F-B763-A54777AA435C}" type="presParOf" srcId="{6C33EC95-303A-5846-9AB6-B153A95D906E}" destId="{7AFC142F-B6C3-8B42-9AD0-F5C3010DD2EC}" srcOrd="2" destOrd="0" presId="urn:microsoft.com/office/officeart/2005/8/layout/process3"/>
    <dgm:cxn modelId="{2DCD83B2-A79D-C04B-9567-C2CDE96FE652}" type="presParOf" srcId="{F4C6E946-3740-D144-8E29-153DA3C06733}" destId="{C0EB007B-25DA-6041-ABF9-4742DAF5C0B0}" srcOrd="3" destOrd="0" presId="urn:microsoft.com/office/officeart/2005/8/layout/process3"/>
    <dgm:cxn modelId="{EF1D7A0D-59A4-8A4E-BEF5-59459D83617C}" type="presParOf" srcId="{C0EB007B-25DA-6041-ABF9-4742DAF5C0B0}" destId="{A58FA73C-E5D4-4945-8E3E-54D6C5612F9A}" srcOrd="0" destOrd="0" presId="urn:microsoft.com/office/officeart/2005/8/layout/process3"/>
    <dgm:cxn modelId="{B937EC28-809D-5943-AF5B-FAE537BBEE3C}" type="presParOf" srcId="{F4C6E946-3740-D144-8E29-153DA3C06733}" destId="{D1B0C368-6596-D04B-B666-32DAEA308544}" srcOrd="4" destOrd="0" presId="urn:microsoft.com/office/officeart/2005/8/layout/process3"/>
    <dgm:cxn modelId="{729FA787-957C-4043-8340-2D1B15BF086C}" type="presParOf" srcId="{D1B0C368-6596-D04B-B666-32DAEA308544}" destId="{1417646B-D52D-2D49-BEEE-EC5BD9CA049D}" srcOrd="0" destOrd="0" presId="urn:microsoft.com/office/officeart/2005/8/layout/process3"/>
    <dgm:cxn modelId="{660676E1-4C16-9347-AEA5-B0D41AA73A24}" type="presParOf" srcId="{D1B0C368-6596-D04B-B666-32DAEA308544}" destId="{78C8241D-FA60-AB4D-A783-1251CFDCACE5}" srcOrd="1" destOrd="0" presId="urn:microsoft.com/office/officeart/2005/8/layout/process3"/>
    <dgm:cxn modelId="{1D992ADC-E34E-374D-A33D-F12E4AA73230}" type="presParOf" srcId="{D1B0C368-6596-D04B-B666-32DAEA308544}" destId="{95F220FA-4CEE-B449-9EA6-5A3B4D508E84}" srcOrd="2" destOrd="0" presId="urn:microsoft.com/office/officeart/2005/8/layout/process3"/>
    <dgm:cxn modelId="{DECB968C-C0E2-8D42-B153-0612F1DE29A2}" type="presParOf" srcId="{F4C6E946-3740-D144-8E29-153DA3C06733}" destId="{0B1747E6-6A38-4E49-9FE9-E121C6ACF143}" srcOrd="5" destOrd="0" presId="urn:microsoft.com/office/officeart/2005/8/layout/process3"/>
    <dgm:cxn modelId="{1B83D0D0-4D38-C143-B557-0A9529E2A6BA}" type="presParOf" srcId="{0B1747E6-6A38-4E49-9FE9-E121C6ACF143}" destId="{98BF4E89-FE2D-CD4E-8520-FCD91A32DF6A}" srcOrd="0" destOrd="0" presId="urn:microsoft.com/office/officeart/2005/8/layout/process3"/>
    <dgm:cxn modelId="{B6CD2CFF-8DB0-FA42-8B72-066A13BA7EDD}" type="presParOf" srcId="{F4C6E946-3740-D144-8E29-153DA3C06733}" destId="{900A0E1B-6678-5F4A-A574-B0AC71047127}" srcOrd="6" destOrd="0" presId="urn:microsoft.com/office/officeart/2005/8/layout/process3"/>
    <dgm:cxn modelId="{132CA033-118C-7946-AFB7-0BA46205F281}" type="presParOf" srcId="{900A0E1B-6678-5F4A-A574-B0AC71047127}" destId="{1CA75654-2F63-FB40-8641-0C079241216C}" srcOrd="0" destOrd="0" presId="urn:microsoft.com/office/officeart/2005/8/layout/process3"/>
    <dgm:cxn modelId="{7B325B20-6F0B-D346-A1EA-D7441DFE6C16}" type="presParOf" srcId="{900A0E1B-6678-5F4A-A574-B0AC71047127}" destId="{F71CCE56-B83B-E64A-855C-C921E154677E}" srcOrd="1" destOrd="0" presId="urn:microsoft.com/office/officeart/2005/8/layout/process3"/>
    <dgm:cxn modelId="{51129DA0-195A-E749-BD83-28693FAE14E1}" type="presParOf" srcId="{900A0E1B-6678-5F4A-A574-B0AC71047127}" destId="{97B9A6AB-6914-0640-9E8A-9802322CA685}" srcOrd="2" destOrd="0" presId="urn:microsoft.com/office/officeart/2005/8/layout/process3"/>
    <dgm:cxn modelId="{9D3F61DB-E592-684B-9822-DC9D5112A880}" type="presParOf" srcId="{F4C6E946-3740-D144-8E29-153DA3C06733}" destId="{D0968DDF-70D8-3745-AEE5-0D65737991E1}" srcOrd="7" destOrd="0" presId="urn:microsoft.com/office/officeart/2005/8/layout/process3"/>
    <dgm:cxn modelId="{6EE9C8C3-F0F7-C44F-99F4-17771E74B72F}" type="presParOf" srcId="{D0968DDF-70D8-3745-AEE5-0D65737991E1}" destId="{09BD36C4-57CF-1343-ADFA-071881FAA375}" srcOrd="0" destOrd="0" presId="urn:microsoft.com/office/officeart/2005/8/layout/process3"/>
    <dgm:cxn modelId="{14684953-FC3A-7648-87E0-F118EF868D14}" type="presParOf" srcId="{F4C6E946-3740-D144-8E29-153DA3C06733}" destId="{CFBEC697-89B3-BB44-B2A8-E7664DAFF16C}" srcOrd="8" destOrd="0" presId="urn:microsoft.com/office/officeart/2005/8/layout/process3"/>
    <dgm:cxn modelId="{30ADCA2A-5D9C-FF4C-92D2-C7A2EAABEE94}" type="presParOf" srcId="{CFBEC697-89B3-BB44-B2A8-E7664DAFF16C}" destId="{55AA8FFA-0265-FF41-AF2E-D3E0F28CEB61}" srcOrd="0" destOrd="0" presId="urn:microsoft.com/office/officeart/2005/8/layout/process3"/>
    <dgm:cxn modelId="{9B86AD1B-6DEF-D244-8882-CAD0E0F66107}" type="presParOf" srcId="{CFBEC697-89B3-BB44-B2A8-E7664DAFF16C}" destId="{44A053C0-8533-4742-BE10-F7F5E118D733}" srcOrd="1" destOrd="0" presId="urn:microsoft.com/office/officeart/2005/8/layout/process3"/>
    <dgm:cxn modelId="{8A2E83C7-ECBC-1C49-9191-7D27A5D646D7}" type="presParOf" srcId="{CFBEC697-89B3-BB44-B2A8-E7664DAFF16C}" destId="{5210E257-E882-4547-B2CB-AB0EA9E71C5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B5C70-3822-CE43-8AE2-620C8059FD83}">
      <dsp:nvSpPr>
        <dsp:cNvPr id="0" name=""/>
        <dsp:cNvSpPr/>
      </dsp:nvSpPr>
      <dsp:spPr>
        <a:xfrm>
          <a:off x="7073" y="1790930"/>
          <a:ext cx="1595973" cy="957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Step 1: Data Processing </a:t>
          </a:r>
          <a:endParaRPr lang="en-US" sz="1100" b="0" kern="1200" dirty="0"/>
        </a:p>
      </dsp:txBody>
      <dsp:txXfrm>
        <a:off x="7073" y="1790930"/>
        <a:ext cx="1595973" cy="638389"/>
      </dsp:txXfrm>
    </dsp:sp>
    <dsp:sp modelId="{E0D3EB3E-E6D9-7948-B486-462851E2DCB1}">
      <dsp:nvSpPr>
        <dsp:cNvPr id="0" name=""/>
        <dsp:cNvSpPr/>
      </dsp:nvSpPr>
      <dsp:spPr>
        <a:xfrm>
          <a:off x="333959" y="2429319"/>
          <a:ext cx="1595973" cy="111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 smtClean="0"/>
            <a:t>Transform raw data to time series with time being the index</a:t>
          </a:r>
          <a:endParaRPr lang="en-US" sz="1100" b="0" kern="1200" dirty="0"/>
        </a:p>
      </dsp:txBody>
      <dsp:txXfrm>
        <a:off x="366580" y="2461940"/>
        <a:ext cx="1530731" cy="1048508"/>
      </dsp:txXfrm>
    </dsp:sp>
    <dsp:sp modelId="{23E92317-3B8C-1E4E-8D24-076D101C4C29}">
      <dsp:nvSpPr>
        <dsp:cNvPr id="0" name=""/>
        <dsp:cNvSpPr/>
      </dsp:nvSpPr>
      <dsp:spPr>
        <a:xfrm>
          <a:off x="1844990" y="1911449"/>
          <a:ext cx="512920" cy="3973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844990" y="1990919"/>
        <a:ext cx="393715" cy="238411"/>
      </dsp:txXfrm>
    </dsp:sp>
    <dsp:sp modelId="{0AE8FB6A-B540-1C4B-9412-7DE2F7CC2288}">
      <dsp:nvSpPr>
        <dsp:cNvPr id="0" name=""/>
        <dsp:cNvSpPr/>
      </dsp:nvSpPr>
      <dsp:spPr>
        <a:xfrm>
          <a:off x="2570821" y="1790930"/>
          <a:ext cx="1595973" cy="957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91615"/>
                <a:satOff val="2700"/>
                <a:lumOff val="-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91615"/>
                <a:satOff val="2700"/>
                <a:lumOff val="-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91615"/>
                <a:satOff val="2700"/>
                <a:lumOff val="-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Step 2: Data Exploration and Visualization</a:t>
          </a:r>
          <a:endParaRPr lang="en-US" sz="1100" kern="1200" dirty="0"/>
        </a:p>
      </dsp:txBody>
      <dsp:txXfrm>
        <a:off x="2570821" y="1790930"/>
        <a:ext cx="1595973" cy="638389"/>
      </dsp:txXfrm>
    </dsp:sp>
    <dsp:sp modelId="{7AFC142F-B6C3-8B42-9AD0-F5C3010DD2EC}">
      <dsp:nvSpPr>
        <dsp:cNvPr id="0" name=""/>
        <dsp:cNvSpPr/>
      </dsp:nvSpPr>
      <dsp:spPr>
        <a:xfrm>
          <a:off x="2897708" y="2429319"/>
          <a:ext cx="1595973" cy="111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591615"/>
              <a:satOff val="2700"/>
              <a:lumOff val="-9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 smtClean="0"/>
            <a:t>Seasonal Decomposition, Autocorrelation with ACF and PCAF, etc.</a:t>
          </a:r>
          <a:endParaRPr lang="en-US" sz="1100" kern="1200" dirty="0"/>
        </a:p>
      </dsp:txBody>
      <dsp:txXfrm>
        <a:off x="2930329" y="2461940"/>
        <a:ext cx="1530731" cy="1048508"/>
      </dsp:txXfrm>
    </dsp:sp>
    <dsp:sp modelId="{C0EB007B-25DA-6041-ABF9-4742DAF5C0B0}">
      <dsp:nvSpPr>
        <dsp:cNvPr id="0" name=""/>
        <dsp:cNvSpPr/>
      </dsp:nvSpPr>
      <dsp:spPr>
        <a:xfrm>
          <a:off x="4408738" y="1911449"/>
          <a:ext cx="512920" cy="3973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2122154"/>
                <a:satOff val="3600"/>
                <a:lumOff val="-1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22154"/>
                <a:satOff val="3600"/>
                <a:lumOff val="-1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22154"/>
                <a:satOff val="3600"/>
                <a:lumOff val="-1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408738" y="1990919"/>
        <a:ext cx="393715" cy="238411"/>
      </dsp:txXfrm>
    </dsp:sp>
    <dsp:sp modelId="{78C8241D-FA60-AB4D-A783-1251CFDCACE5}">
      <dsp:nvSpPr>
        <dsp:cNvPr id="0" name=""/>
        <dsp:cNvSpPr/>
      </dsp:nvSpPr>
      <dsp:spPr>
        <a:xfrm>
          <a:off x="5134570" y="1790930"/>
          <a:ext cx="1595973" cy="957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Step 3: Decide on Model Approach and KPI</a:t>
          </a:r>
          <a:endParaRPr lang="en-US" sz="1100" kern="1200" dirty="0"/>
        </a:p>
      </dsp:txBody>
      <dsp:txXfrm>
        <a:off x="5134570" y="1790930"/>
        <a:ext cx="1595973" cy="638389"/>
      </dsp:txXfrm>
    </dsp:sp>
    <dsp:sp modelId="{95F220FA-4CEE-B449-9EA6-5A3B4D508E84}">
      <dsp:nvSpPr>
        <dsp:cNvPr id="0" name=""/>
        <dsp:cNvSpPr/>
      </dsp:nvSpPr>
      <dsp:spPr>
        <a:xfrm>
          <a:off x="5461456" y="2429319"/>
          <a:ext cx="1595973" cy="111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 smtClean="0"/>
            <a:t>Seasonal ARIMA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 smtClean="0"/>
            <a:t>Use AIC to select best set of parameters for SARIMA model </a:t>
          </a:r>
          <a:endParaRPr lang="en-US" sz="1100" kern="1200" dirty="0"/>
        </a:p>
      </dsp:txBody>
      <dsp:txXfrm>
        <a:off x="5494077" y="2461940"/>
        <a:ext cx="1530731" cy="1048508"/>
      </dsp:txXfrm>
    </dsp:sp>
    <dsp:sp modelId="{0B1747E6-6A38-4E49-9FE9-E121C6ACF143}">
      <dsp:nvSpPr>
        <dsp:cNvPr id="0" name=""/>
        <dsp:cNvSpPr/>
      </dsp:nvSpPr>
      <dsp:spPr>
        <a:xfrm>
          <a:off x="6972487" y="1911449"/>
          <a:ext cx="512920" cy="3973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244308"/>
                <a:satOff val="7200"/>
                <a:lumOff val="-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44308"/>
                <a:satOff val="7200"/>
                <a:lumOff val="-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44308"/>
                <a:satOff val="7200"/>
                <a:lumOff val="-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972487" y="1990919"/>
        <a:ext cx="393715" cy="238411"/>
      </dsp:txXfrm>
    </dsp:sp>
    <dsp:sp modelId="{F71CCE56-B83B-E64A-855C-C921E154677E}">
      <dsp:nvSpPr>
        <dsp:cNvPr id="0" name=""/>
        <dsp:cNvSpPr/>
      </dsp:nvSpPr>
      <dsp:spPr>
        <a:xfrm>
          <a:off x="7698318" y="1790930"/>
          <a:ext cx="1595973" cy="957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774846"/>
                <a:satOff val="8100"/>
                <a:lumOff val="-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774846"/>
                <a:satOff val="8100"/>
                <a:lumOff val="-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774846"/>
                <a:satOff val="8100"/>
                <a:lumOff val="-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Step 4:  Model Development and Validation</a:t>
          </a:r>
          <a:endParaRPr lang="en-US" sz="1100" kern="1200" dirty="0"/>
        </a:p>
      </dsp:txBody>
      <dsp:txXfrm>
        <a:off x="7698318" y="1790930"/>
        <a:ext cx="1595973" cy="638389"/>
      </dsp:txXfrm>
    </dsp:sp>
    <dsp:sp modelId="{97B9A6AB-6914-0640-9E8A-9802322CA685}">
      <dsp:nvSpPr>
        <dsp:cNvPr id="0" name=""/>
        <dsp:cNvSpPr/>
      </dsp:nvSpPr>
      <dsp:spPr>
        <a:xfrm>
          <a:off x="8025204" y="2429319"/>
          <a:ext cx="1595973" cy="111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4774846"/>
              <a:satOff val="8100"/>
              <a:lumOff val="-29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 smtClean="0"/>
            <a:t>Make dynamic forecast on part of the data and compare with real values</a:t>
          </a:r>
          <a:endParaRPr lang="en-US" sz="1100" b="0" kern="1200" dirty="0"/>
        </a:p>
      </dsp:txBody>
      <dsp:txXfrm>
        <a:off x="8057825" y="2461940"/>
        <a:ext cx="1530731" cy="1048508"/>
      </dsp:txXfrm>
    </dsp:sp>
    <dsp:sp modelId="{D0968DDF-70D8-3745-AEE5-0D65737991E1}">
      <dsp:nvSpPr>
        <dsp:cNvPr id="0" name=""/>
        <dsp:cNvSpPr/>
      </dsp:nvSpPr>
      <dsp:spPr>
        <a:xfrm>
          <a:off x="9536235" y="1911449"/>
          <a:ext cx="512920" cy="3973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536235" y="1990919"/>
        <a:ext cx="393715" cy="238411"/>
      </dsp:txXfrm>
    </dsp:sp>
    <dsp:sp modelId="{44A053C0-8533-4742-BE10-F7F5E118D733}">
      <dsp:nvSpPr>
        <dsp:cNvPr id="0" name=""/>
        <dsp:cNvSpPr/>
      </dsp:nvSpPr>
      <dsp:spPr>
        <a:xfrm>
          <a:off x="10262067" y="1790930"/>
          <a:ext cx="1595973" cy="957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Step 5: Make Future Predictions</a:t>
          </a:r>
          <a:endParaRPr lang="en-US" sz="1100" kern="1200" dirty="0"/>
        </a:p>
      </dsp:txBody>
      <dsp:txXfrm>
        <a:off x="10262067" y="1790930"/>
        <a:ext cx="1595973" cy="638389"/>
      </dsp:txXfrm>
    </dsp:sp>
    <dsp:sp modelId="{5210E257-E882-4547-B2CB-AB0EA9E71C5B}">
      <dsp:nvSpPr>
        <dsp:cNvPr id="0" name=""/>
        <dsp:cNvSpPr/>
      </dsp:nvSpPr>
      <dsp:spPr>
        <a:xfrm>
          <a:off x="10588953" y="2429319"/>
          <a:ext cx="1595973" cy="111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Make future 3 and 5 years forecast and calculate the ROI </a:t>
          </a:r>
          <a:endParaRPr lang="en-US" sz="1100" kern="1200" dirty="0"/>
        </a:p>
      </dsp:txBody>
      <dsp:txXfrm>
        <a:off x="10621574" y="2461940"/>
        <a:ext cx="1530731" cy="1048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47272-87BD-BC4C-AA21-86FE11FB04E4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873B4-AFCB-1B40-96ED-3044E6C26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New York City regularly ranks among the most expensive real estate markets in the world with high demand and limited supply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873B4-AFCB-1B40-96ED-3044E6C266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873B4-AFCB-1B40-96ED-3044E6C266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0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SARIMA model takes account into autocorrelation,</a:t>
            </a:r>
            <a:r>
              <a:rPr lang="en-US" baseline="0" dirty="0" smtClean="0"/>
              <a:t> moving averages, seasonal components.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873B4-AFCB-1B40-96ED-3044E6C266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7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5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0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8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8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B81-FAA3-4421-AE84-EBE76FCDA8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2AB81-FAA3-4421-AE84-EBE76FCDA8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5DACD-91FD-4DD2-BB0A-55C15939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jpe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1196500"/>
            <a:ext cx="581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The Future of the Brooklyn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6791" y="4756826"/>
            <a:ext cx="6005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 Series Analysis on Best Investment Opportunities in Brooklyn, New York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Bonnie Ma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Feb, 2020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0"/>
            <a:ext cx="12192000" cy="7393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6624536"/>
            <a:ext cx="12192000" cy="233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468" y="1196502"/>
            <a:ext cx="4610911" cy="81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290" y="958733"/>
            <a:ext cx="729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Background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566" y="1741251"/>
            <a:ext cx="58001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Brooklyn, is increasingly favored by investors and home buyers because of the relatively lower price (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than Manhattan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and the convenience to the city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 this analysis, our goal is to provide you 5 zip codes/neighborhoods  that could maximize your Return on Investment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Dataset: past 8 years monthly house price from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zillow.com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Methodology: Time Series Model with ARIMA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811" y="1741251"/>
            <a:ext cx="5123102" cy="43600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1826" y="5363463"/>
            <a:ext cx="5621867" cy="696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ROI = Selling price </a:t>
            </a:r>
            <a:r>
              <a:rPr lang="mr-IN" dirty="0" smtClean="0"/>
              <a:t>–</a:t>
            </a:r>
            <a:r>
              <a:rPr lang="en-US" dirty="0" smtClean="0"/>
              <a:t> Buying price/Buying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6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20640" y="1246909"/>
            <a:ext cx="975360" cy="241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28" y="1487978"/>
            <a:ext cx="9917050" cy="4541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0"/>
            <a:ext cx="12192000" cy="7393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6624536"/>
            <a:ext cx="12192000" cy="2334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8290" y="958733"/>
            <a:ext cx="1042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Overall housing price on the rise after financial crisis</a:t>
            </a:r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791990" y="5862599"/>
            <a:ext cx="0" cy="450574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081692" y="5892602"/>
            <a:ext cx="6626" cy="420571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91990" y="6102887"/>
            <a:ext cx="148009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58100" y="6102887"/>
            <a:ext cx="1423592" cy="1396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89324" y="5963031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Modeling Period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050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20640" y="1246909"/>
            <a:ext cx="975360" cy="241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0"/>
            <a:ext cx="12192000" cy="7393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6624536"/>
            <a:ext cx="12192000" cy="2334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8290" y="958733"/>
            <a:ext cx="1042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Seasonal decomposition of total average house price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2399"/>
            <a:ext cx="7049604" cy="4683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5709" y="1742399"/>
            <a:ext cx="3869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Overall trend is increasing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is a yearly seasonality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Residuals are not </a:t>
            </a:r>
            <a:r>
              <a:rPr lang="en-US" dirty="0" smtClean="0"/>
              <a:t>stationary (fluctuation exist)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709" y="3441254"/>
            <a:ext cx="3960532" cy="29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0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418" y="27723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South Sunset Park (11220)</a:t>
            </a:r>
          </a:p>
          <a:p>
            <a:r>
              <a:rPr lang="en-US" sz="2400" dirty="0" smtClean="0"/>
              <a:t>Clinton Hill (11205)</a:t>
            </a:r>
          </a:p>
          <a:p>
            <a:r>
              <a:rPr lang="en-US" sz="2400" dirty="0" smtClean="0"/>
              <a:t>East Flatbush (11203)</a:t>
            </a:r>
          </a:p>
          <a:p>
            <a:r>
              <a:rPr lang="en-US" sz="2400" dirty="0" smtClean="0"/>
              <a:t>Coney Island (11224)</a:t>
            </a:r>
          </a:p>
          <a:p>
            <a:r>
              <a:rPr lang="en-US" sz="2400" dirty="0" err="1" smtClean="0"/>
              <a:t>Boerum</a:t>
            </a:r>
            <a:r>
              <a:rPr lang="en-US" sz="2400" dirty="0" smtClean="0"/>
              <a:t> Hill (11217)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0"/>
            <a:ext cx="12192000" cy="739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6624536"/>
            <a:ext cx="12192000" cy="23346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626088" y="1051649"/>
            <a:ext cx="5377562" cy="5260539"/>
            <a:chOff x="3134398" y="-116732"/>
            <a:chExt cx="5923204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4398" y="-116732"/>
              <a:ext cx="5923204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315687" y="3458599"/>
              <a:ext cx="1179908" cy="213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11220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South Sunset Park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5487" y="933980"/>
              <a:ext cx="10656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11205</a:t>
              </a:r>
              <a:r>
                <a:rPr lang="en-US" dirty="0" smtClean="0"/>
                <a:t> </a:t>
              </a:r>
            </a:p>
            <a:p>
              <a:r>
                <a:rPr lang="en-US" sz="1200" dirty="0" smtClean="0"/>
                <a:t>Clinton Hill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43766" y="3011353"/>
              <a:ext cx="10656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11203</a:t>
              </a:r>
              <a:r>
                <a:rPr lang="en-US" dirty="0" smtClean="0"/>
                <a:t> </a:t>
              </a:r>
            </a:p>
            <a:p>
              <a:r>
                <a:rPr lang="en-US" sz="1200" dirty="0" smtClean="0"/>
                <a:t>East Flatbush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95595" y="5887776"/>
              <a:ext cx="10656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11224</a:t>
              </a:r>
              <a:r>
                <a:rPr lang="en-US" dirty="0" smtClean="0"/>
                <a:t> </a:t>
              </a:r>
            </a:p>
            <a:p>
              <a:r>
                <a:rPr lang="en-US" sz="1200" dirty="0" smtClean="0"/>
                <a:t>Coney Island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9121" y="1676361"/>
              <a:ext cx="10656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11217</a:t>
              </a:r>
            </a:p>
            <a:p>
              <a:r>
                <a:rPr lang="en-US" sz="1200" dirty="0" err="1" smtClean="0"/>
                <a:t>Boerum</a:t>
              </a:r>
              <a:r>
                <a:rPr lang="en-US" sz="1200" dirty="0" smtClean="0"/>
                <a:t> Hill</a:t>
              </a:r>
              <a:endParaRPr lang="en-US" sz="11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8290" y="812967"/>
            <a:ext cx="6019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Based on the Time Series Seasonal ARIMA model, we found the top 5 zip codes/neighborhoods to invest in for long term (&gt; 3yrs) return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0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0"/>
            <a:ext cx="12192000" cy="739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4"/>
          <a:stretch/>
        </p:blipFill>
        <p:spPr>
          <a:xfrm>
            <a:off x="0" y="6624536"/>
            <a:ext cx="12192000" cy="233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290" y="958733"/>
            <a:ext cx="1042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3 </a:t>
            </a:r>
            <a:r>
              <a:rPr lang="en-US" sz="3200" dirty="0" err="1" smtClean="0">
                <a:solidFill>
                  <a:schemeClr val="tx2"/>
                </a:solidFill>
              </a:rPr>
              <a:t>Yrs</a:t>
            </a:r>
            <a:r>
              <a:rPr lang="en-US" sz="3200" dirty="0" smtClean="0">
                <a:solidFill>
                  <a:schemeClr val="tx2"/>
                </a:solidFill>
              </a:rPr>
              <a:t> and 5 </a:t>
            </a:r>
            <a:r>
              <a:rPr lang="en-US" sz="3200" dirty="0" err="1" smtClean="0">
                <a:solidFill>
                  <a:schemeClr val="tx2"/>
                </a:solidFill>
              </a:rPr>
              <a:t>Yrs</a:t>
            </a:r>
            <a:r>
              <a:rPr lang="en-US" sz="3200" dirty="0" smtClean="0">
                <a:solidFill>
                  <a:schemeClr val="tx2"/>
                </a:solidFill>
              </a:rPr>
              <a:t> ROI 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9884"/>
              </p:ext>
            </p:extLst>
          </p:nvPr>
        </p:nvGraphicFramePr>
        <p:xfrm>
          <a:off x="234176" y="2798956"/>
          <a:ext cx="11775686" cy="25536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0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50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7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032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732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1476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282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130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13742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97015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740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Zipcode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Current Value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 Years Value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 Years Value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3Yr-ROI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5Yr-ROI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3Yr-ROI-Lower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3Yr-ROI-Upper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5Yr-ROI-Lower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5Yr-ROI-Upper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597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  <a:latin typeface="+mn-lt"/>
                        </a:rPr>
                        <a:t>11220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$1,026,600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$1,562,324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$1,906,698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52%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86%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17%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87%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17%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155%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2597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  <a:latin typeface="+mn-lt"/>
                        </a:rPr>
                        <a:t>11205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$1,195,400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$1,765,556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$2,139,029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48%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79%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17%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79%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17%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141%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2597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  <a:latin typeface="+mn-lt"/>
                        </a:rPr>
                        <a:t>11203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$963,200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$1,379,875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$1,642,406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43%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71%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8%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78%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4%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137%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2597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  <a:latin typeface="+mn-lt"/>
                        </a:rPr>
                        <a:t>11224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$489,900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$674,646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$792,561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38%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62%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  <a:latin typeface="+mn-lt"/>
                        </a:rPr>
                        <a:t>-1%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76%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-14%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137%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2597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>
                          <a:effectLst/>
                          <a:latin typeface="+mn-lt"/>
                        </a:rPr>
                        <a:t>11217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$852,300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$1,138,072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$1,324,995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34%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55%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6%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61%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4%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  <a:latin typeface="+mn-lt"/>
                        </a:rPr>
                        <a:t>107%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385" y="1728439"/>
            <a:ext cx="11608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get a median of 30% 3Yrs return and 50% 5Yrs return in below 5 zip codes. </a:t>
            </a:r>
          </a:p>
          <a:p>
            <a:r>
              <a:rPr lang="en-US" dirty="0" smtClean="0"/>
              <a:t>South Sunset Park (11220), Clinton Hill (11205) and </a:t>
            </a:r>
            <a:r>
              <a:rPr lang="en-US" dirty="0" err="1" smtClean="0"/>
              <a:t>Boreum</a:t>
            </a:r>
            <a:r>
              <a:rPr lang="en-US" dirty="0" smtClean="0"/>
              <a:t> Hill (11217) have a lower </a:t>
            </a:r>
            <a:r>
              <a:rPr lang="en-US" altLang="zh-CN" dirty="0" smtClean="0"/>
              <a:t>volatility which means lower risk for investors. While East Flatbush (11203) and Coney Island (11224) have a higher volatility.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8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509" y="4546587"/>
            <a:ext cx="3469382" cy="176071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817B4B8-5E01-4B44-BC25-876D56C121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63" y="624312"/>
            <a:ext cx="4415341" cy="22628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683D1A4-93E5-4A4D-B103-8223A220EB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B0E8ABF4-C289-489E-BEFB-3077F9D9C7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7989CFA0-35DD-4943-B365-488C66B9B1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688AD040-1A2B-4FB4-A345-7B9F3E5ED9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23B704A-724B-41D6-8F33-76939E727D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4614588"/>
            <a:ext cx="2634207" cy="1350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30" y="3814392"/>
            <a:ext cx="4173070" cy="2138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9" y="327211"/>
            <a:ext cx="4995051" cy="255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4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222" y="727781"/>
            <a:ext cx="5485166" cy="487362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2"/>
                </a:solidFill>
              </a:rPr>
              <a:t>Future Considerations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2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Different criteria for rental vs sale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Investor’s input (safety, convenience, school district, budget limit)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Build linear model with more additional features such as federal interest rate, house market safety score, etc.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2400" dirty="0" smtClean="0">
              <a:solidFill>
                <a:schemeClr val="tx2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4763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2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393700"/>
            <a:ext cx="10515600" cy="1325563"/>
          </a:xfrm>
        </p:spPr>
        <p:txBody>
          <a:bodyPr/>
          <a:lstStyle/>
          <a:p>
            <a:r>
              <a:rPr lang="en-US" dirty="0" smtClean="0"/>
              <a:t>Project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378512"/>
              </p:ext>
            </p:extLst>
          </p:nvPr>
        </p:nvGraphicFramePr>
        <p:xfrm>
          <a:off x="0" y="842963"/>
          <a:ext cx="12192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25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3807</TotalTime>
  <Words>554</Words>
  <Application>Microsoft Macintosh PowerPoint</Application>
  <PresentationFormat>Widescreen</PresentationFormat>
  <Paragraphs>120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Century Gothic</vt:lpstr>
      <vt:lpstr>Mangal</vt:lpstr>
      <vt:lpstr>Palatino Linotype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Workflow</vt:lpstr>
    </vt:vector>
  </TitlesOfParts>
  <Company>Publicis Groupe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Ma</dc:creator>
  <cp:lastModifiedBy>Microsoft Office User</cp:lastModifiedBy>
  <cp:revision>25</cp:revision>
  <dcterms:created xsi:type="dcterms:W3CDTF">2020-02-07T17:06:28Z</dcterms:created>
  <dcterms:modified xsi:type="dcterms:W3CDTF">2020-10-16T18:58:04Z</dcterms:modified>
</cp:coreProperties>
</file>