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7" r:id="rId2"/>
    <p:sldId id="258" r:id="rId3"/>
    <p:sldId id="256" r:id="rId4"/>
    <p:sldId id="263" r:id="rId5"/>
    <p:sldId id="261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6412"/>
  </p:normalViewPr>
  <p:slideViewPr>
    <p:cSldViewPr snapToGrid="0">
      <p:cViewPr varScale="1">
        <p:scale>
          <a:sx n="86" d="100"/>
          <a:sy n="86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47272-87BD-BC4C-AA21-86FE11FB04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873B4-AFCB-1B40-96ED-3044E6C26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York City regularly ranks among the most expensive real estate markets in the world with high demand and limited supply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873B4-AFCB-1B40-96ED-3044E6C26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873B4-AFCB-1B40-96ED-3044E6C26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SARIMA model takes account into autocorrelation,</a:t>
            </a:r>
            <a:r>
              <a:rPr lang="en-US" baseline="0" dirty="0" smtClean="0"/>
              <a:t> moving averages, seasonal components.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873B4-AFCB-1B40-96ED-3044E6C26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AB81-FAA3-4421-AE84-EBE76FCDA8D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1196500"/>
            <a:ext cx="581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The Future of the Brooklyn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6791" y="4756826"/>
            <a:ext cx="600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 Series Analysis on Best Investment Opportunities in Brooklyn, New York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Bonnie Ma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Feb, 2020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468" y="1196502"/>
            <a:ext cx="4610911" cy="81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290" y="958733"/>
            <a:ext cx="729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Background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566" y="1741251"/>
            <a:ext cx="58001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Brooklyn, is increasingly favored by investors and home buyers because of the relatively lower price (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than Manhattan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and the convenience to the city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this analysis, our goal is to provide you 5 zip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codes/neighborhoods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that could maximize your Return on Investment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Dataset: past 8 years monthly house price from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zillow.com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Methodology: Time Series Model with 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811" y="1741251"/>
            <a:ext cx="5123102" cy="43600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1826" y="5363463"/>
            <a:ext cx="5621867" cy="696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= Selling price </a:t>
            </a:r>
            <a:r>
              <a:rPr lang="mr-IN" dirty="0" smtClean="0"/>
              <a:t>–</a:t>
            </a:r>
            <a:r>
              <a:rPr lang="en-US" dirty="0" smtClean="0"/>
              <a:t> Buying price/Buying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6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0640" y="1246909"/>
            <a:ext cx="975360" cy="241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28" y="1487978"/>
            <a:ext cx="9917050" cy="4541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8290" y="958733"/>
            <a:ext cx="1042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Overall housing price on the rise after financial crisis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91990" y="5862599"/>
            <a:ext cx="0" cy="450574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81692" y="5892602"/>
            <a:ext cx="6626" cy="420571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91990" y="6102887"/>
            <a:ext cx="148009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58100" y="6102887"/>
            <a:ext cx="1423592" cy="1396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89324" y="596303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Modeling Period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050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0640" y="1246909"/>
            <a:ext cx="975360" cy="241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8290" y="958733"/>
            <a:ext cx="1042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Seasonal decomposition of total average house price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2399"/>
            <a:ext cx="7049604" cy="4683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5709" y="1742399"/>
            <a:ext cx="3869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Overall trend is increasing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is a yearly seasonality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Residuals are not </a:t>
            </a:r>
            <a:r>
              <a:rPr lang="en-US" dirty="0" smtClean="0"/>
              <a:t>stationary (fluctuation exist)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709" y="3441254"/>
            <a:ext cx="3960532" cy="29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18" y="27723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South Sunset Park (11220)</a:t>
            </a:r>
          </a:p>
          <a:p>
            <a:r>
              <a:rPr lang="en-US" sz="2400" dirty="0" smtClean="0"/>
              <a:t>Clinton Hill (11205)</a:t>
            </a:r>
          </a:p>
          <a:p>
            <a:r>
              <a:rPr lang="en-US" sz="2400" dirty="0" smtClean="0"/>
              <a:t>East Flatbush (11203)</a:t>
            </a:r>
          </a:p>
          <a:p>
            <a:r>
              <a:rPr lang="en-US" sz="2400" dirty="0" smtClean="0"/>
              <a:t>Coney Island (11224)</a:t>
            </a:r>
          </a:p>
          <a:p>
            <a:r>
              <a:rPr lang="en-US" sz="2400" dirty="0" err="1" smtClean="0"/>
              <a:t>Boerum</a:t>
            </a:r>
            <a:r>
              <a:rPr lang="en-US" sz="2400" dirty="0" smtClean="0"/>
              <a:t> Hill (11217)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626088" y="1051649"/>
            <a:ext cx="5377562" cy="5260539"/>
            <a:chOff x="3134398" y="-116732"/>
            <a:chExt cx="5923204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398" y="-116732"/>
              <a:ext cx="5923204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315687" y="3458599"/>
              <a:ext cx="1179908" cy="213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11220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South Sunset Park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5487" y="933980"/>
              <a:ext cx="10656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11205</a:t>
              </a:r>
              <a:r>
                <a:rPr lang="en-US" dirty="0" smtClean="0"/>
                <a:t> </a:t>
              </a:r>
            </a:p>
            <a:p>
              <a:r>
                <a:rPr lang="en-US" sz="1200" dirty="0" smtClean="0"/>
                <a:t>Clinton Hill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3766" y="3011353"/>
              <a:ext cx="10656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11203</a:t>
              </a:r>
              <a:r>
                <a:rPr lang="en-US" dirty="0" smtClean="0"/>
                <a:t> </a:t>
              </a:r>
            </a:p>
            <a:p>
              <a:r>
                <a:rPr lang="en-US" sz="1200" dirty="0" smtClean="0"/>
                <a:t>East Flatbush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5595" y="5887776"/>
              <a:ext cx="10656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11224</a:t>
              </a:r>
              <a:r>
                <a:rPr lang="en-US" dirty="0" smtClean="0"/>
                <a:t> </a:t>
              </a:r>
            </a:p>
            <a:p>
              <a:r>
                <a:rPr lang="en-US" sz="1200" dirty="0" smtClean="0"/>
                <a:t>Coney Island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9121" y="1676361"/>
              <a:ext cx="10656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11217</a:t>
              </a:r>
            </a:p>
            <a:p>
              <a:r>
                <a:rPr lang="en-US" sz="1200" dirty="0" err="1" smtClean="0"/>
                <a:t>Boerum</a:t>
              </a:r>
              <a:r>
                <a:rPr lang="en-US" sz="1200" dirty="0" smtClean="0"/>
                <a:t> Hill</a:t>
              </a:r>
              <a:endParaRPr lang="en-US" sz="11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8290" y="812967"/>
            <a:ext cx="601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Based on the Time Series Seasonal ARIMA model, we found the top 5 zip codes/neighborhoods to invest in for long term (&gt; 3yrs) return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0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290" y="958733"/>
            <a:ext cx="1042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3 </a:t>
            </a:r>
            <a:r>
              <a:rPr lang="en-US" sz="3200" dirty="0" err="1" smtClean="0">
                <a:solidFill>
                  <a:schemeClr val="tx2"/>
                </a:solidFill>
              </a:rPr>
              <a:t>Yrs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and 5 </a:t>
            </a:r>
            <a:r>
              <a:rPr lang="en-US" sz="3200" dirty="0" err="1" smtClean="0">
                <a:solidFill>
                  <a:schemeClr val="tx2"/>
                </a:solidFill>
              </a:rPr>
              <a:t>Yrs</a:t>
            </a:r>
            <a:r>
              <a:rPr lang="en-US" sz="3200" dirty="0" smtClean="0">
                <a:solidFill>
                  <a:schemeClr val="tx2"/>
                </a:solidFill>
              </a:rPr>
              <a:t> ROI 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3223"/>
              </p:ext>
            </p:extLst>
          </p:nvPr>
        </p:nvGraphicFramePr>
        <p:xfrm>
          <a:off x="234176" y="2798956"/>
          <a:ext cx="11775686" cy="25536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74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0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40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Zipcode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Value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 Years Value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 Years Value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3Yr-ROI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5Yr-ROI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3Yr-ROI-Lower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3Yr-ROI-Upper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5Yr-ROI-Lower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5Yr-ROI-Upper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  <a:latin typeface="+mn-lt"/>
                        </a:rPr>
                        <a:t>11220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$1,026,600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$1,562,324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$1,906,698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52%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86%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17%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87%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17%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155%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  <a:latin typeface="+mn-lt"/>
                        </a:rPr>
                        <a:t>11205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$1,195,400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$1,765,556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$2,139,029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48%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79%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17%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79%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17%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141%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  <a:latin typeface="+mn-lt"/>
                        </a:rPr>
                        <a:t>11203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$963,200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$1,379,875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$1,642,406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43%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71%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8%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78%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4%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137%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  <a:latin typeface="+mn-lt"/>
                        </a:rPr>
                        <a:t>11224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$489,900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$674,646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$792,561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62%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-1%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76%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-14%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137%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effectLst/>
                          <a:latin typeface="+mn-lt"/>
                        </a:rPr>
                        <a:t>11217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$852,300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$1,138,072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$1,324,995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34%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55%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6%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61%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4%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107%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385" y="1728439"/>
            <a:ext cx="11608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a median of 30% 3Yrs return and 50% 5Yrs return in below 5 zip codes. </a:t>
            </a:r>
          </a:p>
          <a:p>
            <a:r>
              <a:rPr lang="en-US" dirty="0" smtClean="0"/>
              <a:t>South Sunset Park (11220), Clinton Hill (11205) and </a:t>
            </a:r>
            <a:r>
              <a:rPr lang="en-US" dirty="0" err="1" smtClean="0"/>
              <a:t>Boreum</a:t>
            </a:r>
            <a:r>
              <a:rPr lang="en-US" dirty="0" smtClean="0"/>
              <a:t> Hill (11217) have a lower </a:t>
            </a:r>
            <a:r>
              <a:rPr lang="en-US" altLang="zh-CN" dirty="0" smtClean="0"/>
              <a:t>volatility which means lower risk for investors. While East Flatbush (11203) and Coney Island (11224) have a higher volatility.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8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509" y="4546587"/>
            <a:ext cx="3469382" cy="17607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63" y="624312"/>
            <a:ext cx="4415341" cy="22628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614588"/>
            <a:ext cx="2634207" cy="1350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3814392"/>
            <a:ext cx="4173070" cy="2138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9" y="327211"/>
            <a:ext cx="4995051" cy="25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222" y="727781"/>
            <a:ext cx="5485166" cy="48736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2"/>
                </a:solidFill>
              </a:rPr>
              <a:t>Future Considerations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Different criteria for rental vs sale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Investor’s input (safety, convenience, school district, budget limit)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linear model with more additional features such as federal interest rate, house market safety score, etc.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4763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3756</TotalTime>
  <Words>460</Words>
  <Application>Microsoft Office PowerPoint</Application>
  <PresentationFormat>Widescreen</PresentationFormat>
  <Paragraphs>108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Century Gothic</vt:lpstr>
      <vt:lpstr>Mangal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Ma</dc:creator>
  <cp:lastModifiedBy>Bonnie Ma</cp:lastModifiedBy>
  <cp:revision>20</cp:revision>
  <dcterms:created xsi:type="dcterms:W3CDTF">2020-02-07T17:06:28Z</dcterms:created>
  <dcterms:modified xsi:type="dcterms:W3CDTF">2020-02-12T16:08:10Z</dcterms:modified>
</cp:coreProperties>
</file>