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78369c90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78369c90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78369c90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8369c90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280e07c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280e07c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429e89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429e89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78369c90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78369c90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78369c90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78369c90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1F22"/>
                </a:solidFill>
                <a:highlight>
                  <a:srgbClr val="FFFFFF"/>
                </a:highlight>
              </a:rPr>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 sz="1200">
                <a:solidFill>
                  <a:srgbClr val="222222"/>
                </a:solidFill>
                <a:highlight>
                  <a:srgbClr val="ECF0F3"/>
                </a:highlight>
              </a:rPr>
              <a:t>coef_</a:t>
            </a:r>
            <a:r>
              <a:rPr lang="en">
                <a:solidFill>
                  <a:srgbClr val="1D1F22"/>
                </a:solidFill>
                <a:highlight>
                  <a:srgbClr val="FFFFFF"/>
                </a:highlight>
              </a:rPr>
              <a:t> attribute or through a </a:t>
            </a:r>
            <a:r>
              <a:rPr lang="en" sz="1200">
                <a:solidFill>
                  <a:srgbClr val="222222"/>
                </a:solidFill>
                <a:highlight>
                  <a:srgbClr val="ECF0F3"/>
                </a:highlight>
              </a:rPr>
              <a:t>feature_importances_</a:t>
            </a:r>
            <a:r>
              <a:rPr lang="en">
                <a:solidFill>
                  <a:srgbClr val="1D1F22"/>
                </a:solidFill>
                <a:highlight>
                  <a:srgbClr val="FFFFFF"/>
                </a:highlight>
              </a:rPr>
              <a:t> attribute. Then, the least important features are pruned from current set of features. That procedure is recursively repeated on the pruned set until the desired number of features to select is eventually reached.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a3d506f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a3d506f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a3d506f1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a3d506f1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a3d506f1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a3d506f1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a3d506f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a3d506f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78369c9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78369c9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8369c90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8369c90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is the biggest driver in house price. When you open any rental website, the first thing to search is always zipcode or neighborhood.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429e89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429e89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429e8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429e8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429e89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429e89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429e89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429e89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78369c90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78369c90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This is too technical. Non-technical investors don’t care this.</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Goals: to predict the house price as accurate as possible</a:t>
            </a:r>
            <a:endParaRPr sz="1400">
              <a:latin typeface="Roboto"/>
              <a:ea typeface="Roboto"/>
              <a:cs typeface="Roboto"/>
              <a:sym typeface="Roboto"/>
            </a:endParaRPr>
          </a:p>
          <a:p>
            <a:pPr indent="0" lvl="0" marL="0" rtl="0" algn="l">
              <a:spcBef>
                <a:spcPts val="0"/>
              </a:spcBef>
              <a:spcAft>
                <a:spcPts val="0"/>
              </a:spcAft>
              <a:buNone/>
            </a:pPr>
            <a:r>
              <a:rPr lang="en" sz="1400">
                <a:latin typeface="Roboto"/>
                <a:ea typeface="Roboto"/>
                <a:cs typeface="Roboto"/>
                <a:sym typeface="Roboto"/>
              </a:rPr>
              <a:t>KPIs: Adjusted R-square, MSE</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
                <a:solidFill>
                  <a:srgbClr val="222222"/>
                </a:solidFill>
                <a:highlight>
                  <a:srgbClr val="FFFFFF"/>
                </a:highlight>
                <a:latin typeface="Roboto"/>
                <a:ea typeface="Roboto"/>
                <a:cs typeface="Roboto"/>
                <a:sym typeface="Roboto"/>
              </a:rPr>
              <a:t>estimator measures the average of the squares of the errors—that is, the average squared difference between the estimated values and what is estimated. MSE is a risk function, corresponding to the expected value of the squared error loss.</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9a86e0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9a86e0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house price topped 2 million in 2014-10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King County House Price Prediction</a:t>
            </a:r>
            <a:endParaRPr/>
          </a:p>
        </p:txBody>
      </p:sp>
      <p:sp>
        <p:nvSpPr>
          <p:cNvPr id="65" name="Google Shape;65;p13"/>
          <p:cNvSpPr txBox="1"/>
          <p:nvPr>
            <p:ph idx="1" type="subTitle"/>
          </p:nvPr>
        </p:nvSpPr>
        <p:spPr>
          <a:xfrm>
            <a:off x="388500" y="1264725"/>
            <a:ext cx="53280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Data Analysis and Multiple Regression in Python</a:t>
            </a:r>
            <a:endParaRPr sz="1200"/>
          </a:p>
        </p:txBody>
      </p:sp>
      <p:sp>
        <p:nvSpPr>
          <p:cNvPr id="66" name="Google Shape;66;p13"/>
          <p:cNvSpPr txBox="1"/>
          <p:nvPr/>
        </p:nvSpPr>
        <p:spPr>
          <a:xfrm>
            <a:off x="5486400" y="3484450"/>
            <a:ext cx="20673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Presenter: Bonnie Ma</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May 2019</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price vs Footage</a:t>
            </a:r>
            <a:endParaRPr/>
          </a:p>
        </p:txBody>
      </p:sp>
      <p:sp>
        <p:nvSpPr>
          <p:cNvPr id="147" name="Google Shape;147;p22"/>
          <p:cNvSpPr txBox="1"/>
          <p:nvPr/>
        </p:nvSpPr>
        <p:spPr>
          <a:xfrm>
            <a:off x="2484775" y="914400"/>
            <a:ext cx="57249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8" name="Google Shape;148;p22"/>
          <p:cNvSpPr txBox="1"/>
          <p:nvPr/>
        </p:nvSpPr>
        <p:spPr>
          <a:xfrm>
            <a:off x="417425" y="4293700"/>
            <a:ext cx="4711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Sqft_living: Footage of the home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Sqft_above: footage of house apart from basement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Sqft_basement: footage of the basement</a:t>
            </a:r>
            <a:endParaRPr sz="1100">
              <a:latin typeface="Roboto"/>
              <a:ea typeface="Roboto"/>
              <a:cs typeface="Roboto"/>
              <a:sym typeface="Roboto"/>
            </a:endParaRPr>
          </a:p>
        </p:txBody>
      </p:sp>
      <p:pic>
        <p:nvPicPr>
          <p:cNvPr id="149" name="Google Shape;149;p22"/>
          <p:cNvPicPr preferRelativeResize="0"/>
          <p:nvPr/>
        </p:nvPicPr>
        <p:blipFill>
          <a:blip r:embed="rId3">
            <a:alphaModFix/>
          </a:blip>
          <a:stretch>
            <a:fillRect/>
          </a:stretch>
        </p:blipFill>
        <p:spPr>
          <a:xfrm>
            <a:off x="181363" y="1551700"/>
            <a:ext cx="8837262" cy="204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price vs Bed/Bathrooms/Floors</a:t>
            </a:r>
            <a:endParaRPr/>
          </a:p>
        </p:txBody>
      </p:sp>
      <p:pic>
        <p:nvPicPr>
          <p:cNvPr id="155" name="Google Shape;155;p23"/>
          <p:cNvPicPr preferRelativeResize="0"/>
          <p:nvPr/>
        </p:nvPicPr>
        <p:blipFill rotWithShape="1">
          <a:blip r:embed="rId3">
            <a:alphaModFix/>
          </a:blip>
          <a:srcRect b="0" l="26610" r="0" t="0"/>
          <a:stretch/>
        </p:blipFill>
        <p:spPr>
          <a:xfrm>
            <a:off x="311725" y="1634825"/>
            <a:ext cx="8311701" cy="2619125"/>
          </a:xfrm>
          <a:prstGeom prst="rect">
            <a:avLst/>
          </a:prstGeom>
          <a:noFill/>
          <a:ln>
            <a:noFill/>
          </a:ln>
        </p:spPr>
      </p:pic>
      <p:sp>
        <p:nvSpPr>
          <p:cNvPr id="156" name="Google Shape;156;p23"/>
          <p:cNvSpPr txBox="1"/>
          <p:nvPr/>
        </p:nvSpPr>
        <p:spPr>
          <a:xfrm>
            <a:off x="311725" y="4536700"/>
            <a:ext cx="83994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7" name="Google Shape;157;p23"/>
          <p:cNvSpPr txBox="1"/>
          <p:nvPr/>
        </p:nvSpPr>
        <p:spPr>
          <a:xfrm>
            <a:off x="510000" y="4382700"/>
            <a:ext cx="51819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obvious correlation observed between variable and target.</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price vs other Categorical Variables</a:t>
            </a:r>
            <a:endParaRPr/>
          </a:p>
        </p:txBody>
      </p:sp>
      <p:pic>
        <p:nvPicPr>
          <p:cNvPr id="163" name="Google Shape;163;p24"/>
          <p:cNvPicPr preferRelativeResize="0"/>
          <p:nvPr/>
        </p:nvPicPr>
        <p:blipFill>
          <a:blip r:embed="rId3">
            <a:alphaModFix/>
          </a:blip>
          <a:stretch>
            <a:fillRect/>
          </a:stretch>
        </p:blipFill>
        <p:spPr>
          <a:xfrm>
            <a:off x="152425" y="1449100"/>
            <a:ext cx="8839201" cy="2044124"/>
          </a:xfrm>
          <a:prstGeom prst="rect">
            <a:avLst/>
          </a:prstGeom>
          <a:noFill/>
          <a:ln>
            <a:noFill/>
          </a:ln>
        </p:spPr>
      </p:pic>
      <p:sp>
        <p:nvSpPr>
          <p:cNvPr id="164" name="Google Shape;164;p24"/>
          <p:cNvSpPr txBox="1"/>
          <p:nvPr/>
        </p:nvSpPr>
        <p:spPr>
          <a:xfrm>
            <a:off x="510000" y="3978150"/>
            <a:ext cx="51819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Grade has a positive correlation with price.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Waterfront</a:t>
            </a:r>
            <a:endParaRPr/>
          </a:p>
        </p:txBody>
      </p:sp>
      <p:pic>
        <p:nvPicPr>
          <p:cNvPr id="170" name="Google Shape;170;p25"/>
          <p:cNvPicPr preferRelativeResize="0"/>
          <p:nvPr/>
        </p:nvPicPr>
        <p:blipFill>
          <a:blip r:embed="rId3">
            <a:alphaModFix/>
          </a:blip>
          <a:stretch>
            <a:fillRect/>
          </a:stretch>
        </p:blipFill>
        <p:spPr>
          <a:xfrm>
            <a:off x="195000" y="1376400"/>
            <a:ext cx="4638894" cy="37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3150650" y="0"/>
            <a:ext cx="5918554" cy="5143500"/>
          </a:xfrm>
          <a:prstGeom prst="rect">
            <a:avLst/>
          </a:prstGeom>
          <a:noFill/>
          <a:ln>
            <a:noFill/>
          </a:ln>
        </p:spPr>
      </p:pic>
      <p:sp>
        <p:nvSpPr>
          <p:cNvPr id="176" name="Google Shape;176;p26"/>
          <p:cNvSpPr/>
          <p:nvPr/>
        </p:nvSpPr>
        <p:spPr>
          <a:xfrm>
            <a:off x="0" y="0"/>
            <a:ext cx="3140700" cy="960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Correlation between variables</a:t>
            </a:r>
            <a:endParaRPr>
              <a:solidFill>
                <a:schemeClr val="lt1"/>
              </a:solidFill>
              <a:latin typeface="Merriweather"/>
              <a:ea typeface="Merriweather"/>
              <a:cs typeface="Merriweather"/>
              <a:sym typeface="Merriweather"/>
            </a:endParaRPr>
          </a:p>
        </p:txBody>
      </p:sp>
      <p:sp>
        <p:nvSpPr>
          <p:cNvPr id="177" name="Google Shape;177;p26"/>
          <p:cNvSpPr txBox="1"/>
          <p:nvPr/>
        </p:nvSpPr>
        <p:spPr>
          <a:xfrm>
            <a:off x="178800" y="1228250"/>
            <a:ext cx="2783100" cy="3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Variables that are highly correlated to price are: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sqft_living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sqft_above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grade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Independent variables which are highly correlated with each other: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sqft_living with sqft_living15, bathroom, grade, sqft_above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grade with bathroom, sqft_above, sqft_living15, sqft_living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Set up</a:t>
            </a:r>
            <a:endParaRPr/>
          </a:p>
        </p:txBody>
      </p:sp>
      <p:sp>
        <p:nvSpPr>
          <p:cNvPr id="183" name="Google Shape;183;p27"/>
          <p:cNvSpPr txBox="1"/>
          <p:nvPr/>
        </p:nvSpPr>
        <p:spPr>
          <a:xfrm>
            <a:off x="417450" y="1471000"/>
            <a:ext cx="7991100" cy="309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Multiple Linear Regression on Price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Data Transformation:</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Drop variables with high collinearity or poor quality (sqft_living15, sqft_lot15, yr_renovated)</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Turn binary and ordinal variables into categorical values (bedrooms, bathrooms, waterfront, view, condition, grade, yr_built, zip code)</a:t>
            </a:r>
            <a:endParaRPr>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latin typeface="Roboto"/>
                <a:ea typeface="Roboto"/>
                <a:cs typeface="Roboto"/>
                <a:sym typeface="Roboto"/>
              </a:rPr>
              <a:t>Log transformation and standardization on </a:t>
            </a:r>
            <a:r>
              <a:rPr lang="en">
                <a:latin typeface="Roboto"/>
                <a:ea typeface="Roboto"/>
                <a:cs typeface="Roboto"/>
                <a:sym typeface="Roboto"/>
              </a:rPr>
              <a:t>continuous</a:t>
            </a:r>
            <a:r>
              <a:rPr lang="en">
                <a:latin typeface="Roboto"/>
                <a:ea typeface="Roboto"/>
                <a:cs typeface="Roboto"/>
                <a:sym typeface="Roboto"/>
              </a:rPr>
              <a:t> variables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Package used for model: statsmodels, sklearn</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Model selection method: Forward selection and Stepwise selection</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Model validation: cross-validation</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 - 83 variables</a:t>
            </a:r>
            <a:endParaRPr/>
          </a:p>
        </p:txBody>
      </p:sp>
      <p:sp>
        <p:nvSpPr>
          <p:cNvPr id="189" name="Google Shape;189;p2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that significant impact to house price: </a:t>
            </a:r>
            <a:endParaRPr/>
          </a:p>
          <a:p>
            <a:pPr indent="-311150" lvl="0" marL="457200" rtl="0" algn="l">
              <a:spcBef>
                <a:spcPts val="1600"/>
              </a:spcBef>
              <a:spcAft>
                <a:spcPts val="0"/>
              </a:spcAft>
              <a:buSzPts val="1300"/>
              <a:buChar char="●"/>
            </a:pPr>
            <a:r>
              <a:rPr lang="en"/>
              <a:t>Footage of area above basement</a:t>
            </a:r>
            <a:endParaRPr/>
          </a:p>
          <a:p>
            <a:pPr indent="-311150" lvl="0" marL="457200" rtl="0" algn="l">
              <a:spcBef>
                <a:spcPts val="0"/>
              </a:spcBef>
              <a:spcAft>
                <a:spcPts val="0"/>
              </a:spcAft>
              <a:buSzPts val="1300"/>
              <a:buChar char="●"/>
            </a:pPr>
            <a:r>
              <a:rPr lang="en"/>
              <a:t>Bathroom: 1.5-2, 2-2.5, 5-8</a:t>
            </a:r>
            <a:endParaRPr/>
          </a:p>
          <a:p>
            <a:pPr indent="-311150" lvl="0" marL="457200" rtl="0" algn="l">
              <a:spcBef>
                <a:spcPts val="0"/>
              </a:spcBef>
              <a:spcAft>
                <a:spcPts val="0"/>
              </a:spcAft>
              <a:buSzPts val="1300"/>
              <a:buChar char="●"/>
            </a:pPr>
            <a:r>
              <a:rPr lang="en"/>
              <a:t>Bedroom: 1-2, 3-4, 4-5, 5-6</a:t>
            </a:r>
            <a:endParaRPr/>
          </a:p>
          <a:p>
            <a:pPr indent="-311150" lvl="0" marL="457200" rtl="0" algn="l">
              <a:spcBef>
                <a:spcPts val="0"/>
              </a:spcBef>
              <a:spcAft>
                <a:spcPts val="0"/>
              </a:spcAft>
              <a:buSzPts val="1300"/>
              <a:buChar char="●"/>
            </a:pPr>
            <a:r>
              <a:rPr lang="en"/>
              <a:t>Grade: 6, 7, 8, 9, 10, 11, 12, 13</a:t>
            </a:r>
            <a:endParaRPr/>
          </a:p>
          <a:p>
            <a:pPr indent="-311150" lvl="0" marL="457200" rtl="0" algn="l">
              <a:spcBef>
                <a:spcPts val="0"/>
              </a:spcBef>
              <a:spcAft>
                <a:spcPts val="0"/>
              </a:spcAft>
              <a:buSzPts val="1300"/>
              <a:buChar char="●"/>
            </a:pPr>
            <a:r>
              <a:rPr lang="en"/>
              <a:t>Zipcode: some of zipcodes</a:t>
            </a:r>
            <a:endParaRPr/>
          </a:p>
          <a:p>
            <a:pPr indent="-311150" lvl="0" marL="457200" rtl="0" algn="l">
              <a:spcBef>
                <a:spcPts val="0"/>
              </a:spcBef>
              <a:spcAft>
                <a:spcPts val="0"/>
              </a:spcAft>
              <a:buSzPts val="1300"/>
              <a:buChar char="●"/>
            </a:pPr>
            <a:r>
              <a:rPr lang="en"/>
              <a:t>Year: 1925-1950, 1950-1975, 1975-1990, 1990-1995, 1995-2000</a:t>
            </a:r>
            <a:endParaRPr/>
          </a:p>
        </p:txBody>
      </p:sp>
      <p:sp>
        <p:nvSpPr>
          <p:cNvPr id="190" name="Google Shape;190;p2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KPIs:</a:t>
            </a:r>
            <a:endParaRPr/>
          </a:p>
          <a:p>
            <a:pPr indent="-311150" lvl="0" marL="457200" rtl="0" algn="l">
              <a:spcBef>
                <a:spcPts val="1600"/>
              </a:spcBef>
              <a:spcAft>
                <a:spcPts val="0"/>
              </a:spcAft>
              <a:buSzPts val="1300"/>
              <a:buChar char="●"/>
            </a:pPr>
            <a:r>
              <a:rPr lang="en"/>
              <a:t>Adjusted R-sqaure: 0.839</a:t>
            </a:r>
            <a:endParaRPr/>
          </a:p>
          <a:p>
            <a:pPr indent="-311150" lvl="0" marL="457200" rtl="0" algn="l">
              <a:spcBef>
                <a:spcPts val="0"/>
              </a:spcBef>
              <a:spcAft>
                <a:spcPts val="0"/>
              </a:spcAft>
              <a:buSzPts val="1300"/>
              <a:buChar char="●"/>
            </a:pPr>
            <a:r>
              <a:rPr lang="en"/>
              <a:t>P values: all p values is less than 0.05</a:t>
            </a:r>
            <a:endParaRPr/>
          </a:p>
          <a:p>
            <a:pPr indent="-311150" lvl="0" marL="457200" rtl="0" algn="l">
              <a:spcBef>
                <a:spcPts val="0"/>
              </a:spcBef>
              <a:spcAft>
                <a:spcPts val="0"/>
              </a:spcAft>
              <a:buSzPts val="1300"/>
              <a:buChar char="●"/>
            </a:pPr>
            <a:r>
              <a:rPr lang="en"/>
              <a:t>Train MSE: 0.1615</a:t>
            </a:r>
            <a:endParaRPr/>
          </a:p>
          <a:p>
            <a:pPr indent="-311150" lvl="0" marL="457200" rtl="0" algn="l">
              <a:spcBef>
                <a:spcPts val="0"/>
              </a:spcBef>
              <a:spcAft>
                <a:spcPts val="0"/>
              </a:spcAft>
              <a:buSzPts val="1300"/>
              <a:buChar char="●"/>
            </a:pPr>
            <a:r>
              <a:rPr lang="en"/>
              <a:t>Test MSE: 0.1607</a:t>
            </a:r>
            <a:endParaRPr/>
          </a:p>
        </p:txBody>
      </p:sp>
      <p:pic>
        <p:nvPicPr>
          <p:cNvPr id="191" name="Google Shape;191;p28"/>
          <p:cNvPicPr preferRelativeResize="0"/>
          <p:nvPr/>
        </p:nvPicPr>
        <p:blipFill>
          <a:blip r:embed="rId3">
            <a:alphaModFix/>
          </a:blip>
          <a:stretch>
            <a:fillRect/>
          </a:stretch>
        </p:blipFill>
        <p:spPr>
          <a:xfrm>
            <a:off x="5319725" y="3054775"/>
            <a:ext cx="2581650" cy="181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 grade</a:t>
            </a:r>
            <a:endParaRPr/>
          </a:p>
        </p:txBody>
      </p:sp>
      <p:pic>
        <p:nvPicPr>
          <p:cNvPr id="197" name="Google Shape;197;p29"/>
          <p:cNvPicPr preferRelativeResize="0"/>
          <p:nvPr/>
        </p:nvPicPr>
        <p:blipFill>
          <a:blip r:embed="rId3">
            <a:alphaModFix/>
          </a:blip>
          <a:stretch>
            <a:fillRect/>
          </a:stretch>
        </p:blipFill>
        <p:spPr>
          <a:xfrm>
            <a:off x="3536175" y="1478575"/>
            <a:ext cx="4939025" cy="3113700"/>
          </a:xfrm>
          <a:prstGeom prst="rect">
            <a:avLst/>
          </a:prstGeom>
          <a:noFill/>
          <a:ln>
            <a:noFill/>
          </a:ln>
        </p:spPr>
      </p:pic>
      <p:sp>
        <p:nvSpPr>
          <p:cNvPr id="198" name="Google Shape;198;p29"/>
          <p:cNvSpPr txBox="1"/>
          <p:nvPr/>
        </p:nvSpPr>
        <p:spPr>
          <a:xfrm>
            <a:off x="514800" y="1924425"/>
            <a:ext cx="2896800" cy="21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Grade begins to have significant impact on the house price till the level reaches 6 and the </a:t>
            </a:r>
            <a:r>
              <a:rPr lang="en">
                <a:latin typeface="Roboto"/>
                <a:ea typeface="Roboto"/>
                <a:cs typeface="Roboto"/>
                <a:sym typeface="Roboto"/>
              </a:rPr>
              <a:t>coefficient</a:t>
            </a:r>
            <a:r>
              <a:rPr lang="en">
                <a:latin typeface="Roboto"/>
                <a:ea typeface="Roboto"/>
                <a:cs typeface="Roboto"/>
                <a:sym typeface="Roboto"/>
              </a:rPr>
              <a:t> accelerates as the grade increases. It is important to pay attention to house grades when making investment decisions.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802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 bathrooms</a:t>
            </a:r>
            <a:endParaRPr/>
          </a:p>
        </p:txBody>
      </p:sp>
      <p:sp>
        <p:nvSpPr>
          <p:cNvPr id="204" name="Google Shape;204;p30"/>
          <p:cNvSpPr txBox="1"/>
          <p:nvPr>
            <p:ph idx="1" type="body"/>
          </p:nvPr>
        </p:nvSpPr>
        <p:spPr>
          <a:xfrm>
            <a:off x="311725" y="1339775"/>
            <a:ext cx="7662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Number of bathrooms per bedroom has different impacts on house price in different bins. When it reaches 5-8 bathrooms per bedroom, the coefficient increased the most which may indicate a different kind of building. </a:t>
            </a:r>
            <a:endParaRPr/>
          </a:p>
        </p:txBody>
      </p:sp>
      <p:pic>
        <p:nvPicPr>
          <p:cNvPr id="205" name="Google Shape;205;p30"/>
          <p:cNvPicPr preferRelativeResize="0"/>
          <p:nvPr/>
        </p:nvPicPr>
        <p:blipFill>
          <a:blip r:embed="rId3">
            <a:alphaModFix/>
          </a:blip>
          <a:stretch>
            <a:fillRect/>
          </a:stretch>
        </p:blipFill>
        <p:spPr>
          <a:xfrm>
            <a:off x="2219175" y="2294800"/>
            <a:ext cx="4562800" cy="273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 zip code</a:t>
            </a:r>
            <a:endParaRPr/>
          </a:p>
        </p:txBody>
      </p:sp>
      <p:sp>
        <p:nvSpPr>
          <p:cNvPr id="211" name="Google Shape;211;p31"/>
          <p:cNvSpPr txBox="1"/>
          <p:nvPr>
            <p:ph idx="2" type="body"/>
          </p:nvPr>
        </p:nvSpPr>
        <p:spPr>
          <a:xfrm>
            <a:off x="311700" y="1412350"/>
            <a:ext cx="6843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Coefficients of zip code tell which area is more referable by the market. For long term investment, it is better to choose zip code with a positive coefficient.</a:t>
            </a:r>
            <a:endParaRPr/>
          </a:p>
        </p:txBody>
      </p:sp>
      <p:pic>
        <p:nvPicPr>
          <p:cNvPr id="212" name="Google Shape;212;p31"/>
          <p:cNvPicPr preferRelativeResize="0"/>
          <p:nvPr/>
        </p:nvPicPr>
        <p:blipFill>
          <a:blip r:embed="rId3">
            <a:alphaModFix/>
          </a:blip>
          <a:stretch>
            <a:fillRect/>
          </a:stretch>
        </p:blipFill>
        <p:spPr>
          <a:xfrm>
            <a:off x="4704825" y="2178075"/>
            <a:ext cx="3931127" cy="2802650"/>
          </a:xfrm>
          <a:prstGeom prst="rect">
            <a:avLst/>
          </a:prstGeom>
          <a:noFill/>
          <a:ln>
            <a:noFill/>
          </a:ln>
        </p:spPr>
      </p:pic>
      <p:sp>
        <p:nvSpPr>
          <p:cNvPr id="213" name="Google Shape;213;p31"/>
          <p:cNvSpPr txBox="1"/>
          <p:nvPr/>
        </p:nvSpPr>
        <p:spPr>
          <a:xfrm>
            <a:off x="93150" y="2323775"/>
            <a:ext cx="2094900" cy="18036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Fastest growing areas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98039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98112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98109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98119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4" name="Google Shape;214;p31"/>
          <p:cNvSpPr txBox="1"/>
          <p:nvPr/>
        </p:nvSpPr>
        <p:spPr>
          <a:xfrm>
            <a:off x="2188050" y="2323775"/>
            <a:ext cx="2011800" cy="18036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Fastest declining areas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98022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98023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98092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Background</a:t>
            </a:r>
            <a:endParaRPr/>
          </a:p>
        </p:txBody>
      </p:sp>
      <p:sp>
        <p:nvSpPr>
          <p:cNvPr id="72" name="Google Shape;72;p14"/>
          <p:cNvSpPr txBox="1"/>
          <p:nvPr/>
        </p:nvSpPr>
        <p:spPr>
          <a:xfrm>
            <a:off x="437325" y="1466800"/>
            <a:ext cx="7871700" cy="24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3" name="Google Shape;73;p14"/>
          <p:cNvSpPr txBox="1"/>
          <p:nvPr/>
        </p:nvSpPr>
        <p:spPr>
          <a:xfrm>
            <a:off x="208725" y="1831325"/>
            <a:ext cx="4074900" cy="27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King County is one of the most beautiful and populous area in the United States. It is located in the state of Washington and has the population of 2.3 million as of 2018</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growth of companies like Amazon and Microsoft has lifted the house price significantly over the past few years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goal of this project is to understand the drivers of King County house price and help house owners increase their house value</a:t>
            </a:r>
            <a:endParaRPr>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4283625" y="1433175"/>
            <a:ext cx="4636325" cy="34971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is important!</a:t>
            </a:r>
            <a:endParaRPr/>
          </a:p>
        </p:txBody>
      </p:sp>
      <p:pic>
        <p:nvPicPr>
          <p:cNvPr id="80" name="Google Shape;80;p15"/>
          <p:cNvPicPr preferRelativeResize="0"/>
          <p:nvPr/>
        </p:nvPicPr>
        <p:blipFill rotWithShape="1">
          <a:blip r:embed="rId3">
            <a:alphaModFix/>
          </a:blip>
          <a:srcRect b="6355" l="0" r="0" t="5491"/>
          <a:stretch/>
        </p:blipFill>
        <p:spPr>
          <a:xfrm>
            <a:off x="4640850" y="1451125"/>
            <a:ext cx="4430251" cy="3106199"/>
          </a:xfrm>
          <a:prstGeom prst="rect">
            <a:avLst/>
          </a:prstGeom>
          <a:noFill/>
          <a:ln>
            <a:noFill/>
          </a:ln>
        </p:spPr>
      </p:pic>
      <p:pic>
        <p:nvPicPr>
          <p:cNvPr id="81" name="Google Shape;81;p15"/>
          <p:cNvPicPr preferRelativeResize="0"/>
          <p:nvPr/>
        </p:nvPicPr>
        <p:blipFill>
          <a:blip r:embed="rId4">
            <a:alphaModFix/>
          </a:blip>
          <a:stretch>
            <a:fillRect/>
          </a:stretch>
        </p:blipFill>
        <p:spPr>
          <a:xfrm>
            <a:off x="161450" y="1304175"/>
            <a:ext cx="4336050" cy="3582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 want to buy a new house, choose growing areas</a:t>
            </a:r>
            <a:endParaRPr sz="1800"/>
          </a:p>
        </p:txBody>
      </p:sp>
      <p:sp>
        <p:nvSpPr>
          <p:cNvPr id="87" name="Google Shape;87;p16"/>
          <p:cNvSpPr txBox="1"/>
          <p:nvPr>
            <p:ph idx="2" type="body"/>
          </p:nvPr>
        </p:nvSpPr>
        <p:spPr>
          <a:xfrm>
            <a:off x="311700" y="1412350"/>
            <a:ext cx="6843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Coefficients of zip code tell which area is more referable by the market. For long term investment, it is better to choose zip code with a positive coefficient.</a:t>
            </a:r>
            <a:endParaRPr/>
          </a:p>
        </p:txBody>
      </p:sp>
      <p:pic>
        <p:nvPicPr>
          <p:cNvPr id="88" name="Google Shape;88;p16"/>
          <p:cNvPicPr preferRelativeResize="0"/>
          <p:nvPr/>
        </p:nvPicPr>
        <p:blipFill>
          <a:blip r:embed="rId3">
            <a:alphaModFix/>
          </a:blip>
          <a:stretch>
            <a:fillRect/>
          </a:stretch>
        </p:blipFill>
        <p:spPr>
          <a:xfrm>
            <a:off x="4704825" y="2178075"/>
            <a:ext cx="3931127" cy="2802650"/>
          </a:xfrm>
          <a:prstGeom prst="rect">
            <a:avLst/>
          </a:prstGeom>
          <a:noFill/>
          <a:ln>
            <a:noFill/>
          </a:ln>
        </p:spPr>
      </p:pic>
      <p:sp>
        <p:nvSpPr>
          <p:cNvPr id="89" name="Google Shape;89;p16"/>
          <p:cNvSpPr txBox="1"/>
          <p:nvPr/>
        </p:nvSpPr>
        <p:spPr>
          <a:xfrm>
            <a:off x="93150" y="2323775"/>
            <a:ext cx="2094900" cy="18036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Fastest growing areas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98039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98112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98109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98119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0" name="Google Shape;90;p16"/>
          <p:cNvSpPr txBox="1"/>
          <p:nvPr/>
        </p:nvSpPr>
        <p:spPr>
          <a:xfrm>
            <a:off x="2188050" y="2323775"/>
            <a:ext cx="2011800" cy="18036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Fastest declining areas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98022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98023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98003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98092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 can’t change the location, improve the grade of your house!</a:t>
            </a:r>
            <a:endParaRPr sz="1800"/>
          </a:p>
        </p:txBody>
      </p:sp>
      <p:pic>
        <p:nvPicPr>
          <p:cNvPr id="96" name="Google Shape;96;p17"/>
          <p:cNvPicPr preferRelativeResize="0"/>
          <p:nvPr/>
        </p:nvPicPr>
        <p:blipFill>
          <a:blip r:embed="rId3">
            <a:alphaModFix/>
          </a:blip>
          <a:stretch>
            <a:fillRect/>
          </a:stretch>
        </p:blipFill>
        <p:spPr>
          <a:xfrm>
            <a:off x="3536175" y="1478575"/>
            <a:ext cx="4939025" cy="3113700"/>
          </a:xfrm>
          <a:prstGeom prst="rect">
            <a:avLst/>
          </a:prstGeom>
          <a:noFill/>
          <a:ln>
            <a:noFill/>
          </a:ln>
        </p:spPr>
      </p:pic>
      <p:sp>
        <p:nvSpPr>
          <p:cNvPr id="97" name="Google Shape;97;p17"/>
          <p:cNvSpPr txBox="1"/>
          <p:nvPr/>
        </p:nvSpPr>
        <p:spPr>
          <a:xfrm>
            <a:off x="519525" y="1957550"/>
            <a:ext cx="2896800" cy="21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Higher the grade, the more price increases. Try to renovate your house and get as high grade as possible.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802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Or renovate to improve the condition.</a:t>
            </a:r>
            <a:endParaRPr sz="1800"/>
          </a:p>
        </p:txBody>
      </p:sp>
      <p:sp>
        <p:nvSpPr>
          <p:cNvPr id="103" name="Google Shape;103;p18"/>
          <p:cNvSpPr txBox="1"/>
          <p:nvPr>
            <p:ph idx="1" type="body"/>
          </p:nvPr>
        </p:nvSpPr>
        <p:spPr>
          <a:xfrm>
            <a:off x="192800" y="1939375"/>
            <a:ext cx="3122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House condition is a significant factor impacting the house price. Renovation helps improve the house condition. </a:t>
            </a:r>
            <a:endParaRPr/>
          </a:p>
        </p:txBody>
      </p:sp>
      <p:pic>
        <p:nvPicPr>
          <p:cNvPr id="104" name="Google Shape;104;p18"/>
          <p:cNvPicPr preferRelativeResize="0"/>
          <p:nvPr/>
        </p:nvPicPr>
        <p:blipFill>
          <a:blip r:embed="rId3">
            <a:alphaModFix/>
          </a:blip>
          <a:stretch>
            <a:fillRect/>
          </a:stretch>
        </p:blipFill>
        <p:spPr>
          <a:xfrm>
            <a:off x="3533800" y="1640175"/>
            <a:ext cx="5402100" cy="301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Appendix</a:t>
            </a:r>
            <a:endParaRPr sz="3000"/>
          </a:p>
        </p:txBody>
      </p:sp>
      <p:sp>
        <p:nvSpPr>
          <p:cNvPr id="110" name="Google Shape;110;p19"/>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instructor: </a:t>
            </a:r>
            <a:endParaRPr/>
          </a:p>
          <a:p>
            <a:pPr indent="-311150" lvl="0" marL="457200" rtl="0" algn="l">
              <a:spcBef>
                <a:spcPts val="1600"/>
              </a:spcBef>
              <a:spcAft>
                <a:spcPts val="0"/>
              </a:spcAft>
              <a:buSzPts val="1300"/>
              <a:buAutoNum type="arabicParenR"/>
            </a:pPr>
            <a:r>
              <a:rPr lang="en"/>
              <a:t>Jump out of the coding mode and only include information that is relevant to your story</a:t>
            </a:r>
            <a:endParaRPr/>
          </a:p>
          <a:p>
            <a:pPr indent="-311150" lvl="0" marL="457200" rtl="0" algn="l">
              <a:spcBef>
                <a:spcPts val="0"/>
              </a:spcBef>
              <a:spcAft>
                <a:spcPts val="0"/>
              </a:spcAft>
              <a:buSzPts val="1300"/>
              <a:buAutoNum type="arabicParenR"/>
            </a:pPr>
            <a:r>
              <a:rPr lang="en"/>
              <a:t>Think of a </a:t>
            </a:r>
            <a:r>
              <a:rPr lang="en"/>
              <a:t>scenario for your insights</a:t>
            </a:r>
            <a:r>
              <a:rPr lang="en"/>
              <a:t> </a:t>
            </a:r>
            <a:endParaRPr/>
          </a:p>
          <a:p>
            <a:pPr indent="-311150" lvl="0" marL="457200" rtl="0" algn="l">
              <a:spcBef>
                <a:spcPts val="0"/>
              </a:spcBef>
              <a:spcAft>
                <a:spcPts val="0"/>
              </a:spcAft>
              <a:buSzPts val="1300"/>
              <a:buAutoNum type="arabicParenR"/>
            </a:pPr>
            <a:r>
              <a:rPr lang="en"/>
              <a:t>Be careful of visuals (no technical terms)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03925" y="293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 OSEMN</a:t>
            </a:r>
            <a:endParaRPr/>
          </a:p>
        </p:txBody>
      </p:sp>
      <p:grpSp>
        <p:nvGrpSpPr>
          <p:cNvPr id="116" name="Google Shape;116;p20"/>
          <p:cNvGrpSpPr/>
          <p:nvPr/>
        </p:nvGrpSpPr>
        <p:grpSpPr>
          <a:xfrm>
            <a:off x="839025" y="1577250"/>
            <a:ext cx="3175200" cy="3175200"/>
            <a:chOff x="2820225" y="891450"/>
            <a:chExt cx="3175200" cy="3175200"/>
          </a:xfrm>
        </p:grpSpPr>
        <p:sp>
          <p:nvSpPr>
            <p:cNvPr id="117" name="Google Shape;117;p20"/>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8" name="Google Shape;118;p20"/>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119" name="Google Shape;119;p20"/>
          <p:cNvGrpSpPr/>
          <p:nvPr/>
        </p:nvGrpSpPr>
        <p:grpSpPr>
          <a:xfrm>
            <a:off x="1816875" y="1461332"/>
            <a:ext cx="1332300" cy="914700"/>
            <a:chOff x="3798075" y="775532"/>
            <a:chExt cx="1332300" cy="914700"/>
          </a:xfrm>
        </p:grpSpPr>
        <p:sp>
          <p:nvSpPr>
            <p:cNvPr id="120" name="Google Shape;120;p20"/>
            <p:cNvSpPr/>
            <p:nvPr/>
          </p:nvSpPr>
          <p:spPr>
            <a:xfrm>
              <a:off x="3798075" y="1060532"/>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Data Collection</a:t>
              </a:r>
              <a:endParaRPr sz="1200">
                <a:solidFill>
                  <a:srgbClr val="FFFFFF"/>
                </a:solidFill>
              </a:endParaRPr>
            </a:p>
          </p:txBody>
        </p:sp>
        <p:sp>
          <p:nvSpPr>
            <p:cNvPr id="121" name="Google Shape;121;p20"/>
            <p:cNvSpPr/>
            <p:nvPr/>
          </p:nvSpPr>
          <p:spPr>
            <a:xfrm>
              <a:off x="3798075" y="775532"/>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1 </a:t>
              </a:r>
              <a:endParaRPr sz="1200">
                <a:solidFill>
                  <a:srgbClr val="FFFFFF"/>
                </a:solidFill>
              </a:endParaRPr>
            </a:p>
          </p:txBody>
        </p:sp>
      </p:grpSp>
      <p:grpSp>
        <p:nvGrpSpPr>
          <p:cNvPr id="122" name="Google Shape;122;p20"/>
          <p:cNvGrpSpPr/>
          <p:nvPr/>
        </p:nvGrpSpPr>
        <p:grpSpPr>
          <a:xfrm>
            <a:off x="408375" y="2757277"/>
            <a:ext cx="1332300" cy="914700"/>
            <a:chOff x="2389575" y="2071477"/>
            <a:chExt cx="1332300" cy="914700"/>
          </a:xfrm>
        </p:grpSpPr>
        <p:sp>
          <p:nvSpPr>
            <p:cNvPr id="123" name="Google Shape;123;p20"/>
            <p:cNvSpPr/>
            <p:nvPr/>
          </p:nvSpPr>
          <p:spPr>
            <a:xfrm>
              <a:off x="2389575" y="23564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Result interpretation</a:t>
              </a:r>
              <a:endParaRPr sz="1200">
                <a:solidFill>
                  <a:srgbClr val="FFFFFF"/>
                </a:solidFill>
              </a:endParaRPr>
            </a:p>
          </p:txBody>
        </p:sp>
        <p:sp>
          <p:nvSpPr>
            <p:cNvPr id="124" name="Google Shape;124;p20"/>
            <p:cNvSpPr/>
            <p:nvPr/>
          </p:nvSpPr>
          <p:spPr>
            <a:xfrm>
              <a:off x="2389575" y="20714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5</a:t>
              </a:r>
              <a:endParaRPr sz="1200">
                <a:solidFill>
                  <a:srgbClr val="FFFFFF"/>
                </a:solidFill>
              </a:endParaRPr>
            </a:p>
          </p:txBody>
        </p:sp>
      </p:grpSp>
      <p:grpSp>
        <p:nvGrpSpPr>
          <p:cNvPr id="125" name="Google Shape;125;p20"/>
          <p:cNvGrpSpPr/>
          <p:nvPr/>
        </p:nvGrpSpPr>
        <p:grpSpPr>
          <a:xfrm>
            <a:off x="2749875" y="4053227"/>
            <a:ext cx="1332300" cy="914450"/>
            <a:chOff x="4731075" y="3367427"/>
            <a:chExt cx="1332300" cy="914450"/>
          </a:xfrm>
        </p:grpSpPr>
        <p:sp>
          <p:nvSpPr>
            <p:cNvPr id="126" name="Google Shape;126;p20"/>
            <p:cNvSpPr/>
            <p:nvPr/>
          </p:nvSpPr>
          <p:spPr>
            <a:xfrm>
              <a:off x="4731075" y="36521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Data Exploration and Visualization</a:t>
              </a:r>
              <a:endParaRPr sz="1200">
                <a:solidFill>
                  <a:srgbClr val="FFFFFF"/>
                </a:solidFill>
              </a:endParaRPr>
            </a:p>
          </p:txBody>
        </p:sp>
        <p:sp>
          <p:nvSpPr>
            <p:cNvPr id="127" name="Google Shape;127;p20"/>
            <p:cNvSpPr/>
            <p:nvPr/>
          </p:nvSpPr>
          <p:spPr>
            <a:xfrm>
              <a:off x="4731075" y="336742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3 </a:t>
              </a:r>
              <a:endParaRPr sz="1200">
                <a:solidFill>
                  <a:srgbClr val="FFFFFF"/>
                </a:solidFill>
              </a:endParaRPr>
            </a:p>
          </p:txBody>
        </p:sp>
      </p:grpSp>
      <p:grpSp>
        <p:nvGrpSpPr>
          <p:cNvPr id="128" name="Google Shape;128;p20"/>
          <p:cNvGrpSpPr/>
          <p:nvPr/>
        </p:nvGrpSpPr>
        <p:grpSpPr>
          <a:xfrm>
            <a:off x="752975" y="4052977"/>
            <a:ext cx="1332300" cy="914700"/>
            <a:chOff x="2734175" y="3367177"/>
            <a:chExt cx="1332300" cy="914700"/>
          </a:xfrm>
        </p:grpSpPr>
        <p:sp>
          <p:nvSpPr>
            <p:cNvPr id="129" name="Google Shape;129;p20"/>
            <p:cNvSpPr/>
            <p:nvPr/>
          </p:nvSpPr>
          <p:spPr>
            <a:xfrm>
              <a:off x="2734175" y="36521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Feature transformation and model fit</a:t>
              </a:r>
              <a:endParaRPr sz="1200">
                <a:solidFill>
                  <a:srgbClr val="FFFFFF"/>
                </a:solidFill>
              </a:endParaRPr>
            </a:p>
          </p:txBody>
        </p:sp>
        <p:sp>
          <p:nvSpPr>
            <p:cNvPr id="130" name="Google Shape;130;p20"/>
            <p:cNvSpPr/>
            <p:nvPr/>
          </p:nvSpPr>
          <p:spPr>
            <a:xfrm>
              <a:off x="2734175" y="33671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4</a:t>
              </a:r>
              <a:endParaRPr sz="1200">
                <a:solidFill>
                  <a:srgbClr val="FFFFFF"/>
                </a:solidFill>
              </a:endParaRPr>
            </a:p>
          </p:txBody>
        </p:sp>
      </p:grpSp>
      <p:grpSp>
        <p:nvGrpSpPr>
          <p:cNvPr id="131" name="Google Shape;131;p20"/>
          <p:cNvGrpSpPr/>
          <p:nvPr/>
        </p:nvGrpSpPr>
        <p:grpSpPr>
          <a:xfrm>
            <a:off x="3225375" y="2757277"/>
            <a:ext cx="1332300" cy="914700"/>
            <a:chOff x="5206575" y="2071477"/>
            <a:chExt cx="1332300" cy="914700"/>
          </a:xfrm>
        </p:grpSpPr>
        <p:sp>
          <p:nvSpPr>
            <p:cNvPr id="132" name="Google Shape;132;p20"/>
            <p:cNvSpPr/>
            <p:nvPr/>
          </p:nvSpPr>
          <p:spPr>
            <a:xfrm>
              <a:off x="5206575" y="2356477"/>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Data Scrubbing</a:t>
              </a:r>
              <a:endParaRPr sz="1200">
                <a:solidFill>
                  <a:srgbClr val="FFFFFF"/>
                </a:solidFill>
              </a:endParaRPr>
            </a:p>
          </p:txBody>
        </p:sp>
        <p:sp>
          <p:nvSpPr>
            <p:cNvPr id="133" name="Google Shape;133;p20"/>
            <p:cNvSpPr/>
            <p:nvPr/>
          </p:nvSpPr>
          <p:spPr>
            <a:xfrm>
              <a:off x="5206575" y="2071477"/>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2</a:t>
              </a:r>
              <a:endParaRPr sz="1200">
                <a:solidFill>
                  <a:srgbClr val="FFFFFF"/>
                </a:solidFill>
              </a:endParaRPr>
            </a:p>
          </p:txBody>
        </p:sp>
      </p:grpSp>
      <p:sp>
        <p:nvSpPr>
          <p:cNvPr id="134" name="Google Shape;134;p20"/>
          <p:cNvSpPr txBox="1"/>
          <p:nvPr/>
        </p:nvSpPr>
        <p:spPr>
          <a:xfrm>
            <a:off x="2004800" y="3124550"/>
            <a:ext cx="10791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OSEMN</a:t>
            </a:r>
            <a:endParaRPr>
              <a:latin typeface="Roboto"/>
              <a:ea typeface="Roboto"/>
              <a:cs typeface="Roboto"/>
              <a:sym typeface="Roboto"/>
            </a:endParaRPr>
          </a:p>
        </p:txBody>
      </p:sp>
      <p:sp>
        <p:nvSpPr>
          <p:cNvPr id="135" name="Google Shape;135;p20"/>
          <p:cNvSpPr txBox="1"/>
          <p:nvPr/>
        </p:nvSpPr>
        <p:spPr>
          <a:xfrm>
            <a:off x="5383375" y="1798750"/>
            <a:ext cx="3175200" cy="28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Goal: </a:t>
            </a:r>
            <a:r>
              <a:rPr lang="en">
                <a:latin typeface="Roboto"/>
                <a:ea typeface="Roboto"/>
                <a:cs typeface="Roboto"/>
                <a:sym typeface="Roboto"/>
              </a:rPr>
              <a:t>build a robust regression model to predict King County house price as accurate as possible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KPIs: </a:t>
            </a:r>
            <a:r>
              <a:rPr lang="en">
                <a:latin typeface="Roboto"/>
                <a:ea typeface="Roboto"/>
                <a:cs typeface="Roboto"/>
                <a:sym typeface="Roboto"/>
              </a:rPr>
              <a:t>Adjusted R-square, Mean Squared Error (MSE)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data set has 21,597 records and 18 variables.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Price Change Over Time</a:t>
            </a:r>
            <a:endParaRPr/>
          </a:p>
        </p:txBody>
      </p:sp>
      <p:pic>
        <p:nvPicPr>
          <p:cNvPr id="141" name="Google Shape;141;p21"/>
          <p:cNvPicPr preferRelativeResize="0"/>
          <p:nvPr/>
        </p:nvPicPr>
        <p:blipFill>
          <a:blip r:embed="rId3">
            <a:alphaModFix/>
          </a:blip>
          <a:stretch>
            <a:fillRect/>
          </a:stretch>
        </p:blipFill>
        <p:spPr>
          <a:xfrm>
            <a:off x="615950" y="1319725"/>
            <a:ext cx="7715249" cy="367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