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4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3" r:id="rId2"/>
    <p:sldId id="297" r:id="rId3"/>
    <p:sldId id="293" r:id="rId4"/>
    <p:sldId id="294" r:id="rId5"/>
    <p:sldId id="296" r:id="rId6"/>
    <p:sldId id="298" r:id="rId7"/>
    <p:sldId id="299" r:id="rId8"/>
    <p:sldId id="274" r:id="rId9"/>
    <p:sldId id="272" r:id="rId10"/>
    <p:sldId id="283" r:id="rId11"/>
    <p:sldId id="276" r:id="rId12"/>
    <p:sldId id="284" r:id="rId13"/>
    <p:sldId id="290" r:id="rId14"/>
    <p:sldId id="291" r:id="rId15"/>
    <p:sldId id="288" r:id="rId16"/>
    <p:sldId id="313" r:id="rId17"/>
    <p:sldId id="314" r:id="rId18"/>
    <p:sldId id="303" r:id="rId19"/>
    <p:sldId id="304" r:id="rId20"/>
    <p:sldId id="306" r:id="rId21"/>
    <p:sldId id="312" r:id="rId22"/>
    <p:sldId id="310" r:id="rId23"/>
    <p:sldId id="311" r:id="rId24"/>
    <p:sldId id="308" r:id="rId25"/>
    <p:sldId id="305" r:id="rId26"/>
    <p:sldId id="307" r:id="rId27"/>
    <p:sldId id="300" r:id="rId28"/>
    <p:sldId id="301" r:id="rId29"/>
    <p:sldId id="315" r:id="rId30"/>
  </p:sldIdLst>
  <p:sldSz cx="9144000" cy="6858000" type="screen4x3"/>
  <p:notesSz cx="70358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996633"/>
    <a:srgbClr val="CC99FF"/>
    <a:srgbClr val="FE7272"/>
    <a:srgbClr val="FFDFDF"/>
    <a:srgbClr val="FF0000"/>
    <a:srgbClr val="1A9629"/>
    <a:srgbClr val="FFFF99"/>
    <a:srgbClr val="00FF00"/>
    <a:srgbClr val="66FF66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3192" autoAdjust="0"/>
  </p:normalViewPr>
  <p:slideViewPr>
    <p:cSldViewPr snapToGrid="0">
      <p:cViewPr varScale="1">
        <p:scale>
          <a:sx n="82" d="100"/>
          <a:sy n="82" d="100"/>
        </p:scale>
        <p:origin x="-1685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08"/>
      </p:cViewPr>
      <p:guideLst>
        <p:guide orient="horz" pos="2896"/>
        <p:guide pos="221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AEFE64-8E3F-49B6-9F3C-E2B5729F8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56E78CD-77D7-4138-AD4E-E81DD8638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D3A0E-010D-4D13-8E3D-A733E5D1CF5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D17EEA-21F1-4DBB-B0C1-86074C6D2A1A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E2C7A-02E2-49C4-9A29-3FDFAF15325D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E2C7A-02E2-49C4-9A29-3FDFAF15325D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5BF97-5C6F-4CA2-B9BF-121940C95A0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965C4D-0B21-4D65-A1E0-2FFBF7BE1B5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E0DD0-4961-4FA9-8188-D542AAD5480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6DFB8-A5F2-4172-9F0A-78A8D5D9776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9ADF5-855A-4A9D-9B14-1F6C5CCD915A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BE57C-C905-4B48-8438-F77280286F66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C3A95-3EE3-4F8A-9B67-73EADC5F9B96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1C60C-5AFE-4A52-B128-41FA659FC6C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52400" y="152400"/>
            <a:ext cx="8763000" cy="65532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19"/>
          <p:cNvSpPr>
            <a:spLocks noChangeArrowheads="1"/>
          </p:cNvSpPr>
          <p:nvPr userDrawn="1"/>
        </p:nvSpPr>
        <p:spPr bwMode="auto">
          <a:xfrm>
            <a:off x="304800" y="1660525"/>
            <a:ext cx="8458200" cy="169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22"/>
          <p:cNvSpPr>
            <a:spLocks noChangeArrowheads="1"/>
          </p:cNvSpPr>
          <p:nvPr userDrawn="1"/>
        </p:nvSpPr>
        <p:spPr bwMode="auto">
          <a:xfrm>
            <a:off x="304800" y="3489325"/>
            <a:ext cx="8458200" cy="2530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304800" y="6172200"/>
            <a:ext cx="84582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latin typeface="Arial" charset="0"/>
              </a:rPr>
              <a:t>Core Methods (VS3 - Safety)</a:t>
            </a:r>
          </a:p>
        </p:txBody>
      </p:sp>
      <p:sp>
        <p:nvSpPr>
          <p:cNvPr id="6" name="Rectangle 24"/>
          <p:cNvSpPr>
            <a:spLocks noChangeArrowheads="1"/>
          </p:cNvSpPr>
          <p:nvPr userDrawn="1"/>
        </p:nvSpPr>
        <p:spPr bwMode="auto">
          <a:xfrm>
            <a:off x="304800" y="304800"/>
            <a:ext cx="84582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 userDrawn="1"/>
        </p:nvSpPr>
        <p:spPr bwMode="auto">
          <a:xfrm>
            <a:off x="6486525" y="6248400"/>
            <a:ext cx="2200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r">
              <a:defRPr/>
            </a:pPr>
            <a:r>
              <a:rPr lang="en-US" b="1" dirty="0">
                <a:latin typeface="Arial" charset="0"/>
              </a:rPr>
              <a:t>2/26/2012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1E951-81CA-459E-A047-424CD135E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511" y="320843"/>
            <a:ext cx="2171700" cy="57912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627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1AA6-D406-4124-9B65-A055A210A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FD599-2B76-4E94-A576-EE1417CB1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767AF-192E-4EB0-BDAA-6499E8194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DAB11-0C36-46DB-A09A-2F3291370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3D862-CA45-4A34-B9EE-0237CDDF3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71E2B-11BE-4EF0-8A95-5BF2B902D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B7193-B04E-455E-A359-E82B134196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49ACE-23C8-4A9F-B5D6-0DD499173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29DC2-3C44-4918-A25F-D7837C50F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41"/>
          <p:cNvSpPr>
            <a:spLocks noChangeArrowheads="1"/>
          </p:cNvSpPr>
          <p:nvPr userDrawn="1"/>
        </p:nvSpPr>
        <p:spPr bwMode="auto">
          <a:xfrm>
            <a:off x="152400" y="6248400"/>
            <a:ext cx="8763000" cy="4572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6" name="Rectangle 42"/>
          <p:cNvSpPr>
            <a:spLocks noChangeArrowheads="1"/>
          </p:cNvSpPr>
          <p:nvPr userDrawn="1"/>
        </p:nvSpPr>
        <p:spPr bwMode="auto">
          <a:xfrm>
            <a:off x="228600" y="6324600"/>
            <a:ext cx="861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52400" y="152400"/>
            <a:ext cx="8763000" cy="838200"/>
          </a:xfrm>
          <a:prstGeom prst="rec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00500" y="63246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latin typeface="+mn-lt"/>
              </a:defRPr>
            </a:lvl1pPr>
          </a:lstStyle>
          <a:p>
            <a:pPr>
              <a:defRPr/>
            </a:pPr>
            <a:fld id="{E52FEE8C-A2FB-4AB2-B7A5-8F38A9E02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6629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63" name="Text Box 39"/>
          <p:cNvSpPr txBox="1">
            <a:spLocks noChangeArrowheads="1"/>
          </p:cNvSpPr>
          <p:nvPr userDrawn="1"/>
        </p:nvSpPr>
        <p:spPr bwMode="auto">
          <a:xfrm>
            <a:off x="304800" y="63246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defRPr/>
            </a:pPr>
            <a:r>
              <a:rPr lang="en-US" b="1" dirty="0">
                <a:latin typeface="Arial" charset="0"/>
              </a:rPr>
              <a:t>AL Extrusion Modeling</a:t>
            </a: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6569075" y="6318250"/>
            <a:ext cx="2200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r">
              <a:defRPr/>
            </a:pPr>
            <a:r>
              <a:rPr lang="en-US" b="1" dirty="0">
                <a:latin typeface="Arial" charset="0"/>
              </a:rPr>
              <a:t>2/26/2012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1846263"/>
            <a:ext cx="8001000" cy="1295400"/>
          </a:xfrm>
          <a:noFill/>
        </p:spPr>
        <p:txBody>
          <a:bodyPr/>
          <a:lstStyle/>
          <a:p>
            <a:pPr algn="ctr"/>
            <a:r>
              <a:rPr lang="en-US" sz="3200" smtClean="0"/>
              <a:t>Extruded Aluminum (AL 6060 T6) Modeling Summary</a:t>
            </a:r>
          </a:p>
        </p:txBody>
      </p:sp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1125538" y="3898900"/>
            <a:ext cx="6869112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4000" b="1">
                <a:latin typeface="Arial" charset="0"/>
              </a:rPr>
              <a:t>LS-Dyna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4400" b="1">
              <a:latin typeface="Arial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4400" b="1">
                <a:latin typeface="Arial" charset="0"/>
              </a:rPr>
              <a:t>*</a:t>
            </a:r>
            <a:r>
              <a:rPr lang="en-US" sz="3200" b="1">
                <a:latin typeface="Arial" charset="0"/>
              </a:rPr>
              <a:t>MAT_024 vs. *MAT_036</a:t>
            </a:r>
            <a:endParaRPr lang="en-US" sz="44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3" descr="Q:\tmp\vs3\ra029872\Active\2SD\AL6060\Tensile\Mat024\extrusion_Mat024.png"/>
          <p:cNvPicPr>
            <a:picLocks noChangeAspect="1" noChangeArrowheads="1"/>
          </p:cNvPicPr>
          <p:nvPr/>
        </p:nvPicPr>
        <p:blipFill>
          <a:blip r:embed="rId3" cstate="print"/>
          <a:srcRect l="49934" b="49915"/>
          <a:stretch>
            <a:fillRect/>
          </a:stretch>
        </p:blipFill>
        <p:spPr bwMode="auto">
          <a:xfrm>
            <a:off x="4500563" y="3732213"/>
            <a:ext cx="43561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52" descr="Q:\tmp\vs3\ra029872\Active\2SD\AL6060\Tensile\New_Mat036\extrusion_V53.png"/>
          <p:cNvPicPr>
            <a:picLocks noChangeAspect="1" noChangeArrowheads="1"/>
          </p:cNvPicPr>
          <p:nvPr/>
        </p:nvPicPr>
        <p:blipFill>
          <a:blip r:embed="rId4" cstate="print"/>
          <a:srcRect b="50256"/>
          <a:stretch>
            <a:fillRect/>
          </a:stretch>
        </p:blipFill>
        <p:spPr bwMode="auto">
          <a:xfrm>
            <a:off x="296863" y="1212850"/>
            <a:ext cx="8534400" cy="241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Extrusion Direction</a:t>
            </a:r>
          </a:p>
        </p:txBody>
      </p: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F0E6B-F1CF-4986-BC34-521734F71CB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2294" name="Picture 5" descr="Q:\tmp\vs3\ra029872\Active\2SD\AL6060\Tensile\Tensile_DIC_Results\AL6060_Extrusion_SampleE_TensileTestData\6060-E-E-eyy-227.504s_top.gif"/>
          <p:cNvPicPr>
            <a:picLocks noChangeAspect="1" noChangeArrowheads="1"/>
          </p:cNvPicPr>
          <p:nvPr/>
        </p:nvPicPr>
        <p:blipFill>
          <a:blip r:embed="rId5" cstate="print"/>
          <a:srcRect l="38298" t="18779" r="47517" b="17963"/>
          <a:stretch>
            <a:fillRect/>
          </a:stretch>
        </p:blipFill>
        <p:spPr bwMode="auto">
          <a:xfrm>
            <a:off x="1809750" y="3752850"/>
            <a:ext cx="927100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Rounded Rectangle 56"/>
          <p:cNvSpPr/>
          <p:nvPr/>
        </p:nvSpPr>
        <p:spPr>
          <a:xfrm>
            <a:off x="690154" y="4241074"/>
            <a:ext cx="1219200" cy="12192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DIC Test Data</a:t>
            </a:r>
          </a:p>
          <a:p>
            <a:pPr algn="ctr">
              <a:defRPr/>
            </a:pPr>
            <a:r>
              <a:rPr lang="en-US" b="1" dirty="0"/>
              <a:t>(blue curve)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173913" y="1998663"/>
            <a:ext cx="1500187" cy="762000"/>
          </a:xfrm>
          <a:prstGeom prst="roundRect">
            <a:avLst/>
          </a:prstGeom>
          <a:gradFill flip="none" rotWithShape="1">
            <a:gsLst>
              <a:gs pos="0">
                <a:srgbClr val="1A9629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CAE MAT_036</a:t>
            </a:r>
          </a:p>
          <a:p>
            <a:pPr algn="ctr">
              <a:defRPr/>
            </a:pPr>
            <a:r>
              <a:rPr lang="en-US" b="1" dirty="0"/>
              <a:t>(green curve)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296150" y="4373563"/>
            <a:ext cx="1371600" cy="7620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CAE MAT_024</a:t>
            </a:r>
          </a:p>
          <a:p>
            <a:pPr algn="ctr">
              <a:defRPr/>
            </a:pPr>
            <a:r>
              <a:rPr lang="en-US" b="1" dirty="0"/>
              <a:t>(red curve)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647950" y="2168525"/>
            <a:ext cx="3813175" cy="22209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2879725" y="4306888"/>
            <a:ext cx="1492250" cy="1323975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>
                <a:latin typeface="Arial" charset="0"/>
                <a:ea typeface="MS PGothic" pitchFamily="34" charset="-128"/>
              </a:rPr>
              <a:t>Good Match for Failure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7"/>
          <p:cNvSpPr>
            <a:spLocks noChangeArrowheads="1"/>
          </p:cNvSpPr>
          <p:nvPr/>
        </p:nvSpPr>
        <p:spPr bwMode="auto">
          <a:xfrm>
            <a:off x="273050" y="282575"/>
            <a:ext cx="6629400" cy="541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Arial" charset="0"/>
              </a:rPr>
              <a:t>Transverse Direction</a:t>
            </a:r>
            <a:endParaRPr lang="en-US" sz="2800" b="1" i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151636-DB92-4D4B-9158-620C5E5E79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3316" name="Picture 3" descr="Q:\tmp\vs3\ra029872\Active\2SD\AL6060\Tensile\Tensile_DIC_Results\AL6060_Transverse_SampleC_TensileTestData\6060-T-C-eyy-215.739s-top.gif"/>
          <p:cNvPicPr>
            <a:picLocks noChangeAspect="1" noChangeArrowheads="1"/>
          </p:cNvPicPr>
          <p:nvPr/>
        </p:nvPicPr>
        <p:blipFill>
          <a:blip r:embed="rId3" cstate="print"/>
          <a:srcRect l="49512" t="26047" r="43578" b="19656"/>
          <a:stretch>
            <a:fillRect/>
          </a:stretch>
        </p:blipFill>
        <p:spPr bwMode="auto">
          <a:xfrm>
            <a:off x="1981200" y="3640138"/>
            <a:ext cx="54927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2" descr="Q:\tmp\vs3\ra029872\Active\2SD\AL6060\Tensile\New_Mat036\transverse_V53.png"/>
          <p:cNvPicPr>
            <a:picLocks noChangeAspect="1" noChangeArrowheads="1"/>
          </p:cNvPicPr>
          <p:nvPr/>
        </p:nvPicPr>
        <p:blipFill>
          <a:blip r:embed="rId4" cstate="print"/>
          <a:srcRect b="50000"/>
          <a:stretch>
            <a:fillRect/>
          </a:stretch>
        </p:blipFill>
        <p:spPr bwMode="auto">
          <a:xfrm>
            <a:off x="387350" y="1150938"/>
            <a:ext cx="8356600" cy="237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4" descr="Q:\tmp\vs3\ra029872\Active\2SD\AL6060\Tensile\Mat024\transverse_Mat024.png"/>
          <p:cNvPicPr>
            <a:picLocks noChangeAspect="1" noChangeArrowheads="1"/>
          </p:cNvPicPr>
          <p:nvPr/>
        </p:nvPicPr>
        <p:blipFill>
          <a:blip r:embed="rId5" cstate="print"/>
          <a:srcRect l="50000" b="50000"/>
          <a:stretch>
            <a:fillRect/>
          </a:stretch>
        </p:blipFill>
        <p:spPr bwMode="auto">
          <a:xfrm>
            <a:off x="4549775" y="3646488"/>
            <a:ext cx="41592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690142" y="4153988"/>
            <a:ext cx="1219200" cy="12192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DIC Test Data</a:t>
            </a:r>
          </a:p>
          <a:p>
            <a:pPr algn="ctr">
              <a:defRPr/>
            </a:pPr>
            <a:r>
              <a:rPr lang="en-US" b="1" dirty="0"/>
              <a:t>(blue curve)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73913" y="1998663"/>
            <a:ext cx="1500187" cy="762000"/>
          </a:xfrm>
          <a:prstGeom prst="roundRect">
            <a:avLst/>
          </a:prstGeom>
          <a:gradFill flip="none" rotWithShape="1">
            <a:gsLst>
              <a:gs pos="0">
                <a:srgbClr val="1A9629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CAE MAT_036</a:t>
            </a:r>
          </a:p>
          <a:p>
            <a:pPr algn="ctr">
              <a:defRPr/>
            </a:pPr>
            <a:r>
              <a:rPr lang="en-US" b="1" dirty="0"/>
              <a:t>(green curve)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38988" y="4391025"/>
            <a:ext cx="1371600" cy="7620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CAE MAT_024</a:t>
            </a:r>
          </a:p>
          <a:p>
            <a:pPr algn="ctr">
              <a:defRPr/>
            </a:pPr>
            <a:r>
              <a:rPr lang="en-US" b="1" dirty="0"/>
              <a:t>(red curve)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662238" y="4384675"/>
            <a:ext cx="1492250" cy="1323975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>
                <a:latin typeface="Arial" charset="0"/>
                <a:ea typeface="MS PGothic" pitchFamily="34" charset="-128"/>
              </a:rPr>
              <a:t>Good Match for Failure Mode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81263" y="2682875"/>
            <a:ext cx="3937000" cy="17414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304800" y="304800"/>
            <a:ext cx="6629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Arial" charset="0"/>
              </a:rPr>
              <a:t>45 Degree Direction</a:t>
            </a:r>
            <a:endParaRPr lang="en-US" sz="2800" b="1" i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5B0B64-931A-4D0A-98A5-35C6F89E3DA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4341" name="Picture 4" descr="Q:\tmp\vs3\ra029872\Active\2SD\AL6060\Tensile\Tensile_DIC_Results\AL6060_45_SampleC_TensileTestData\6060-45-C-eyy-219.389s-top.gif"/>
          <p:cNvPicPr>
            <a:picLocks noChangeAspect="1" noChangeArrowheads="1"/>
          </p:cNvPicPr>
          <p:nvPr/>
        </p:nvPicPr>
        <p:blipFill>
          <a:blip r:embed="rId3" cstate="print"/>
          <a:srcRect l="43085" t="21365" r="48032" b="23289"/>
          <a:stretch>
            <a:fillRect/>
          </a:stretch>
        </p:blipFill>
        <p:spPr bwMode="auto">
          <a:xfrm>
            <a:off x="1912938" y="3562350"/>
            <a:ext cx="715962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2" descr="Q:\tmp\vs3\ra029872\Active\2SD\AL6060\Tensile\New_Mat036\pics45_V53.png"/>
          <p:cNvPicPr>
            <a:picLocks noChangeAspect="1" noChangeArrowheads="1"/>
          </p:cNvPicPr>
          <p:nvPr/>
        </p:nvPicPr>
        <p:blipFill>
          <a:blip r:embed="rId4" cstate="print"/>
          <a:srcRect b="50000"/>
          <a:stretch>
            <a:fillRect/>
          </a:stretch>
        </p:blipFill>
        <p:spPr bwMode="auto">
          <a:xfrm>
            <a:off x="530225" y="1155700"/>
            <a:ext cx="8075613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3" descr="Q:\tmp\vs3\ra029872\Active\2SD\AL6060\Tensile\Mat024\pic45_Mat024.png"/>
          <p:cNvPicPr>
            <a:picLocks noChangeAspect="1" noChangeArrowheads="1"/>
          </p:cNvPicPr>
          <p:nvPr/>
        </p:nvPicPr>
        <p:blipFill>
          <a:blip r:embed="rId5" cstate="print"/>
          <a:srcRect l="50000" b="50000"/>
          <a:stretch>
            <a:fillRect/>
          </a:stretch>
        </p:blipFill>
        <p:spPr bwMode="auto">
          <a:xfrm>
            <a:off x="4460875" y="3614738"/>
            <a:ext cx="42672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594343" y="4153988"/>
            <a:ext cx="1219200" cy="12192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DIC Test Data</a:t>
            </a:r>
          </a:p>
          <a:p>
            <a:pPr algn="ctr">
              <a:defRPr/>
            </a:pPr>
            <a:r>
              <a:rPr lang="en-US" b="1" dirty="0"/>
              <a:t>(blue curve)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73913" y="1998663"/>
            <a:ext cx="1500187" cy="762000"/>
          </a:xfrm>
          <a:prstGeom prst="roundRect">
            <a:avLst/>
          </a:prstGeom>
          <a:gradFill flip="none" rotWithShape="1">
            <a:gsLst>
              <a:gs pos="0">
                <a:srgbClr val="1A9629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CAE MAT_036</a:t>
            </a:r>
          </a:p>
          <a:p>
            <a:pPr algn="ctr">
              <a:defRPr/>
            </a:pPr>
            <a:r>
              <a:rPr lang="en-US" b="1" dirty="0"/>
              <a:t>(green curve)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64388" y="4443413"/>
            <a:ext cx="1371600" cy="7620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CAE MAT_024</a:t>
            </a:r>
          </a:p>
          <a:p>
            <a:pPr algn="ctr">
              <a:defRPr/>
            </a:pPr>
            <a:r>
              <a:rPr lang="en-US" b="1" dirty="0"/>
              <a:t>(red curve)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2749550" y="4297363"/>
            <a:ext cx="1492250" cy="1323975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>
                <a:latin typeface="Arial" charset="0"/>
                <a:ea typeface="MS PGothic" pitchFamily="34" charset="-128"/>
              </a:rPr>
              <a:t>Good Match for Failure Mode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51113" y="2603500"/>
            <a:ext cx="3841750" cy="14541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6735763" cy="533400"/>
          </a:xfrm>
        </p:spPr>
        <p:txBody>
          <a:bodyPr/>
          <a:lstStyle/>
          <a:p>
            <a:r>
              <a:rPr lang="en-US" smtClean="0"/>
              <a:t>3-Point Bend Tests</a:t>
            </a:r>
            <a:endParaRPr lang="en-US" i="1" smtClean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918FA-9A73-4C32-B59B-ED4DBB085B8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5364" name="Picture 2" descr="Q:\tmp\vs3\ra029872\Active\2SD\AL6060\Bending_Test\Bending Test Setup.png"/>
          <p:cNvPicPr>
            <a:picLocks noChangeAspect="1" noChangeArrowheads="1"/>
          </p:cNvPicPr>
          <p:nvPr/>
        </p:nvPicPr>
        <p:blipFill>
          <a:blip r:embed="rId3" cstate="print"/>
          <a:srcRect t="10291" r="31149"/>
          <a:stretch>
            <a:fillRect/>
          </a:stretch>
        </p:blipFill>
        <p:spPr bwMode="auto">
          <a:xfrm>
            <a:off x="1584325" y="1468438"/>
            <a:ext cx="59753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1" descr="Q:\tmp\vs3\ra029872\Active\2SD\AL6060\Bending_Test\Mat_036\Mat36FDGra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888" y="1198563"/>
            <a:ext cx="8828087" cy="50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71463" y="314325"/>
            <a:ext cx="668655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2800" b="1" dirty="0">
                <a:latin typeface="+mj-lt"/>
              </a:rPr>
              <a:t>3-Point Bend Tests</a:t>
            </a:r>
            <a:endParaRPr lang="en-US" sz="2800" b="1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C09B8-F49B-4668-A8A1-1BE299F7741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84613" y="1608138"/>
          <a:ext cx="462425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459"/>
                <a:gridCol w="1056375"/>
                <a:gridCol w="154141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*MAT_036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Peak Force (N)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38705.9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35299.3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27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Displacement at Peak Force (mm)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12.2829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7.3999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Peak Force</a:t>
                      </a:r>
                      <a:r>
                        <a:rPr lang="en-US" baseline="0" dirty="0" smtClean="0"/>
                        <a:t> % Difference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2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8.80 %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272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05691" y="4981303"/>
            <a:ext cx="4284618" cy="87458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 smtClean="0"/>
              <a:t>Suggested that the difference between the simulation and the test results is coming from friction effects, and a high sensitivity to the modeling of the geometry and the radii in particular.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5"/>
          <p:cNvSpPr>
            <a:spLocks noChangeArrowheads="1"/>
          </p:cNvSpPr>
          <p:nvPr/>
        </p:nvSpPr>
        <p:spPr bwMode="auto">
          <a:xfrm>
            <a:off x="153988" y="1236663"/>
            <a:ext cx="8874125" cy="486886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11"/>
          <p:cNvSpPr>
            <a:spLocks noChangeArrowheads="1"/>
          </p:cNvSpPr>
          <p:nvPr/>
        </p:nvSpPr>
        <p:spPr bwMode="auto">
          <a:xfrm>
            <a:off x="280988" y="303213"/>
            <a:ext cx="6629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Arial" charset="0"/>
              </a:rPr>
              <a:t>Results Summary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CAF7E-68BF-4E71-B4E4-C7582034312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7413" name="AutoShape 8"/>
          <p:cNvSpPr>
            <a:spLocks noChangeArrowheads="1"/>
          </p:cNvSpPr>
          <p:nvPr/>
        </p:nvSpPr>
        <p:spPr bwMode="auto">
          <a:xfrm>
            <a:off x="512763" y="1547813"/>
            <a:ext cx="388937" cy="295275"/>
          </a:xfrm>
          <a:prstGeom prst="rightArrow">
            <a:avLst>
              <a:gd name="adj1" fmla="val 50000"/>
              <a:gd name="adj2" fmla="val 3293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509588" y="4564063"/>
            <a:ext cx="388937" cy="295275"/>
          </a:xfrm>
          <a:prstGeom prst="rightArrow">
            <a:avLst>
              <a:gd name="adj1" fmla="val 50000"/>
              <a:gd name="adj2" fmla="val 3293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512763" y="3314700"/>
            <a:ext cx="388937" cy="295275"/>
          </a:xfrm>
          <a:prstGeom prst="rightArrow">
            <a:avLst>
              <a:gd name="adj1" fmla="val 50000"/>
              <a:gd name="adj2" fmla="val 3293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509588" y="2352675"/>
            <a:ext cx="388937" cy="295275"/>
          </a:xfrm>
          <a:prstGeom prst="rightArrow">
            <a:avLst>
              <a:gd name="adj1" fmla="val 50000"/>
              <a:gd name="adj2" fmla="val 3293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Box 20"/>
          <p:cNvSpPr txBox="1">
            <a:spLocks noChangeArrowheads="1"/>
          </p:cNvSpPr>
          <p:nvPr/>
        </p:nvSpPr>
        <p:spPr bwMode="auto">
          <a:xfrm>
            <a:off x="914400" y="1376363"/>
            <a:ext cx="73326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Arial" charset="0"/>
                <a:cs typeface="Arial" charset="0"/>
              </a:rPr>
              <a:t>*MAT_036 (3-Parameter Barlat Model) offers more robust modeling of anisotropic materials than *MAT_024</a:t>
            </a:r>
          </a:p>
        </p:txBody>
      </p:sp>
      <p:sp>
        <p:nvSpPr>
          <p:cNvPr id="17419" name="TextBox 21"/>
          <p:cNvSpPr txBox="1">
            <a:spLocks noChangeArrowheads="1"/>
          </p:cNvSpPr>
          <p:nvPr/>
        </p:nvSpPr>
        <p:spPr bwMode="auto">
          <a:xfrm>
            <a:off x="909638" y="2173288"/>
            <a:ext cx="73326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Arial" charset="0"/>
                <a:cs typeface="Arial" charset="0"/>
              </a:rPr>
              <a:t>*MAT_036 better captures the strain states and the tensile test failure mode for AL6063 T-6 than *MAT_024</a:t>
            </a:r>
          </a:p>
        </p:txBody>
      </p:sp>
      <p:sp>
        <p:nvSpPr>
          <p:cNvPr id="17420" name="TextBox 22"/>
          <p:cNvSpPr txBox="1">
            <a:spLocks noChangeArrowheads="1"/>
          </p:cNvSpPr>
          <p:nvPr/>
        </p:nvSpPr>
        <p:spPr bwMode="auto">
          <a:xfrm>
            <a:off x="914400" y="2970213"/>
            <a:ext cx="7332663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Arial" charset="0"/>
                <a:cs typeface="Arial" charset="0"/>
              </a:rPr>
              <a:t>The Force-Displacement Curve and the state of stress and strain in the simulation are highly dependent on the R vs.  </a:t>
            </a:r>
            <a:r>
              <a:rPr lang="en-US" sz="2000" b="1">
                <a:latin typeface="Arial" charset="0"/>
                <a:ea typeface="Cambria Math" pitchFamily="18" charset="0"/>
                <a:cs typeface="Arial" charset="0"/>
              </a:rPr>
              <a:t>𝜀</a:t>
            </a:r>
            <a:r>
              <a:rPr lang="en-US" sz="2000" b="1" baseline="-25000">
                <a:latin typeface="Arial" charset="0"/>
                <a:ea typeface="Cambria Math" pitchFamily="18" charset="0"/>
                <a:cs typeface="Arial" charset="0"/>
              </a:rPr>
              <a:t>p</a:t>
            </a:r>
            <a:r>
              <a:rPr lang="en-US" sz="2000" b="1">
                <a:latin typeface="Arial" charset="0"/>
                <a:ea typeface="Cambria Math" pitchFamily="18" charset="0"/>
                <a:cs typeface="Arial" charset="0"/>
              </a:rPr>
              <a:t> curve and its extrapolation.</a:t>
            </a:r>
            <a:endParaRPr lang="en-US" sz="2000" b="1" baseline="-25000">
              <a:latin typeface="Arial" charset="0"/>
              <a:cs typeface="Arial" charset="0"/>
            </a:endParaRPr>
          </a:p>
        </p:txBody>
      </p:sp>
      <p:sp>
        <p:nvSpPr>
          <p:cNvPr id="17421" name="TextBox 24"/>
          <p:cNvSpPr txBox="1">
            <a:spLocks noChangeArrowheads="1"/>
          </p:cNvSpPr>
          <p:nvPr/>
        </p:nvSpPr>
        <p:spPr bwMode="auto">
          <a:xfrm>
            <a:off x="914400" y="4032250"/>
            <a:ext cx="73326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Arial" charset="0"/>
                <a:cs typeface="Arial" charset="0"/>
              </a:rPr>
              <a:t>Simulation of a 3-Point Bend test gives a peak force result within 9% of that seen in the test. There is also a discrepancy in the slope of the F-D curve approaching this peak</a:t>
            </a:r>
            <a:r>
              <a:rPr lang="en-US" sz="2000" b="1" dirty="0" smtClean="0">
                <a:latin typeface="Arial" charset="0"/>
                <a:cs typeface="Arial" charset="0"/>
              </a:rPr>
              <a:t>.  </a:t>
            </a:r>
            <a:endParaRPr lang="en-US" sz="2000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for next few slides.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Compression simulation . CAE </a:t>
            </a:r>
            <a:r>
              <a:rPr lang="en-US" b="1" dirty="0" err="1" smtClean="0"/>
              <a:t>vs</a:t>
            </a:r>
            <a:r>
              <a:rPr lang="en-US" b="1" dirty="0" smtClean="0"/>
              <a:t> TEST.</a:t>
            </a:r>
          </a:p>
          <a:p>
            <a:pPr lvl="1"/>
            <a:r>
              <a:rPr lang="en-US" dirty="0" smtClean="0"/>
              <a:t>1-Element model.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Tensile Specimen: (Variable R-value)</a:t>
            </a:r>
          </a:p>
          <a:p>
            <a:pPr lvl="1"/>
            <a:r>
              <a:rPr lang="en-US" dirty="0" smtClean="0"/>
              <a:t>Tri-</a:t>
            </a:r>
            <a:r>
              <a:rPr lang="en-US" dirty="0" err="1" smtClean="0"/>
              <a:t>axiality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eps</a:t>
            </a:r>
            <a:r>
              <a:rPr lang="en-US" dirty="0" smtClean="0"/>
              <a:t>  and “b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eps</a:t>
            </a:r>
            <a:r>
              <a:rPr lang="en-US" dirty="0" smtClean="0"/>
              <a:t>”  comparison</a:t>
            </a:r>
          </a:p>
          <a:p>
            <a:pPr lvl="1"/>
            <a:r>
              <a:rPr lang="en-US" dirty="0" smtClean="0"/>
              <a:t>Issues.</a:t>
            </a:r>
          </a:p>
          <a:p>
            <a:r>
              <a:rPr lang="en-US" b="1" dirty="0" smtClean="0"/>
              <a:t>Tensile Specimen: (Constant R-value)</a:t>
            </a:r>
          </a:p>
          <a:p>
            <a:pPr lvl="1"/>
            <a:r>
              <a:rPr lang="en-US" dirty="0" smtClean="0"/>
              <a:t>Tri-</a:t>
            </a:r>
            <a:r>
              <a:rPr lang="en-US" dirty="0" err="1" smtClean="0"/>
              <a:t>axiality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eps</a:t>
            </a:r>
            <a:r>
              <a:rPr lang="en-US" dirty="0" smtClean="0"/>
              <a:t>  and “b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eps</a:t>
            </a:r>
            <a:r>
              <a:rPr lang="en-US" dirty="0" smtClean="0"/>
              <a:t>”  comparison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b="1" dirty="0" smtClean="0"/>
              <a:t>Tensile Specimen  (Regularization)</a:t>
            </a:r>
          </a:p>
          <a:p>
            <a:pPr lvl="1"/>
            <a:r>
              <a:rPr lang="en-US" dirty="0" smtClean="0"/>
              <a:t>Issues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Tests - Background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4690" r="13849"/>
          <a:stretch>
            <a:fillRect/>
          </a:stretch>
        </p:blipFill>
        <p:spPr bwMode="auto">
          <a:xfrm>
            <a:off x="4599992" y="3403633"/>
            <a:ext cx="3610947" cy="2027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25608" t="9023" r="31029"/>
          <a:stretch>
            <a:fillRect/>
          </a:stretch>
        </p:blipFill>
        <p:spPr bwMode="auto">
          <a:xfrm>
            <a:off x="513185" y="1110342"/>
            <a:ext cx="2090057" cy="19755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579" y="3163077"/>
            <a:ext cx="3951519" cy="2618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47981" y="5802929"/>
            <a:ext cx="39372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 bmk="_Toc346182925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Figure 29 - Comparison of  True stress </a:t>
            </a:r>
            <a:r>
              <a:rPr kumimoji="0" lang="en-US" sz="1000" b="1" i="1" u="none" strike="noStrike" cap="none" normalizeH="0" baseline="0" dirty="0" smtClean="0" bmk="_Toc346182925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vs.</a:t>
            </a:r>
            <a:r>
              <a:rPr kumimoji="0" lang="en-US" sz="1000" b="1" i="0" u="none" strike="noStrike" cap="none" normalizeH="0" baseline="0" dirty="0" smtClean="0" bmk="_Toc346182925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 strain for all test directions.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Q:\tmp\vs3\ra029872\Active\2SD\AL6060\Compression\CoordinateAxes.png"/>
          <p:cNvPicPr>
            <a:picLocks noChangeAspect="1" noChangeArrowheads="1"/>
          </p:cNvPicPr>
          <p:nvPr/>
        </p:nvPicPr>
        <p:blipFill>
          <a:blip r:embed="rId2" cstate="print"/>
          <a:srcRect l="4854" t="77941" r="91068" b="14136"/>
          <a:stretch>
            <a:fillRect/>
          </a:stretch>
        </p:blipFill>
        <p:spPr bwMode="auto">
          <a:xfrm>
            <a:off x="4630718" y="1823728"/>
            <a:ext cx="745724" cy="90552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Tests - Simulation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0500" y="6324600"/>
            <a:ext cx="1143000" cy="228600"/>
          </a:xfrm>
        </p:spPr>
        <p:txBody>
          <a:bodyPr/>
          <a:lstStyle/>
          <a:p>
            <a:pPr>
              <a:defRPr/>
            </a:pPr>
            <a:fld id="{C0962F32-F8BE-4244-9892-BF6D4469428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1202" name="Picture 2" descr="Q:\tmp\vs3\ra029872\Active\2SD\AL6060\Compression\UndeformedElement.png"/>
          <p:cNvPicPr>
            <a:picLocks noChangeAspect="1" noChangeArrowheads="1"/>
          </p:cNvPicPr>
          <p:nvPr/>
        </p:nvPicPr>
        <p:blipFill>
          <a:blip r:embed="rId3" cstate="print"/>
          <a:srcRect l="22719" t="10267" r="30943" b="15353"/>
          <a:stretch>
            <a:fillRect/>
          </a:stretch>
        </p:blipFill>
        <p:spPr bwMode="auto">
          <a:xfrm>
            <a:off x="357051" y="2133592"/>
            <a:ext cx="3619779" cy="3631474"/>
          </a:xfrm>
          <a:prstGeom prst="rect">
            <a:avLst/>
          </a:prstGeom>
          <a:noFill/>
        </p:spPr>
      </p:pic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580894" y="1188932"/>
            <a:ext cx="3233737" cy="400050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 dirty="0" err="1" smtClean="0">
                <a:latin typeface="Arial" charset="0"/>
                <a:ea typeface="MS PGothic" pitchFamily="34" charset="-128"/>
                <a:cs typeface="Arial" charset="0"/>
              </a:rPr>
              <a:t>Undeformed</a:t>
            </a:r>
            <a:r>
              <a:rPr lang="en-US" altLang="ja-JP" sz="2000" dirty="0" smtClean="0">
                <a:latin typeface="Arial" charset="0"/>
                <a:ea typeface="MS PGothic" pitchFamily="34" charset="-128"/>
                <a:cs typeface="Arial" charset="0"/>
              </a:rPr>
              <a:t> Element</a:t>
            </a:r>
            <a:endParaRPr lang="en-US" altLang="ja-JP" sz="2000" dirty="0">
              <a:latin typeface="Arial" charset="0"/>
              <a:ea typeface="MS PGothic" pitchFamily="34" charset="-128"/>
              <a:cs typeface="Arial" charset="0"/>
            </a:endParaRPr>
          </a:p>
        </p:txBody>
      </p:sp>
      <p:pic>
        <p:nvPicPr>
          <p:cNvPr id="51204" name="Picture 4" descr="Q:\tmp\vs3\ra029872\Active\2SD\AL6060\Compression\DeformedElement.png"/>
          <p:cNvPicPr>
            <a:picLocks noChangeAspect="1" noChangeArrowheads="1"/>
          </p:cNvPicPr>
          <p:nvPr/>
        </p:nvPicPr>
        <p:blipFill>
          <a:blip r:embed="rId4" cstate="print"/>
          <a:srcRect l="21667" t="31733" r="29619" b="15924"/>
          <a:stretch>
            <a:fillRect/>
          </a:stretch>
        </p:blipFill>
        <p:spPr bwMode="auto">
          <a:xfrm>
            <a:off x="4336870" y="2764137"/>
            <a:ext cx="4624250" cy="3105435"/>
          </a:xfrm>
          <a:prstGeom prst="rect">
            <a:avLst/>
          </a:prstGeom>
          <a:noFill/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096282" y="1184575"/>
            <a:ext cx="3233737" cy="400050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 dirty="0">
                <a:latin typeface="Arial" charset="0"/>
                <a:ea typeface="MS PGothic" pitchFamily="34" charset="-128"/>
                <a:cs typeface="Arial" charset="0"/>
              </a:rPr>
              <a:t>D</a:t>
            </a:r>
            <a:r>
              <a:rPr lang="en-US" altLang="ja-JP" sz="2000" dirty="0" smtClean="0">
                <a:latin typeface="Arial" charset="0"/>
                <a:ea typeface="MS PGothic" pitchFamily="34" charset="-128"/>
                <a:cs typeface="Arial" charset="0"/>
              </a:rPr>
              <a:t>eformed Element</a:t>
            </a:r>
            <a:endParaRPr lang="en-US" altLang="ja-JP" sz="2000" dirty="0"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26423" y="1672047"/>
            <a:ext cx="383177" cy="444137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3775165" y="1667693"/>
            <a:ext cx="383177" cy="444137"/>
          </a:xfrm>
          <a:prstGeom prst="down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154" y="5721528"/>
            <a:ext cx="838705" cy="518156"/>
            <a:chOff x="32154" y="5721528"/>
            <a:chExt cx="838705" cy="518156"/>
          </a:xfrm>
        </p:grpSpPr>
        <p:cxnSp>
          <p:nvCxnSpPr>
            <p:cNvPr id="19" name="Straight Connector 18"/>
            <p:cNvCxnSpPr/>
            <p:nvPr/>
          </p:nvCxnSpPr>
          <p:spPr bwMode="auto">
            <a:xfrm flipV="1">
              <a:off x="382507" y="6043749"/>
              <a:ext cx="235801" cy="19158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278674" y="5721528"/>
              <a:ext cx="278674" cy="278674"/>
            </a:xfrm>
            <a:prstGeom prst="ellipse">
              <a:avLst/>
            </a:prstGeom>
            <a:solidFill>
              <a:schemeClr val="accent2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3545" y="6026331"/>
              <a:ext cx="827314" cy="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32154" y="6026332"/>
              <a:ext cx="246520" cy="200297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218047" y="6039394"/>
              <a:ext cx="230444" cy="18723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552325" y="6048096"/>
              <a:ext cx="235801" cy="19158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3546063" y="5725882"/>
            <a:ext cx="838705" cy="518156"/>
            <a:chOff x="32154" y="5721528"/>
            <a:chExt cx="838705" cy="518156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382507" y="6043749"/>
              <a:ext cx="235801" cy="19158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Oval 26"/>
            <p:cNvSpPr/>
            <p:nvPr/>
          </p:nvSpPr>
          <p:spPr bwMode="auto">
            <a:xfrm>
              <a:off x="278674" y="5721528"/>
              <a:ext cx="278674" cy="278674"/>
            </a:xfrm>
            <a:prstGeom prst="ellipse">
              <a:avLst/>
            </a:prstGeom>
            <a:solidFill>
              <a:schemeClr val="accent2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43545" y="6026331"/>
              <a:ext cx="827314" cy="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32154" y="6026332"/>
              <a:ext cx="246520" cy="200297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218047" y="6039394"/>
              <a:ext cx="230444" cy="18723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552325" y="6048096"/>
              <a:ext cx="235801" cy="19158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Tests -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0500" y="6324600"/>
            <a:ext cx="1143000" cy="228600"/>
          </a:xfrm>
        </p:spPr>
        <p:txBody>
          <a:bodyPr/>
          <a:lstStyle/>
          <a:p>
            <a:pPr>
              <a:defRPr/>
            </a:pPr>
            <a:fld id="{C0962F32-F8BE-4244-9892-BF6D4469428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2226" name="Picture 2" descr="Q:\tmp\vs3\ra029872\Active\2SD\AL6060\Compression\Extrusion\One_Element_FDCo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87" y="1228344"/>
            <a:ext cx="8654279" cy="4915148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3076954" y="3907836"/>
            <a:ext cx="2903967" cy="154124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1"/>
                </a:solidFill>
              </a:rPr>
              <a:t>Decent match up to 0.3mm displacement. 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1"/>
                </a:solidFill>
              </a:rPr>
              <a:t>Diverges later – Most likely due to friction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Material Models</a:t>
            </a:r>
          </a:p>
          <a:p>
            <a:r>
              <a:rPr lang="en-US" smtClean="0"/>
              <a:t>Uniaxial Tensile Tests</a:t>
            </a:r>
          </a:p>
          <a:p>
            <a:pPr lvl="1"/>
            <a:r>
              <a:rPr lang="en-US" smtClean="0"/>
              <a:t>Simulation – DIC snapshot comparison</a:t>
            </a:r>
          </a:p>
          <a:p>
            <a:r>
              <a:rPr lang="en-US" smtClean="0"/>
              <a:t>Regularization Study</a:t>
            </a:r>
          </a:p>
          <a:p>
            <a:r>
              <a:rPr lang="en-US" smtClean="0"/>
              <a:t>3-Point Bend Tests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5C2E2B-C24D-40D4-A67B-28C190A5C5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Triaxiality</a:t>
            </a:r>
            <a:r>
              <a:rPr lang="en-US" dirty="0" smtClean="0"/>
              <a:t> (k) – Variable R-Value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0500" y="6324600"/>
            <a:ext cx="1143000" cy="228600"/>
          </a:xfrm>
        </p:spPr>
        <p:txBody>
          <a:bodyPr/>
          <a:lstStyle/>
          <a:p>
            <a:pPr>
              <a:defRPr/>
            </a:pPr>
            <a:fld id="{C0962F32-F8BE-4244-9892-BF6D4469428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8130" name="Picture 2" descr="Q:\tmp\vs3\ra029872\Active\2SD\AL6060\Tensile\New_Mat036\Extrusion\Update\Variable_R\V5\V53\Extrusion_VariableR_Triaxia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84" y="1271436"/>
            <a:ext cx="8440371" cy="479366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455576" y="3973150"/>
            <a:ext cx="2892489" cy="11474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</a:rPr>
              <a:t>See a small blip in tri-</a:t>
            </a:r>
            <a:r>
              <a:rPr lang="en-US" b="1" dirty="0" err="1" smtClean="0">
                <a:solidFill>
                  <a:srgbClr val="C00000"/>
                </a:solidFill>
              </a:rPr>
              <a:t>axilaity</a:t>
            </a:r>
            <a:r>
              <a:rPr lang="en-US" b="1" dirty="0" smtClean="0">
                <a:solidFill>
                  <a:srgbClr val="C00000"/>
                </a:solidFill>
              </a:rPr>
              <a:t>  and  then remains constant  @ -0.33</a:t>
            </a:r>
          </a:p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</a:rPr>
              <a:t>See next slide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3251" y="4271600"/>
            <a:ext cx="1500187" cy="762000"/>
          </a:xfrm>
          <a:prstGeom prst="roundRect">
            <a:avLst/>
          </a:prstGeom>
          <a:gradFill flip="none" rotWithShape="1">
            <a:gsLst>
              <a:gs pos="0">
                <a:srgbClr val="1A9629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/>
              <a:t>Good Match for Failure Mode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 bwMode="auto">
          <a:xfrm>
            <a:off x="998367" y="5001209"/>
            <a:ext cx="522515" cy="653143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Triaxiality (k)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6884"/>
            <a:ext cx="6201338" cy="49093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577559" y="3124063"/>
            <a:ext cx="3146563" cy="27262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When R = 1, this picture shows the expected triaxiality behavior.</a:t>
            </a:r>
          </a:p>
          <a:p>
            <a:pPr>
              <a:defRPr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When R = 0, triaxiality would be expected to remain constant. </a:t>
            </a:r>
          </a:p>
          <a:p>
            <a:pPr>
              <a:defRPr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Additionally, lower R values should result in less initial decrease of triaxiality at necking.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data from simulation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22" y="986778"/>
            <a:ext cx="5604041" cy="2521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51" y="3579107"/>
            <a:ext cx="4357396" cy="26504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0196" y="3564295"/>
            <a:ext cx="4703804" cy="2677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56987" y="3862874"/>
            <a:ext cx="197808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Time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tri-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axiality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492473" y="5178490"/>
            <a:ext cx="522515" cy="653143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761862" y="3769567"/>
            <a:ext cx="298580" cy="2015413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127242" y="1486677"/>
            <a:ext cx="298580" cy="2015413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06768" y="2246987"/>
            <a:ext cx="2661370" cy="114748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See a small blip here and  then tri-</a:t>
            </a:r>
            <a:r>
              <a:rPr lang="en-US" b="1" dirty="0" err="1" smtClean="0">
                <a:solidFill>
                  <a:srgbClr val="C00000"/>
                </a:solidFill>
              </a:rPr>
              <a:t>axiality</a:t>
            </a:r>
            <a:r>
              <a:rPr lang="en-US" b="1" dirty="0" smtClean="0">
                <a:solidFill>
                  <a:srgbClr val="C00000"/>
                </a:solidFill>
              </a:rPr>
              <a:t> (k) remains constant (0.33). 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But </a:t>
            </a:r>
            <a:r>
              <a:rPr lang="en-US" b="1" dirty="0" err="1" smtClean="0">
                <a:solidFill>
                  <a:srgbClr val="C00000"/>
                </a:solidFill>
              </a:rPr>
              <a:t>eps</a:t>
            </a:r>
            <a:r>
              <a:rPr lang="en-US" b="1" dirty="0" smtClean="0">
                <a:solidFill>
                  <a:srgbClr val="C00000"/>
                </a:solidFill>
              </a:rPr>
              <a:t> rapidly increases because of localization</a:t>
            </a:r>
          </a:p>
        </p:txBody>
      </p:sp>
      <p:cxnSp>
        <p:nvCxnSpPr>
          <p:cNvPr id="13" name="Straight Arrow Connector 12"/>
          <p:cNvCxnSpPr>
            <a:stCxn id="11" idx="2"/>
            <a:endCxn id="8" idx="0"/>
          </p:cNvCxnSpPr>
          <p:nvPr/>
        </p:nvCxnSpPr>
        <p:spPr bwMode="auto">
          <a:xfrm rot="16200000" flipH="1">
            <a:off x="6653585" y="4078344"/>
            <a:ext cx="1784014" cy="4162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1" idx="1"/>
          </p:cNvCxnSpPr>
          <p:nvPr/>
        </p:nvCxnSpPr>
        <p:spPr bwMode="auto">
          <a:xfrm rot="10800000">
            <a:off x="4450702" y="2509936"/>
            <a:ext cx="1556066" cy="3107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data from simulation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092362"/>
            <a:ext cx="4887462" cy="26398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02432" y="1483568"/>
            <a:ext cx="19780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Time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change in Width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7494" y="1086622"/>
            <a:ext cx="4407256" cy="3250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 bwMode="auto">
          <a:xfrm rot="10800000" flipV="1">
            <a:off x="6969968" y="1754154"/>
            <a:ext cx="410547" cy="186612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985656" y="3119535"/>
            <a:ext cx="197808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accent2">
                    <a:lumMod val="75000"/>
                  </a:schemeClr>
                </a:solidFill>
              </a:rPr>
              <a:t>Time </a:t>
            </a:r>
            <a:r>
              <a:rPr lang="en-US" sz="1050" b="1" dirty="0" err="1" smtClean="0">
                <a:solidFill>
                  <a:schemeClr val="accent2">
                    <a:lumMod val="75000"/>
                  </a:schemeClr>
                </a:solidFill>
              </a:rPr>
              <a:t>vs</a:t>
            </a:r>
            <a:r>
              <a:rPr lang="en-US" sz="1050" b="1" dirty="0" smtClean="0">
                <a:solidFill>
                  <a:schemeClr val="accent2">
                    <a:lumMod val="75000"/>
                  </a:schemeClr>
                </a:solidFill>
              </a:rPr>
              <a:t>  change in Width </a:t>
            </a:r>
            <a:endParaRPr 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6200000" flipH="1">
            <a:off x="6553200" y="3464767"/>
            <a:ext cx="463421" cy="202161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3520752" y="1402702"/>
            <a:ext cx="298580" cy="2015413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382" y="4085118"/>
            <a:ext cx="3370499" cy="15225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This behavior seems to match what’s seen in DIC and all CAE data seems consistent</a:t>
            </a:r>
          </a:p>
          <a:p>
            <a:pPr>
              <a:defRPr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The behavior was unexpected, but does not seem to be incorrect.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rot="16200000" flipH="1">
            <a:off x="5276462" y="2589249"/>
            <a:ext cx="3368352" cy="933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2" descr="Q:\tmp\vs3\ra029872\Active\2SD\AL6060\Tensile\New_Mat036\Extrusion\Update\Variable_R\V5\V53\Extrusion_VariableR_Triaxiality.png"/>
          <p:cNvPicPr>
            <a:picLocks noChangeAspect="1" noChangeArrowheads="1"/>
          </p:cNvPicPr>
          <p:nvPr/>
        </p:nvPicPr>
        <p:blipFill>
          <a:blip r:embed="rId4" cstate="print"/>
          <a:srcRect t="33622" r="68223"/>
          <a:stretch>
            <a:fillRect/>
          </a:stretch>
        </p:blipFill>
        <p:spPr bwMode="auto">
          <a:xfrm>
            <a:off x="4754434" y="4551829"/>
            <a:ext cx="1823648" cy="2163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21" name="Straight Arrow Connector 20"/>
          <p:cNvCxnSpPr>
            <a:endCxn id="19" idx="1"/>
          </p:cNvCxnSpPr>
          <p:nvPr/>
        </p:nvCxnSpPr>
        <p:spPr bwMode="auto">
          <a:xfrm>
            <a:off x="3312367" y="5365102"/>
            <a:ext cx="1442067" cy="26849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 vs. 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𝜀</a:t>
            </a:r>
            <a:r>
              <a:rPr lang="en-US" baseline="-25000" dirty="0" smtClean="0">
                <a:latin typeface="Arial" pitchFamily="34" charset="0"/>
                <a:ea typeface="Cambria Math"/>
                <a:cs typeface="Arial" pitchFamily="34" charset="0"/>
              </a:rPr>
              <a:t>p 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- </a:t>
            </a:r>
            <a:r>
              <a:rPr lang="en-US" dirty="0" smtClean="0"/>
              <a:t>Variable R-Value</a:t>
            </a:r>
            <a:r>
              <a:rPr lang="en-US" baseline="-25000" dirty="0" smtClean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0500" y="6324600"/>
            <a:ext cx="1143000" cy="228600"/>
          </a:xfrm>
        </p:spPr>
        <p:txBody>
          <a:bodyPr/>
          <a:lstStyle/>
          <a:p>
            <a:pPr>
              <a:defRPr/>
            </a:pPr>
            <a:fld id="{C0962F32-F8BE-4244-9892-BF6D4469428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0178" name="Picture 2" descr="Q:\tmp\vs3\ra029872\Active\2SD\AL6060\Tensile\New_Mat036\Extrusion\Update\Variable_R\V5\V53\Extrusion_VariableR_EPSvsB.png"/>
          <p:cNvPicPr>
            <a:picLocks noChangeAspect="1" noChangeArrowheads="1"/>
          </p:cNvPicPr>
          <p:nvPr/>
        </p:nvPicPr>
        <p:blipFill>
          <a:blip r:embed="rId2" cstate="print"/>
          <a:srcRect r="50160"/>
          <a:stretch>
            <a:fillRect/>
          </a:stretch>
        </p:blipFill>
        <p:spPr bwMode="auto">
          <a:xfrm>
            <a:off x="95800" y="1116607"/>
            <a:ext cx="4457539" cy="5079523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738279" y="4071302"/>
            <a:ext cx="1500187" cy="762000"/>
          </a:xfrm>
          <a:prstGeom prst="roundRect">
            <a:avLst/>
          </a:prstGeom>
          <a:gradFill flip="none" rotWithShape="1">
            <a:gsLst>
              <a:gs pos="0">
                <a:srgbClr val="1A9629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/>
              <a:t>Expected Behavior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8650" y="1492898"/>
            <a:ext cx="3712382" cy="31996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4-Point Star 10"/>
          <p:cNvSpPr>
            <a:spLocks noChangeAspect="1"/>
          </p:cNvSpPr>
          <p:nvPr/>
        </p:nvSpPr>
        <p:spPr bwMode="auto">
          <a:xfrm>
            <a:off x="3862870" y="4525345"/>
            <a:ext cx="295422" cy="182880"/>
          </a:xfrm>
          <a:prstGeom prst="star4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12447" y="4991877"/>
            <a:ext cx="3370499" cy="8210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</a:rPr>
              <a:t>Eps</a:t>
            </a:r>
            <a:r>
              <a:rPr lang="en-US" b="1" dirty="0" smtClean="0">
                <a:solidFill>
                  <a:srgbClr val="C00000"/>
                </a:solidFill>
              </a:rPr>
              <a:t>=0.27 for failure based on simulation.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 bwMode="auto">
          <a:xfrm rot="10800000">
            <a:off x="4068147" y="4683968"/>
            <a:ext cx="744300" cy="71845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735493" y="1166327"/>
            <a:ext cx="288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u="sng" dirty="0" smtClean="0">
                <a:solidFill>
                  <a:schemeClr val="accent2"/>
                </a:solidFill>
              </a:rPr>
              <a:t>This is calculated from simulation output</a:t>
            </a:r>
            <a:endParaRPr lang="en-US" sz="1200" b="1" i="1" u="sng" dirty="0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 bwMode="auto">
          <a:xfrm rot="10800000" flipV="1">
            <a:off x="1427585" y="1304826"/>
            <a:ext cx="307909" cy="22539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Triaxiality – Constant R-Value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0500" y="6324600"/>
            <a:ext cx="1143000" cy="228600"/>
          </a:xfrm>
        </p:spPr>
        <p:txBody>
          <a:bodyPr/>
          <a:lstStyle/>
          <a:p>
            <a:pPr>
              <a:defRPr/>
            </a:pPr>
            <a:fld id="{C0962F32-F8BE-4244-9892-BF6D4469428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7106" name="Picture 2" descr="Q:\tmp\vs3\ra029872\Active\2SD\AL6060\Tensile\New_Mat036\Extrusion\Update\Extrusion_ConstR_Triaxia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999" y="1293630"/>
            <a:ext cx="8462651" cy="4806314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382713" y="3923257"/>
            <a:ext cx="1500187" cy="762000"/>
          </a:xfrm>
          <a:prstGeom prst="roundRect">
            <a:avLst/>
          </a:prstGeom>
          <a:gradFill flip="none" rotWithShape="1">
            <a:gsLst>
              <a:gs pos="0">
                <a:srgbClr val="1A9629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/>
              <a:t>Expected Triaxiality Behavior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425645" y="4173448"/>
            <a:ext cx="1371600" cy="7620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/>
              <a:t>Incorrect Failure Mode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 vs. 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𝜀</a:t>
            </a:r>
            <a:r>
              <a:rPr lang="en-US" baseline="-25000" dirty="0" smtClean="0">
                <a:latin typeface="Arial" pitchFamily="34" charset="0"/>
                <a:ea typeface="Cambria Math"/>
                <a:cs typeface="Arial" pitchFamily="34" charset="0"/>
              </a:rPr>
              <a:t>p </a:t>
            </a:r>
            <a:r>
              <a:rPr lang="en-US" dirty="0" smtClean="0">
                <a:latin typeface="Arial" pitchFamily="34" charset="0"/>
                <a:ea typeface="Cambria Math"/>
                <a:cs typeface="Arial" pitchFamily="34" charset="0"/>
              </a:rPr>
              <a:t>– Constant R-Value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00500" y="6324600"/>
            <a:ext cx="1143000" cy="228600"/>
          </a:xfrm>
        </p:spPr>
        <p:txBody>
          <a:bodyPr/>
          <a:lstStyle/>
          <a:p>
            <a:pPr>
              <a:defRPr/>
            </a:pPr>
            <a:fld id="{C0962F32-F8BE-4244-9892-BF6D4469428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9154" name="Picture 2" descr="Q:\tmp\vs3\ra029872\Active\2SD\AL6060\Tensile\New_Mat036\Extrusion\Update\Extrusion_ConstR_EPSvs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48" y="1211134"/>
            <a:ext cx="8715239" cy="494977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7425645" y="4173448"/>
            <a:ext cx="1371600" cy="7620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/>
              <a:t>Incorrect Failure Mode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1968759" y="886409"/>
            <a:ext cx="1082352" cy="8584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491273" y="2071397"/>
            <a:ext cx="188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>
                <a:solidFill>
                  <a:schemeClr val="accent2"/>
                </a:solidFill>
              </a:rPr>
              <a:t>This is calculated from simulation output</a:t>
            </a:r>
            <a:endParaRPr lang="en-US" sz="1200" b="1" i="1" u="sng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 bwMode="auto">
          <a:xfrm rot="10800000" flipV="1">
            <a:off x="2183371" y="2302229"/>
            <a:ext cx="307903" cy="13305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ounded Rectangle 12"/>
          <p:cNvSpPr/>
          <p:nvPr/>
        </p:nvSpPr>
        <p:spPr>
          <a:xfrm>
            <a:off x="4108496" y="4214949"/>
            <a:ext cx="2022338" cy="1802674"/>
          </a:xfrm>
          <a:prstGeom prst="roundRect">
            <a:avLst/>
          </a:prstGeom>
          <a:gradFill flip="none" rotWithShape="1">
            <a:gsLst>
              <a:gs pos="0">
                <a:srgbClr val="1A9629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/>
              <a:t>Behavior of R-value (or b) vs. EPS is a result of the material and the geometry, not simply the inputted R-curve.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ChangeArrowheads="1"/>
          </p:cNvSpPr>
          <p:nvPr/>
        </p:nvSpPr>
        <p:spPr bwMode="auto">
          <a:xfrm>
            <a:off x="306388" y="292100"/>
            <a:ext cx="6629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 dirty="0">
                <a:solidFill>
                  <a:schemeClr val="tx2"/>
                </a:solidFill>
                <a:latin typeface="Arial" charset="0"/>
              </a:rPr>
              <a:t>Regularization </a:t>
            </a:r>
            <a:r>
              <a:rPr lang="en-US" sz="2800" b="1" dirty="0" smtClean="0">
                <a:solidFill>
                  <a:schemeClr val="tx2"/>
                </a:solidFill>
                <a:latin typeface="Arial" charset="0"/>
              </a:rPr>
              <a:t>Study</a:t>
            </a:r>
            <a:endParaRPr lang="en-US" sz="2800" b="1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63C722-E326-445D-A84A-EF6650BC18C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8436" name="Rectangle 12"/>
          <p:cNvSpPr>
            <a:spLocks noChangeArrowheads="1"/>
          </p:cNvSpPr>
          <p:nvPr/>
        </p:nvSpPr>
        <p:spPr bwMode="auto">
          <a:xfrm>
            <a:off x="5405438" y="1154113"/>
            <a:ext cx="3233737" cy="400050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>
                <a:latin typeface="Arial" charset="0"/>
                <a:ea typeface="MS PGothic" pitchFamily="34" charset="-128"/>
                <a:cs typeface="Arial" charset="0"/>
              </a:rPr>
              <a:t>Mesh Size Comparison</a:t>
            </a:r>
          </a:p>
        </p:txBody>
      </p:sp>
      <p:pic>
        <p:nvPicPr>
          <p:cNvPr id="18437" name="Picture 2" descr="Q:\tmp\vs3\ra029872\Active\2SD\AL6060\Tensile\New_Mat036\Mesh_Study\Old\OldMeshAnimCom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325" y="1660525"/>
            <a:ext cx="80010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 bwMode="auto">
          <a:xfrm>
            <a:off x="2295331" y="1604865"/>
            <a:ext cx="998375" cy="373225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883021" y="1607976"/>
            <a:ext cx="998375" cy="388776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629331" y="1629747"/>
            <a:ext cx="998375" cy="373225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623110" y="3872204"/>
            <a:ext cx="998375" cy="373225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892351" y="3912637"/>
            <a:ext cx="998375" cy="373225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264229" y="3897086"/>
            <a:ext cx="998375" cy="373225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1958" y="2043404"/>
            <a:ext cx="1073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u="sng" dirty="0" smtClean="0">
                <a:solidFill>
                  <a:schemeClr val="accent2"/>
                </a:solidFill>
              </a:rPr>
              <a:t>Base mesh size </a:t>
            </a:r>
            <a:endParaRPr lang="en-US" sz="1100" b="1" i="1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306388" y="292100"/>
            <a:ext cx="6629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 dirty="0">
                <a:solidFill>
                  <a:schemeClr val="tx2"/>
                </a:solidFill>
                <a:latin typeface="Arial" charset="0"/>
              </a:rPr>
              <a:t>Regularization Study </a:t>
            </a:r>
            <a:endParaRPr lang="en-US" sz="2800" b="1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14720C-DB26-4F48-9702-BC87B458AC5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9460" name="Picture 4" descr="Q:\tmp\vs3\ra029872\Active\2SD\AL6060\Tensile\New_Mat036\Mesh_Study\Old\OldMeshFDCom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25" y="1209675"/>
            <a:ext cx="8794750" cy="499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825500" y="1433513"/>
            <a:ext cx="3232150" cy="400050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>
                <a:latin typeface="Arial" charset="0"/>
                <a:ea typeface="MS PGothic" pitchFamily="34" charset="-128"/>
                <a:cs typeface="Arial" charset="0"/>
              </a:rPr>
              <a:t>Mesh Size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0513" y="1632857"/>
            <a:ext cx="1073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u="sng" dirty="0" smtClean="0">
                <a:solidFill>
                  <a:schemeClr val="accent2"/>
                </a:solidFill>
              </a:rPr>
              <a:t>TEST</a:t>
            </a:r>
            <a:endParaRPr lang="en-US" sz="1100" b="1" i="1" u="sng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7427167" y="2024744"/>
            <a:ext cx="345234" cy="839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ounded Rectangle 9"/>
          <p:cNvSpPr/>
          <p:nvPr/>
        </p:nvSpPr>
        <p:spPr>
          <a:xfrm>
            <a:off x="2565918" y="4152121"/>
            <a:ext cx="2705877" cy="139026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 smtClean="0"/>
              <a:t>The trend in these curves does not match what is expected with typical Mat24.  Bigger mesh-size load taking capacity (say 1.5mm) drops after 0.5mm mesh.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49756" y="3268825"/>
            <a:ext cx="752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u="sng" dirty="0" smtClean="0"/>
              <a:t>0.25mm </a:t>
            </a:r>
            <a:endParaRPr lang="en-US" sz="1100" b="1" i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871927" y="2189584"/>
            <a:ext cx="752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u="sng" dirty="0" smtClean="0"/>
              <a:t>0.5mm </a:t>
            </a:r>
            <a:endParaRPr lang="en-US" sz="1100" b="1" i="1" u="sng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 bwMode="auto">
          <a:xfrm rot="10800000" flipV="1">
            <a:off x="7623111" y="2320388"/>
            <a:ext cx="248817" cy="32950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646645" y="1856792"/>
            <a:ext cx="298579" cy="270588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375919" y="1869233"/>
            <a:ext cx="298579" cy="270588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7273" y="1240971"/>
            <a:ext cx="3243067" cy="307777"/>
          </a:xfrm>
          <a:prstGeom prst="rect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Wide variation in failure strains points?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 bwMode="auto">
          <a:xfrm rot="16200000" flipH="1">
            <a:off x="6339080" y="1608475"/>
            <a:ext cx="308044" cy="1885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8" idx="2"/>
          </p:cNvCxnSpPr>
          <p:nvPr/>
        </p:nvCxnSpPr>
        <p:spPr bwMode="auto">
          <a:xfrm rot="5400000">
            <a:off x="5448028" y="980657"/>
            <a:ext cx="382688" cy="15188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834743" y="4005942"/>
            <a:ext cx="2058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base mesh size is 0.5mm.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Q:\tmp\vs3\ra029872\2SD\AL6060\Tensile\New_Mat036\Mesh_Study\Constant_R\Const_R_Timestep_FDCom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180" y="1218127"/>
            <a:ext cx="8795649" cy="4995438"/>
          </a:xfrm>
          <a:prstGeom prst="rect">
            <a:avLst/>
          </a:prstGeom>
          <a:noFill/>
        </p:spPr>
      </p:pic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306388" y="292100"/>
            <a:ext cx="6629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 dirty="0" smtClean="0">
                <a:solidFill>
                  <a:schemeClr val="tx2"/>
                </a:solidFill>
                <a:latin typeface="Arial" charset="0"/>
              </a:rPr>
              <a:t>Regularization – *</a:t>
            </a:r>
            <a:r>
              <a:rPr lang="en-US" sz="2800" b="1" dirty="0" err="1" smtClean="0">
                <a:solidFill>
                  <a:schemeClr val="tx2"/>
                </a:solidFill>
                <a:latin typeface="Arial" charset="0"/>
              </a:rPr>
              <a:t>Control_Timestep</a:t>
            </a:r>
            <a:r>
              <a:rPr lang="en-US" sz="2800" b="1" dirty="0" smtClean="0">
                <a:solidFill>
                  <a:schemeClr val="tx2"/>
                </a:solidFill>
                <a:latin typeface="Arial" charset="0"/>
              </a:rPr>
              <a:t> </a:t>
            </a:r>
            <a:endParaRPr lang="en-US" sz="2800" b="1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14720C-DB26-4F48-9702-BC87B458AC5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825500" y="1433513"/>
            <a:ext cx="3232150" cy="400050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>
                <a:latin typeface="Arial" charset="0"/>
                <a:ea typeface="MS PGothic" pitchFamily="34" charset="-128"/>
                <a:cs typeface="Arial" charset="0"/>
              </a:rPr>
              <a:t>Mesh Size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0513" y="1632857"/>
            <a:ext cx="1073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u="sng" dirty="0" smtClean="0">
                <a:solidFill>
                  <a:schemeClr val="accent2"/>
                </a:solidFill>
              </a:rPr>
              <a:t>TEST</a:t>
            </a:r>
            <a:endParaRPr lang="en-US" sz="1100" b="1" i="1" u="sng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>
            <a:off x="7427167" y="2024744"/>
            <a:ext cx="345234" cy="839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ounded Rectangle 9"/>
          <p:cNvSpPr/>
          <p:nvPr/>
        </p:nvSpPr>
        <p:spPr>
          <a:xfrm>
            <a:off x="2156616" y="2271050"/>
            <a:ext cx="3521373" cy="244026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/>
              <a:t>Adding a standard time step to the keyword file rather than letting LS-</a:t>
            </a:r>
            <a:r>
              <a:rPr lang="en-US" sz="1200" b="1" dirty="0" err="1" smtClean="0"/>
              <a:t>Dyna</a:t>
            </a:r>
            <a:r>
              <a:rPr lang="en-US" sz="1200" b="1" dirty="0" smtClean="0"/>
              <a:t> calculate one has a drastic effect on the regularization results: The expected trend (seen in typical Mat24) is present; load-taking capacity is increasing with mesh size. The base mesh is no longer coordinated with the initial test results, but this can be accounted for in the hardening curve and R-curve. The regularization is now behaving as expected.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78259" y="2589557"/>
            <a:ext cx="752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u="sng" dirty="0" smtClean="0"/>
              <a:t>0.25mm </a:t>
            </a:r>
            <a:endParaRPr lang="en-US" sz="1100" b="1" i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532293" y="2546635"/>
            <a:ext cx="752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u="sng" dirty="0" smtClean="0"/>
              <a:t>0.5mm </a:t>
            </a:r>
            <a:endParaRPr lang="en-US" sz="1100" b="1" i="1" u="sng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V="1">
            <a:off x="7466356" y="2790649"/>
            <a:ext cx="248817" cy="32950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834743" y="4005942"/>
            <a:ext cx="20890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Base mesh size is 0.5mm.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403427" y="5094500"/>
            <a:ext cx="3564916" cy="43915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 smtClean="0"/>
              <a:t>*CONTROL_TIMESTEP: DT2MS = -5.00E-7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1"/>
          <p:cNvSpPr>
            <a:spLocks noChangeArrowheads="1"/>
          </p:cNvSpPr>
          <p:nvPr/>
        </p:nvSpPr>
        <p:spPr bwMode="auto">
          <a:xfrm>
            <a:off x="4641850" y="1290638"/>
            <a:ext cx="4267200" cy="487521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LS-Dyna Materials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1842E-1F35-4613-8599-4BD3DC93CDF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5" name="AutoShape 11"/>
          <p:cNvSpPr>
            <a:spLocks noChangeArrowheads="1"/>
          </p:cNvSpPr>
          <p:nvPr/>
        </p:nvSpPr>
        <p:spPr bwMode="auto">
          <a:xfrm>
            <a:off x="217488" y="1295400"/>
            <a:ext cx="4276725" cy="48704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12"/>
          <p:cNvSpPr>
            <a:spLocks noChangeArrowheads="1"/>
          </p:cNvSpPr>
          <p:nvPr/>
        </p:nvSpPr>
        <p:spPr bwMode="auto">
          <a:xfrm>
            <a:off x="1235075" y="1214438"/>
            <a:ext cx="2152650" cy="401637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 b="1">
                <a:latin typeface="Arial" charset="0"/>
                <a:ea typeface="MS PGothic" pitchFamily="34" charset="-128"/>
              </a:rPr>
              <a:t>*MAT_024</a:t>
            </a:r>
          </a:p>
        </p:txBody>
      </p:sp>
      <p:sp>
        <p:nvSpPr>
          <p:cNvPr id="5127" name="Rectangle 71"/>
          <p:cNvSpPr>
            <a:spLocks noChangeArrowheads="1"/>
          </p:cNvSpPr>
          <p:nvPr/>
        </p:nvSpPr>
        <p:spPr bwMode="auto">
          <a:xfrm>
            <a:off x="5838825" y="1217613"/>
            <a:ext cx="2022475" cy="400050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 b="1">
                <a:latin typeface="Arial" charset="0"/>
                <a:ea typeface="MS PGothic" pitchFamily="34" charset="-128"/>
              </a:rPr>
              <a:t>*MAT_036</a:t>
            </a: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322263" y="1820863"/>
            <a:ext cx="409257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>
                <a:latin typeface="Arial" charset="0"/>
                <a:cs typeface="Arial" charset="0"/>
              </a:rPr>
              <a:t>  Isotropic</a:t>
            </a:r>
          </a:p>
          <a:p>
            <a:pPr>
              <a:buFont typeface="Arial" charset="0"/>
              <a:buChar char="•"/>
            </a:pPr>
            <a:endParaRPr lang="en-US" sz="2000">
              <a:latin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r>
              <a:rPr lang="en-US" sz="2000">
                <a:latin typeface="Arial" charset="0"/>
                <a:cs typeface="Arial" charset="0"/>
              </a:rPr>
              <a:t>  Input </a:t>
            </a:r>
          </a:p>
          <a:p>
            <a:pPr lvl="1">
              <a:buFont typeface="Arial" charset="0"/>
              <a:buChar char="•"/>
            </a:pPr>
            <a:r>
              <a:rPr lang="en-US" sz="2000">
                <a:latin typeface="Arial" charset="0"/>
                <a:cs typeface="Arial" charset="0"/>
              </a:rPr>
              <a:t>   One hardening load curve (0 degree direction)</a:t>
            </a:r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4741863" y="1854200"/>
            <a:ext cx="411480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Arial" charset="0"/>
                <a:cs typeface="Arial" charset="0"/>
              </a:rPr>
              <a:t>Anisotropic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Arial" charset="0"/>
                <a:cs typeface="Arial" charset="0"/>
              </a:rPr>
              <a:t>Inputs 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Arial" charset="0"/>
                <a:cs typeface="Arial" charset="0"/>
              </a:rPr>
              <a:t>Three hardening load curves (0 degree, 45 degree, 90 degree directions)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Arial" charset="0"/>
                <a:cs typeface="Arial" charset="0"/>
              </a:rPr>
              <a:t>R-values: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Arial" charset="0"/>
                <a:cs typeface="Arial" charset="0"/>
              </a:rPr>
              <a:t>Constant values in three directions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>
                <a:latin typeface="Arial" charset="0"/>
                <a:cs typeface="Arial" charset="0"/>
              </a:rPr>
              <a:t>Load curve (R vs. Plastic strain) in each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Uniaxial Tensile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F6B639-C70C-49C0-A9FD-D241547473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148" name="Picture 4" descr="E:\Data\Desktop\ra029872\Research\AL_Extrusion\UofW_ExtrusionTestingFiles\SubSize_ASTM.JPG"/>
          <p:cNvPicPr>
            <a:picLocks noChangeAspect="1" noChangeArrowheads="1"/>
          </p:cNvPicPr>
          <p:nvPr/>
        </p:nvPicPr>
        <p:blipFill>
          <a:blip r:embed="rId2" cstate="print"/>
          <a:srcRect l="20480" t="27618" r="24908" b="32977"/>
          <a:stretch>
            <a:fillRect/>
          </a:stretch>
        </p:blipFill>
        <p:spPr bwMode="auto">
          <a:xfrm>
            <a:off x="104775" y="1944688"/>
            <a:ext cx="4632325" cy="178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3" descr="Q:\tmp\vs3\ra029872\Active\2SD\AL6060\Tensile\Tensile Setup.png"/>
          <p:cNvPicPr>
            <a:picLocks noChangeAspect="1" noChangeArrowheads="1"/>
          </p:cNvPicPr>
          <p:nvPr/>
        </p:nvPicPr>
        <p:blipFill>
          <a:blip r:embed="rId3" cstate="print"/>
          <a:srcRect t="62698" r="3986"/>
          <a:stretch>
            <a:fillRect/>
          </a:stretch>
        </p:blipFill>
        <p:spPr bwMode="auto">
          <a:xfrm>
            <a:off x="279400" y="4067175"/>
            <a:ext cx="442277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" descr="E:\Data\Desktop\ra029872\Research\AL_Extrusion\UofW_ExtrusionTestingFiles\Tension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6538" y="1411288"/>
            <a:ext cx="3373437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Q:\tmp\vs3\ra029872\Active\2SD\AL6060\Tensile\Median_Test_Results.png"/>
          <p:cNvPicPr>
            <a:picLocks noChangeAspect="1" noChangeArrowheads="1"/>
          </p:cNvPicPr>
          <p:nvPr/>
        </p:nvPicPr>
        <p:blipFill>
          <a:blip r:embed="rId2" cstate="print"/>
          <a:srcRect t="3557"/>
          <a:stretch>
            <a:fillRect/>
          </a:stretch>
        </p:blipFill>
        <p:spPr bwMode="auto">
          <a:xfrm>
            <a:off x="381000" y="1471613"/>
            <a:ext cx="8396288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Uniaxial Tensile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C674EB-47B8-4582-AB9D-B75DCC225B7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5135563" y="4959350"/>
            <a:ext cx="3233737" cy="709613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>
                <a:latin typeface="Arial" charset="0"/>
                <a:ea typeface="MS PGothic" pitchFamily="34" charset="-128"/>
              </a:rPr>
              <a:t>Median Results: Force vs. Displacement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Failure: R-Values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79218-56B5-475A-8517-95B3447457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431800" y="1951038"/>
            <a:ext cx="8229600" cy="4525962"/>
          </a:xfrm>
        </p:spPr>
        <p:txBody>
          <a:bodyPr/>
          <a:lstStyle/>
          <a:p>
            <a:r>
              <a:rPr lang="en-US" sz="2000" smtClean="0"/>
              <a:t>R=1 </a:t>
            </a:r>
            <a:r>
              <a:rPr lang="en-US" sz="2000" smtClean="0">
                <a:sym typeface="Wingdings" pitchFamily="2" charset="2"/>
              </a:rPr>
              <a:t> Isotropic</a:t>
            </a:r>
          </a:p>
          <a:p>
            <a:pPr lvl="1"/>
            <a:r>
              <a:rPr lang="en-US" smtClean="0">
                <a:sym typeface="Wingdings" pitchFamily="2" charset="2"/>
              </a:rPr>
              <a:t>Steels : 0.9-to-1.1  (isotropic)</a:t>
            </a:r>
          </a:p>
          <a:p>
            <a:pPr lvl="1"/>
            <a:r>
              <a:rPr lang="en-US" smtClean="0">
                <a:sym typeface="Wingdings" pitchFamily="2" charset="2"/>
              </a:rPr>
              <a:t>AL:  0.2-to-2.0</a:t>
            </a:r>
            <a:endParaRPr lang="en-US" smtClean="0"/>
          </a:p>
          <a:p>
            <a:r>
              <a:rPr lang="en-US" sz="2000" smtClean="0"/>
              <a:t>Definition: Ratio of width to thickness strains for tension</a:t>
            </a:r>
          </a:p>
          <a:p>
            <a:pPr lvl="2"/>
            <a:r>
              <a:rPr lang="en-US" smtClean="0"/>
              <a:t>Width and longitudinal strains measured with DIC</a:t>
            </a:r>
          </a:p>
          <a:p>
            <a:pPr lvl="2"/>
            <a:r>
              <a:rPr lang="en-US" smtClean="0"/>
              <a:t>Thickness strain calculated assuming material incompressibility</a:t>
            </a:r>
          </a:p>
          <a:p>
            <a:r>
              <a:rPr lang="en-US" sz="2000" smtClean="0"/>
              <a:t>Definition : Ratio of transverse to extrusion strain for compression</a:t>
            </a:r>
          </a:p>
          <a:p>
            <a:pPr lvl="2"/>
            <a:r>
              <a:rPr lang="en-US" smtClean="0"/>
              <a:t>Through thickness and transverse strains measured with DIC</a:t>
            </a:r>
          </a:p>
          <a:p>
            <a:pPr lvl="2"/>
            <a:r>
              <a:rPr lang="en-US" smtClean="0"/>
              <a:t>Extrusion strain calculated assuming material incompressibility</a:t>
            </a:r>
          </a:p>
        </p:txBody>
      </p:sp>
      <p:sp>
        <p:nvSpPr>
          <p:cNvPr id="8197" name="Rounded Rectangle 5"/>
          <p:cNvSpPr>
            <a:spLocks noChangeArrowheads="1"/>
          </p:cNvSpPr>
          <p:nvPr/>
        </p:nvSpPr>
        <p:spPr bwMode="auto">
          <a:xfrm>
            <a:off x="261938" y="1358900"/>
            <a:ext cx="8534400" cy="4667250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Rounded Rectangle 6"/>
          <p:cNvSpPr>
            <a:spLocks noChangeArrowheads="1"/>
          </p:cNvSpPr>
          <p:nvPr/>
        </p:nvSpPr>
        <p:spPr bwMode="auto">
          <a:xfrm>
            <a:off x="347663" y="1698625"/>
            <a:ext cx="8212137" cy="41703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4910138" y="1389063"/>
            <a:ext cx="2108200" cy="708025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 b="1">
                <a:latin typeface="Arial" charset="0"/>
                <a:ea typeface="MS PGothic" pitchFamily="34" charset="-128"/>
              </a:rPr>
              <a:t>Introduction to R-Values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Failure: R-Values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7B4EBD-8753-4A10-A6D2-033BEE13BA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</p:nvPr>
        </p:nvGraphicFramePr>
        <p:xfrm>
          <a:off x="241300" y="1500188"/>
          <a:ext cx="3000375" cy="2971800"/>
        </p:xfrm>
        <a:graphic>
          <a:graphicData uri="http://schemas.openxmlformats.org/drawingml/2006/table">
            <a:tbl>
              <a:tblPr/>
              <a:tblGrid>
                <a:gridCol w="558800"/>
                <a:gridCol w="852488"/>
                <a:gridCol w="15890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Honda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Reyes [6060-T1]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G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1.00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1.00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G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45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0.99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1.02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G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90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0.99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1.01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0.47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0.48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45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0.79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0.29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90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0.75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1.76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0.53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-</a:t>
                      </a:r>
                    </a:p>
                  </a:txBody>
                  <a:tcPr marL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8" name="TextBox 5"/>
          <p:cNvSpPr txBox="1">
            <a:spLocks noChangeArrowheads="1"/>
          </p:cNvSpPr>
          <p:nvPr/>
        </p:nvSpPr>
        <p:spPr bwMode="auto">
          <a:xfrm>
            <a:off x="144463" y="4579938"/>
            <a:ext cx="312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pitchFamily="18" charset="0"/>
              </a:rPr>
              <a:t>Flow stress ratios and r-values</a:t>
            </a:r>
          </a:p>
          <a:p>
            <a:r>
              <a:rPr lang="en-US">
                <a:latin typeface="Garamond" pitchFamily="18" charset="0"/>
              </a:rPr>
              <a:t>taken as average of all tests with </a:t>
            </a:r>
          </a:p>
          <a:p>
            <a:r>
              <a:rPr lang="en-US">
                <a:latin typeface="Garamond" pitchFamily="18" charset="0"/>
              </a:rPr>
              <a:t>outliers removed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" y="2895600"/>
            <a:ext cx="1524000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876800" y="2209800"/>
            <a:ext cx="2895600" cy="2362200"/>
          </a:xfrm>
          <a:prstGeom prst="wedgeRectCallout">
            <a:avLst>
              <a:gd name="adj1" fmla="val -146463"/>
              <a:gd name="adj2" fmla="val 104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Very low values as compared to steel.  This influences the fracture.  Also note the difference from Published(literature) values.  This can be attributed to heat-treatment</a:t>
            </a:r>
          </a:p>
        </p:txBody>
      </p:sp>
      <p:sp>
        <p:nvSpPr>
          <p:cNvPr id="9251" name="Rounded Rectangle 8"/>
          <p:cNvSpPr>
            <a:spLocks noChangeArrowheads="1"/>
          </p:cNvSpPr>
          <p:nvPr/>
        </p:nvSpPr>
        <p:spPr bwMode="auto">
          <a:xfrm>
            <a:off x="347663" y="5321300"/>
            <a:ext cx="7142162" cy="8175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2" name="TextBox 9"/>
          <p:cNvSpPr txBox="1">
            <a:spLocks noChangeArrowheads="1"/>
          </p:cNvSpPr>
          <p:nvPr/>
        </p:nvSpPr>
        <p:spPr bwMode="auto">
          <a:xfrm>
            <a:off x="322263" y="5399088"/>
            <a:ext cx="7115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  <a:cs typeface="Arial" charset="0"/>
              </a:rPr>
              <a:t>Constant R-Values are not adequate to effectively predict the failure modes for anisotropic extruded aluminum.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R-Curves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A07D14-1F9C-4CD9-8679-AA5CFE3A19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44" name="Picture 48" descr="Q:\tmp\vs3\ra029872\Active\2SD\AL6060\Fix_R_Values\6060_RCurves_New_FilterComp.png"/>
          <p:cNvPicPr>
            <a:picLocks noChangeAspect="1" noChangeArrowheads="1"/>
          </p:cNvPicPr>
          <p:nvPr/>
        </p:nvPicPr>
        <p:blipFill>
          <a:blip r:embed="rId3" cstate="print"/>
          <a:srcRect t="2615"/>
          <a:stretch>
            <a:fillRect/>
          </a:stretch>
        </p:blipFill>
        <p:spPr bwMode="auto">
          <a:xfrm>
            <a:off x="271463" y="1393825"/>
            <a:ext cx="8602662" cy="475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12"/>
          <p:cNvSpPr>
            <a:spLocks noChangeArrowheads="1"/>
          </p:cNvSpPr>
          <p:nvPr/>
        </p:nvSpPr>
        <p:spPr bwMode="auto">
          <a:xfrm>
            <a:off x="5405438" y="1546225"/>
            <a:ext cx="3233737" cy="400050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>
                <a:latin typeface="Arial" charset="0"/>
                <a:ea typeface="MS PGothic" pitchFamily="34" charset="-128"/>
                <a:cs typeface="Arial" charset="0"/>
              </a:rPr>
              <a:t>Filtering R vs. </a:t>
            </a:r>
            <a:r>
              <a:rPr lang="en-US" altLang="ja-JP" sz="2000">
                <a:latin typeface="Arial" charset="0"/>
                <a:ea typeface="Cambria Math" pitchFamily="18" charset="0"/>
                <a:cs typeface="Arial" charset="0"/>
              </a:rPr>
              <a:t>𝜀</a:t>
            </a:r>
            <a:r>
              <a:rPr lang="en-US" altLang="ja-JP" sz="2000" baseline="-25000">
                <a:latin typeface="Arial" charset="0"/>
                <a:ea typeface="Cambria Math" pitchFamily="18" charset="0"/>
                <a:cs typeface="Arial" charset="0"/>
              </a:rPr>
              <a:t>p</a:t>
            </a:r>
            <a:r>
              <a:rPr lang="en-US" altLang="ja-JP" sz="2000">
                <a:latin typeface="Arial" charset="0"/>
                <a:ea typeface="Cambria Math" pitchFamily="18" charset="0"/>
                <a:cs typeface="Arial" charset="0"/>
              </a:rPr>
              <a:t> Results</a:t>
            </a:r>
            <a:endParaRPr lang="en-US" altLang="ja-JP" sz="2000">
              <a:latin typeface="Arial" charset="0"/>
              <a:ea typeface="MS PGothic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R-Curves</a:t>
            </a:r>
          </a:p>
        </p:txBody>
      </p:sp>
      <p:sp>
        <p:nvSpPr>
          <p:cNvPr id="7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AB507-8854-4B92-8CFC-26C916A9EA0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1268" name="Picture 79" descr="Q:\tmp\vs3\ra029872\Active\2SD\AL6060\Tensile\New_Mat036\RCurves_N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1208088"/>
            <a:ext cx="874871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12"/>
          <p:cNvSpPr>
            <a:spLocks noChangeArrowheads="1"/>
          </p:cNvSpPr>
          <p:nvPr/>
        </p:nvSpPr>
        <p:spPr bwMode="auto">
          <a:xfrm>
            <a:off x="5405438" y="1546225"/>
            <a:ext cx="3233737" cy="708025"/>
          </a:xfrm>
          <a:prstGeom prst="rect">
            <a:avLst/>
          </a:prstGeom>
          <a:solidFill>
            <a:schemeClr val="bg1"/>
          </a:solidFill>
          <a:ln w="22225">
            <a:solidFill>
              <a:srgbClr val="CC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>
                <a:latin typeface="Arial" charset="0"/>
                <a:ea typeface="MS PGothic" pitchFamily="34" charset="-128"/>
                <a:cs typeface="Arial" charset="0"/>
              </a:rPr>
              <a:t>Smoothing and Extrapolation of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RS-Simulation 2">
  <a:themeElements>
    <a:clrScheme name="VRS-Simulation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RS-Simulation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VRS-Simula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RS-Simulation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S-Simulation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RS-Simulation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RS-Simulation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RS-Simulation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RS-Simulation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H:\SIMULA~1\ADMINI~1\VRS-SI~1.POT</Template>
  <TotalTime>25794</TotalTime>
  <Words>1041</Words>
  <Application>Microsoft Office PowerPoint</Application>
  <PresentationFormat>On-screen Show (4:3)</PresentationFormat>
  <Paragraphs>219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VRS-Simulation 2</vt:lpstr>
      <vt:lpstr>Extruded Aluminum (AL 6060 T6) Modeling Summary</vt:lpstr>
      <vt:lpstr>Outline</vt:lpstr>
      <vt:lpstr>LS-Dyna Materials Models</vt:lpstr>
      <vt:lpstr>Uniaxial Tensile Tests</vt:lpstr>
      <vt:lpstr>Uniaxial Tensile Tests</vt:lpstr>
      <vt:lpstr>Failure: R-Values</vt:lpstr>
      <vt:lpstr>Failure: R-Values</vt:lpstr>
      <vt:lpstr>Variable R-Curves</vt:lpstr>
      <vt:lpstr>Variable R-Curves</vt:lpstr>
      <vt:lpstr>Extrusion Direction</vt:lpstr>
      <vt:lpstr>Slide 11</vt:lpstr>
      <vt:lpstr>Slide 12</vt:lpstr>
      <vt:lpstr>3-Point Bend Tests</vt:lpstr>
      <vt:lpstr>Slide 14</vt:lpstr>
      <vt:lpstr>Slide 15</vt:lpstr>
      <vt:lpstr>Contents for next few slides.</vt:lpstr>
      <vt:lpstr>Compression Tests - Background</vt:lpstr>
      <vt:lpstr>Compression Tests - Simulation</vt:lpstr>
      <vt:lpstr>Compression Tests - Results</vt:lpstr>
      <vt:lpstr>Triaxiality (k) – Variable R-Value</vt:lpstr>
      <vt:lpstr>Triaxiality (k)</vt:lpstr>
      <vt:lpstr>Additional data from simulation</vt:lpstr>
      <vt:lpstr>Additional data from simulation</vt:lpstr>
      <vt:lpstr>b vs. 𝜀p - Variable R-Value </vt:lpstr>
      <vt:lpstr>Triaxiality – Constant R-Value</vt:lpstr>
      <vt:lpstr>b vs. 𝜀p – Constant R-Value</vt:lpstr>
      <vt:lpstr>Slide 27</vt:lpstr>
      <vt:lpstr>Slide 28</vt:lpstr>
      <vt:lpstr>Slide 29</vt:lpstr>
    </vt:vector>
  </TitlesOfParts>
  <Company>Honda R&amp;D Americas,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Information Systems</dc:creator>
  <cp:lastModifiedBy>Administrator</cp:lastModifiedBy>
  <cp:revision>555</cp:revision>
  <cp:lastPrinted>1998-08-13T14:33:22Z</cp:lastPrinted>
  <dcterms:created xsi:type="dcterms:W3CDTF">1998-08-13T12:08:44Z</dcterms:created>
  <dcterms:modified xsi:type="dcterms:W3CDTF">2013-12-03T16:38:25Z</dcterms:modified>
</cp:coreProperties>
</file>