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sldIdLst>
    <p:sldId id="278" r:id="rId5"/>
    <p:sldId id="279" r:id="rId6"/>
    <p:sldId id="280" r:id="rId7"/>
    <p:sldId id="284" r:id="rId8"/>
    <p:sldId id="288" r:id="rId9"/>
    <p:sldId id="293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75" d="100"/>
          <a:sy n="75" d="100"/>
        </p:scale>
        <p:origin x="284" y="6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Landscape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Bonolo Ditshego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Statement​</a:t>
            </a:r>
          </a:p>
          <a:p>
            <a:endParaRPr lang="en-US" dirty="0"/>
          </a:p>
          <a:p>
            <a:r>
              <a:rPr lang="en-US" dirty="0"/>
              <a:t>​Problem Landscape</a:t>
            </a:r>
          </a:p>
          <a:p>
            <a:endParaRPr lang="en-US" dirty="0"/>
          </a:p>
          <a:p>
            <a:r>
              <a:rPr lang="en-US" dirty="0"/>
              <a:t>​Project Planning: Trello​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457200"/>
            <a:ext cx="6766560" cy="768096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2074333"/>
            <a:ext cx="6812280" cy="3848947"/>
          </a:xfrm>
        </p:spPr>
        <p:txBody>
          <a:bodyPr/>
          <a:lstStyle/>
          <a:p>
            <a:r>
              <a:rPr lang="en-US" dirty="0"/>
              <a:t>The insurance industry suffers from major losses, despite being a necessary product for the average person.</a:t>
            </a:r>
          </a:p>
          <a:p>
            <a:r>
              <a:rPr lang="en-US" dirty="0"/>
              <a:t>We will investigate possible reasons why, as well as provide business value, in relaying the key performance metrics, which highlight the issues.</a:t>
            </a:r>
          </a:p>
          <a:p>
            <a:endParaRPr lang="en-US" dirty="0"/>
          </a:p>
          <a:p>
            <a:r>
              <a:rPr lang="en-US" b="1" u="sng" dirty="0"/>
              <a:t>Issues to analyze: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Target Market</a:t>
            </a:r>
            <a:r>
              <a:rPr lang="en-US" dirty="0"/>
              <a:t>: Who are the current &amp; potential customers of the business?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Price</a:t>
            </a:r>
            <a:r>
              <a:rPr lang="en-US" dirty="0"/>
              <a:t>: What are we charging, and is that excessive or under-cutting us?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Claims to Premium ratio</a:t>
            </a:r>
            <a:r>
              <a:rPr lang="en-US" dirty="0"/>
              <a:t>: The proportion of claims filed, in relation to premiums paid by customer?</a:t>
            </a:r>
          </a:p>
          <a:p>
            <a:pPr marL="285750" indent="-285750">
              <a:buFontTx/>
              <a:buChar char="-"/>
            </a:pPr>
            <a:r>
              <a:rPr lang="en-US" dirty="0"/>
              <a:t>Which </a:t>
            </a:r>
            <a:r>
              <a:rPr lang="en-US" b="1" dirty="0"/>
              <a:t>class of claims </a:t>
            </a:r>
            <a:r>
              <a:rPr lang="en-US" dirty="0"/>
              <a:t>contribute to our loss making?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52" y="360342"/>
            <a:ext cx="10671048" cy="768096"/>
          </a:xfrm>
        </p:spPr>
        <p:txBody>
          <a:bodyPr/>
          <a:lstStyle/>
          <a:p>
            <a:r>
              <a:rPr lang="en-ZA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PROJECT LANDSCAPE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AB9BF-07E9-9DED-DB8B-F644759C8F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80125741"/>
              </p:ext>
            </p:extLst>
          </p:nvPr>
        </p:nvGraphicFramePr>
        <p:xfrm>
          <a:off x="325967" y="1225296"/>
          <a:ext cx="11540065" cy="5470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013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308013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308013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308013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308013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959281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Data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Information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Knowledge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Insights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14031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Target Market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-Where can we get demographics data?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-Who owns these data sources?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-How do we get access &amp; permission to the data?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-Is there a data dictionary/glossary, explaining field names?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-How frequently is the data generated?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-What methods of attraction have been used before?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-Who can interpret the data, as an expert in the insurance field?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-What technology will we need to solve this issue?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-How did we expand our customer base before: i.e. when we first started?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-Who is in our current database?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-Which demographic is not in our customer base?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-How can we increase our customer base?</a:t>
                      </a:r>
                    </a:p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119986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Pricing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-Where can we get competitors pricing, as a data source?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-How do we get access to competitors premium pricing criterion?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Where do we get data on what people want to pay as a premium?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-What are the prices offered by our competitors, per KPI?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-How often to competitors change their prices?</a:t>
                      </a:r>
                      <a:b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</a:br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-How are competitors affected when they change prices?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-Which experts do we need to decide how to fix/change our prices?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-When is the best time to change prices?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-How will be change prices?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-What impact will price changes have?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-Should we in/decrease our premiums?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-Should we in/decrease our claims range?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-How are we priced, in relation to our competitors (margins)?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9942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Claims to Premium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Where can we get data on which class is typically claimed?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-Where do we get data on the premium that is charged for certain user personas?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-Who claims the most?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-Who misses their premiums?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-What is the claims to premium ratio?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-Can we introduce a claims limit?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-Can we increase premiums?</a:t>
                      </a:r>
                      <a:b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</a:br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-Who can we do the above to, and still retain?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-Do people lodge higher claims, than the premiums they’ve paid?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-Who lodges claims frequently?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884341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Claims Class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-Where do we get data on the insurance categories that can be claimed for?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-Where do we get data on competitors chosen classes to insure?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-What is the class distribution?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-Which class can be dropped?</a:t>
                      </a:r>
                    </a:p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-Which class contributes most?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-What rate to customers move between each class?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-When do customers move between classes?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-Which class of claims is lodged most?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-Which class of people claim frequently?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Footer Placeholder 372">
            <a:extLst>
              <a:ext uri="{FF2B5EF4-FFF2-40B4-BE49-F238E27FC236}">
                <a16:creationId xmlns:a16="http://schemas.microsoft.com/office/drawing/2014/main" id="{C52174D7-3623-BC65-70F3-ABFBAFF4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422" y="964840"/>
            <a:ext cx="5965275" cy="327195"/>
          </a:xfrm>
        </p:spPr>
        <p:txBody>
          <a:bodyPr/>
          <a:lstStyle/>
          <a:p>
            <a:r>
              <a:rPr lang="en-US" dirty="0"/>
              <a:t>Logic Tree: Decision “How Tree”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450712"/>
            <a:ext cx="10671048" cy="768096"/>
          </a:xfrm>
        </p:spPr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373" name="Footer Placeholder 372">
            <a:extLst>
              <a:ext uri="{FF2B5EF4-FFF2-40B4-BE49-F238E27FC236}">
                <a16:creationId xmlns:a16="http://schemas.microsoft.com/office/drawing/2014/main" id="{EC015AD8-FC03-181D-1A34-AD00F66C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4458" y="1247234"/>
            <a:ext cx="5965275" cy="327195"/>
          </a:xfrm>
        </p:spPr>
        <p:txBody>
          <a:bodyPr/>
          <a:lstStyle/>
          <a:p>
            <a:r>
              <a:rPr lang="en-US" dirty="0"/>
              <a:t>https://trello.com/b/hsq98sO6/bonoloditshego-trello-board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PLANNING</a:t>
            </a:r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Synergize scalable </a:t>
            </a:r>
            <a:br>
              <a:rPr lang="en-US" dirty="0"/>
            </a:br>
            <a:r>
              <a:rPr lang="en-US" dirty="0"/>
              <a:t>e-commerce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MARKETING</a:t>
            </a:r>
          </a:p>
          <a:p>
            <a:endParaRPr lang="en-US" dirty="0"/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13" b="113"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Disseminate standardized </a:t>
            </a:r>
            <a:br>
              <a:rPr lang="en-US" dirty="0"/>
            </a:br>
            <a:r>
              <a:rPr lang="en-US" dirty="0"/>
              <a:t>metrics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431" b="431"/>
          <a:stretch/>
        </p:blipFill>
        <p:spPr/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Coordinate e-</a:t>
            </a:r>
            <a:br>
              <a:rPr lang="en-US" dirty="0"/>
            </a:br>
            <a:r>
              <a:rPr lang="en-US" dirty="0"/>
              <a:t>business applications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  <a:p>
            <a:endParaRPr lang="en-US" dirty="0"/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t="113" b="113"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Foster holistically superior methodologies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DEPLOY</a:t>
            </a:r>
          </a:p>
          <a:p>
            <a:endParaRPr lang="en-US" dirty="0"/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/>
          <a:srcRect t="543" b="543"/>
          <a:stretch/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Deploy strategic networks with compelling e-</a:t>
            </a:r>
            <a:br>
              <a:rPr lang="en-US" dirty="0"/>
            </a:br>
            <a:r>
              <a:rPr lang="en-US" dirty="0"/>
              <a:t>business needs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C9129-CE44-1DA8-27ED-997D34634A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515" y="1594038"/>
            <a:ext cx="11555922" cy="512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348589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{C244037E-F8EF-42A5-B8BE-DBA64FFFA136}tf78438558_win32</Template>
  <TotalTime>58</TotalTime>
  <Words>655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Sabon Next LT</vt:lpstr>
      <vt:lpstr>Office Theme</vt:lpstr>
      <vt:lpstr>Problem Landscape  </vt:lpstr>
      <vt:lpstr>AGENDA</vt:lpstr>
      <vt:lpstr>PROBLEM STATEMENT</vt:lpstr>
      <vt:lpstr>PROJECT LANDSCAPE</vt:lpstr>
      <vt:lpstr>PROJECT PLANNING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Landscape  </dc:title>
  <dc:subject/>
  <dc:creator>Bonolo Ditshego</dc:creator>
  <cp:lastModifiedBy>Bonolo Ditshego</cp:lastModifiedBy>
  <cp:revision>8</cp:revision>
  <dcterms:created xsi:type="dcterms:W3CDTF">2023-12-02T23:26:20Z</dcterms:created>
  <dcterms:modified xsi:type="dcterms:W3CDTF">2023-12-03T00:24:50Z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