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ra SemiBold"/>
      <p:regular r:id="rId15"/>
      <p:bold r:id="rId16"/>
      <p:italic r:id="rId17"/>
      <p:boldItalic r:id="rId18"/>
    </p:embeddedFont>
    <p:embeddedFont>
      <p:font typeface="Nunito Medium"/>
      <p:regular r:id="rId19"/>
      <p:bold r:id="rId20"/>
      <p:italic r:id="rId21"/>
      <p:boldItalic r:id="rId22"/>
    </p:embeddedFont>
    <p:embeddedFont>
      <p:font typeface="Lexend Medium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Merriweather Black"/>
      <p:bold r:id="rId29"/>
      <p:boldItalic r:id="rId30"/>
    </p:embeddedFont>
    <p:embeddedFont>
      <p:font typeface="Lexend SemiBold"/>
      <p:regular r:id="rId31"/>
      <p:bold r:id="rId32"/>
    </p:embeddedFont>
    <p:embeddedFont>
      <p:font typeface="Playfair Displ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EB Garamond Medium"/>
      <p:regular r:id="rId41"/>
      <p:bold r:id="rId42"/>
      <p:italic r:id="rId43"/>
      <p:boldItalic r:id="rId44"/>
    </p:embeddedFont>
    <p:embeddedFont>
      <p:font typeface="EB Garamond SemiBold"/>
      <p:regular r:id="rId45"/>
      <p:bold r:id="rId46"/>
      <p:italic r:id="rId47"/>
      <p:boldItalic r:id="rId48"/>
    </p:embeddedFont>
    <p:embeddedFont>
      <p:font typeface="Nunito ExtraBold"/>
      <p:bold r:id="rId49"/>
      <p:boldItalic r:id="rId50"/>
    </p:embeddedFont>
    <p:embeddedFont>
      <p:font typeface="Oswald"/>
      <p:regular r:id="rId51"/>
      <p:bold r:id="rId52"/>
    </p:embeddedFont>
    <p:embeddedFont>
      <p:font typeface="Comfortaa"/>
      <p:regular r:id="rId53"/>
      <p:bold r:id="rId54"/>
    </p:embeddedFont>
    <p:embeddedFont>
      <p:font typeface="Playfair Display SemiBold"/>
      <p:regular r:id="rId55"/>
      <p:bold r:id="rId56"/>
      <p:italic r:id="rId57"/>
      <p:boldItalic r:id="rId58"/>
    </p:embeddedFont>
    <p:embeddedFont>
      <p:font typeface="Caveat SemiBo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EBGaramondMedium-bold.fntdata"/><Relationship Id="rId41" Type="http://schemas.openxmlformats.org/officeDocument/2006/relationships/font" Target="fonts/EBGaramondMedium-regular.fntdata"/><Relationship Id="rId44" Type="http://schemas.openxmlformats.org/officeDocument/2006/relationships/font" Target="fonts/EBGaramondMedium-boldItalic.fntdata"/><Relationship Id="rId43" Type="http://schemas.openxmlformats.org/officeDocument/2006/relationships/font" Target="fonts/EBGaramondMedium-italic.fntdata"/><Relationship Id="rId46" Type="http://schemas.openxmlformats.org/officeDocument/2006/relationships/font" Target="fonts/EBGaramondSemiBold-bold.fntdata"/><Relationship Id="rId45" Type="http://schemas.openxmlformats.org/officeDocument/2006/relationships/font" Target="fonts/EBGaramon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BGaramondSemiBold-boldItalic.fntdata"/><Relationship Id="rId47" Type="http://schemas.openxmlformats.org/officeDocument/2006/relationships/font" Target="fonts/EBGaramondSemiBold-italic.fntdata"/><Relationship Id="rId49" Type="http://schemas.openxmlformats.org/officeDocument/2006/relationships/font" Target="fonts/Nunito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SemiBold-regular.fntdata"/><Relationship Id="rId30" Type="http://schemas.openxmlformats.org/officeDocument/2006/relationships/font" Target="fonts/MerriweatherBlack-boldItalic.fntdata"/><Relationship Id="rId33" Type="http://schemas.openxmlformats.org/officeDocument/2006/relationships/font" Target="fonts/PlayfairDisplay-regular.fntdata"/><Relationship Id="rId32" Type="http://schemas.openxmlformats.org/officeDocument/2006/relationships/font" Target="fonts/LexendSemiBold-bold.fntdata"/><Relationship Id="rId35" Type="http://schemas.openxmlformats.org/officeDocument/2006/relationships/font" Target="fonts/PlayfairDisplay-italic.fntdata"/><Relationship Id="rId34" Type="http://schemas.openxmlformats.org/officeDocument/2006/relationships/font" Target="fonts/PlayfairDisplay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PlayfairDisplay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font" Target="fonts/NunitoMedium-bold.fntdata"/><Relationship Id="rId22" Type="http://schemas.openxmlformats.org/officeDocument/2006/relationships/font" Target="fonts/NunitoMedium-boldItalic.fntdata"/><Relationship Id="rId21" Type="http://schemas.openxmlformats.org/officeDocument/2006/relationships/font" Target="fonts/NunitoMedium-italic.fntdata"/><Relationship Id="rId24" Type="http://schemas.openxmlformats.org/officeDocument/2006/relationships/font" Target="fonts/LexendMedium-bold.fntdata"/><Relationship Id="rId23" Type="http://schemas.openxmlformats.org/officeDocument/2006/relationships/font" Target="fonts/LexendMedium-regular.fntdata"/><Relationship Id="rId60" Type="http://schemas.openxmlformats.org/officeDocument/2006/relationships/font" Target="fonts/CaveatSemiBold-bold.fntdata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29" Type="http://schemas.openxmlformats.org/officeDocument/2006/relationships/font" Target="fonts/MerriweatherBlack-bold.fntdata"/><Relationship Id="rId51" Type="http://schemas.openxmlformats.org/officeDocument/2006/relationships/font" Target="fonts/Oswald-regular.fntdata"/><Relationship Id="rId50" Type="http://schemas.openxmlformats.org/officeDocument/2006/relationships/font" Target="fonts/NunitoExtraBold-boldItalic.fntdata"/><Relationship Id="rId53" Type="http://schemas.openxmlformats.org/officeDocument/2006/relationships/font" Target="fonts/Comfortaa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6.xml"/><Relationship Id="rId55" Type="http://schemas.openxmlformats.org/officeDocument/2006/relationships/font" Target="fonts/PlayfairDisplay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Comfortaa-bold.fntdata"/><Relationship Id="rId13" Type="http://schemas.openxmlformats.org/officeDocument/2006/relationships/slide" Target="slides/slide8.xml"/><Relationship Id="rId57" Type="http://schemas.openxmlformats.org/officeDocument/2006/relationships/font" Target="fonts/PlayfairDisplaySemiBold-italic.fntdata"/><Relationship Id="rId12" Type="http://schemas.openxmlformats.org/officeDocument/2006/relationships/slide" Target="slides/slide7.xml"/><Relationship Id="rId56" Type="http://schemas.openxmlformats.org/officeDocument/2006/relationships/font" Target="fonts/PlayfairDisplaySemiBold-bold.fntdata"/><Relationship Id="rId15" Type="http://schemas.openxmlformats.org/officeDocument/2006/relationships/font" Target="fonts/LoraSemiBold-regular.fntdata"/><Relationship Id="rId59" Type="http://schemas.openxmlformats.org/officeDocument/2006/relationships/font" Target="fonts/CaveatSemiBold-regular.fntdata"/><Relationship Id="rId14" Type="http://schemas.openxmlformats.org/officeDocument/2006/relationships/slide" Target="slides/slide9.xml"/><Relationship Id="rId58" Type="http://schemas.openxmlformats.org/officeDocument/2006/relationships/font" Target="fonts/PlayfairDisplaySemiBold-boldItalic.fntdata"/><Relationship Id="rId17" Type="http://schemas.openxmlformats.org/officeDocument/2006/relationships/font" Target="fonts/LoraSemiBold-italic.fntdata"/><Relationship Id="rId16" Type="http://schemas.openxmlformats.org/officeDocument/2006/relationships/font" Target="fonts/LoraSemiBold-bold.fntdata"/><Relationship Id="rId19" Type="http://schemas.openxmlformats.org/officeDocument/2006/relationships/font" Target="fonts/NunitoMedium-regular.fntdata"/><Relationship Id="rId18" Type="http://schemas.openxmlformats.org/officeDocument/2006/relationships/font" Target="fonts/Lora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a4f3a7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a4f3a7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4f3a79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4f3a79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a4f3a79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a4f3a79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4f3a79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a4f3a79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4f3a79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4f3a79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a4f3a79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a4f3a79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4f3a79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4f3a79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4f3a79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4f3a79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10426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880">
                <a:latin typeface="Nunito ExtraBold"/>
                <a:ea typeface="Nunito ExtraBold"/>
                <a:cs typeface="Nunito ExtraBold"/>
                <a:sym typeface="Nunito ExtraBold"/>
              </a:rPr>
              <a:t>Automated Mentee Mentor matching - </a:t>
            </a:r>
            <a:r>
              <a:rPr lang="en-GB" sz="4880">
                <a:latin typeface="Nunito ExtraBold"/>
                <a:ea typeface="Nunito ExtraBold"/>
                <a:cs typeface="Nunito ExtraBold"/>
                <a:sym typeface="Nunito ExtraBold"/>
              </a:rPr>
              <a:t>Algorithm Presentation</a:t>
            </a:r>
            <a:endParaRPr sz="488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15875" y="35782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36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What did the data say to the mentor?</a:t>
            </a:r>
            <a:endParaRPr b="1" sz="2436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736">
                <a:solidFill>
                  <a:srgbClr val="00FF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I feel like I’m just not getting the right insight!</a:t>
            </a:r>
            <a:endParaRPr i="1" sz="4436">
              <a:solidFill>
                <a:srgbClr val="00FF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05100" y="4595200"/>
            <a:ext cx="2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E1E1E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Presented by Arani Bosire</a:t>
            </a:r>
            <a:endParaRPr>
              <a:solidFill>
                <a:srgbClr val="1E1E1E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EB Garamond Medium"/>
                <a:ea typeface="EB Garamond Medium"/>
                <a:cs typeface="EB Garamond Medium"/>
                <a:sym typeface="EB Garamond Medium"/>
              </a:rPr>
              <a:t>Data Overview - Summary of mentor and mentee demographics and profiles.</a:t>
            </a:r>
            <a:endParaRPr sz="202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900"/>
            <a:ext cx="6670875" cy="4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670875" y="1018250"/>
            <a:ext cx="23367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Summary of Total Matches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Total Matches: 50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Mentee Categories Count: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Advancing Career: 14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Starting a Business: 12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Developing Skills: 12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Transitioning Career: 12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Mentor Skills Count: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Leadership Skills: 29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Expanding Network: 10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Giving Back: 10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- Sharing Expertise: 1</a:t>
            </a:r>
            <a:endParaRPr sz="120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1420">
                <a:latin typeface="EB Garamond SemiBold"/>
                <a:ea typeface="EB Garamond SemiBold"/>
                <a:cs typeface="EB Garamond SemiBold"/>
                <a:sym typeface="EB Garamond SemiBold"/>
              </a:rPr>
              <a:t>Matching Algorithm &amp; Weights</a:t>
            </a:r>
            <a:endParaRPr sz="142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20">
                <a:latin typeface="EB Garamond SemiBold"/>
                <a:ea typeface="EB Garamond SemiBold"/>
                <a:cs typeface="EB Garamond SemiBold"/>
                <a:sym typeface="EB Garamond SemiBold"/>
              </a:rPr>
              <a:t>Explanation of the proprietary matching algorithm.Overview of weighted factors used in the matching process.</a:t>
            </a:r>
            <a:endParaRPr sz="142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5" y="755450"/>
            <a:ext cx="6253151" cy="42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383675" y="1266300"/>
            <a:ext cx="2624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The algorithm pairs mentees with mentors based on their goals and expertise while assigning weights to key factors that influence match quality.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Weighted Factors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- Giving back to the community: 1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- Expanding professional network: 2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- Developing leadership skills: 4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- Sharing expertise: 5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- Understanding the younger generation: 3</a:t>
            </a:r>
            <a:endParaRPr sz="10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33375" y="5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Match Types &amp; Compatibility Score Calculation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6100"/>
            <a:ext cx="9144000" cy="26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1375" y="3511675"/>
            <a:ext cx="89424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Nunito Medium"/>
                <a:ea typeface="Nunito Medium"/>
                <a:cs typeface="Nunito Medium"/>
                <a:sym typeface="Nunito Medium"/>
              </a:rPr>
              <a:t>Scores range from 0 to 10, with higher values indicating better matches: above 8 is excellent, 6-8 is good, 4-6 is fair, and below 4 is poor.</a:t>
            </a:r>
            <a:endParaRPr>
              <a:solidFill>
                <a:srgbClr val="6AA84F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Analytics of Match Outcomes</a:t>
            </a:r>
            <a:endParaRPr sz="23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5" y="572700"/>
            <a:ext cx="8664425" cy="39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11700" y="4562500"/>
            <a:ext cx="84237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CC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 bar chart indicates a concentration of compatibility scores around 4, suggesting many moderate matches but fewer extreme scores.</a:t>
            </a:r>
            <a:endParaRPr sz="1300">
              <a:solidFill>
                <a:srgbClr val="CC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Skills &amp; Goal Alignment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8850"/>
            <a:ext cx="6071974" cy="44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383675" y="1527375"/>
            <a:ext cx="27603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Lora SemiBold"/>
                <a:ea typeface="Lora SemiBold"/>
                <a:cs typeface="Lora SemiBold"/>
                <a:sym typeface="Lora SemiBold"/>
              </a:rPr>
              <a:t>Dark red: Strong alignment between mentor skills and mentee goal.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Lora SemiBold"/>
                <a:ea typeface="Lora SemiBold"/>
                <a:cs typeface="Lora SemiBold"/>
                <a:sym typeface="Lora SemiBold"/>
              </a:rPr>
              <a:t>Light red: Moderate alignment.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Lora SemiBold"/>
                <a:ea typeface="Lora SemiBold"/>
                <a:cs typeface="Lora SemiBold"/>
                <a:sym typeface="Lora SemiBold"/>
              </a:rPr>
              <a:t>Light blue: Weak alignment.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Lora SemiBold"/>
                <a:ea typeface="Lora SemiBold"/>
                <a:cs typeface="Lora SemiBold"/>
                <a:sym typeface="Lora SemiBold"/>
              </a:rPr>
              <a:t>Dark blue: Very weak alignment.</a:t>
            </a:r>
            <a:endParaRPr sz="1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Roboto Mono"/>
                <a:ea typeface="Roboto Mono"/>
                <a:cs typeface="Roboto Mono"/>
                <a:sym typeface="Roboto Mono"/>
              </a:rPr>
              <a:t>Communication &amp; Time Commitment Analysis</a:t>
            </a:r>
            <a:endParaRPr sz="20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17750" y="1152475"/>
            <a:ext cx="48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650"/>
            <a:ext cx="5010150" cy="35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796225" y="1409900"/>
            <a:ext cx="33477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Roboto Mono"/>
                <a:ea typeface="Roboto Mono"/>
                <a:cs typeface="Roboto Mono"/>
                <a:sym typeface="Roboto Mono"/>
              </a:rPr>
              <a:t>Out of a total of 50 mentor-mentee pairs, there were 9 communication matches, accounting for 18.00% of the pairs, and 12 time commitment matches, representing 24.00% of the pairs.</a:t>
            </a:r>
            <a:endParaRPr>
              <a:solidFill>
                <a:srgbClr val="20124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300250" y="1005225"/>
            <a:ext cx="4373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1C232"/>
                </a:solidFill>
              </a:rPr>
              <a:t>Improvements to the Algorithm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Dynamic Weighting: Adjust weights based on mentor and mentee feedback to improve match quality.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Machine Learning Integration: Use machine learning to predict compatibility from historical successful pairings.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Feedback Loop: Gather post-mentorship feedback to continually refine the matching process.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182675" y="496075"/>
            <a:ext cx="3759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1C232"/>
                </a:solidFill>
              </a:rPr>
              <a:t>Assumptions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Importance Variation: Gather participant data to determine the significance of different matching factors rather than assuming equal importance.</a:t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Profile Updates: Enable regular updates to mentor and mentee profiles to capture evolving skills and goals.</a:t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Diversity Consideration: Promote diversity and inclusion in pairings by assessing potential biases and encouraging varied matches.</a:t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1853750" y="274150"/>
            <a:ext cx="6031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          </a:t>
            </a:r>
            <a:r>
              <a:rPr lang="en-GB" sz="4500">
                <a:solidFill>
                  <a:srgbClr val="990000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THE END</a:t>
            </a:r>
            <a:endParaRPr sz="4500">
              <a:solidFill>
                <a:srgbClr val="990000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462100" y="2963375"/>
            <a:ext cx="7036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"The future is not about competing with machines but partnering with them using data and AI."</a:t>
            </a:r>
            <a:r>
              <a:rPr lang="en-GB" sz="2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endParaRPr sz="32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