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12"/>
  </p:notesMasterIdLst>
  <p:sldIdLst>
    <p:sldId id="267" r:id="rId2"/>
    <p:sldId id="263" r:id="rId3"/>
    <p:sldId id="268" r:id="rId4"/>
    <p:sldId id="274" r:id="rId5"/>
    <p:sldId id="271" r:id="rId6"/>
    <p:sldId id="272" r:id="rId7"/>
    <p:sldId id="273" r:id="rId8"/>
    <p:sldId id="275" r:id="rId9"/>
    <p:sldId id="27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2" userDrawn="1">
          <p15:clr>
            <a:srgbClr val="A4A3A4"/>
          </p15:clr>
        </p15:guide>
        <p15:guide id="4" orient="horz" pos="4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544261-B301-D560-230B-38770EACC112}" name="James Omutsani" initials="JO" userId="S::jomutsani@psi.org::43be2e40-1f09-49e5-89a4-ee398238e690" providerId="AD"/>
  <p188:author id="{38D67AC1-8193-8F2F-08F7-E7600B364097}" name="Bonventure Amollo" initials="BA" userId="Bonventure Amollo" providerId="None"/>
  <p188:author id="{76C9EDF5-7C0B-2499-3CA4-007BC80C216A}" name="Thierno Mamadou Ba" initials="TMB" userId="S::tba@psi.org::95e681e7-1141-4287-aba4-3adfbd9588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3366FF"/>
    <a:srgbClr val="00517C"/>
    <a:srgbClr val="45C1A4"/>
    <a:srgbClr val="003350"/>
    <a:srgbClr val="25AADD"/>
    <a:srgbClr val="76B5DB"/>
    <a:srgbClr val="1C1C1C"/>
    <a:srgbClr val="0000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617" autoAdjust="0"/>
  </p:normalViewPr>
  <p:slideViewPr>
    <p:cSldViewPr snapToGrid="0" snapToObject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  <p:guide pos="452"/>
        <p:guide orient="horz" pos="41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11793-2880-AE42-B507-E6BCE7B82E70}" type="datetimeFigureOut">
              <a:rPr lang="it-IT" smtClean="0"/>
              <a:t>07/03/2023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311719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623438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935157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1246876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558595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870314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2182033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2493752" algn="l" defTabSz="623438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2091b68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b82091b68f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b82091b68f_0_10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age" type="title">
  <p:cSld name="Title page">
    <p:bg>
      <p:bgPr>
        <a:solidFill>
          <a:srgbClr val="00335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5174603" y="3771119"/>
            <a:ext cx="1842800" cy="0"/>
          </a:xfrm>
          <a:prstGeom prst="straightConnector1">
            <a:avLst/>
          </a:prstGeom>
          <a:noFill/>
          <a:ln w="38100" cap="flat" cmpd="sng">
            <a:solidFill>
              <a:srgbClr val="25AA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72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image 1">
  <p:cSld name="Section title and image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0"/>
            <a:ext cx="4927200" cy="6858000"/>
          </a:xfrm>
          <a:prstGeom prst="rect">
            <a:avLst/>
          </a:prstGeom>
          <a:solidFill>
            <a:srgbClr val="25AADD">
              <a:alpha val="6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12"/>
          <p:cNvSpPr/>
          <p:nvPr/>
        </p:nvSpPr>
        <p:spPr>
          <a:xfrm>
            <a:off x="0" y="0"/>
            <a:ext cx="4579200" cy="6858000"/>
          </a:xfrm>
          <a:prstGeom prst="rect">
            <a:avLst/>
          </a:prstGeom>
          <a:solidFill>
            <a:srgbClr val="25AA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522433" y="1745951"/>
            <a:ext cx="5393600" cy="20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6522433" y="3877651"/>
            <a:ext cx="5393600" cy="12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AADD"/>
              </a:buClr>
              <a:buSzPts val="1800"/>
              <a:buNone/>
              <a:defRPr>
                <a:solidFill>
                  <a:srgbClr val="25AAD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3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left">
  <p:cSld name="Caption le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flipH="1">
            <a:off x="367" y="5364733"/>
            <a:ext cx="6160400" cy="1493200"/>
          </a:xfrm>
          <a:prstGeom prst="rect">
            <a:avLst/>
          </a:prstGeom>
          <a:solidFill>
            <a:srgbClr val="25AADD">
              <a:alpha val="661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/>
          <p:nvPr/>
        </p:nvSpPr>
        <p:spPr>
          <a:xfrm flipH="1">
            <a:off x="0" y="5669200"/>
            <a:ext cx="5870800" cy="1188800"/>
          </a:xfrm>
          <a:prstGeom prst="rect">
            <a:avLst/>
          </a:prstGeom>
          <a:solidFill>
            <a:srgbClr val="25AA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07033" y="5944033"/>
            <a:ext cx="5620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100"/>
              <a:buFont typeface="Open Sans Light"/>
              <a:buNone/>
              <a:defRPr sz="1467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107032" y="6333200"/>
            <a:ext cx="3395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88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 righ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443" y="5364733"/>
            <a:ext cx="12190800" cy="1493200"/>
          </a:xfrm>
          <a:prstGeom prst="rect">
            <a:avLst/>
          </a:prstGeom>
          <a:solidFill>
            <a:srgbClr val="25AADD">
              <a:alpha val="661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4"/>
          <p:cNvSpPr/>
          <p:nvPr/>
        </p:nvSpPr>
        <p:spPr>
          <a:xfrm>
            <a:off x="574272" y="5669200"/>
            <a:ext cx="11618000" cy="1188800"/>
          </a:xfrm>
          <a:prstGeom prst="rect">
            <a:avLst/>
          </a:prstGeom>
          <a:solidFill>
            <a:srgbClr val="25AA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5418300" y="5944033"/>
            <a:ext cx="6121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r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100"/>
              <a:buFont typeface="Open Sans Light"/>
              <a:buNone/>
              <a:defRPr sz="1467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8144565" y="6333133"/>
            <a:ext cx="3395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67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left border">
  <p:cSld name="Caption left bor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3961833"/>
            <a:ext cx="6075200" cy="1362800"/>
          </a:xfrm>
          <a:prstGeom prst="rect">
            <a:avLst/>
          </a:prstGeom>
          <a:solidFill>
            <a:srgbClr val="006E90">
              <a:alpha val="48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5"/>
          <p:cNvSpPr/>
          <p:nvPr/>
        </p:nvSpPr>
        <p:spPr>
          <a:xfrm>
            <a:off x="0" y="4266300"/>
            <a:ext cx="6075200" cy="2591600"/>
          </a:xfrm>
          <a:prstGeom prst="rect">
            <a:avLst/>
          </a:prstGeom>
          <a:solidFill>
            <a:srgbClr val="006E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80600" y="4483800"/>
            <a:ext cx="1792400" cy="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SzPts val="1100"/>
              <a:buFont typeface="Open Sans Light"/>
              <a:buNone/>
              <a:defRPr sz="1467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2"/>
          </p:nvPr>
        </p:nvSpPr>
        <p:spPr>
          <a:xfrm>
            <a:off x="180600" y="6217600"/>
            <a:ext cx="1792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84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0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-Image">
  <p:cSld name="Placeholder-Ima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237061" marR="0" lvl="0" indent="-4233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5926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8466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006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006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75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Placeholder-Image">
  <p:cSld name="26_Placeholder-Imag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237061" marR="0" lvl="0" indent="-24552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23706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22859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23706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23706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23706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23706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23706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23706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11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3552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7819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7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3"/>
          <p:cNvCxnSpPr/>
          <p:nvPr/>
        </p:nvCxnSpPr>
        <p:spPr>
          <a:xfrm>
            <a:off x="5174603" y="3771119"/>
            <a:ext cx="1842800" cy="0"/>
          </a:xfrm>
          <a:prstGeom prst="straightConnector1">
            <a:avLst/>
          </a:prstGeom>
          <a:noFill/>
          <a:ln w="38100" cap="flat" cmpd="sng">
            <a:solidFill>
              <a:srgbClr val="25AAD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38751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340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8FB3-C75D-49D7-9554-8D499333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CF3-C222-402B-A407-CDF9964C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5661-147F-4E0F-9CDA-0C692EA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6B4E-3010-4E53-8EB9-65173D35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1ACD-B0F7-4B68-BBD5-3402ECBD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buSzPct val="25000"/>
            </a:pPr>
            <a:r>
              <a:rPr lang="en-US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page </a:t>
            </a:r>
            <a:fld id="{00000000-1234-1234-1234-123412341234}" type="slidenum">
              <a:rPr lang="en-US" sz="100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pPr>
                <a:buSzPct val="25000"/>
              </a:pPr>
              <a:t>‹#›</a:t>
            </a:fld>
            <a:endParaRPr lang="en-US"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0040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4707467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828800"/>
            <a:ext cx="4876800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29867" y="3810000"/>
            <a:ext cx="4842933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219200" y="64008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PAGE </a:t>
            </a:r>
            <a:fld id="{7F09CF4E-4090-4222-80FF-4421927194DA}" type="slidenum">
              <a:rPr lang="en-US" smtClean="0"/>
              <a:pPr>
                <a:defRPr/>
              </a:pPr>
              <a:t>‹#›</a:t>
            </a:fld>
            <a:endParaRPr lang="en-US" sz="1400">
              <a:latin typeface="Times" pitchFamily="27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990600"/>
            <a:ext cx="9753600" cy="660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4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7200" y="18848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4" name="Google Shape;24;p4"/>
          <p:cNvCxnSpPr/>
          <p:nvPr/>
        </p:nvCxnSpPr>
        <p:spPr>
          <a:xfrm>
            <a:off x="632751" y="1345079"/>
            <a:ext cx="1194000" cy="0"/>
          </a:xfrm>
          <a:prstGeom prst="straightConnector1">
            <a:avLst/>
          </a:prstGeom>
          <a:noFill/>
          <a:ln w="38100" cap="flat" cmpd="sng">
            <a:solidFill>
              <a:srgbClr val="25AA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17200" y="328667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87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17200" y="328667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aphicFrame>
        <p:nvGraphicFramePr>
          <p:cNvPr id="29" name="Google Shape;29;p5"/>
          <p:cNvGraphicFramePr/>
          <p:nvPr/>
        </p:nvGraphicFramePr>
        <p:xfrm>
          <a:off x="639333" y="13367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0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9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9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9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5F5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5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632751" y="1345079"/>
            <a:ext cx="1194000" cy="0"/>
          </a:xfrm>
          <a:prstGeom prst="straightConnector1">
            <a:avLst/>
          </a:prstGeom>
          <a:noFill/>
          <a:ln w="38100" cap="flat" cmpd="sng">
            <a:solidFill>
              <a:srgbClr val="25AAD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328667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7200" y="18848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341600" y="18848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21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517200" y="5376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7200" y="1922167"/>
            <a:ext cx="3744000" cy="42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43" name="Google Shape;43;p8"/>
          <p:cNvCxnSpPr/>
          <p:nvPr/>
        </p:nvCxnSpPr>
        <p:spPr>
          <a:xfrm>
            <a:off x="632751" y="1649879"/>
            <a:ext cx="1194000" cy="0"/>
          </a:xfrm>
          <a:prstGeom prst="straightConnector1">
            <a:avLst/>
          </a:prstGeom>
          <a:noFill/>
          <a:ln w="38100" cap="flat" cmpd="sng">
            <a:solidFill>
              <a:srgbClr val="25AAD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7094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66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rgbClr val="00335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5944567" y="-100"/>
            <a:ext cx="6247600" cy="6858000"/>
          </a:xfrm>
          <a:prstGeom prst="rect">
            <a:avLst/>
          </a:prstGeom>
          <a:solidFill>
            <a:srgbClr val="25AADD">
              <a:alpha val="6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6249033" y="-100"/>
            <a:ext cx="5942800" cy="6858000"/>
          </a:xfrm>
          <a:prstGeom prst="rect">
            <a:avLst/>
          </a:prstGeom>
          <a:solidFill>
            <a:srgbClr val="25AA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354000" y="3743800"/>
            <a:ext cx="5315200" cy="12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AADD"/>
              </a:buClr>
              <a:buSzPts val="1800"/>
              <a:buNone/>
              <a:defRPr>
                <a:solidFill>
                  <a:srgbClr val="25AAD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6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image">
  <p:cSld name="Section title and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7246667" y="-100"/>
            <a:ext cx="4945600" cy="6858000"/>
          </a:xfrm>
          <a:prstGeom prst="rect">
            <a:avLst/>
          </a:prstGeom>
          <a:solidFill>
            <a:srgbClr val="25AADD">
              <a:alpha val="66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1"/>
          <p:cNvSpPr/>
          <p:nvPr/>
        </p:nvSpPr>
        <p:spPr>
          <a:xfrm>
            <a:off x="7585200" y="-100"/>
            <a:ext cx="4606800" cy="6858000"/>
          </a:xfrm>
          <a:prstGeom prst="rect">
            <a:avLst/>
          </a:prstGeom>
          <a:solidFill>
            <a:srgbClr val="25AADD">
              <a:alpha val="7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7848733" y="735767"/>
            <a:ext cx="4024400" cy="1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979267" y="2477933"/>
            <a:ext cx="3834400" cy="2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AADD"/>
              </a:buClr>
              <a:buSzPts val="1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05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B4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3639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8848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Google Shape;9;p1"/>
          <p:cNvSpPr/>
          <p:nvPr/>
        </p:nvSpPr>
        <p:spPr>
          <a:xfrm>
            <a:off x="0" y="6701533"/>
            <a:ext cx="12192000" cy="156400"/>
          </a:xfrm>
          <a:prstGeom prst="rect">
            <a:avLst/>
          </a:prstGeom>
          <a:solidFill>
            <a:srgbClr val="25AA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300985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9" r:id="rId19"/>
    <p:sldLayoutId id="2147483880" r:id="rId20"/>
    <p:sldLayoutId id="2147483881" r:id="rId21"/>
    <p:sldLayoutId id="21474838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rlaoliveira/country-data-on-covid19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F5138D6-7E1E-8F2A-D5C0-2D1DCB9D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2143798"/>
          </a:xfrm>
        </p:spPr>
        <p:txBody>
          <a:bodyPr/>
          <a:lstStyle/>
          <a:p>
            <a:r>
              <a:rPr lang="en-US" dirty="0"/>
              <a:t>Presentation On</a:t>
            </a:r>
          </a:p>
          <a:p>
            <a:r>
              <a:rPr lang="en-US" sz="1400" dirty="0"/>
              <a:t>COVID-19 Trends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 By </a:t>
            </a:r>
          </a:p>
          <a:p>
            <a:r>
              <a:rPr lang="en-US" sz="1400" dirty="0"/>
              <a:t>Bonventure Odhiambo</a:t>
            </a:r>
          </a:p>
          <a:p>
            <a:r>
              <a:rPr lang="en-US" sz="1400" dirty="0" err="1"/>
              <a:t>Msc</a:t>
            </a:r>
            <a:r>
              <a:rPr lang="en-US" sz="1400" dirty="0"/>
              <a:t> Data Science</a:t>
            </a:r>
          </a:p>
          <a:p>
            <a:r>
              <a:rPr lang="en-US" sz="1400" dirty="0"/>
              <a:t>European Leadership University</a:t>
            </a:r>
            <a:endParaRPr lang="en-US" dirty="0"/>
          </a:p>
        </p:txBody>
      </p:sp>
      <p:sp>
        <p:nvSpPr>
          <p:cNvPr id="170" name="Google Shape;170;p38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DATA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D64E-419A-A2BF-70E1-B91FD11C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7214-FB59-9EBA-34C9-7124A1E8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32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6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1559B5-9CD3-9C39-1368-72D5022BE2A8}"/>
              </a:ext>
            </a:extLst>
          </p:cNvPr>
          <p:cNvGrpSpPr/>
          <p:nvPr/>
        </p:nvGrpSpPr>
        <p:grpSpPr>
          <a:xfrm>
            <a:off x="6621624" y="1342557"/>
            <a:ext cx="4439021" cy="457200"/>
            <a:chOff x="6621624" y="1342557"/>
            <a:chExt cx="4439021" cy="4572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132998-F521-4913-A2C8-B7442FC3F911}"/>
                </a:ext>
              </a:extLst>
            </p:cNvPr>
            <p:cNvSpPr txBox="1"/>
            <p:nvPr/>
          </p:nvSpPr>
          <p:spPr>
            <a:xfrm>
              <a:off x="7178453" y="1417268"/>
              <a:ext cx="3882192" cy="307777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defTabSz="914377">
                <a:defRPr/>
              </a:pPr>
              <a:r>
                <a:rPr lang="en-US" altLang="ko-KR" sz="1400" dirty="0"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Business Case on COVID-19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0F4808-35BA-4482-AB10-55B3CF80AB7B}"/>
                </a:ext>
              </a:extLst>
            </p:cNvPr>
            <p:cNvSpPr/>
            <p:nvPr/>
          </p:nvSpPr>
          <p:spPr>
            <a:xfrm>
              <a:off x="6621624" y="1342557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E935F7-9E8C-4123-80E4-736C3C242AFD}"/>
                </a:ext>
              </a:extLst>
            </p:cNvPr>
            <p:cNvSpPr txBox="1"/>
            <p:nvPr/>
          </p:nvSpPr>
          <p:spPr>
            <a:xfrm>
              <a:off x="6621624" y="1342557"/>
              <a:ext cx="457200" cy="457200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1</a:t>
              </a:r>
              <a:endParaRPr kumimoji="0" lang="ko-KR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F8EE650B-FD34-B91D-0F13-39E8FFC3C8D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Outline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FB2E36-94DD-283F-92EF-B3533832D8F5}"/>
              </a:ext>
            </a:extLst>
          </p:cNvPr>
          <p:cNvGrpSpPr/>
          <p:nvPr/>
        </p:nvGrpSpPr>
        <p:grpSpPr>
          <a:xfrm>
            <a:off x="6621624" y="1998404"/>
            <a:ext cx="5216376" cy="457200"/>
            <a:chOff x="6621624" y="1342557"/>
            <a:chExt cx="4439021" cy="45720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A54CD2-1B74-87ED-4B25-6CAECB4379DF}"/>
                </a:ext>
              </a:extLst>
            </p:cNvPr>
            <p:cNvSpPr txBox="1"/>
            <p:nvPr/>
          </p:nvSpPr>
          <p:spPr>
            <a:xfrm>
              <a:off x="7095473" y="1417268"/>
              <a:ext cx="3965172" cy="307777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defTabSz="914377"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Data Profile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3B1583-6E4B-9FC3-087D-1F470F9F4B47}"/>
                </a:ext>
              </a:extLst>
            </p:cNvPr>
            <p:cNvSpPr/>
            <p:nvPr/>
          </p:nvSpPr>
          <p:spPr>
            <a:xfrm>
              <a:off x="6621624" y="1342557"/>
              <a:ext cx="389067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0DDF2D-6C92-E829-C7F3-BFDE8FA93A28}"/>
                </a:ext>
              </a:extLst>
            </p:cNvPr>
            <p:cNvSpPr txBox="1"/>
            <p:nvPr/>
          </p:nvSpPr>
          <p:spPr>
            <a:xfrm>
              <a:off x="6621624" y="1417268"/>
              <a:ext cx="389067" cy="307777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2</a:t>
              </a:r>
              <a:endParaRPr kumimoji="0" lang="ko-KR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624B84-9390-6009-1370-F87DFEF28B75}"/>
              </a:ext>
            </a:extLst>
          </p:cNvPr>
          <p:cNvGrpSpPr/>
          <p:nvPr/>
        </p:nvGrpSpPr>
        <p:grpSpPr>
          <a:xfrm>
            <a:off x="6621624" y="2654251"/>
            <a:ext cx="4439021" cy="457200"/>
            <a:chOff x="6621624" y="1342557"/>
            <a:chExt cx="4439021" cy="45720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0082DF3-6019-6866-B655-6D3B4D657251}"/>
                </a:ext>
              </a:extLst>
            </p:cNvPr>
            <p:cNvSpPr txBox="1"/>
            <p:nvPr/>
          </p:nvSpPr>
          <p:spPr>
            <a:xfrm>
              <a:off x="7178453" y="1417268"/>
              <a:ext cx="3882192" cy="307777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defTabSz="914377"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Trends on COVID 19 indicators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50E4CE-C1BA-BFC2-9FD1-CE3DACE27A71}"/>
                </a:ext>
              </a:extLst>
            </p:cNvPr>
            <p:cNvSpPr/>
            <p:nvPr/>
          </p:nvSpPr>
          <p:spPr>
            <a:xfrm>
              <a:off x="6621624" y="1342557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A55200A-0D46-9E8B-70EA-77A83D29E89A}"/>
                </a:ext>
              </a:extLst>
            </p:cNvPr>
            <p:cNvSpPr txBox="1"/>
            <p:nvPr/>
          </p:nvSpPr>
          <p:spPr>
            <a:xfrm>
              <a:off x="6621624" y="1417268"/>
              <a:ext cx="457200" cy="307777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3</a:t>
              </a:r>
              <a:endParaRPr kumimoji="0" lang="ko-KR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C7E7A0-1813-6A0E-5105-4E97B27E4E42}"/>
              </a:ext>
            </a:extLst>
          </p:cNvPr>
          <p:cNvGrpSpPr/>
          <p:nvPr/>
        </p:nvGrpSpPr>
        <p:grpSpPr>
          <a:xfrm>
            <a:off x="6621624" y="3230921"/>
            <a:ext cx="5216376" cy="457200"/>
            <a:chOff x="6621624" y="1342557"/>
            <a:chExt cx="4439021" cy="457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C59D5A-9C43-9017-12AF-B0E9A8B3F462}"/>
                </a:ext>
              </a:extLst>
            </p:cNvPr>
            <p:cNvSpPr txBox="1"/>
            <p:nvPr/>
          </p:nvSpPr>
          <p:spPr>
            <a:xfrm>
              <a:off x="7095473" y="1417268"/>
              <a:ext cx="3965172" cy="307777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defTabSz="914377"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Conclusion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4BD1AD-74B1-EF32-AD22-393B937867BF}"/>
                </a:ext>
              </a:extLst>
            </p:cNvPr>
            <p:cNvSpPr/>
            <p:nvPr/>
          </p:nvSpPr>
          <p:spPr>
            <a:xfrm>
              <a:off x="6621624" y="1342557"/>
              <a:ext cx="389067" cy="457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EB5C65-E01F-E058-0CFD-BDC77B2C09E8}"/>
                </a:ext>
              </a:extLst>
            </p:cNvPr>
            <p:cNvSpPr txBox="1"/>
            <p:nvPr/>
          </p:nvSpPr>
          <p:spPr>
            <a:xfrm>
              <a:off x="6621624" y="1417268"/>
              <a:ext cx="389067" cy="307777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34" charset="-127"/>
                  <a:cs typeface="Arial" pitchFamily="34" charset="0"/>
                </a:rPr>
                <a:t>4</a:t>
              </a:r>
              <a:endParaRPr kumimoji="0" lang="ko-KR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1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7B655A-DFA4-F669-0B52-3AA32BA7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3366FF"/>
                </a:solidFill>
                <a:latin typeface="Century Gothic" panose="020B0502020202020204" pitchFamily="34" charset="0"/>
              </a:rPr>
              <a:t>COVID-19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FCCD9-3218-62A9-3A41-045721DE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0" y="1278700"/>
            <a:ext cx="11157600" cy="4917384"/>
          </a:xfrm>
        </p:spPr>
        <p:txBody>
          <a:bodyPr/>
          <a:lstStyle/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On March 11, 2020, the World Health Organization (WHO) declared the coronavirus disease 2019 (COVID-19) outbreak as a global pandemic.</a:t>
            </a: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Containment measures were put in place in most countries to limit or “contain” the spread or transmission of the COVID-19 virus.</a:t>
            </a: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These measures included lockdowns, quarantine, isolation, and cordon sanitaire.</a:t>
            </a: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As seen in several countries containment can be effective to prevent or reduce infections in the short-term but don’t necessarily work longer-term once movement and travel open up again. </a:t>
            </a: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This business case aims to understand the current worldwide COVID-19 trends in a bid to determine whether the containment measures and the vaccinations drive are effective or not.  </a:t>
            </a:r>
          </a:p>
        </p:txBody>
      </p:sp>
    </p:spTree>
    <p:extLst>
      <p:ext uri="{BB962C8B-B14F-4D97-AF65-F5344CB8AC3E}">
        <p14:creationId xmlns:p14="http://schemas.microsoft.com/office/powerpoint/2010/main" val="28544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7B655A-DFA4-F669-0B52-3AA32BA7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3366FF"/>
                </a:solidFill>
                <a:latin typeface="Century Gothic" panose="020B0502020202020204" pitchFamily="34" charset="0"/>
              </a:rPr>
              <a:t>DATA PROFILE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FCCD9-3218-62A9-3A41-045721DE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0" y="1278700"/>
            <a:ext cx="11157600" cy="4917384"/>
          </a:xfrm>
        </p:spPr>
        <p:txBody>
          <a:bodyPr/>
          <a:lstStyle/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global COVID-19 data was downloaded from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kaggle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at the URL: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hlinkClick r:id="rId2"/>
              </a:rPr>
              <a:t>https://www.kaggle.com/datasets/carlaoliveira/country-data-on-covid19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data was downloaded in CSV format and includes all historical data on the pandemic up to 03/01/2023, following a 1-line format per country and date.</a:t>
            </a: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data included the following core variables: new cases, new deaths, total deaths, total cases, prevalence, incidence and vaccination ratio.</a:t>
            </a: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Line Charts and Bar graphs were used to show trends over time and for comparison of groups respectively.</a:t>
            </a: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Python was used to generate the graphs and charts. The </a:t>
            </a:r>
            <a:r>
              <a:rPr lang="en-US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matplotlib.pyplot.plot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library was used 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396345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F7A9E-3EAE-7718-E5F1-ADA99366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7397" y="560740"/>
            <a:ext cx="8775510" cy="4348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7AE8D0-E157-093F-061E-D66DE5F7D10F}"/>
              </a:ext>
            </a:extLst>
          </p:cNvPr>
          <p:cNvSpPr txBox="1"/>
          <p:nvPr/>
        </p:nvSpPr>
        <p:spPr>
          <a:xfrm>
            <a:off x="1978924" y="5297966"/>
            <a:ext cx="6960360" cy="13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The mean global COVID-19 cases have continued to increase from 2020 to date.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From a slightly low number of </a:t>
            </a:r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1730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cases in the first quarter of 2020 to </a:t>
            </a:r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3,052,710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in the first quarter of 2023.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8E5510-655E-F657-0A74-4C3BFC0A9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98272"/>
              </p:ext>
            </p:extLst>
          </p:nvPr>
        </p:nvGraphicFramePr>
        <p:xfrm>
          <a:off x="10317707" y="779434"/>
          <a:ext cx="1378424" cy="2667000"/>
        </p:xfrm>
        <a:graphic>
          <a:graphicData uri="http://schemas.openxmlformats.org/drawingml/2006/table">
            <a:tbl>
              <a:tblPr/>
              <a:tblGrid>
                <a:gridCol w="689212">
                  <a:extLst>
                    <a:ext uri="{9D8B030D-6E8A-4147-A177-3AD203B41FA5}">
                      <a16:colId xmlns:a16="http://schemas.microsoft.com/office/drawing/2014/main" val="3691052187"/>
                    </a:ext>
                  </a:extLst>
                </a:gridCol>
                <a:gridCol w="689212">
                  <a:extLst>
                    <a:ext uri="{9D8B030D-6E8A-4147-A177-3AD203B41FA5}">
                      <a16:colId xmlns:a16="http://schemas.microsoft.com/office/drawing/2014/main" val="36167461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8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150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66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6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898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970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44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35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40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1734.09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26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811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2851.91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900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5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1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F7A9E-3EAE-7718-E5F1-ADA99366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7104" y="552394"/>
            <a:ext cx="9348355" cy="4601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C0AD5-61D2-376E-2160-016EC0B030EF}"/>
              </a:ext>
            </a:extLst>
          </p:cNvPr>
          <p:cNvSpPr txBox="1"/>
          <p:nvPr/>
        </p:nvSpPr>
        <p:spPr>
          <a:xfrm>
            <a:off x="1978924" y="5297966"/>
            <a:ext cx="6960360" cy="13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The mean global COVID-19 death cases have also continued to increase from 2020 to date.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From around </a:t>
            </a:r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700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cases in the first quarter of 2020 to over  </a:t>
            </a:r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30,510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in the first quarter of 2023.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E5A117-B9AF-D0A0-AEF8-80BE2128C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33148"/>
              </p:ext>
            </p:extLst>
          </p:nvPr>
        </p:nvGraphicFramePr>
        <p:xfrm>
          <a:off x="10326444" y="762000"/>
          <a:ext cx="1560756" cy="2667000"/>
        </p:xfrm>
        <a:graphic>
          <a:graphicData uri="http://schemas.openxmlformats.org/drawingml/2006/table">
            <a:tbl>
              <a:tblPr/>
              <a:tblGrid>
                <a:gridCol w="780378">
                  <a:extLst>
                    <a:ext uri="{9D8B030D-6E8A-4147-A177-3AD203B41FA5}">
                      <a16:colId xmlns:a16="http://schemas.microsoft.com/office/drawing/2014/main" val="1264027977"/>
                    </a:ext>
                  </a:extLst>
                </a:gridCol>
                <a:gridCol w="780378">
                  <a:extLst>
                    <a:ext uri="{9D8B030D-6E8A-4147-A177-3AD203B41FA5}">
                      <a16:colId xmlns:a16="http://schemas.microsoft.com/office/drawing/2014/main" val="424718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total_deaths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175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763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09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6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113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43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736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07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01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17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662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548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9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F7A9E-3EAE-7718-E5F1-ADA99366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0724" y="418090"/>
            <a:ext cx="9256160" cy="4413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D2298-2D9F-935F-AF39-668592CB76BA}"/>
              </a:ext>
            </a:extLst>
          </p:cNvPr>
          <p:cNvSpPr txBox="1"/>
          <p:nvPr/>
        </p:nvSpPr>
        <p:spPr>
          <a:xfrm>
            <a:off x="1692320" y="5095888"/>
            <a:ext cx="6960360" cy="13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The new COVID-19 cases showed an upward trend between 2020Q1 and 2022Q1 when it peaked at slightly over </a:t>
            </a:r>
            <a:r>
              <a:rPr lang="en-US" sz="1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9,700 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cases.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However, since 2022Q1, the COVID-19 new cases have showed a downward trend.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C58D2A-1DCB-C732-2DD8-C31626210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14113"/>
              </p:ext>
            </p:extLst>
          </p:nvPr>
        </p:nvGraphicFramePr>
        <p:xfrm>
          <a:off x="9976512" y="607695"/>
          <a:ext cx="1460312" cy="2667000"/>
        </p:xfrm>
        <a:graphic>
          <a:graphicData uri="http://schemas.openxmlformats.org/drawingml/2006/table">
            <a:tbl>
              <a:tblPr/>
              <a:tblGrid>
                <a:gridCol w="730156">
                  <a:extLst>
                    <a:ext uri="{9D8B030D-6E8A-4147-A177-3AD203B41FA5}">
                      <a16:colId xmlns:a16="http://schemas.microsoft.com/office/drawing/2014/main" val="1885449373"/>
                    </a:ext>
                  </a:extLst>
                </a:gridCol>
                <a:gridCol w="730156">
                  <a:extLst>
                    <a:ext uri="{9D8B030D-6E8A-4147-A177-3AD203B41FA5}">
                      <a16:colId xmlns:a16="http://schemas.microsoft.com/office/drawing/2014/main" val="3505275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new_cases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02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088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104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30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535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29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00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63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830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8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0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424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41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559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8F7A9E-3EAE-7718-E5F1-ADA99366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7231" y="671659"/>
            <a:ext cx="8124519" cy="3954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D2298-2D9F-935F-AF39-668592CB76BA}"/>
              </a:ext>
            </a:extLst>
          </p:cNvPr>
          <p:cNvSpPr txBox="1"/>
          <p:nvPr/>
        </p:nvSpPr>
        <p:spPr>
          <a:xfrm>
            <a:off x="1692320" y="4563618"/>
            <a:ext cx="7356146" cy="19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The vaccination ratio plateaued for the first four quarters averaging 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However, between 2020Q1 and 2022Q4 there was an increase in vaccination peaking at 24.95% in 2022Q1.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From 2022Q1, the COVID-19 vaccination uptake took a nose-diving trend.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It is worth noting that the upward trend of the vaccination ratio is similar to the new cases peaking in 2022Q1.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757223-C1CF-E1C9-B8CF-54DA57D6A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21730"/>
              </p:ext>
            </p:extLst>
          </p:nvPr>
        </p:nvGraphicFramePr>
        <p:xfrm>
          <a:off x="9812740" y="1147922"/>
          <a:ext cx="2074460" cy="2667000"/>
        </p:xfrm>
        <a:graphic>
          <a:graphicData uri="http://schemas.openxmlformats.org/drawingml/2006/table">
            <a:tbl>
              <a:tblPr/>
              <a:tblGrid>
                <a:gridCol w="1037230">
                  <a:extLst>
                    <a:ext uri="{9D8B030D-6E8A-4147-A177-3AD203B41FA5}">
                      <a16:colId xmlns:a16="http://schemas.microsoft.com/office/drawing/2014/main" val="1010124592"/>
                    </a:ext>
                  </a:extLst>
                </a:gridCol>
                <a:gridCol w="1037230">
                  <a:extLst>
                    <a:ext uri="{9D8B030D-6E8A-4147-A177-3AD203B41FA5}">
                      <a16:colId xmlns:a16="http://schemas.microsoft.com/office/drawing/2014/main" val="25812597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Vaccination 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34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43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89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074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318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43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432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9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86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93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61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120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2022Q4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56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2023Q1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2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4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7B655A-DFA4-F669-0B52-3AA32BA7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3366FF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FCCD9-3218-62A9-3A41-045721DE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0" y="1278700"/>
            <a:ext cx="11157600" cy="491738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analysis showed that the COVID-19 new cases have increased globally over time.</a:t>
            </a:r>
          </a:p>
          <a:p>
            <a:pPr>
              <a:lnSpc>
                <a:spcPct val="150000"/>
              </a:lnSpc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highest peak for most of the COVID-19 indicators was in 2022Q1. </a:t>
            </a:r>
          </a:p>
          <a:p>
            <a:pPr>
              <a:lnSpc>
                <a:spcPct val="150000"/>
              </a:lnSpc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There has been a declining trend there after.</a:t>
            </a:r>
          </a:p>
          <a:p>
            <a:pPr>
              <a:lnSpc>
                <a:spcPct val="150000"/>
              </a:lnSpc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analysis also showed that the COVID-19 deaths have increased globally over time. </a:t>
            </a:r>
          </a:p>
          <a:p>
            <a:pPr>
              <a:lnSpc>
                <a:spcPct val="150000"/>
              </a:lnSpc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analysis also showed that whereas there has been an increase in vaccination uptake, this might be a contributing factor in the decline in COVID-19 Cases. </a:t>
            </a:r>
          </a:p>
          <a:p>
            <a:pPr>
              <a:lnSpc>
                <a:spcPct val="150000"/>
              </a:lnSpc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However, the analysis did not show direct association to depict a cause-effect between C19 cases and vaccination.</a:t>
            </a:r>
          </a:p>
          <a:p>
            <a:pPr>
              <a:lnSpc>
                <a:spcPct val="150000"/>
              </a:lnSpc>
              <a:buClr>
                <a:srgbClr val="3366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The declining global indicators since 2022Q1 could be associated with several other factors, including improvements in health care management.</a:t>
            </a:r>
          </a:p>
        </p:txBody>
      </p:sp>
    </p:spTree>
    <p:extLst>
      <p:ext uri="{BB962C8B-B14F-4D97-AF65-F5344CB8AC3E}">
        <p14:creationId xmlns:p14="http://schemas.microsoft.com/office/powerpoint/2010/main" val="40141911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venture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32201</TotalTime>
  <Words>697</Words>
  <Application>Microsoft Office PowerPoint</Application>
  <PresentationFormat>Widescreen</PresentationFormat>
  <Paragraphs>169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Gothic</vt:lpstr>
      <vt:lpstr>Montserrat</vt:lpstr>
      <vt:lpstr>Open Sans</vt:lpstr>
      <vt:lpstr>Open Sans Light</vt:lpstr>
      <vt:lpstr>Roboto</vt:lpstr>
      <vt:lpstr>Roboto Slab</vt:lpstr>
      <vt:lpstr>Times</vt:lpstr>
      <vt:lpstr>Blue ventures</vt:lpstr>
      <vt:lpstr>DATA PRESENTATION</vt:lpstr>
      <vt:lpstr>Outline</vt:lpstr>
      <vt:lpstr>COVID-19 BACKGROUND</vt:lpstr>
      <vt:lpstr>DATA PROFILE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bonventure odhiambo</dc:creator>
  <cp:lastModifiedBy>Bonventure Amollo</cp:lastModifiedBy>
  <cp:revision>152</cp:revision>
  <dcterms:created xsi:type="dcterms:W3CDTF">2021-07-10T09:12:27Z</dcterms:created>
  <dcterms:modified xsi:type="dcterms:W3CDTF">2023-03-07T06:30:01Z</dcterms:modified>
</cp:coreProperties>
</file>