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1"/>
  </p:notesMasterIdLst>
  <p:sldIdLst>
    <p:sldId id="256" r:id="rId2"/>
    <p:sldId id="257" r:id="rId3"/>
    <p:sldId id="259" r:id="rId4"/>
    <p:sldId id="260" r:id="rId5"/>
    <p:sldId id="261" r:id="rId6"/>
    <p:sldId id="264" r:id="rId7"/>
    <p:sldId id="273" r:id="rId8"/>
    <p:sldId id="278" r:id="rId9"/>
    <p:sldId id="279" r:id="rId10"/>
  </p:sldIdLst>
  <p:sldSz cx="9144000" cy="5143500" type="screen16x9"/>
  <p:notesSz cx="6858000" cy="9144000"/>
  <p:embeddedFontLst>
    <p:embeddedFont>
      <p:font typeface="Roboto Condensed" panose="020B0604020202020204" charset="0"/>
      <p:regular r:id="rId12"/>
      <p:bold r:id="rId13"/>
      <p:italic r:id="rId14"/>
      <p:boldItalic r:id="rId15"/>
    </p:embeddedFont>
    <p:embeddedFont>
      <p:font typeface="Roboto Condensed Light" panose="020B0604020202020204" charset="0"/>
      <p:regular r:id="rId16"/>
      <p:bold r:id="rId17"/>
      <p:italic r:id="rId18"/>
      <p:boldItalic r:id="rId19"/>
    </p:embeddedFont>
    <p:embeddedFont>
      <p:font typeface="Arvo"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29BD8F8-1B83-4D45-941A-DA61AAC19A6C}">
  <a:tblStyle styleId="{729BD8F8-1B83-4D45-941A-DA61AAC19A6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76072285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9271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4089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5463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4504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2555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018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2874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7558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8334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2"/>
        <p:cNvGrpSpPr/>
        <p:nvPr/>
      </p:nvGrpSpPr>
      <p:grpSpPr>
        <a:xfrm>
          <a:off x="0" y="0"/>
          <a:ext cx="0" cy="0"/>
          <a:chOff x="0" y="0"/>
          <a:chExt cx="0" cy="0"/>
        </a:xfrm>
      </p:grpSpPr>
      <p:grpSp>
        <p:nvGrpSpPr>
          <p:cNvPr id="43" name="Google Shape;43;p4"/>
          <p:cNvGrpSpPr/>
          <p:nvPr/>
        </p:nvGrpSpPr>
        <p:grpSpPr>
          <a:xfrm>
            <a:off x="6946842" y="4472723"/>
            <a:ext cx="2202830" cy="670795"/>
            <a:chOff x="5575242" y="4472723"/>
            <a:chExt cx="2202830" cy="670795"/>
          </a:xfrm>
        </p:grpSpPr>
        <p:sp>
          <p:nvSpPr>
            <p:cNvPr id="44" name="Google Shape;44;p4"/>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4"/>
            <p:cNvGrpSpPr/>
            <p:nvPr/>
          </p:nvGrpSpPr>
          <p:grpSpPr>
            <a:xfrm flipH="1">
              <a:off x="5734850" y="4472723"/>
              <a:ext cx="2040837" cy="670795"/>
              <a:chOff x="1297954" y="330075"/>
              <a:chExt cx="5169293" cy="1699506"/>
            </a:xfrm>
          </p:grpSpPr>
          <p:sp>
            <p:nvSpPr>
              <p:cNvPr id="46" name="Google Shape;46;p4"/>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4"/>
            <p:cNvGrpSpPr/>
            <p:nvPr/>
          </p:nvGrpSpPr>
          <p:grpSpPr>
            <a:xfrm flipH="1">
              <a:off x="5578209" y="4646738"/>
              <a:ext cx="2199863" cy="304563"/>
              <a:chOff x="-5827153" y="330075"/>
              <a:chExt cx="12276019" cy="1699569"/>
            </a:xfrm>
          </p:grpSpPr>
          <p:sp>
            <p:nvSpPr>
              <p:cNvPr id="49" name="Google Shape;49;p4"/>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 name="Google Shape;51;p4"/>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52" name="Google Shape;52;p4"/>
          <p:cNvGrpSpPr/>
          <p:nvPr/>
        </p:nvGrpSpPr>
        <p:grpSpPr>
          <a:xfrm>
            <a:off x="0" y="-7088"/>
            <a:ext cx="8661398" cy="5150588"/>
            <a:chOff x="0" y="-7088"/>
            <a:chExt cx="8661398" cy="5150588"/>
          </a:xfrm>
        </p:grpSpPr>
        <p:sp>
          <p:nvSpPr>
            <p:cNvPr id="53" name="Google Shape;53;p4"/>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55" name="Google Shape;55;p4"/>
          <p:cNvGrpSpPr/>
          <p:nvPr/>
        </p:nvGrpSpPr>
        <p:grpSpPr>
          <a:xfrm rot="10800000" flipH="1">
            <a:off x="1" y="1090763"/>
            <a:ext cx="8847502" cy="2961975"/>
            <a:chOff x="-8178042" y="-4493254"/>
            <a:chExt cx="19483598" cy="6522736"/>
          </a:xfrm>
        </p:grpSpPr>
        <p:sp>
          <p:nvSpPr>
            <p:cNvPr id="56" name="Google Shape;56;p4"/>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57" name="Google Shape;57;p4"/>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58" name="Google Shape;58;p4"/>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480"/>
              </a:spcBef>
              <a:spcAft>
                <a:spcPts val="0"/>
              </a:spcAft>
              <a:buClr>
                <a:srgbClr val="FFFFFF"/>
              </a:buClr>
              <a:buSzPts val="3000"/>
              <a:buChar char="▻"/>
              <a:defRPr sz="3000" i="1">
                <a:solidFill>
                  <a:srgbClr val="FFFFFF"/>
                </a:solidFill>
              </a:defRPr>
            </a:lvl2pPr>
            <a:lvl3pPr marL="1371600" lvl="2" indent="-419100" rtl="0">
              <a:spcBef>
                <a:spcPts val="480"/>
              </a:spcBef>
              <a:spcAft>
                <a:spcPts val="0"/>
              </a:spcAft>
              <a:buClr>
                <a:srgbClr val="FFFFFF"/>
              </a:buClr>
              <a:buSzPts val="3000"/>
              <a:buChar char="▻"/>
              <a:defRPr sz="3000" i="1">
                <a:solidFill>
                  <a:srgbClr val="FFFFFF"/>
                </a:solidFill>
              </a:defRPr>
            </a:lvl3pPr>
            <a:lvl4pPr marL="1828800" lvl="3" indent="-419100" rtl="0">
              <a:spcBef>
                <a:spcPts val="360"/>
              </a:spcBef>
              <a:spcAft>
                <a:spcPts val="0"/>
              </a:spcAft>
              <a:buClr>
                <a:srgbClr val="FFFFFF"/>
              </a:buClr>
              <a:buSzPts val="3000"/>
              <a:buChar char="▻"/>
              <a:defRPr sz="3000" i="1">
                <a:solidFill>
                  <a:srgbClr val="FFFFFF"/>
                </a:solidFill>
              </a:defRPr>
            </a:lvl4pPr>
            <a:lvl5pPr marL="2286000" lvl="4" indent="-419100" rtl="0">
              <a:spcBef>
                <a:spcPts val="360"/>
              </a:spcBef>
              <a:spcAft>
                <a:spcPts val="0"/>
              </a:spcAft>
              <a:buClr>
                <a:srgbClr val="FFFFFF"/>
              </a:buClr>
              <a:buSzPts val="3000"/>
              <a:buChar char="▻"/>
              <a:defRPr sz="3000" i="1">
                <a:solidFill>
                  <a:srgbClr val="FFFFFF"/>
                </a:solidFill>
              </a:defRPr>
            </a:lvl5pPr>
            <a:lvl6pPr marL="2743200" lvl="5" indent="-419100" rtl="0">
              <a:spcBef>
                <a:spcPts val="360"/>
              </a:spcBef>
              <a:spcAft>
                <a:spcPts val="0"/>
              </a:spcAft>
              <a:buClr>
                <a:srgbClr val="FFFFFF"/>
              </a:buClr>
              <a:buSzPts val="3000"/>
              <a:buChar char="▻"/>
              <a:defRPr sz="3000" i="1">
                <a:solidFill>
                  <a:srgbClr val="FFFFFF"/>
                </a:solidFill>
              </a:defRPr>
            </a:lvl6pPr>
            <a:lvl7pPr marL="3200400" lvl="6" indent="-419100" rtl="0">
              <a:spcBef>
                <a:spcPts val="360"/>
              </a:spcBef>
              <a:spcAft>
                <a:spcPts val="0"/>
              </a:spcAft>
              <a:buClr>
                <a:srgbClr val="FFFFFF"/>
              </a:buClr>
              <a:buSzPts val="3000"/>
              <a:buChar char="▻"/>
              <a:defRPr sz="3000" i="1">
                <a:solidFill>
                  <a:srgbClr val="FFFFFF"/>
                </a:solidFill>
              </a:defRPr>
            </a:lvl7pPr>
            <a:lvl8pPr marL="3657600" lvl="7" indent="-419100" rtl="0">
              <a:spcBef>
                <a:spcPts val="360"/>
              </a:spcBef>
              <a:spcAft>
                <a:spcPts val="0"/>
              </a:spcAft>
              <a:buClr>
                <a:srgbClr val="FFFFFF"/>
              </a:buClr>
              <a:buSzPts val="3000"/>
              <a:buChar char="▻"/>
              <a:defRPr sz="3000" i="1">
                <a:solidFill>
                  <a:srgbClr val="FFFFFF"/>
                </a:solidFill>
              </a:defRPr>
            </a:lvl8pPr>
            <a:lvl9pPr marL="4114800" lvl="8" indent="-419100">
              <a:spcBef>
                <a:spcPts val="360"/>
              </a:spcBef>
              <a:spcAft>
                <a:spcPts val="0"/>
              </a:spcAft>
              <a:buClr>
                <a:srgbClr val="FFFFFF"/>
              </a:buClr>
              <a:buSzPts val="3000"/>
              <a:buChar char="▻"/>
              <a:defRPr sz="3000" i="1">
                <a:solidFill>
                  <a:srgbClr val="FFFFFF"/>
                </a:solidFill>
              </a:defRPr>
            </a:lvl9pPr>
          </a:lstStyle>
          <a:p>
            <a:endParaRPr/>
          </a:p>
        </p:txBody>
      </p:sp>
      <p:sp>
        <p:nvSpPr>
          <p:cNvPr id="59" name="Google Shape;59;p4"/>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chemeClr val="accent5"/>
                </a:solidFill>
              </a:rPr>
              <a:t>“</a:t>
            </a:r>
            <a:endParaRPr sz="7200" b="1">
              <a:solidFill>
                <a:schemeClr val="accent5"/>
              </a:solidFill>
            </a:endParaRPr>
          </a:p>
        </p:txBody>
      </p:sp>
      <p:sp>
        <p:nvSpPr>
          <p:cNvPr id="60" name="Google Shape;60;p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102"/>
        <p:cNvGrpSpPr/>
        <p:nvPr/>
      </p:nvGrpSpPr>
      <p:grpSpPr>
        <a:xfrm>
          <a:off x="0" y="0"/>
          <a:ext cx="0" cy="0"/>
          <a:chOff x="0" y="0"/>
          <a:chExt cx="0" cy="0"/>
        </a:xfrm>
      </p:grpSpPr>
      <p:grpSp>
        <p:nvGrpSpPr>
          <p:cNvPr id="103" name="Google Shape;103;p7"/>
          <p:cNvGrpSpPr/>
          <p:nvPr/>
        </p:nvGrpSpPr>
        <p:grpSpPr>
          <a:xfrm>
            <a:off x="-4" y="40"/>
            <a:ext cx="7072430" cy="1327315"/>
            <a:chOff x="-4" y="40"/>
            <a:chExt cx="7072430" cy="1327315"/>
          </a:xfrm>
        </p:grpSpPr>
        <p:sp>
          <p:nvSpPr>
            <p:cNvPr id="104" name="Google Shape;104;p7"/>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05" name="Google Shape;105;p7"/>
            <p:cNvGrpSpPr/>
            <p:nvPr/>
          </p:nvGrpSpPr>
          <p:grpSpPr>
            <a:xfrm rot="10800000" flipH="1">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08" name="Google Shape;108;p7"/>
            <p:cNvGrpSpPr/>
            <p:nvPr/>
          </p:nvGrpSpPr>
          <p:grpSpPr>
            <a:xfrm rot="10800000" flipH="1">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11" name="Google Shape;111;p7"/>
          <p:cNvGrpSpPr/>
          <p:nvPr/>
        </p:nvGrpSpPr>
        <p:grpSpPr>
          <a:xfrm>
            <a:off x="6946842" y="4472723"/>
            <a:ext cx="2202830" cy="670795"/>
            <a:chOff x="5575242" y="4472723"/>
            <a:chExt cx="2202830" cy="670795"/>
          </a:xfrm>
        </p:grpSpPr>
        <p:sp>
          <p:nvSpPr>
            <p:cNvPr id="112" name="Google Shape;112;p7"/>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9" name="Google Shape;119;p7"/>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120" name="Google Shape;120;p7"/>
          <p:cNvSpPr txBox="1">
            <a:spLocks noGrp="1"/>
          </p:cNvSpPr>
          <p:nvPr>
            <p:ph type="body" idx="1"/>
          </p:nvPr>
        </p:nvSpPr>
        <p:spPr>
          <a:xfrm>
            <a:off x="8704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1" name="Google Shape;121;p7"/>
          <p:cNvSpPr txBox="1">
            <a:spLocks noGrp="1"/>
          </p:cNvSpPr>
          <p:nvPr>
            <p:ph type="body" idx="2"/>
          </p:nvPr>
        </p:nvSpPr>
        <p:spPr>
          <a:xfrm>
            <a:off x="3233637"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2" name="Google Shape;122;p7"/>
          <p:cNvSpPr txBox="1">
            <a:spLocks noGrp="1"/>
          </p:cNvSpPr>
          <p:nvPr>
            <p:ph type="body" idx="3"/>
          </p:nvPr>
        </p:nvSpPr>
        <p:spPr>
          <a:xfrm>
            <a:off x="5540650" y="1545076"/>
            <a:ext cx="2247900" cy="27099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23" name="Google Shape;123;p7"/>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6"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p>
            <a:pPr lvl="0"/>
            <a:r>
              <a:rPr lang="en-US" sz="2800" dirty="0"/>
              <a:t>Interface for access of the national security service of the Republic of KZ to the system of legal data interception</a:t>
            </a:r>
            <a:endParaRPr sz="2800" dirty="0"/>
          </a:p>
        </p:txBody>
      </p:sp>
      <p:sp>
        <p:nvSpPr>
          <p:cNvPr id="4" name="Google Shape;214;p13"/>
          <p:cNvSpPr txBox="1">
            <a:spLocks/>
          </p:cNvSpPr>
          <p:nvPr/>
        </p:nvSpPr>
        <p:spPr>
          <a:xfrm>
            <a:off x="4798030" y="4253500"/>
            <a:ext cx="4099389" cy="3412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pPr marL="0" indent="0" algn="ctr">
              <a:spcBef>
                <a:spcPts val="0"/>
              </a:spcBef>
              <a:buFont typeface="Roboto Condensed Light"/>
              <a:buNone/>
            </a:pPr>
            <a:r>
              <a:rPr lang="en-US" sz="2000" b="1" dirty="0" err="1" smtClean="0"/>
              <a:t>Akhmetova</a:t>
            </a:r>
            <a:r>
              <a:rPr lang="en-US" sz="2000" b="1" dirty="0" smtClean="0"/>
              <a:t> Bayan and </a:t>
            </a:r>
            <a:r>
              <a:rPr lang="en-US" sz="2000" b="1" dirty="0" err="1" smtClean="0"/>
              <a:t>Yerlankyzy</a:t>
            </a:r>
            <a:r>
              <a:rPr lang="en-US" sz="2000" b="1" dirty="0" smtClean="0"/>
              <a:t> Anel</a:t>
            </a:r>
            <a:endParaRPr lang="en-US" sz="2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CONTENT</a:t>
            </a:r>
            <a:endParaRPr dirty="0"/>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193" name="Google Shape;193;p12"/>
          <p:cNvSpPr txBox="1">
            <a:spLocks noGrp="1"/>
          </p:cNvSpPr>
          <p:nvPr>
            <p:ph type="body" idx="1"/>
          </p:nvPr>
        </p:nvSpPr>
        <p:spPr>
          <a:xfrm>
            <a:off x="814274" y="1744424"/>
            <a:ext cx="5658445" cy="2591269"/>
          </a:xfrm>
          <a:prstGeom prst="rect">
            <a:avLst/>
          </a:prstGeom>
        </p:spPr>
        <p:txBody>
          <a:bodyPr spcFirstLastPara="1" wrap="square" lIns="91425" tIns="91425" rIns="91425" bIns="91425" anchor="t" anchorCtr="0">
            <a:noAutofit/>
          </a:bodyPr>
          <a:lstStyle/>
          <a:p>
            <a:pPr marL="342900" indent="-342900">
              <a:buClr>
                <a:schemeClr val="dk1"/>
              </a:buClr>
              <a:buSzPts val="1100"/>
              <a:buFont typeface="+mj-lt"/>
              <a:buAutoNum type="arabicPeriod"/>
            </a:pPr>
            <a:r>
              <a:rPr lang="en" sz="1800" b="1" dirty="0" smtClean="0">
                <a:solidFill>
                  <a:srgbClr val="FF9800"/>
                </a:solidFill>
              </a:rPr>
              <a:t>INTRODUCTION</a:t>
            </a:r>
          </a:p>
          <a:p>
            <a:pPr marL="342900" indent="-342900">
              <a:buClr>
                <a:schemeClr val="dk1"/>
              </a:buClr>
              <a:buSzPts val="1100"/>
              <a:buFont typeface="+mj-lt"/>
              <a:buAutoNum type="arabicPeriod"/>
            </a:pPr>
            <a:r>
              <a:rPr lang="en" sz="1800" b="1" dirty="0" smtClean="0">
                <a:solidFill>
                  <a:srgbClr val="FF9800"/>
                </a:solidFill>
              </a:rPr>
              <a:t>PROJECT GOAL</a:t>
            </a:r>
          </a:p>
          <a:p>
            <a:pPr marL="342900" indent="-342900">
              <a:buClr>
                <a:schemeClr val="dk1"/>
              </a:buClr>
              <a:buSzPts val="1100"/>
              <a:buFont typeface="+mj-lt"/>
              <a:buAutoNum type="arabicPeriod"/>
            </a:pPr>
            <a:r>
              <a:rPr lang="en-US" sz="1800" b="1" dirty="0" smtClean="0">
                <a:solidFill>
                  <a:srgbClr val="FF9800"/>
                </a:solidFill>
              </a:rPr>
              <a:t>RELEVANCE, INTEREST, DEMAND, ACHIEVABILITY</a:t>
            </a:r>
            <a:endParaRPr lang="ru-RU" sz="1800" b="1" dirty="0" smtClean="0">
              <a:solidFill>
                <a:srgbClr val="FF9800"/>
              </a:solidFill>
            </a:endParaRPr>
          </a:p>
          <a:p>
            <a:pPr marL="342900" indent="-342900">
              <a:buClr>
                <a:schemeClr val="dk1"/>
              </a:buClr>
              <a:buSzPts val="1100"/>
              <a:buFont typeface="+mj-lt"/>
              <a:buAutoNum type="arabicPeriod"/>
            </a:pPr>
            <a:r>
              <a:rPr lang="en-US" sz="1800" b="1" dirty="0" smtClean="0">
                <a:solidFill>
                  <a:srgbClr val="FF9800"/>
                </a:solidFill>
              </a:rPr>
              <a:t>MAIN FUNCTIONS AND PROPERTIES</a:t>
            </a:r>
          </a:p>
          <a:p>
            <a:pPr marL="0" indent="0">
              <a:buClr>
                <a:schemeClr val="dk1"/>
              </a:buClr>
              <a:buSzPts val="1100"/>
              <a:buNone/>
            </a:pPr>
            <a:endParaRPr lang="en-US" sz="1800" b="1" dirty="0" smtClean="0">
              <a:solidFill>
                <a:srgbClr val="FF9800"/>
              </a:solidFill>
            </a:endParaRPr>
          </a:p>
          <a:p>
            <a:pPr marL="342900" indent="-342900">
              <a:buClr>
                <a:schemeClr val="dk1"/>
              </a:buClr>
              <a:buSzPts val="1100"/>
              <a:buFont typeface="+mj-lt"/>
              <a:buAutoNum type="arabicPeriod"/>
            </a:pPr>
            <a:endParaRPr lang="en-US" sz="1800" b="1" dirty="0" smtClean="0">
              <a:solidFill>
                <a:srgbClr val="FF9800"/>
              </a:solidFill>
            </a:endParaRPr>
          </a:p>
          <a:p>
            <a:pPr marL="342900" indent="-342900">
              <a:buClr>
                <a:schemeClr val="dk1"/>
              </a:buClr>
              <a:buSzPts val="1100"/>
              <a:buFont typeface="+mj-lt"/>
              <a:buAutoNum type="arabicPeriod"/>
            </a:pPr>
            <a:endParaRPr sz="1800" dirty="0"/>
          </a:p>
          <a:p>
            <a:pPr marL="514350" indent="-514350">
              <a:spcAft>
                <a:spcPts val="1000"/>
              </a:spcAft>
              <a:buFont typeface="+mj-lt"/>
              <a:buAutoNum type="arabicPeriod"/>
            </a:pPr>
            <a:endParaRPr sz="3200"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4"/>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INTRODUCTION</a:t>
            </a:r>
            <a:endParaRPr dirty="0"/>
          </a:p>
        </p:txBody>
      </p:sp>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224" name="Google Shape;224;p14"/>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2000" b="1" dirty="0">
                <a:solidFill>
                  <a:srgbClr val="3F5378"/>
                </a:solidFill>
                <a:latin typeface="Roboto Condensed"/>
                <a:ea typeface="Roboto Condensed"/>
                <a:cs typeface="Roboto Condensed"/>
                <a:sym typeface="Roboto Condensed"/>
              </a:rPr>
              <a:t>1</a:t>
            </a:r>
            <a:endParaRPr sz="3000" b="1" dirty="0">
              <a:solidFill>
                <a:srgbClr val="3F5378"/>
              </a:solidFill>
              <a:latin typeface="Roboto Condensed"/>
              <a:ea typeface="Roboto Condensed"/>
              <a:cs typeface="Roboto Condensed"/>
              <a:sym typeface="Roboto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5"/>
          <p:cNvSpPr txBox="1">
            <a:spLocks noGrp="1"/>
          </p:cNvSpPr>
          <p:nvPr>
            <p:ph type="body" idx="1"/>
          </p:nvPr>
        </p:nvSpPr>
        <p:spPr>
          <a:xfrm>
            <a:off x="829774" y="1140355"/>
            <a:ext cx="5817605" cy="2745000"/>
          </a:xfrm>
          <a:prstGeom prst="rect">
            <a:avLst/>
          </a:prstGeom>
        </p:spPr>
        <p:txBody>
          <a:bodyPr spcFirstLastPara="1" wrap="square" lIns="91425" tIns="91425" rIns="91425" bIns="91425" anchor="t" anchorCtr="0">
            <a:noAutofit/>
          </a:bodyPr>
          <a:lstStyle/>
          <a:p>
            <a:pPr marL="0" lvl="0" indent="0">
              <a:buNone/>
            </a:pPr>
            <a:r>
              <a:rPr lang="en-US" sz="2400" dirty="0"/>
              <a:t>In the era of development of communication technologies, terrorism and extremism have moved to the digital world, where they carry out their illegal actions. In this regard, law enforcement agencies need modern and effective tools to deal with offenders who threaten our national security.</a:t>
            </a:r>
            <a:endParaRPr sz="2400" dirty="0"/>
          </a:p>
        </p:txBody>
      </p:sp>
      <p:sp>
        <p:nvSpPr>
          <p:cNvPr id="230" name="Google Shape;230;p15"/>
          <p:cNvSpPr txBox="1">
            <a:spLocks noGrp="1"/>
          </p:cNvSpPr>
          <p:nvPr>
            <p:ph type="sldNum" idx="4294967295"/>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231" name="Google Shape;231;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PROJECT GOAL</a:t>
            </a:r>
            <a:endParaRPr dirty="0"/>
          </a:p>
        </p:txBody>
      </p:sp>
      <p:sp>
        <p:nvSpPr>
          <p:cNvPr id="237" name="Google Shape;237;p16"/>
          <p:cNvSpPr txBox="1">
            <a:spLocks noGrp="1"/>
          </p:cNvSpPr>
          <p:nvPr>
            <p:ph type="body" idx="1"/>
          </p:nvPr>
        </p:nvSpPr>
        <p:spPr>
          <a:xfrm>
            <a:off x="814275" y="1327350"/>
            <a:ext cx="8000952" cy="3145500"/>
          </a:xfrm>
          <a:prstGeom prst="rect">
            <a:avLst/>
          </a:prstGeom>
        </p:spPr>
        <p:txBody>
          <a:bodyPr spcFirstLastPara="1" wrap="square" lIns="91425" tIns="91425" rIns="91425" bIns="91425" anchor="ctr" anchorCtr="0">
            <a:noAutofit/>
          </a:bodyPr>
          <a:lstStyle/>
          <a:p>
            <a:pPr lvl="0">
              <a:spcBef>
                <a:spcPts val="0"/>
              </a:spcBef>
            </a:pPr>
            <a:r>
              <a:rPr lang="en-US" dirty="0"/>
              <a:t>Provide law enforcement agencies with an intuitive and functional tool for more effective analysis and timely decision-making</a:t>
            </a:r>
            <a:r>
              <a:rPr lang="en-US" dirty="0" smtClean="0"/>
              <a:t>.</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224;p14"/>
          <p:cNvSpPr txBox="1"/>
          <p:nvPr/>
        </p:nvSpPr>
        <p:spPr>
          <a:xfrm>
            <a:off x="7375863" y="81804"/>
            <a:ext cx="1439364" cy="1757238"/>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ru-RU" sz="12000" b="1" dirty="0">
                <a:solidFill>
                  <a:srgbClr val="3F5378"/>
                </a:solidFill>
                <a:latin typeface="Roboto Condensed"/>
                <a:ea typeface="Roboto Condensed"/>
                <a:cs typeface="Roboto Condensed"/>
                <a:sym typeface="Roboto Condensed"/>
              </a:rPr>
              <a:t>2</a:t>
            </a:r>
            <a:endParaRPr sz="3000" b="1" dirty="0">
              <a:solidFill>
                <a:srgbClr val="3F5378"/>
              </a:solidFill>
              <a:latin typeface="Roboto Condensed"/>
              <a:ea typeface="Roboto Condensed"/>
              <a:cs typeface="Roboto Condensed"/>
              <a:sym typeface="Roboto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9"/>
          <p:cNvSpPr txBox="1">
            <a:spLocks noGrp="1"/>
          </p:cNvSpPr>
          <p:nvPr>
            <p:ph type="title"/>
          </p:nvPr>
        </p:nvSpPr>
        <p:spPr>
          <a:xfrm>
            <a:off x="814274" y="392575"/>
            <a:ext cx="5586525" cy="766200"/>
          </a:xfrm>
          <a:prstGeom prst="rect">
            <a:avLst/>
          </a:prstGeom>
        </p:spPr>
        <p:txBody>
          <a:bodyPr spcFirstLastPara="1" wrap="square" lIns="91425" tIns="91425" rIns="91425" bIns="91425" anchor="ctr" anchorCtr="0">
            <a:noAutofit/>
          </a:bodyPr>
          <a:lstStyle/>
          <a:p>
            <a:pPr lvl="0"/>
            <a:r>
              <a:rPr lang="en-US" dirty="0"/>
              <a:t>RELEVANCE, INTEREST, DEMAND, ACHIEVABILITY</a:t>
            </a:r>
            <a:endParaRPr dirty="0"/>
          </a:p>
        </p:txBody>
      </p:sp>
      <p:sp>
        <p:nvSpPr>
          <p:cNvPr id="284" name="Google Shape;284;p19"/>
          <p:cNvSpPr txBox="1">
            <a:spLocks noGrp="1"/>
          </p:cNvSpPr>
          <p:nvPr>
            <p:ph type="body" idx="1"/>
          </p:nvPr>
        </p:nvSpPr>
        <p:spPr>
          <a:xfrm>
            <a:off x="335513" y="1545076"/>
            <a:ext cx="2247900" cy="270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smtClean="0"/>
              <a:t>LLP “SHIFT SYSTEMS”</a:t>
            </a:r>
            <a:endParaRPr b="1" dirty="0"/>
          </a:p>
          <a:p>
            <a:pPr marL="0" lvl="0" indent="0">
              <a:spcBef>
                <a:spcPts val="1000"/>
              </a:spcBef>
              <a:spcAft>
                <a:spcPts val="1000"/>
              </a:spcAft>
              <a:buNone/>
            </a:pPr>
            <a:r>
              <a:rPr lang="en-US" dirty="0"/>
              <a:t>Kazakhstan company that developed the first domestic certified </a:t>
            </a:r>
            <a:r>
              <a:rPr lang="en-US" dirty="0" smtClean="0"/>
              <a:t>SOSM</a:t>
            </a:r>
            <a:r>
              <a:rPr lang="ru-RU" dirty="0" smtClean="0"/>
              <a:t>(</a:t>
            </a:r>
            <a:r>
              <a:rPr lang="en-US" dirty="0" smtClean="0"/>
              <a:t>SORM) product.</a:t>
            </a:r>
          </a:p>
          <a:p>
            <a:pPr marL="0" lvl="0" indent="0">
              <a:spcBef>
                <a:spcPts val="1000"/>
              </a:spcBef>
              <a:spcAft>
                <a:spcPts val="1000"/>
              </a:spcAft>
              <a:buNone/>
            </a:pPr>
            <a:endParaRPr dirty="0"/>
          </a:p>
        </p:txBody>
      </p:sp>
      <p:sp>
        <p:nvSpPr>
          <p:cNvPr id="285" name="Google Shape;285;p19"/>
          <p:cNvSpPr txBox="1">
            <a:spLocks noGrp="1"/>
          </p:cNvSpPr>
          <p:nvPr>
            <p:ph type="body" idx="2"/>
          </p:nvPr>
        </p:nvSpPr>
        <p:spPr>
          <a:xfrm>
            <a:off x="3233637" y="1545076"/>
            <a:ext cx="2324682" cy="2709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smtClean="0"/>
              <a:t>COMMERCIAL PROJECT</a:t>
            </a:r>
            <a:endParaRPr b="1" dirty="0"/>
          </a:p>
          <a:p>
            <a:pPr marL="0" lvl="0" indent="0">
              <a:spcBef>
                <a:spcPts val="1000"/>
              </a:spcBef>
              <a:spcAft>
                <a:spcPts val="1000"/>
              </a:spcAft>
              <a:buNone/>
            </a:pPr>
            <a:r>
              <a:rPr lang="en-US" dirty="0"/>
              <a:t>We cooperate with this company. The customer has full control over the project in accordance with specific requirements.</a:t>
            </a:r>
            <a:endParaRPr dirty="0"/>
          </a:p>
        </p:txBody>
      </p:sp>
      <p:sp>
        <p:nvSpPr>
          <p:cNvPr id="286" name="Google Shape;286;p19"/>
          <p:cNvSpPr txBox="1">
            <a:spLocks noGrp="1"/>
          </p:cNvSpPr>
          <p:nvPr>
            <p:ph type="body" idx="3"/>
          </p:nvPr>
        </p:nvSpPr>
        <p:spPr>
          <a:xfrm>
            <a:off x="6185826" y="1545076"/>
            <a:ext cx="2864348" cy="2709900"/>
          </a:xfrm>
          <a:prstGeom prst="rect">
            <a:avLst/>
          </a:prstGeom>
        </p:spPr>
        <p:txBody>
          <a:bodyPr spcFirstLastPara="1" wrap="square" lIns="91425" tIns="91425" rIns="91425" bIns="91425" anchor="t" anchorCtr="0">
            <a:noAutofit/>
          </a:bodyPr>
          <a:lstStyle/>
          <a:p>
            <a:pPr marL="0" lvl="0" indent="0">
              <a:spcBef>
                <a:spcPts val="1000"/>
              </a:spcBef>
              <a:buNone/>
            </a:pPr>
            <a:r>
              <a:rPr lang="en-US" dirty="0" smtClean="0"/>
              <a:t>SOSM </a:t>
            </a:r>
            <a:r>
              <a:rPr lang="en-US" dirty="0"/>
              <a:t>systems are widely used in almost all developed countries of the world – access to private information by special services primarily allows you to ensure the safety of citizens.</a:t>
            </a:r>
            <a:endParaRPr dirty="0"/>
          </a:p>
        </p:txBody>
      </p:sp>
      <p:sp>
        <p:nvSpPr>
          <p:cNvPr id="287" name="Google Shape;287;p1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288" name="Google Shape;288;p19"/>
          <p:cNvGrpSpPr/>
          <p:nvPr/>
        </p:nvGrpSpPr>
        <p:grpSpPr>
          <a:xfrm>
            <a:off x="312466" y="587260"/>
            <a:ext cx="309022" cy="376837"/>
            <a:chOff x="596350" y="929175"/>
            <a:chExt cx="407950" cy="497475"/>
          </a:xfrm>
        </p:grpSpPr>
        <p:sp>
          <p:nvSpPr>
            <p:cNvPr id="289" name="Google Shape;289;p19"/>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9"/>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9"/>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9"/>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9"/>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9"/>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9"/>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224;p14"/>
          <p:cNvSpPr txBox="1"/>
          <p:nvPr/>
        </p:nvSpPr>
        <p:spPr>
          <a:xfrm>
            <a:off x="7375863" y="81804"/>
            <a:ext cx="1439364" cy="1757238"/>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2000" b="1" dirty="0">
                <a:solidFill>
                  <a:srgbClr val="3F5378"/>
                </a:solidFill>
                <a:latin typeface="Roboto Condensed"/>
                <a:ea typeface="Roboto Condensed"/>
                <a:cs typeface="Roboto Condensed"/>
                <a:sym typeface="Roboto Condensed"/>
              </a:rPr>
              <a:t>3</a:t>
            </a:r>
            <a:endParaRPr sz="3000" b="1" dirty="0">
              <a:solidFill>
                <a:srgbClr val="3F5378"/>
              </a:solidFill>
              <a:latin typeface="Roboto Condensed"/>
              <a:ea typeface="Roboto Condensed"/>
              <a:cs typeface="Roboto Condensed"/>
              <a:sym typeface="Roboto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28"/>
          <p:cNvSpPr txBox="1">
            <a:spLocks noGrp="1"/>
          </p:cNvSpPr>
          <p:nvPr>
            <p:ph type="title"/>
          </p:nvPr>
        </p:nvSpPr>
        <p:spPr>
          <a:xfrm>
            <a:off x="814275" y="392575"/>
            <a:ext cx="552488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MAIN FUNCTIONS AND PROPERTIES OF INTERFACE</a:t>
            </a:r>
            <a:endParaRPr dirty="0"/>
          </a:p>
        </p:txBody>
      </p:sp>
      <p:sp>
        <p:nvSpPr>
          <p:cNvPr id="443" name="Google Shape;443;p28"/>
          <p:cNvSpPr txBox="1">
            <a:spLocks noGrp="1"/>
          </p:cNvSpPr>
          <p:nvPr>
            <p:ph type="body" idx="1"/>
          </p:nvPr>
        </p:nvSpPr>
        <p:spPr>
          <a:xfrm>
            <a:off x="870449" y="1468875"/>
            <a:ext cx="3434291" cy="1515600"/>
          </a:xfrm>
          <a:prstGeom prst="rect">
            <a:avLst/>
          </a:prstGeom>
        </p:spPr>
        <p:txBody>
          <a:bodyPr spcFirstLastPara="1" wrap="square" lIns="91425" tIns="91425" rIns="91425" bIns="91425" anchor="t" anchorCtr="0">
            <a:noAutofit/>
          </a:bodyPr>
          <a:lstStyle/>
          <a:p>
            <a:pPr marL="285750" indent="-285750"/>
            <a:r>
              <a:rPr lang="en" sz="2400" b="1" dirty="0"/>
              <a:t> </a:t>
            </a:r>
            <a:endParaRPr sz="2400" b="1" dirty="0" smtClean="0"/>
          </a:p>
          <a:p>
            <a:pPr marL="0" lvl="0" indent="0">
              <a:spcBef>
                <a:spcPts val="1000"/>
              </a:spcBef>
              <a:spcAft>
                <a:spcPts val="1000"/>
              </a:spcAft>
              <a:buNone/>
            </a:pPr>
            <a:r>
              <a:rPr lang="en-US" sz="1600" dirty="0"/>
              <a:t>receiving, processing, and executing various requests</a:t>
            </a:r>
            <a:endParaRPr sz="1600" dirty="0"/>
          </a:p>
        </p:txBody>
      </p:sp>
      <p:sp>
        <p:nvSpPr>
          <p:cNvPr id="444" name="Google Shape;444;p28"/>
          <p:cNvSpPr txBox="1">
            <a:spLocks noGrp="1"/>
          </p:cNvSpPr>
          <p:nvPr>
            <p:ph type="body" idx="2"/>
          </p:nvPr>
        </p:nvSpPr>
        <p:spPr>
          <a:xfrm>
            <a:off x="4355529" y="1487220"/>
            <a:ext cx="3668588" cy="1515600"/>
          </a:xfrm>
          <a:prstGeom prst="rect">
            <a:avLst/>
          </a:prstGeom>
        </p:spPr>
        <p:txBody>
          <a:bodyPr spcFirstLastPara="1" wrap="square" lIns="91425" tIns="91425" rIns="91425" bIns="91425" anchor="t" anchorCtr="0">
            <a:noAutofit/>
          </a:bodyPr>
          <a:lstStyle/>
          <a:p>
            <a:pPr marL="285750" indent="-285750"/>
            <a:r>
              <a:rPr lang="en" sz="2400" b="1" dirty="0" smtClean="0"/>
              <a:t> </a:t>
            </a:r>
            <a:endParaRPr sz="2400" b="1" dirty="0" smtClean="0"/>
          </a:p>
          <a:p>
            <a:pPr marL="0" lvl="0" indent="0">
              <a:spcBef>
                <a:spcPts val="1000"/>
              </a:spcBef>
              <a:spcAft>
                <a:spcPts val="1000"/>
              </a:spcAft>
              <a:buNone/>
            </a:pPr>
            <a:r>
              <a:rPr lang="en-US" sz="1600" dirty="0" smtClean="0"/>
              <a:t>provides access to electronic logs through the administration and supervision interfaces for viewing information</a:t>
            </a:r>
            <a:endParaRPr sz="1600" dirty="0"/>
          </a:p>
        </p:txBody>
      </p:sp>
      <p:sp>
        <p:nvSpPr>
          <p:cNvPr id="445" name="Google Shape;445;p28"/>
          <p:cNvSpPr txBox="1">
            <a:spLocks noGrp="1"/>
          </p:cNvSpPr>
          <p:nvPr>
            <p:ph type="body" idx="3"/>
          </p:nvPr>
        </p:nvSpPr>
        <p:spPr>
          <a:xfrm>
            <a:off x="4355528" y="2984475"/>
            <a:ext cx="3434291" cy="1515600"/>
          </a:xfrm>
          <a:prstGeom prst="rect">
            <a:avLst/>
          </a:prstGeom>
        </p:spPr>
        <p:txBody>
          <a:bodyPr spcFirstLastPara="1" wrap="square" lIns="91425" tIns="91425" rIns="91425" bIns="91425" anchor="t" anchorCtr="0">
            <a:noAutofit/>
          </a:bodyPr>
          <a:lstStyle/>
          <a:p>
            <a:pPr marL="285750" indent="-285750"/>
            <a:r>
              <a:rPr lang="en" sz="2400" b="1" dirty="0"/>
              <a:t> </a:t>
            </a:r>
            <a:endParaRPr sz="2400" b="1" dirty="0"/>
          </a:p>
          <a:p>
            <a:pPr marL="0" lvl="0" indent="0">
              <a:spcBef>
                <a:spcPts val="1000"/>
              </a:spcBef>
              <a:buNone/>
            </a:pPr>
            <a:r>
              <a:rPr lang="en-US" sz="1600" dirty="0"/>
              <a:t>protection against unauthorized access</a:t>
            </a:r>
            <a:endParaRPr sz="1600" dirty="0"/>
          </a:p>
        </p:txBody>
      </p:sp>
      <p:sp>
        <p:nvSpPr>
          <p:cNvPr id="446" name="Google Shape;446;p2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447" name="Google Shape;447;p28"/>
          <p:cNvSpPr txBox="1">
            <a:spLocks noGrp="1"/>
          </p:cNvSpPr>
          <p:nvPr>
            <p:ph type="body" idx="1"/>
          </p:nvPr>
        </p:nvSpPr>
        <p:spPr>
          <a:xfrm>
            <a:off x="870449" y="2992875"/>
            <a:ext cx="3434291" cy="1515600"/>
          </a:xfrm>
          <a:prstGeom prst="rect">
            <a:avLst/>
          </a:prstGeom>
        </p:spPr>
        <p:txBody>
          <a:bodyPr spcFirstLastPara="1" wrap="square" lIns="91425" tIns="91425" rIns="91425" bIns="91425" anchor="t" anchorCtr="0">
            <a:noAutofit/>
          </a:bodyPr>
          <a:lstStyle/>
          <a:p>
            <a:pPr marL="285750" indent="-285750"/>
            <a:r>
              <a:rPr lang="en" sz="2400" b="1" dirty="0"/>
              <a:t> </a:t>
            </a:r>
            <a:endParaRPr sz="2400" b="1" dirty="0"/>
          </a:p>
          <a:p>
            <a:pPr marL="0" lvl="0" indent="0">
              <a:spcBef>
                <a:spcPts val="1000"/>
              </a:spcBef>
              <a:spcAft>
                <a:spcPts val="1000"/>
              </a:spcAft>
              <a:buNone/>
            </a:pPr>
            <a:r>
              <a:rPr lang="en-US" sz="1600" dirty="0"/>
              <a:t>monitoring the condition of the Complex's equipment</a:t>
            </a:r>
            <a:endParaRPr sz="1600" dirty="0"/>
          </a:p>
        </p:txBody>
      </p:sp>
      <p:grpSp>
        <p:nvGrpSpPr>
          <p:cNvPr id="450" name="Google Shape;450;p28"/>
          <p:cNvGrpSpPr/>
          <p:nvPr/>
        </p:nvGrpSpPr>
        <p:grpSpPr>
          <a:xfrm>
            <a:off x="305070" y="605926"/>
            <a:ext cx="323793" cy="339493"/>
            <a:chOff x="5961125" y="1623900"/>
            <a:chExt cx="427450" cy="448175"/>
          </a:xfrm>
        </p:grpSpPr>
        <p:sp>
          <p:nvSpPr>
            <p:cNvPr id="451" name="Google Shape;451;p28"/>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8"/>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8"/>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8"/>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8"/>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8"/>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8"/>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24;p14"/>
          <p:cNvSpPr txBox="1"/>
          <p:nvPr/>
        </p:nvSpPr>
        <p:spPr>
          <a:xfrm>
            <a:off x="7375863" y="81804"/>
            <a:ext cx="1439364" cy="1757238"/>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ru-RU" sz="12000" b="1" dirty="0">
                <a:solidFill>
                  <a:srgbClr val="3F5378"/>
                </a:solidFill>
                <a:latin typeface="Roboto Condensed"/>
                <a:ea typeface="Roboto Condensed"/>
                <a:cs typeface="Roboto Condensed"/>
                <a:sym typeface="Roboto Condensed"/>
              </a:rPr>
              <a:t>4</a:t>
            </a:r>
            <a:endParaRPr sz="3000" b="1" dirty="0">
              <a:solidFill>
                <a:srgbClr val="3F5378"/>
              </a:solidFill>
              <a:latin typeface="Roboto Condensed"/>
              <a:ea typeface="Roboto Condensed"/>
              <a:cs typeface="Roboto Condensed"/>
              <a:sym typeface="Roboto Condense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33"/>
          <p:cNvSpPr/>
          <p:nvPr/>
        </p:nvSpPr>
        <p:spPr>
          <a:xfrm>
            <a:off x="2907587" y="624642"/>
            <a:ext cx="5941626" cy="409115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chemeClr val="accent4"/>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3F5378"/>
              </a:solidFill>
              <a:latin typeface="Roboto Condensed"/>
              <a:ea typeface="Roboto Condensed"/>
              <a:cs typeface="Roboto Condensed"/>
              <a:sym typeface="Roboto Condensed"/>
            </a:endParaRPr>
          </a:p>
        </p:txBody>
      </p:sp>
      <p:sp>
        <p:nvSpPr>
          <p:cNvPr id="495" name="Google Shape;495;p33"/>
          <p:cNvSpPr/>
          <p:nvPr/>
        </p:nvSpPr>
        <p:spPr>
          <a:xfrm>
            <a:off x="4039025" y="1037471"/>
            <a:ext cx="3912300" cy="249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3F5378"/>
                </a:solidFill>
                <a:latin typeface="Roboto Condensed"/>
                <a:ea typeface="Roboto Condensed"/>
                <a:cs typeface="Roboto Condensed"/>
                <a:sym typeface="Roboto Condensed"/>
              </a:rPr>
              <a:t>Place your screenshot here</a:t>
            </a:r>
            <a:endParaRPr sz="1000" dirty="0">
              <a:solidFill>
                <a:srgbClr val="3F5378"/>
              </a:solidFill>
              <a:latin typeface="Roboto Condensed"/>
              <a:ea typeface="Roboto Condensed"/>
              <a:cs typeface="Roboto Condensed"/>
              <a:sym typeface="Roboto Condensed"/>
            </a:endParaRPr>
          </a:p>
        </p:txBody>
      </p:sp>
      <p:sp>
        <p:nvSpPr>
          <p:cNvPr id="496" name="Google Shape;496;p3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497" name="Google Shape;497;p33"/>
          <p:cNvSpPr txBox="1">
            <a:spLocks noGrp="1"/>
          </p:cNvSpPr>
          <p:nvPr>
            <p:ph type="body" idx="4294967295"/>
          </p:nvPr>
        </p:nvSpPr>
        <p:spPr>
          <a:xfrm>
            <a:off x="353616" y="835570"/>
            <a:ext cx="2297784" cy="2700300"/>
          </a:xfrm>
          <a:prstGeom prst="rect">
            <a:avLst/>
          </a:prstGeom>
        </p:spPr>
        <p:txBody>
          <a:bodyPr spcFirstLastPara="1" wrap="square" lIns="91425" tIns="91425" rIns="91425" bIns="91425" anchor="ctr" anchorCtr="0">
            <a:noAutofit/>
          </a:bodyPr>
          <a:lstStyle/>
          <a:p>
            <a:pPr marL="0" lvl="0" indent="0">
              <a:buNone/>
            </a:pPr>
            <a:r>
              <a:rPr lang="en-US" b="1" dirty="0" smtClean="0">
                <a:solidFill>
                  <a:srgbClr val="FF9800"/>
                </a:solidFill>
              </a:rPr>
              <a:t>EXAMPLE OF </a:t>
            </a:r>
            <a:endParaRPr lang="ru-RU" b="1" dirty="0" smtClean="0">
              <a:solidFill>
                <a:srgbClr val="FF9800"/>
              </a:solidFill>
            </a:endParaRPr>
          </a:p>
          <a:p>
            <a:pPr marL="0" lvl="0" indent="0">
              <a:buNone/>
            </a:pPr>
            <a:r>
              <a:rPr lang="en-US" b="1" dirty="0" smtClean="0">
                <a:solidFill>
                  <a:srgbClr val="FF9800"/>
                </a:solidFill>
              </a:rPr>
              <a:t>THE INTERFACE</a:t>
            </a:r>
            <a:endParaRPr lang="en-US" b="1" dirty="0">
              <a:solidFill>
                <a:srgbClr val="FF9800"/>
              </a:solidFill>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9469" y="835570"/>
            <a:ext cx="5737861" cy="310388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3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503" name="Google Shape;503;p34"/>
          <p:cNvSpPr txBox="1">
            <a:spLocks noGrp="1"/>
          </p:cNvSpPr>
          <p:nvPr>
            <p:ph type="ctrTitle" idx="4294967295"/>
          </p:nvPr>
        </p:nvSpPr>
        <p:spPr>
          <a:xfrm>
            <a:off x="1275150" y="2364400"/>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solidFill>
                  <a:schemeClr val="accent5"/>
                </a:solidFill>
              </a:rPr>
              <a:t>THANKS!</a:t>
            </a:r>
            <a:endParaRPr sz="6000">
              <a:solidFill>
                <a:schemeClr val="accent5"/>
              </a:solidFill>
            </a:endParaRPr>
          </a:p>
        </p:txBody>
      </p:sp>
      <p:grpSp>
        <p:nvGrpSpPr>
          <p:cNvPr id="505" name="Google Shape;505;p34"/>
          <p:cNvGrpSpPr/>
          <p:nvPr/>
        </p:nvGrpSpPr>
        <p:grpSpPr>
          <a:xfrm>
            <a:off x="3996210" y="966817"/>
            <a:ext cx="1197664" cy="1126777"/>
            <a:chOff x="5972700" y="2330200"/>
            <a:chExt cx="411625" cy="387275"/>
          </a:xfrm>
        </p:grpSpPr>
        <p:sp>
          <p:nvSpPr>
            <p:cNvPr id="506" name="Google Shape;506;p3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255</Words>
  <Application>Microsoft Office PowerPoint</Application>
  <PresentationFormat>Экран (16:9)</PresentationFormat>
  <Paragraphs>45</Paragraphs>
  <Slides>9</Slides>
  <Notes>9</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9</vt:i4>
      </vt:variant>
    </vt:vector>
  </HeadingPairs>
  <TitlesOfParts>
    <vt:vector size="14" baseType="lpstr">
      <vt:lpstr>Roboto Condensed</vt:lpstr>
      <vt:lpstr>Roboto Condensed Light</vt:lpstr>
      <vt:lpstr>Arial</vt:lpstr>
      <vt:lpstr>Arvo</vt:lpstr>
      <vt:lpstr>Salerio template</vt:lpstr>
      <vt:lpstr>Interface for access of the national security service of the Republic of KZ to the system of legal data interception</vt:lpstr>
      <vt:lpstr>CONTENT</vt:lpstr>
      <vt:lpstr>INTRODUCTION</vt:lpstr>
      <vt:lpstr>Презентация PowerPoint</vt:lpstr>
      <vt:lpstr>PROJECT GOAL</vt:lpstr>
      <vt:lpstr>RELEVANCE, INTEREST, DEMAND, ACHIEVABILITY</vt:lpstr>
      <vt:lpstr>MAIN FUNCTIONS AND PROPERTIES OF INTERFACE</vt:lpstr>
      <vt:lpstr>Презентация PowerPoint</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Interface for access of the national security service of the Republic of KZ to the system of legal data interception</dc:title>
  <dc:creator>User</dc:creator>
  <cp:lastModifiedBy>User</cp:lastModifiedBy>
  <cp:revision>8</cp:revision>
  <dcterms:modified xsi:type="dcterms:W3CDTF">2020-10-17T11:50:46Z</dcterms:modified>
</cp:coreProperties>
</file>