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1382800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32321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2748812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3151263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2472197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4100203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707435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155312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3018179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3866955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0D26A13-6BEA-424C-9580-AB739A0DD81B}" type="datetimeFigureOut">
              <a:rPr lang="zh-CN" altLang="en-US" smtClean="0"/>
              <a:t>2014/9/23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3984753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26A13-6BEA-424C-9580-AB739A0DD81B}" type="datetimeFigureOut">
              <a:rPr lang="zh-CN" altLang="en-US" smtClean="0"/>
              <a:t>2014/9/23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926E6-A1BC-48A2-B4D9-CA81801395EB}" type="slidenum">
              <a:rPr lang="zh-CN" altLang="en-US" smtClean="0"/>
              <a:t>‹#›</a:t>
            </a:fld>
            <a:endParaRPr lang="zh-CN" altLang="en-US"/>
          </a:p>
        </p:txBody>
      </p:sp>
    </p:spTree>
    <p:extLst>
      <p:ext uri="{BB962C8B-B14F-4D97-AF65-F5344CB8AC3E}">
        <p14:creationId xmlns:p14="http://schemas.microsoft.com/office/powerpoint/2010/main" val="80516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2780928"/>
            <a:ext cx="3810000" cy="3619500"/>
          </a:xfrm>
          <a:prstGeom prst="rect">
            <a:avLst/>
          </a:prstGeom>
          <a:ln>
            <a:noFill/>
          </a:ln>
          <a:effectLst>
            <a:softEdge rad="112500"/>
          </a:effectLst>
        </p:spPr>
      </p:pic>
      <p:sp>
        <p:nvSpPr>
          <p:cNvPr id="6" name="TextBox 5"/>
          <p:cNvSpPr txBox="1"/>
          <p:nvPr/>
        </p:nvSpPr>
        <p:spPr>
          <a:xfrm>
            <a:off x="1156905" y="814188"/>
            <a:ext cx="5976664" cy="1569660"/>
          </a:xfrm>
          <a:prstGeom prst="rect">
            <a:avLst/>
          </a:prstGeom>
          <a:noFill/>
        </p:spPr>
        <p:txBody>
          <a:bodyPr wrap="square" rtlCol="0">
            <a:spAutoFit/>
          </a:bodyPr>
          <a:lstStyle/>
          <a:p>
            <a:r>
              <a:rPr lang="zh-CN" altLang="en-US" sz="4800" b="1" dirty="0">
                <a:solidFill>
                  <a:schemeClr val="bg2"/>
                </a:solidFill>
                <a:effectLst>
                  <a:outerShdw blurRad="38100" dist="38100" dir="2700000" algn="tl">
                    <a:srgbClr val="000000">
                      <a:alpha val="43137"/>
                    </a:srgbClr>
                  </a:outerShdw>
                </a:effectLst>
              </a:rPr>
              <a:t>六</a:t>
            </a:r>
            <a:r>
              <a:rPr lang="zh-CN" altLang="en-US" sz="4800" b="1" dirty="0" smtClean="0">
                <a:solidFill>
                  <a:schemeClr val="bg2"/>
                </a:solidFill>
                <a:effectLst>
                  <a:outerShdw blurRad="38100" dist="38100" dir="2700000" algn="tl">
                    <a:srgbClr val="000000">
                      <a:alpha val="43137"/>
                    </a:srgbClr>
                  </a:outerShdw>
                </a:effectLst>
              </a:rPr>
              <a:t>种兴趣类型及其匹配的职业特征</a:t>
            </a:r>
            <a:endParaRPr lang="zh-CN" altLang="en-US" sz="4800" b="1" dirty="0">
              <a:solidFill>
                <a:schemeClr val="bg2"/>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2859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5497" y="548680"/>
            <a:ext cx="7992888" cy="4401205"/>
          </a:xfrm>
          <a:prstGeom prst="rect">
            <a:avLst/>
          </a:prstGeom>
        </p:spPr>
        <p:txBody>
          <a:bodyPr wrap="square">
            <a:spAutoFit/>
          </a:bodyPr>
          <a:lstStyle/>
          <a:p>
            <a:r>
              <a:rPr lang="zh-CN" altLang="en-US" sz="2800" dirty="0" smtClean="0"/>
              <a:t>          </a:t>
            </a:r>
            <a:r>
              <a:rPr lang="zh-CN" altLang="en-US" sz="2800" dirty="0" smtClean="0">
                <a:solidFill>
                  <a:schemeClr val="tx1">
                    <a:lumMod val="75000"/>
                    <a:lumOff val="25000"/>
                  </a:schemeClr>
                </a:solidFill>
              </a:rPr>
              <a:t>人们通常倾向选择与自我兴趣类型匹配的职业环境，如具有现实型兴趣的人希望在现实型的职业环境中工作，可以最好地发挥个人的潜能。但职业选择中，个体并非一定要选择与自己兴趣完全对应的职业环境。</a:t>
            </a:r>
            <a:endParaRPr lang="en-US" altLang="zh-CN" sz="2800" dirty="0" smtClean="0">
              <a:solidFill>
                <a:schemeClr val="tx1">
                  <a:lumMod val="75000"/>
                  <a:lumOff val="25000"/>
                </a:schemeClr>
              </a:solidFill>
            </a:endParaRPr>
          </a:p>
          <a:p>
            <a:r>
              <a:rPr lang="zh-CN" altLang="en-US" sz="2800" dirty="0" smtClean="0">
                <a:solidFill>
                  <a:schemeClr val="tx1">
                    <a:lumMod val="75000"/>
                    <a:lumOff val="25000"/>
                  </a:schemeClr>
                </a:solidFill>
              </a:rPr>
              <a:t>        一则因为个体本身常是多种兴趣类型的综合体，单一类型显著突出的情况不多，因此评价个体的兴趣类型时也时常以其在六大类型中得分居前三位的类型组合而成，组合时根据分数的高低依次排列字母，构成其兴趣组型，如 </a:t>
            </a:r>
            <a:r>
              <a:rPr lang="en-US" altLang="zh-CN" sz="2800" dirty="0" smtClean="0">
                <a:solidFill>
                  <a:schemeClr val="tx1">
                    <a:lumMod val="75000"/>
                    <a:lumOff val="25000"/>
                  </a:schemeClr>
                </a:solidFill>
              </a:rPr>
              <a:t>RCA </a:t>
            </a:r>
            <a:r>
              <a:rPr lang="zh-CN" altLang="en-US" sz="2800" dirty="0" smtClean="0"/>
              <a:t>、 </a:t>
            </a:r>
            <a:r>
              <a:rPr lang="en-US" altLang="zh-CN" sz="2800" dirty="0" smtClean="0">
                <a:solidFill>
                  <a:schemeClr val="tx1">
                    <a:lumMod val="75000"/>
                    <a:lumOff val="25000"/>
                  </a:schemeClr>
                </a:solidFill>
              </a:rPr>
              <a:t>AIS </a:t>
            </a:r>
            <a:r>
              <a:rPr lang="zh-CN" altLang="en-US" sz="2800" dirty="0" smtClean="0">
                <a:solidFill>
                  <a:schemeClr val="tx1">
                    <a:lumMod val="75000"/>
                    <a:lumOff val="25000"/>
                  </a:schemeClr>
                </a:solidFill>
              </a:rPr>
              <a:t>等</a:t>
            </a:r>
            <a:endParaRPr lang="zh-CN" altLang="en-US" sz="2800" dirty="0">
              <a:solidFill>
                <a:schemeClr val="tx1">
                  <a:lumMod val="75000"/>
                  <a:lumOff val="25000"/>
                </a:schemeClr>
              </a:solidFill>
            </a:endParaRPr>
          </a:p>
        </p:txBody>
      </p:sp>
    </p:spTree>
    <p:extLst>
      <p:ext uri="{BB962C8B-B14F-4D97-AF65-F5344CB8AC3E}">
        <p14:creationId xmlns:p14="http://schemas.microsoft.com/office/powerpoint/2010/main" val="1145833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908720"/>
            <a:ext cx="7560840" cy="4401205"/>
          </a:xfrm>
          <a:prstGeom prst="rect">
            <a:avLst/>
          </a:prstGeom>
        </p:spPr>
        <p:txBody>
          <a:bodyPr wrap="square">
            <a:spAutoFit/>
          </a:bodyPr>
          <a:lstStyle/>
          <a:p>
            <a:r>
              <a:rPr lang="zh-CN" altLang="en-US" sz="2800" dirty="0" smtClean="0"/>
              <a:t>         </a:t>
            </a:r>
            <a:r>
              <a:rPr lang="zh-CN" altLang="en-US" sz="2800" dirty="0" smtClean="0">
                <a:solidFill>
                  <a:schemeClr val="tx1">
                    <a:lumMod val="75000"/>
                    <a:lumOff val="25000"/>
                  </a:schemeClr>
                </a:solidFill>
              </a:rPr>
              <a:t>二则因为影响职业选择的因素是多方面的，不完全依据兴趣类型，还要参照社会的职业需求及获得职业的现实可能性。因此，职业选择时会不断妥协，寻求与相邻职业环境、甚至相隔职业环境，在这种环境中，个体需要逐渐适应工作环境。但如果个体寻找的是相对的职业环境，意味着所进入的是与自我兴趣完全不同的职业环境，则我们工作起来可能难以适应，或者难以做到工作时觉得很快乐，相反，甚至可能会每天工作得很痛苦。</a:t>
            </a:r>
            <a:endParaRPr lang="zh-CN" altLang="en-US" sz="2800" dirty="0">
              <a:solidFill>
                <a:schemeClr val="tx1">
                  <a:lumMod val="75000"/>
                  <a:lumOff val="25000"/>
                </a:schemeClr>
              </a:solidFill>
            </a:endParaRPr>
          </a:p>
        </p:txBody>
      </p:sp>
    </p:spTree>
    <p:extLst>
      <p:ext uri="{BB962C8B-B14F-4D97-AF65-F5344CB8AC3E}">
        <p14:creationId xmlns:p14="http://schemas.microsoft.com/office/powerpoint/2010/main" val="3371002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39552" y="404664"/>
            <a:ext cx="1656184" cy="720080"/>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社会型</a:t>
            </a:r>
            <a:r>
              <a:rPr lang="zh-CN" altLang="en-US"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endParaRPr lang="zh-CN" altLang="en-US"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矩形 4"/>
          <p:cNvSpPr/>
          <p:nvPr/>
        </p:nvSpPr>
        <p:spPr>
          <a:xfrm>
            <a:off x="542075" y="1268760"/>
            <a:ext cx="7920880" cy="3970318"/>
          </a:xfrm>
          <a:prstGeom prst="rect">
            <a:avLst/>
          </a:prstGeom>
        </p:spPr>
        <p:txBody>
          <a:bodyPr wrap="square">
            <a:spAutoFit/>
          </a:bodyPr>
          <a:lstStyle/>
          <a:p>
            <a:r>
              <a:rPr lang="en-US" altLang="zh-CN" sz="2800" dirty="0" smtClean="0"/>
              <a:t>S</a:t>
            </a:r>
            <a:r>
              <a:rPr lang="en-US" altLang="zh-CN" sz="2800" dirty="0" smtClean="0">
                <a:solidFill>
                  <a:schemeClr val="tx1">
                    <a:lumMod val="75000"/>
                    <a:lumOff val="25000"/>
                  </a:schemeClr>
                </a:solidFill>
              </a:rPr>
              <a:t>)</a:t>
            </a:r>
            <a:r>
              <a:rPr lang="zh-CN" altLang="en-US" sz="2800" dirty="0" smtClean="0">
                <a:solidFill>
                  <a:schemeClr val="tx1">
                    <a:lumMod val="75000"/>
                    <a:lumOff val="25000"/>
                  </a:schemeClr>
                </a:solidFill>
              </a:rPr>
              <a:t>共同特征：喜欢与人交往、不断结交新的朋友、善言谈、愿意教导别人。关心社会问题、渴望发挥自己的社会作用。寻求广泛的人际关系，比较看重社会义务和社会道德 　　典型职业：喜欢要求与人打交道的工作，能够不断结交新的朋友，从事提供信息、启迪、帮助、培训、开发或治疗等事务，并具备相应能力。如</a:t>
            </a:r>
            <a:r>
              <a:rPr lang="en-US" altLang="zh-CN" sz="2800" dirty="0" smtClean="0">
                <a:solidFill>
                  <a:schemeClr val="tx1">
                    <a:lumMod val="75000"/>
                    <a:lumOff val="25000"/>
                  </a:schemeClr>
                </a:solidFill>
              </a:rPr>
              <a:t>: </a:t>
            </a:r>
            <a:r>
              <a:rPr lang="zh-CN" altLang="en-US" sz="2800" dirty="0" smtClean="0">
                <a:solidFill>
                  <a:schemeClr val="tx1">
                    <a:lumMod val="75000"/>
                    <a:lumOff val="25000"/>
                  </a:schemeClr>
                </a:solidFill>
              </a:rPr>
              <a:t>教育工作者（教师、教育行政人员），社会工作者（咨询人员、公关              人员）。</a:t>
            </a:r>
            <a:endParaRPr lang="zh-CN" altLang="en-US" sz="2800" dirty="0">
              <a:solidFill>
                <a:schemeClr val="tx1">
                  <a:lumMod val="75000"/>
                  <a:lumOff val="25000"/>
                </a:schemeClr>
              </a:solidFill>
            </a:endParaRPr>
          </a:p>
        </p:txBody>
      </p:sp>
    </p:spTree>
    <p:extLst>
      <p:ext uri="{BB962C8B-B14F-4D97-AF65-F5344CB8AC3E}">
        <p14:creationId xmlns:p14="http://schemas.microsoft.com/office/powerpoint/2010/main" val="124392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67341" y="350719"/>
            <a:ext cx="1800200" cy="648072"/>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企业型：</a:t>
            </a:r>
            <a:endParaRPr lang="zh-CN" altLang="en-US" sz="2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4" name="矩形 3"/>
          <p:cNvSpPr/>
          <p:nvPr/>
        </p:nvSpPr>
        <p:spPr>
          <a:xfrm>
            <a:off x="367341" y="1196752"/>
            <a:ext cx="8381123" cy="4247317"/>
          </a:xfrm>
          <a:prstGeom prst="rect">
            <a:avLst/>
          </a:prstGeom>
        </p:spPr>
        <p:txBody>
          <a:bodyPr wrap="square">
            <a:spAutoFit/>
          </a:bodyPr>
          <a:lstStyle/>
          <a:p>
            <a:r>
              <a:rPr lang="en-US" altLang="zh-CN" sz="3000" dirty="0" smtClean="0">
                <a:solidFill>
                  <a:schemeClr val="tx1">
                    <a:lumMod val="75000"/>
                    <a:lumOff val="25000"/>
                  </a:schemeClr>
                </a:solidFill>
              </a:rPr>
              <a:t>E)</a:t>
            </a:r>
            <a:r>
              <a:rPr lang="zh-CN" altLang="en-US" sz="3000" dirty="0" smtClean="0">
                <a:solidFill>
                  <a:schemeClr val="tx1">
                    <a:lumMod val="75000"/>
                    <a:lumOff val="25000"/>
                  </a:schemeClr>
                </a:solidFill>
              </a:rPr>
              <a:t>共同特征：追求权力、权威和物质财富，具有领导才能。喜欢竞争、敢冒风险、有野心、抱负。为人务实，习惯以利益得失，权利、地位、金钱等来衡量做事的价值，做事有较强的目的性。 　　典型职业：喜欢</a:t>
            </a:r>
            <a:r>
              <a:rPr lang="zh-CN" altLang="en-US" sz="2800" dirty="0" smtClean="0">
                <a:solidFill>
                  <a:schemeClr val="tx1">
                    <a:lumMod val="75000"/>
                    <a:lumOff val="25000"/>
                  </a:schemeClr>
                </a:solidFill>
              </a:rPr>
              <a:t>要求</a:t>
            </a:r>
            <a:r>
              <a:rPr lang="zh-CN" altLang="en-US" sz="3000" dirty="0" smtClean="0">
                <a:solidFill>
                  <a:schemeClr val="tx1">
                    <a:lumMod val="75000"/>
                    <a:lumOff val="25000"/>
                  </a:schemeClr>
                </a:solidFill>
              </a:rPr>
              <a:t>具备经营、管理、劝服、监督和领导才能，以实现机构、政治、社会及经济目标的工作，并具备相应的能力。如项目经理、销售人员，营销管理人员、政府官员、企业领导、法官、律师。</a:t>
            </a:r>
            <a:endParaRPr lang="zh-CN" altLang="en-US" sz="3000" dirty="0">
              <a:solidFill>
                <a:schemeClr val="tx1">
                  <a:lumMod val="75000"/>
                  <a:lumOff val="25000"/>
                </a:schemeClr>
              </a:solidFill>
            </a:endParaRPr>
          </a:p>
        </p:txBody>
      </p:sp>
    </p:spTree>
    <p:extLst>
      <p:ext uri="{BB962C8B-B14F-4D97-AF65-F5344CB8AC3E}">
        <p14:creationId xmlns:p14="http://schemas.microsoft.com/office/powerpoint/2010/main" val="3195686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95536" y="332656"/>
            <a:ext cx="1800200" cy="648072"/>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28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常规型：</a:t>
            </a:r>
            <a:endParaRPr lang="zh-CN" altLang="en-US" sz="28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矩形 2"/>
          <p:cNvSpPr/>
          <p:nvPr/>
        </p:nvSpPr>
        <p:spPr>
          <a:xfrm>
            <a:off x="395536" y="980728"/>
            <a:ext cx="8208912" cy="4401205"/>
          </a:xfrm>
          <a:prstGeom prst="rect">
            <a:avLst/>
          </a:prstGeom>
        </p:spPr>
        <p:txBody>
          <a:bodyPr wrap="square">
            <a:spAutoFit/>
          </a:bodyPr>
          <a:lstStyle/>
          <a:p>
            <a:r>
              <a:rPr lang="en-US" altLang="zh-CN" sz="2800" dirty="0" smtClean="0">
                <a:solidFill>
                  <a:schemeClr val="tx1">
                    <a:lumMod val="75000"/>
                    <a:lumOff val="25000"/>
                  </a:schemeClr>
                </a:solidFill>
              </a:rPr>
              <a:t>C)</a:t>
            </a:r>
            <a:r>
              <a:rPr lang="zh-CN" altLang="en-US" sz="2800" dirty="0" smtClean="0">
                <a:solidFill>
                  <a:schemeClr val="tx1">
                    <a:lumMod val="75000"/>
                    <a:lumOff val="25000"/>
                  </a:schemeClr>
                </a:solidFill>
              </a:rPr>
              <a:t>共同特点：尊重权威和规章制度，喜欢按计划办事，细心、有条理，习惯接受他人的指挥和领导，自己不谋求领导职务。喜欢关注实际和细节情况，通常较为谨慎和保守，缺乏创造性，不喜欢冒险和竞争，富有自我牺牲精神。 　　典型职业：喜欢要求注意细节、精确度、有系统有条理，具有记录、归档、据特定要求或程序组织数据和文字信息的职业，并具备相应能力。如：秘书、办公室人员、记事员、会计、行政助理、图书馆管理员、出纳员、打字员、投资分析员。</a:t>
            </a:r>
            <a:endParaRPr lang="zh-CN" altLang="en-US" sz="2800" dirty="0">
              <a:solidFill>
                <a:schemeClr val="tx1">
                  <a:lumMod val="75000"/>
                  <a:lumOff val="25000"/>
                </a:schemeClr>
              </a:solidFill>
            </a:endParaRPr>
          </a:p>
        </p:txBody>
      </p:sp>
    </p:spTree>
    <p:extLst>
      <p:ext uri="{BB962C8B-B14F-4D97-AF65-F5344CB8AC3E}">
        <p14:creationId xmlns:p14="http://schemas.microsoft.com/office/powerpoint/2010/main" val="1522938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39552" y="332656"/>
            <a:ext cx="1800200" cy="648072"/>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36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实际型</a:t>
            </a:r>
            <a:endParaRPr lang="zh-CN" altLang="en-US" sz="36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矩形 2"/>
          <p:cNvSpPr/>
          <p:nvPr/>
        </p:nvSpPr>
        <p:spPr>
          <a:xfrm>
            <a:off x="251520" y="1001823"/>
            <a:ext cx="8352928" cy="4401205"/>
          </a:xfrm>
          <a:prstGeom prst="rect">
            <a:avLst/>
          </a:prstGeom>
        </p:spPr>
        <p:txBody>
          <a:bodyPr wrap="square">
            <a:spAutoFit/>
          </a:bodyPr>
          <a:lstStyle/>
          <a:p>
            <a:r>
              <a:rPr lang="en-US" altLang="zh-CN" sz="2800" dirty="0" smtClean="0">
                <a:solidFill>
                  <a:schemeClr val="tx1">
                    <a:lumMod val="75000"/>
                    <a:lumOff val="25000"/>
                  </a:schemeClr>
                </a:solidFill>
              </a:rPr>
              <a:t>R)</a:t>
            </a:r>
            <a:r>
              <a:rPr lang="zh-CN" altLang="en-US" sz="2800" dirty="0" smtClean="0">
                <a:solidFill>
                  <a:schemeClr val="tx1">
                    <a:lumMod val="75000"/>
                    <a:lumOff val="25000"/>
                  </a:schemeClr>
                </a:solidFill>
              </a:rPr>
              <a:t>共同特点：愿意使用工具从事操作性工作，动手能力强，做事手脚灵活，动作协调。偏好于具体任务，不善言辞，做事保守，较为谦虚。缺乏社交能力，通常喜欢独立做事。 　　典型职业：喜欢使用工具、机器，需要基本操作技能的工作。对要求具备机械方面才能、体力或从事与物件、机器、工具、运动器材、植物、动物相关的职业有兴趣，并具备相应能力。如：技术性职业（计算机硬件人员、摄影师、制图员、机械装配工），技能性职业（木匠、厨师、技工、修理工、农民、一般劳动）。</a:t>
            </a:r>
            <a:endParaRPr lang="zh-CN" altLang="en-US" sz="2800" dirty="0">
              <a:solidFill>
                <a:schemeClr val="tx1">
                  <a:lumMod val="75000"/>
                  <a:lumOff val="25000"/>
                </a:schemeClr>
              </a:solidFill>
            </a:endParaRPr>
          </a:p>
        </p:txBody>
      </p:sp>
    </p:spTree>
    <p:extLst>
      <p:ext uri="{BB962C8B-B14F-4D97-AF65-F5344CB8AC3E}">
        <p14:creationId xmlns:p14="http://schemas.microsoft.com/office/powerpoint/2010/main" val="418313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95536" y="332656"/>
            <a:ext cx="1800200" cy="648072"/>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调研型：</a:t>
            </a:r>
            <a:endParaRPr lang="zh-CN" alt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矩形 2"/>
          <p:cNvSpPr/>
          <p:nvPr/>
        </p:nvSpPr>
        <p:spPr>
          <a:xfrm>
            <a:off x="179512" y="1016901"/>
            <a:ext cx="8496944" cy="4401205"/>
          </a:xfrm>
          <a:prstGeom prst="rect">
            <a:avLst/>
          </a:prstGeom>
        </p:spPr>
        <p:txBody>
          <a:bodyPr wrap="square">
            <a:spAutoFit/>
          </a:bodyPr>
          <a:lstStyle/>
          <a:p>
            <a:r>
              <a:rPr lang="en-US" altLang="zh-CN" sz="2800" dirty="0" smtClean="0">
                <a:solidFill>
                  <a:schemeClr val="tx1">
                    <a:lumMod val="75000"/>
                    <a:lumOff val="25000"/>
                  </a:schemeClr>
                </a:solidFill>
              </a:rPr>
              <a:t>I )</a:t>
            </a:r>
            <a:r>
              <a:rPr lang="zh-CN" altLang="en-US" sz="2800" dirty="0" smtClean="0">
                <a:solidFill>
                  <a:schemeClr val="tx1">
                    <a:lumMod val="75000"/>
                    <a:lumOff val="25000"/>
                  </a:schemeClr>
                </a:solidFill>
              </a:rPr>
              <a:t>共同特点：思想家而非实干家</a:t>
            </a:r>
            <a:r>
              <a:rPr lang="en-US" altLang="zh-CN" sz="2800" dirty="0" smtClean="0">
                <a:solidFill>
                  <a:schemeClr val="tx1">
                    <a:lumMod val="75000"/>
                    <a:lumOff val="25000"/>
                  </a:schemeClr>
                </a:solidFill>
              </a:rPr>
              <a:t>,</a:t>
            </a:r>
            <a:r>
              <a:rPr lang="zh-CN" altLang="en-US" sz="2800" dirty="0" smtClean="0">
                <a:solidFill>
                  <a:schemeClr val="tx1">
                    <a:lumMod val="75000"/>
                    <a:lumOff val="25000"/>
                  </a:schemeClr>
                </a:solidFill>
              </a:rPr>
              <a:t>抽象思维能力强，求知欲强，肯动脑，善思考，不愿动手。喜欢独立的和富有创造性的工作。知识渊博，有学识才能，不善于领导他人。考虑问题理性，做事喜欢精确，喜欢逻辑分析和推理，不断探讨未知的领域。 　　典型职业：喜欢智力的、抽象的、分析的、独立的定向任务，要求具备智力或分析才能，并将其用于观察、估测、衡量、形成理论、最终解决问题的工作，并具备相应的能力。如科学研究人员、教师、工程师、电脑编程人员、医生、系统分析员。</a:t>
            </a:r>
            <a:endParaRPr lang="zh-CN" altLang="en-US" sz="2800" dirty="0">
              <a:solidFill>
                <a:schemeClr val="tx1">
                  <a:lumMod val="75000"/>
                  <a:lumOff val="25000"/>
                </a:schemeClr>
              </a:solidFill>
            </a:endParaRPr>
          </a:p>
        </p:txBody>
      </p:sp>
    </p:spTree>
    <p:extLst>
      <p:ext uri="{BB962C8B-B14F-4D97-AF65-F5344CB8AC3E}">
        <p14:creationId xmlns:p14="http://schemas.microsoft.com/office/powerpoint/2010/main" val="3141328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95536" y="332656"/>
            <a:ext cx="1800200" cy="648072"/>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3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艺术型：</a:t>
            </a:r>
            <a:endParaRPr lang="zh-CN" altLang="en-US" sz="3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3" name="矩形 2"/>
          <p:cNvSpPr/>
          <p:nvPr/>
        </p:nvSpPr>
        <p:spPr>
          <a:xfrm>
            <a:off x="323528" y="980729"/>
            <a:ext cx="8064896" cy="4493538"/>
          </a:xfrm>
          <a:prstGeom prst="rect">
            <a:avLst/>
          </a:prstGeom>
        </p:spPr>
        <p:txBody>
          <a:bodyPr wrap="square">
            <a:spAutoFit/>
          </a:bodyPr>
          <a:lstStyle/>
          <a:p>
            <a:r>
              <a:rPr lang="en-US" altLang="zh-CN" sz="2600" dirty="0" smtClean="0">
                <a:solidFill>
                  <a:schemeClr val="tx1">
                    <a:lumMod val="75000"/>
                    <a:lumOff val="25000"/>
                  </a:schemeClr>
                </a:solidFill>
              </a:rPr>
              <a:t>A)</a:t>
            </a:r>
            <a:r>
              <a:rPr lang="zh-CN" altLang="en-US" sz="2600" dirty="0" smtClean="0">
                <a:solidFill>
                  <a:schemeClr val="tx1">
                    <a:lumMod val="75000"/>
                    <a:lumOff val="25000"/>
                  </a:schemeClr>
                </a:solidFill>
              </a:rPr>
              <a:t>共同特点：有创造力，乐于创造新颖、与众不同的成果，渴望表现自己的个性，实现自身的价值。做事理想化，追求完美，不重实际。具有一定的艺术才能和个性。善于表达、怀旧、心态较为复杂。 　　典型职业：喜欢的工作要求具备艺术修养、创造力、表达能力和直觉，并将其用于语言、行为、声音、颜色和形式的审美、思索和感受，具备相应的能力。不善于事务性工作。如艺术方面（演员、导演、艺术设计师、雕刻家、建筑师、摄影家、广告制作人），音乐方面（歌唱家、作曲家、乐队指挥），文学方面（小说家、诗人、剧作家）。</a:t>
            </a:r>
            <a:endParaRPr lang="zh-CN" altLang="en-US" sz="2600" dirty="0">
              <a:solidFill>
                <a:schemeClr val="tx1">
                  <a:lumMod val="75000"/>
                  <a:lumOff val="25000"/>
                </a:schemeClr>
              </a:solidFill>
            </a:endParaRPr>
          </a:p>
        </p:txBody>
      </p:sp>
    </p:spTree>
    <p:extLst>
      <p:ext uri="{BB962C8B-B14F-4D97-AF65-F5344CB8AC3E}">
        <p14:creationId xmlns:p14="http://schemas.microsoft.com/office/powerpoint/2010/main" val="292123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27200" y="908720"/>
            <a:ext cx="7173192" cy="1323439"/>
          </a:xfrm>
          <a:prstGeom prst="rect">
            <a:avLst/>
          </a:prstGeom>
        </p:spPr>
        <p:txBody>
          <a:bodyPr wrap="square">
            <a:spAutoFit/>
          </a:bodyPr>
          <a:lstStyle/>
          <a:p>
            <a:r>
              <a:rPr lang="zh-CN" altLang="en-US" sz="4000" b="1" dirty="0" smtClean="0">
                <a:solidFill>
                  <a:schemeClr val="bg1"/>
                </a:solidFill>
                <a:effectLst>
                  <a:outerShdw blurRad="38100" dist="38100" dir="2700000" algn="tl">
                    <a:srgbClr val="000000">
                      <a:alpha val="43137"/>
                    </a:srgbClr>
                  </a:outerShdw>
                </a:effectLst>
              </a:rPr>
              <a:t>霍兰德职业兴趣理论对于职业选择和职业成功价值分析</a:t>
            </a:r>
            <a:endParaRPr lang="zh-CN" altLang="en-US" sz="4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76791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552" y="620688"/>
            <a:ext cx="8280920" cy="4401205"/>
          </a:xfrm>
          <a:prstGeom prst="rect">
            <a:avLst/>
          </a:prstGeom>
        </p:spPr>
        <p:txBody>
          <a:bodyPr wrap="square">
            <a:spAutoFit/>
          </a:bodyPr>
          <a:lstStyle/>
          <a:p>
            <a:r>
              <a:rPr lang="zh-CN" altLang="en-US" sz="2800" dirty="0" smtClean="0">
                <a:solidFill>
                  <a:schemeClr val="tx1">
                    <a:lumMod val="75000"/>
                    <a:lumOff val="25000"/>
                  </a:schemeClr>
                </a:solidFill>
              </a:rPr>
              <a:t>         在职业兴趣测试的帮助下，个体可以清晰地了解自己的职业兴趣类型和在职业选择中的主观倾向，从而在纷繁的职业机会中找寻到最适合自己的职业，避免职业选择中的盲目行为。个体的职业兴趣可以影响其对职业的满意程度，当个体所从事的职业和他的职业兴趣类型匹配时，个体的潜在能力可以得到最彻底的发挥，工作业绩也更加显著。</a:t>
            </a:r>
            <a:r>
              <a:rPr lang="en-US" altLang="zh-CN" sz="2800" dirty="0" smtClean="0">
                <a:solidFill>
                  <a:schemeClr val="tx1">
                    <a:lumMod val="75000"/>
                    <a:lumOff val="25000"/>
                  </a:schemeClr>
                </a:solidFill>
              </a:rPr>
              <a:t>.</a:t>
            </a:r>
            <a:r>
              <a:rPr lang="zh-CN" altLang="en-US" sz="2800" dirty="0" smtClean="0">
                <a:solidFill>
                  <a:schemeClr val="tx1">
                    <a:lumMod val="75000"/>
                    <a:lumOff val="25000"/>
                  </a:schemeClr>
                </a:solidFill>
              </a:rPr>
              <a:t>对于大学生和缺乏职业经验的人，霍兰德的职业兴趣理论可以帮助做好职业选择和职业设计，成功地进行职业调整，从整体上认识和发展自己的职业能力。</a:t>
            </a:r>
            <a:endParaRPr lang="zh-CN" altLang="en-US" sz="2800" dirty="0">
              <a:solidFill>
                <a:schemeClr val="tx1">
                  <a:lumMod val="75000"/>
                  <a:lumOff val="25000"/>
                </a:schemeClr>
              </a:solidFill>
            </a:endParaRPr>
          </a:p>
        </p:txBody>
      </p:sp>
    </p:spTree>
    <p:extLst>
      <p:ext uri="{BB962C8B-B14F-4D97-AF65-F5344CB8AC3E}">
        <p14:creationId xmlns:p14="http://schemas.microsoft.com/office/powerpoint/2010/main" val="669675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57</TotalTime>
  <Words>732</Words>
  <Application>Microsoft Office PowerPoint</Application>
  <PresentationFormat>全屏显示(4:3)</PresentationFormat>
  <Paragraphs>18</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ASUS</cp:lastModifiedBy>
  <cp:revision>7</cp:revision>
  <dcterms:created xsi:type="dcterms:W3CDTF">2014-09-23T09:22:34Z</dcterms:created>
  <dcterms:modified xsi:type="dcterms:W3CDTF">2014-09-23T10:22:24Z</dcterms:modified>
</cp:coreProperties>
</file>