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7" autoAdjust="0"/>
  </p:normalViewPr>
  <p:slideViewPr>
    <p:cSldViewPr snapToGrid="0">
      <p:cViewPr varScale="1">
        <p:scale>
          <a:sx n="77" d="100"/>
          <a:sy n="7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2AF85-F408-4B71-A2AD-BDB3B02BB37E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5025-5776-4A75-AD72-A165A483AE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94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5025-5776-4A75-AD72-A165A483AE2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6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4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1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123406"/>
            <a:ext cx="7886700" cy="51554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64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6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4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2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21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0971-AD60-4B09-B7B0-D0FA225A1245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46A6-6BFB-4F57-BA6B-866406E546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108" y="525203"/>
            <a:ext cx="8735785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ニューラルネットワークを用いた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動画像内の物体認識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609744"/>
            <a:ext cx="6858000" cy="1655762"/>
          </a:xfrm>
        </p:spPr>
        <p:txBody>
          <a:bodyPr/>
          <a:lstStyle/>
          <a:p>
            <a:r>
              <a:rPr lang="zh-TW" altLang="en-US" dirty="0"/>
              <a:t>総合人間学部　認知情報学系　神谷研究室</a:t>
            </a:r>
          </a:p>
          <a:p>
            <a:r>
              <a:rPr lang="ja-JP" altLang="en-US" dirty="0" smtClean="0"/>
              <a:t>中村  優太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8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三次元</a:t>
            </a:r>
            <a:r>
              <a:rPr lang="ja-JP" altLang="en-US" dirty="0"/>
              <a:t>画像判別</a:t>
            </a:r>
            <a:r>
              <a:rPr lang="en-US" altLang="ja-JP" dirty="0"/>
              <a:t>NN</a:t>
            </a:r>
            <a:r>
              <a:rPr lang="ja-JP" altLang="en-US" dirty="0"/>
              <a:t>の考察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kumimoji="1" lang="ja-JP" altLang="en-US" dirty="0" smtClean="0"/>
              <a:t>三次元の</a:t>
            </a:r>
            <a:r>
              <a:rPr kumimoji="1" lang="en-US" altLang="ja-JP" dirty="0" smtClean="0"/>
              <a:t>NN</a:t>
            </a:r>
            <a:r>
              <a:rPr kumimoji="1" lang="ja-JP" altLang="en-US" dirty="0" smtClean="0"/>
              <a:t>の中では、平均化拡張のニューラルネットワークのみが学習に成功した</a:t>
            </a:r>
            <a:endParaRPr kumimoji="1"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 smtClean="0"/>
              <a:t>その要因の仮説として、今回のような限られたデータを用いた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においては、ニューラルネットワークの重みの変化量が少なくてもタスクを学習できる性質が必要で、平均化拡張のネットワークがその性質を満たしていたと考えられる</a:t>
            </a:r>
            <a:endParaRPr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 smtClean="0"/>
              <a:t>学習済みのネットワークの重みを検証する必要がある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40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ja-JP" altLang="en-US" dirty="0" smtClean="0"/>
              <a:t>動画中の動詞判別タスクにおける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の手法について比較を行った</a:t>
            </a:r>
            <a:endParaRPr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/>
              <a:t>画像</a:t>
            </a:r>
            <a:r>
              <a:rPr lang="ja-JP" altLang="en-US" dirty="0" smtClean="0"/>
              <a:t>判別用のニューラルネットワークをそのまま動詞判別に利用するとデータ量が少ない場合、過学習に陥りやすいことが明らかになった</a:t>
            </a:r>
            <a:endParaRPr lang="en-US" altLang="ja-JP" dirty="0" smtClean="0"/>
          </a:p>
          <a:p>
            <a:pPr>
              <a:spcAft>
                <a:spcPts val="2400"/>
              </a:spcAft>
            </a:pPr>
            <a:r>
              <a:rPr kumimoji="1" lang="ja-JP" altLang="en-US" dirty="0"/>
              <a:t>動詞</a:t>
            </a:r>
            <a:r>
              <a:rPr kumimoji="1" lang="ja-JP" altLang="en-US" dirty="0" smtClean="0"/>
              <a:t>判別タスクにおいては、動画を扱える三次元ニューラルネットワークを用いることで過学習は避けられるものの、学習が困難になった</a:t>
            </a:r>
            <a:endParaRPr kumimoji="1" lang="en-US" altLang="ja-JP" dirty="0" smtClean="0"/>
          </a:p>
          <a:p>
            <a:pPr>
              <a:spcAft>
                <a:spcPts val="2400"/>
              </a:spcAft>
            </a:pPr>
            <a:r>
              <a:rPr lang="ja-JP" altLang="en-US" dirty="0" smtClean="0"/>
              <a:t>データ量が少ない場合には、平均化拡張により学習済み画像判別ネットワークを三次元に拡張したネットワークによる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が有利であることがわかった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9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ニューラルネットワークとは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機械学習の手法の一つ</a:t>
            </a:r>
            <a:r>
              <a:rPr lang="ja-JP" altLang="en-US" dirty="0" smtClean="0"/>
              <a:t>で</a:t>
            </a:r>
            <a:r>
              <a:rPr lang="en-US" altLang="ja-JP" dirty="0" smtClean="0"/>
              <a:t>, </a:t>
            </a:r>
            <a:r>
              <a:rPr kumimoji="1" lang="ja-JP" altLang="en-US" dirty="0" smtClean="0"/>
              <a:t>特に画像認識の分野で飛躍的な成果を生み出して</a:t>
            </a:r>
            <a:r>
              <a:rPr lang="ja-JP" altLang="en-US" dirty="0" smtClean="0"/>
              <a:t>きた手法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1" y="1835267"/>
            <a:ext cx="3632402" cy="304731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432853" y="4513246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lang="en-US" altLang="ja-JP" dirty="0" err="1"/>
              <a:t>Krizhevsky</a:t>
            </a:r>
            <a:r>
              <a:rPr lang="en-US" altLang="ja-JP" dirty="0"/>
              <a:t> Hinton, </a:t>
            </a:r>
            <a:r>
              <a:rPr lang="en-US" altLang="ja-JP" dirty="0" smtClean="0"/>
              <a:t>2012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3" y="5095961"/>
            <a:ext cx="7873787" cy="96953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162427" y="6075436"/>
            <a:ext cx="556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(Tran, </a:t>
            </a:r>
            <a:r>
              <a:rPr lang="en-US" altLang="ja-JP" dirty="0" err="1"/>
              <a:t>Bourdev</a:t>
            </a:r>
            <a:r>
              <a:rPr lang="en-US" altLang="ja-JP" dirty="0"/>
              <a:t>, Fergus, </a:t>
            </a:r>
            <a:r>
              <a:rPr lang="en-US" altLang="ja-JP" dirty="0" err="1"/>
              <a:t>Torresani</a:t>
            </a:r>
            <a:r>
              <a:rPr lang="en-US" altLang="ja-JP" dirty="0"/>
              <a:t>, </a:t>
            </a:r>
            <a:r>
              <a:rPr lang="en-US" altLang="ja-JP" dirty="0" err="1"/>
              <a:t>Paluri</a:t>
            </a:r>
            <a:r>
              <a:rPr lang="en-US" altLang="ja-JP" dirty="0"/>
              <a:t>, 2015)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ニューラルネットワークの</a:t>
            </a:r>
            <a:r>
              <a:rPr lang="en-US" altLang="ja-JP" sz="4000" dirty="0" smtClean="0"/>
              <a:t>fine-tuning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ニューラルネットワークを訓練するには、大量のデータと計算資源が必要</a:t>
            </a:r>
            <a:endParaRPr lang="en-US" altLang="ja-JP" dirty="0" smtClean="0"/>
          </a:p>
          <a:p>
            <a:r>
              <a:rPr kumimoji="1" lang="ja-JP" altLang="en-US" dirty="0" smtClean="0"/>
              <a:t>学習済みのモデルを元に、ターゲットとするタスクを学習する</a:t>
            </a:r>
            <a:r>
              <a:rPr kumimoji="1" lang="en-US" altLang="ja-JP" dirty="0" smtClean="0"/>
              <a:t>fine-tuning</a:t>
            </a:r>
            <a:r>
              <a:rPr kumimoji="1" lang="ja-JP" altLang="en-US" dirty="0" smtClean="0"/>
              <a:t>が広く用いられている</a:t>
            </a:r>
            <a:r>
              <a:rPr kumimoji="1" lang="en-US" altLang="ja-JP" dirty="0" smtClean="0"/>
              <a:t>.	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1" y="4307062"/>
            <a:ext cx="1401098" cy="11213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82" y="4307062"/>
            <a:ext cx="1401098" cy="112133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70" y="4307062"/>
            <a:ext cx="1401098" cy="112133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70" y="3025393"/>
            <a:ext cx="1401098" cy="112133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70" y="5588731"/>
            <a:ext cx="1401098" cy="1121337"/>
          </a:xfrm>
          <a:prstGeom prst="rect">
            <a:avLst/>
          </a:prstGeom>
        </p:spPr>
      </p:pic>
      <p:cxnSp>
        <p:nvCxnSpPr>
          <p:cNvPr id="16" name="直線矢印コネクタ 15"/>
          <p:cNvCxnSpPr>
            <a:stCxn id="5" idx="3"/>
            <a:endCxn id="7" idx="1"/>
          </p:cNvCxnSpPr>
          <p:nvPr/>
        </p:nvCxnSpPr>
        <p:spPr>
          <a:xfrm flipV="1">
            <a:off x="4924680" y="3586062"/>
            <a:ext cx="1998190" cy="12816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3"/>
            <a:endCxn id="6" idx="1"/>
          </p:cNvCxnSpPr>
          <p:nvPr/>
        </p:nvCxnSpPr>
        <p:spPr>
          <a:xfrm>
            <a:off x="4924680" y="4867731"/>
            <a:ext cx="199819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3"/>
            <a:endCxn id="10" idx="1"/>
          </p:cNvCxnSpPr>
          <p:nvPr/>
        </p:nvCxnSpPr>
        <p:spPr>
          <a:xfrm>
            <a:off x="4924680" y="4867731"/>
            <a:ext cx="1998190" cy="12816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225936" y="4867731"/>
            <a:ext cx="1222942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弧 30"/>
          <p:cNvSpPr/>
          <p:nvPr/>
        </p:nvSpPr>
        <p:spPr>
          <a:xfrm>
            <a:off x="2034554" y="4025827"/>
            <a:ext cx="887124" cy="14025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09030" y="3646719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大量のデータ</a:t>
            </a:r>
            <a:endParaRPr lang="en-US" altLang="ja-JP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31102" y="4933950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</a:t>
            </a:r>
            <a:endParaRPr lang="en-US" altLang="ja-JP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19535" y="4470836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</a:t>
            </a:r>
            <a:r>
              <a:rPr lang="en-US" altLang="ja-JP" dirty="0" smtClean="0"/>
              <a:t>ine-tuning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435749" y="3198690"/>
            <a:ext cx="461665" cy="3338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 smtClean="0"/>
              <a:t>別タスク</a:t>
            </a:r>
            <a:endParaRPr kumimoji="1" lang="ja-JP" altLang="en-US" dirty="0"/>
          </a:p>
        </p:txBody>
      </p:sp>
      <p:sp>
        <p:nvSpPr>
          <p:cNvPr id="38" name="円弧 37"/>
          <p:cNvSpPr/>
          <p:nvPr/>
        </p:nvSpPr>
        <p:spPr>
          <a:xfrm>
            <a:off x="5306659" y="3704749"/>
            <a:ext cx="887124" cy="14025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81135" y="3325641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少量</a:t>
            </a:r>
            <a:r>
              <a:rPr lang="ja-JP" altLang="en-US" dirty="0" smtClean="0"/>
              <a:t>のデータ</a:t>
            </a:r>
            <a:endParaRPr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368256" y="5534745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ベースタスク</a:t>
            </a:r>
            <a:endParaRPr lang="en-US" altLang="ja-JP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7529" y="5524968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未学習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39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動画中の物体判別タスクの学習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動画中の物体判別タスクにおける</a:t>
            </a:r>
            <a:r>
              <a:rPr kumimoji="1" lang="en-US" altLang="ja-JP" dirty="0" smtClean="0"/>
              <a:t>fine-tuning</a:t>
            </a:r>
            <a:r>
              <a:rPr lang="ja-JP" altLang="en-US" dirty="0" smtClean="0"/>
              <a:t>を複数の条件で行い、</a:t>
            </a:r>
            <a:r>
              <a:rPr lang="en-US" altLang="ja-JP" dirty="0" smtClean="0"/>
              <a:t>fine-tuning</a:t>
            </a:r>
            <a:r>
              <a:rPr lang="ja-JP" altLang="en-US" dirty="0" smtClean="0"/>
              <a:t>の特性を検証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634475" y="5336604"/>
            <a:ext cx="1875051" cy="950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動画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物体</a:t>
            </a:r>
            <a:r>
              <a:rPr lang="ja-JP" altLang="en-US" dirty="0">
                <a:solidFill>
                  <a:schemeClr val="tx1"/>
                </a:solidFill>
              </a:rPr>
              <a:t>判別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1269784" y="2457852"/>
            <a:ext cx="6604432" cy="864036"/>
            <a:chOff x="1269784" y="2457852"/>
            <a:chExt cx="6604432" cy="864036"/>
          </a:xfrm>
        </p:grpSpPr>
        <p:sp>
          <p:nvSpPr>
            <p:cNvPr id="5" name="正方形/長方形 3"/>
            <p:cNvSpPr/>
            <p:nvPr/>
          </p:nvSpPr>
          <p:spPr>
            <a:xfrm>
              <a:off x="1269784" y="2457852"/>
              <a:ext cx="1875051" cy="864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画像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物体判別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999165" y="2457852"/>
              <a:ext cx="1875051" cy="8640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動画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動詞</a:t>
              </a:r>
              <a:r>
                <a:rPr lang="ja-JP" altLang="en-US" dirty="0">
                  <a:solidFill>
                    <a:schemeClr val="tx1"/>
                  </a:solidFill>
                </a:rPr>
                <a:t>判別</a:t>
              </a: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3157817" y="3396922"/>
            <a:ext cx="2870390" cy="621549"/>
            <a:chOff x="3081804" y="3563168"/>
            <a:chExt cx="2870390" cy="621549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3784219" y="3661497"/>
              <a:ext cx="146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学習済み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lang="ja-JP" altLang="en-US" sz="1400" dirty="0" smtClean="0"/>
                <a:t>ネットワーク</a:t>
              </a:r>
              <a:endParaRPr kumimoji="1" lang="ja-JP" altLang="en-US" sz="14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3081804" y="3563168"/>
              <a:ext cx="702415" cy="2522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H="1">
              <a:off x="5249779" y="3563168"/>
              <a:ext cx="702415" cy="25221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3634475" y="6418243"/>
            <a:ext cx="191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ターゲットタスク</a:t>
            </a:r>
            <a:endParaRPr kumimoji="1" lang="ja-JP" altLang="en-US" sz="14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2215957" y="3321888"/>
            <a:ext cx="4712086" cy="2014716"/>
            <a:chOff x="2224605" y="3321888"/>
            <a:chExt cx="4712086" cy="2014716"/>
          </a:xfrm>
        </p:grpSpPr>
        <p:cxnSp>
          <p:nvCxnSpPr>
            <p:cNvPr id="12" name="直線矢印コネクタ 11"/>
            <p:cNvCxnSpPr>
              <a:stCxn id="6" idx="2"/>
            </p:cNvCxnSpPr>
            <p:nvPr/>
          </p:nvCxnSpPr>
          <p:spPr>
            <a:xfrm flipH="1">
              <a:off x="5119725" y="3321888"/>
              <a:ext cx="1816966" cy="201471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2224605" y="3321888"/>
              <a:ext cx="1816967" cy="201471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/>
          <p:cNvGrpSpPr/>
          <p:nvPr/>
        </p:nvGrpSpPr>
        <p:grpSpPr>
          <a:xfrm>
            <a:off x="1708640" y="4461029"/>
            <a:ext cx="5726721" cy="307777"/>
            <a:chOff x="1426627" y="4461029"/>
            <a:chExt cx="6299393" cy="307777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426627" y="4461029"/>
              <a:ext cx="1561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f</a:t>
              </a:r>
              <a:r>
                <a:rPr kumimoji="1" lang="en-US" altLang="ja-JP" sz="1400" dirty="0" smtClean="0"/>
                <a:t>ine-tuning</a:t>
              </a:r>
              <a:endParaRPr kumimoji="1" lang="ja-JP" altLang="en-US" sz="14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164656" y="4461029"/>
              <a:ext cx="1561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f</a:t>
              </a:r>
              <a:r>
                <a:rPr kumimoji="1" lang="en-US" altLang="ja-JP" sz="1400" dirty="0" smtClean="0"/>
                <a:t>ine-tuning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84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検証に用いたニューラルネットワーク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113" y="1463040"/>
            <a:ext cx="8676861" cy="4713923"/>
          </a:xfrm>
        </p:spPr>
        <p:txBody>
          <a:bodyPr/>
          <a:lstStyle/>
          <a:p>
            <a:pPr>
              <a:spcAft>
                <a:spcPts val="1800"/>
              </a:spcAft>
              <a:tabLst>
                <a:tab pos="3051175" algn="l"/>
              </a:tabLst>
            </a:pPr>
            <a:r>
              <a:rPr kumimoji="1" lang="ja-JP" altLang="en-US" dirty="0" smtClean="0"/>
              <a:t>二次元画像判別</a:t>
            </a:r>
            <a:r>
              <a:rPr kumimoji="1" lang="en-US" altLang="ja-JP" dirty="0" smtClean="0"/>
              <a:t>NN: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ImageNet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クラス</a:t>
            </a:r>
            <a:r>
              <a:rPr lang="ja-JP" altLang="en-US" dirty="0"/>
              <a:t>物体</a:t>
            </a:r>
            <a:r>
              <a:rPr kumimoji="1" lang="ja-JP" altLang="en-US" dirty="0" smtClean="0"/>
              <a:t>判別タスクを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学習した畳み込みニューラルネットワーク </a:t>
            </a:r>
            <a:r>
              <a:rPr lang="en-US" altLang="ja-JP" dirty="0" smtClean="0"/>
              <a:t>(ResNet50)</a:t>
            </a:r>
            <a:endParaRPr kumimoji="1" lang="en-US" altLang="ja-JP" dirty="0" smtClean="0"/>
          </a:p>
          <a:p>
            <a:pPr>
              <a:spcAft>
                <a:spcPts val="1800"/>
              </a:spcAft>
              <a:tabLst>
                <a:tab pos="3051175" algn="l"/>
              </a:tabLst>
            </a:pPr>
            <a:r>
              <a:rPr lang="ja-JP" altLang="en-US" dirty="0" smtClean="0"/>
              <a:t>三次元に拡張した二次元画像判別</a:t>
            </a:r>
            <a:r>
              <a:rPr lang="en-US" altLang="ja-JP" dirty="0" smtClean="0"/>
              <a:t>NN:</a:t>
            </a:r>
            <a:br>
              <a:rPr lang="en-US" altLang="ja-JP" dirty="0" smtClean="0"/>
            </a:br>
            <a:r>
              <a:rPr lang="ja-JP" altLang="en-US" dirty="0" smtClean="0"/>
              <a:t>上述の</a:t>
            </a:r>
            <a:r>
              <a:rPr lang="en-US" altLang="ja-JP" dirty="0" smtClean="0"/>
              <a:t>NN</a:t>
            </a:r>
            <a:r>
              <a:rPr lang="ja-JP" altLang="en-US" dirty="0" smtClean="0"/>
              <a:t>を</a:t>
            </a:r>
            <a:r>
              <a:rPr lang="en-US" altLang="ja-JP" dirty="0" smtClean="0"/>
              <a:t>,</a:t>
            </a:r>
            <a:r>
              <a:rPr lang="ja-JP" altLang="en-US" dirty="0" smtClean="0"/>
              <a:t>動画を直接扱えるように時間方向に拡張した畳み込みニューラルネットワーク</a:t>
            </a:r>
            <a:endParaRPr lang="en-US" altLang="ja-JP" dirty="0"/>
          </a:p>
          <a:p>
            <a:pPr>
              <a:spcAft>
                <a:spcPts val="1800"/>
              </a:spcAft>
              <a:tabLst>
                <a:tab pos="3051175" algn="l"/>
              </a:tabLst>
            </a:pPr>
            <a:r>
              <a:rPr lang="ja-JP" altLang="en-US" dirty="0" smtClean="0"/>
              <a:t>三次元動詞判別</a:t>
            </a:r>
            <a:r>
              <a:rPr lang="en-US" altLang="ja-JP" dirty="0" smtClean="0"/>
              <a:t>NN: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Kinetics</a:t>
            </a:r>
            <a:r>
              <a:rPr lang="ja-JP" altLang="en-US" dirty="0" smtClean="0"/>
              <a:t>データセットを用いて動画中の動詞判別を学習した畳み込みニューラルネットワーク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99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ニューラルネットワークの拡張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150" y="1467808"/>
            <a:ext cx="7886700" cy="4713923"/>
          </a:xfrm>
        </p:spPr>
        <p:txBody>
          <a:bodyPr/>
          <a:lstStyle/>
          <a:p>
            <a:r>
              <a:rPr kumimoji="1" lang="ja-JP" altLang="en-US" dirty="0" smtClean="0"/>
              <a:t>画像判別のための学習済みニューラルネットワークを、動画用に</a:t>
            </a:r>
            <a:r>
              <a:rPr lang="ja-JP" altLang="en-US" dirty="0" smtClean="0"/>
              <a:t>三次元に拡張する技術 </a:t>
            </a:r>
            <a:r>
              <a:rPr lang="en-US" altLang="ja-JP" dirty="0" smtClean="0"/>
              <a:t>(I3D) </a:t>
            </a:r>
            <a:r>
              <a:rPr lang="ja-JP" altLang="en-US" dirty="0" smtClean="0"/>
              <a:t>を用いて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次元に拡張した。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942963" y="2693508"/>
            <a:ext cx="7258075" cy="3453643"/>
            <a:chOff x="942963" y="2693508"/>
            <a:chExt cx="7258075" cy="3453643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942963" y="2693508"/>
              <a:ext cx="2914675" cy="3453643"/>
              <a:chOff x="942963" y="2693508"/>
              <a:chExt cx="2914675" cy="3453643"/>
            </a:xfrm>
          </p:grpSpPr>
          <p:sp>
            <p:nvSpPr>
              <p:cNvPr id="4" name="平行四辺形 3"/>
              <p:cNvSpPr/>
              <p:nvPr/>
            </p:nvSpPr>
            <p:spPr>
              <a:xfrm rot="16200000" flipH="1">
                <a:off x="749150" y="2887321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平行四辺形 4"/>
              <p:cNvSpPr/>
              <p:nvPr/>
            </p:nvSpPr>
            <p:spPr>
              <a:xfrm rot="16200000" flipH="1">
                <a:off x="1184614" y="2887322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平行四辺形 5"/>
              <p:cNvSpPr/>
              <p:nvPr/>
            </p:nvSpPr>
            <p:spPr>
              <a:xfrm rot="16200000" flipH="1">
                <a:off x="1620079" y="2887323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7" name="平行四辺形 6"/>
              <p:cNvSpPr/>
              <p:nvPr/>
            </p:nvSpPr>
            <p:spPr>
              <a:xfrm rot="16200000" flipH="1">
                <a:off x="2055544" y="2887324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平行四辺形 7"/>
              <p:cNvSpPr/>
              <p:nvPr/>
            </p:nvSpPr>
            <p:spPr>
              <a:xfrm rot="16200000" flipH="1">
                <a:off x="2491008" y="2887325"/>
                <a:ext cx="1560444" cy="1172817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平行四辺形 8"/>
              <p:cNvSpPr/>
              <p:nvPr/>
            </p:nvSpPr>
            <p:spPr>
              <a:xfrm rot="16200000" flipH="1">
                <a:off x="1564161" y="4780520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5286363" y="2693508"/>
              <a:ext cx="2914675" cy="3453643"/>
              <a:chOff x="5286363" y="2693508"/>
              <a:chExt cx="2914675" cy="3453643"/>
            </a:xfrm>
          </p:grpSpPr>
          <p:sp>
            <p:nvSpPr>
              <p:cNvPr id="20" name="平行四辺形 19"/>
              <p:cNvSpPr/>
              <p:nvPr/>
            </p:nvSpPr>
            <p:spPr>
              <a:xfrm rot="16200000" flipH="1">
                <a:off x="5092550" y="2887321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平行四辺形 20"/>
              <p:cNvSpPr/>
              <p:nvPr/>
            </p:nvSpPr>
            <p:spPr>
              <a:xfrm rot="16200000" flipH="1">
                <a:off x="5528014" y="2887322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平行四辺形 21"/>
              <p:cNvSpPr/>
              <p:nvPr/>
            </p:nvSpPr>
            <p:spPr>
              <a:xfrm rot="16200000" flipH="1">
                <a:off x="5963479" y="2887323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平行四辺形 22"/>
              <p:cNvSpPr/>
              <p:nvPr/>
            </p:nvSpPr>
            <p:spPr>
              <a:xfrm rot="16200000" flipH="1">
                <a:off x="6398944" y="2887324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平行四辺形 23"/>
              <p:cNvSpPr/>
              <p:nvPr/>
            </p:nvSpPr>
            <p:spPr>
              <a:xfrm rot="16200000" flipH="1">
                <a:off x="6834408" y="2887325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平行四辺形 24"/>
              <p:cNvSpPr/>
              <p:nvPr/>
            </p:nvSpPr>
            <p:spPr>
              <a:xfrm rot="16200000" flipH="1">
                <a:off x="5907561" y="4780520"/>
                <a:ext cx="1560444" cy="1172817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</p:grpSp>
      </p:grpSp>
      <p:sp>
        <p:nvSpPr>
          <p:cNvPr id="30" name="テキスト ボックス 29"/>
          <p:cNvSpPr txBox="1"/>
          <p:nvPr/>
        </p:nvSpPr>
        <p:spPr>
          <a:xfrm>
            <a:off x="996074" y="6323976"/>
            <a:ext cx="269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中心化拡張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95392" y="6323976"/>
            <a:ext cx="269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平均化拡張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01721" y="5481243"/>
            <a:ext cx="14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二次元</a:t>
            </a:r>
            <a:r>
              <a:rPr lang="en-US" altLang="ja-JP" dirty="0" smtClean="0"/>
              <a:t>NN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01721" y="3283119"/>
            <a:ext cx="14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三</a:t>
            </a:r>
            <a:r>
              <a:rPr lang="ja-JP" altLang="en-US" dirty="0" smtClean="0"/>
              <a:t>次元</a:t>
            </a:r>
            <a:r>
              <a:rPr lang="en-US" altLang="ja-JP" dirty="0" smtClean="0"/>
              <a:t>NN</a:t>
            </a:r>
            <a:endParaRPr kumimoji="1" lang="ja-JP" altLang="en-US" dirty="0"/>
          </a:p>
        </p:txBody>
      </p:sp>
      <p:sp>
        <p:nvSpPr>
          <p:cNvPr id="34" name="二等辺三角形 33"/>
          <p:cNvSpPr/>
          <p:nvPr/>
        </p:nvSpPr>
        <p:spPr>
          <a:xfrm>
            <a:off x="3515367" y="4400246"/>
            <a:ext cx="2036265" cy="51206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01721" y="4912314"/>
            <a:ext cx="14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拡張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5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検証の手続き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9721" y="1463040"/>
            <a:ext cx="8644559" cy="520611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前述のネットワークを用いて、動画中の物体判別タスクを行い、成績を比較した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>
              <a:spcAft>
                <a:spcPts val="1200"/>
              </a:spcAft>
              <a:tabLst>
                <a:tab pos="1163638" algn="l"/>
              </a:tabLst>
            </a:pPr>
            <a:r>
              <a:rPr lang="ja-JP" altLang="en-US" dirty="0" smtClean="0"/>
              <a:t>データ</a:t>
            </a:r>
            <a:r>
              <a:rPr lang="en-US" altLang="ja-JP" dirty="0" smtClean="0"/>
              <a:t>: Moments In Time</a:t>
            </a:r>
            <a:r>
              <a:rPr lang="ja-JP" altLang="en-US" dirty="0" smtClean="0"/>
              <a:t>データセットを元に</a:t>
            </a:r>
            <a:r>
              <a:rPr lang="en-US" altLang="ja-JP" dirty="0" smtClean="0"/>
              <a:t>, 1</a:t>
            </a:r>
            <a:r>
              <a:rPr lang="ja-JP" altLang="en-US" dirty="0" smtClean="0"/>
              <a:t>動画に</a:t>
            </a:r>
            <a:r>
              <a:rPr lang="ja-JP" altLang="en-US" dirty="0" err="1" smtClean="0"/>
              <a:t>含ま</a:t>
            </a:r>
            <a:r>
              <a:rPr lang="en-US" altLang="ja-JP" dirty="0" smtClean="0"/>
              <a:t>	</a:t>
            </a:r>
            <a:r>
              <a:rPr lang="ja-JP" altLang="en-US" dirty="0" err="1" smtClean="0"/>
              <a:t>れる</a:t>
            </a:r>
            <a:r>
              <a:rPr lang="ja-JP" altLang="en-US" dirty="0" smtClean="0"/>
              <a:t>物体を複数ラベル付けしたデータを自作</a:t>
            </a:r>
            <a:endParaRPr lang="en-US" altLang="ja-JP" dirty="0" smtClean="0"/>
          </a:p>
          <a:p>
            <a:pPr defTabSz="893763">
              <a:spcAft>
                <a:spcPts val="1200"/>
              </a:spcAft>
              <a:tabLst>
                <a:tab pos="1520825" algn="l"/>
              </a:tabLst>
            </a:pPr>
            <a:r>
              <a:rPr lang="ja-JP" altLang="en-US" dirty="0" smtClean="0"/>
              <a:t>ネットワーク</a:t>
            </a:r>
            <a:r>
              <a:rPr lang="en-US" altLang="ja-JP" dirty="0" smtClean="0"/>
              <a:t>: </a:t>
            </a:r>
            <a:r>
              <a:rPr lang="ja-JP" altLang="en-US" dirty="0" smtClean="0"/>
              <a:t>二次元画像判別</a:t>
            </a:r>
            <a:r>
              <a:rPr lang="en-US" altLang="ja-JP" dirty="0" smtClean="0"/>
              <a:t>NN,</a:t>
            </a:r>
            <a:r>
              <a:rPr lang="ja-JP" altLang="en-US" dirty="0" smtClean="0"/>
              <a:t>中心化拡張</a:t>
            </a:r>
            <a:r>
              <a:rPr lang="en-US" altLang="ja-JP" dirty="0" smtClean="0"/>
              <a:t>NN, 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ja-JP" altLang="en-US" dirty="0" smtClean="0"/>
              <a:t>平均化拡張</a:t>
            </a:r>
            <a:r>
              <a:rPr lang="en-US" altLang="ja-JP" dirty="0" smtClean="0"/>
              <a:t>NN, </a:t>
            </a:r>
            <a:r>
              <a:rPr lang="ja-JP" altLang="en-US" dirty="0" smtClean="0"/>
              <a:t>三次元動詞判別</a:t>
            </a:r>
            <a:r>
              <a:rPr lang="en-US" altLang="ja-JP" dirty="0" smtClean="0"/>
              <a:t>NN</a:t>
            </a:r>
            <a:r>
              <a:rPr lang="ja-JP" altLang="en-US" dirty="0" smtClean="0"/>
              <a:t>を使用</a:t>
            </a:r>
            <a:endParaRPr lang="en-US" altLang="ja-JP" dirty="0"/>
          </a:p>
          <a:p>
            <a:pPr>
              <a:spcAft>
                <a:spcPts val="1200"/>
              </a:spcAft>
              <a:tabLst>
                <a:tab pos="1073150" algn="l"/>
              </a:tabLst>
            </a:pPr>
            <a:r>
              <a:rPr lang="ja-JP" altLang="en-US" dirty="0" smtClean="0"/>
              <a:t>学習</a:t>
            </a:r>
            <a:r>
              <a:rPr lang="en-US" altLang="ja-JP" dirty="0" smtClean="0"/>
              <a:t>: </a:t>
            </a:r>
            <a:r>
              <a:rPr lang="ja-JP" altLang="en-US" dirty="0" smtClean="0"/>
              <a:t>全ての</a:t>
            </a:r>
            <a:r>
              <a:rPr lang="en-US" altLang="ja-JP" dirty="0" smtClean="0"/>
              <a:t>NN</a:t>
            </a:r>
            <a:r>
              <a:rPr lang="ja-JP" altLang="en-US" dirty="0" smtClean="0"/>
              <a:t>において、最適化手法として</a:t>
            </a:r>
            <a:r>
              <a:rPr lang="en-US" altLang="ja-JP" dirty="0" smtClean="0"/>
              <a:t>SGD with 	Momentum, </a:t>
            </a:r>
            <a:r>
              <a:rPr lang="ja-JP" altLang="en-US" dirty="0" smtClean="0"/>
              <a:t>学習率</a:t>
            </a:r>
            <a:r>
              <a:rPr lang="en-US" altLang="ja-JP" dirty="0" smtClean="0"/>
              <a:t>0.01</a:t>
            </a:r>
            <a:r>
              <a:rPr lang="ja-JP" altLang="en-US" dirty="0" smtClean="0"/>
              <a:t>を用いて学習</a:t>
            </a:r>
            <a:endParaRPr lang="en-US" altLang="ja-JP" dirty="0" smtClean="0"/>
          </a:p>
          <a:p>
            <a:pPr>
              <a:spcAft>
                <a:spcPts val="1200"/>
              </a:spcAft>
              <a:tabLst>
                <a:tab pos="804863" algn="l"/>
              </a:tabLst>
            </a:pPr>
            <a:r>
              <a:rPr lang="ja-JP" altLang="en-US" dirty="0" smtClean="0"/>
              <a:t>評価</a:t>
            </a:r>
            <a:r>
              <a:rPr lang="en-US" altLang="ja-JP" dirty="0" smtClean="0"/>
              <a:t>: </a:t>
            </a:r>
            <a:r>
              <a:rPr lang="ja-JP" altLang="en-US" dirty="0" smtClean="0"/>
              <a:t>各カテゴリ毎に</a:t>
            </a:r>
            <a:r>
              <a:rPr lang="en-US" altLang="ja-JP" dirty="0" smtClean="0"/>
              <a:t>,</a:t>
            </a:r>
            <a:r>
              <a:rPr lang="ja-JP" altLang="en-US" dirty="0" smtClean="0"/>
              <a:t>予測結果から</a:t>
            </a:r>
            <a:r>
              <a:rPr lang="en-US" altLang="ja-JP" dirty="0" smtClean="0"/>
              <a:t>AUC</a:t>
            </a:r>
            <a:r>
              <a:rPr lang="ja-JP" altLang="en-US" dirty="0" err="1" smtClean="0"/>
              <a:t>を算</a:t>
            </a:r>
            <a:r>
              <a:rPr lang="ja-JP" altLang="en-US" dirty="0" smtClean="0"/>
              <a:t>出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889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各ネットワークから</a:t>
            </a:r>
            <a:r>
              <a:rPr kumimoji="1" lang="en-US" altLang="ja-JP" dirty="0" smtClean="0"/>
              <a:t>fine-tuning</a:t>
            </a:r>
            <a:r>
              <a:rPr kumimoji="1" lang="ja-JP" altLang="en-US" dirty="0" smtClean="0"/>
              <a:t>した際の、物体認識タスクの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成績は以下のようであった。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9" y="1785787"/>
            <a:ext cx="8263822" cy="425721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40089" y="6042879"/>
            <a:ext cx="84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平均化拡張による三次元ニューラルネットワークにおいてのみ、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fine-tuning</a:t>
            </a:r>
            <a:r>
              <a:rPr kumimoji="1" lang="ja-JP" altLang="en-US" sz="2000" dirty="0" smtClean="0"/>
              <a:t>が成功した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40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二次元画像判別</a:t>
            </a:r>
            <a:r>
              <a:rPr kumimoji="1" lang="en-US" altLang="ja-JP" dirty="0" smtClean="0"/>
              <a:t>NN</a:t>
            </a:r>
            <a:r>
              <a:rPr kumimoji="1" lang="ja-JP" altLang="en-US" dirty="0" smtClean="0"/>
              <a:t>の考察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二次元の画像判別ネットワークを用いた場合には、過学習の傾向が強くみられた。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97" y="1893568"/>
            <a:ext cx="7474207" cy="48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Dash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443</Words>
  <Application>Microsoft Office PowerPoint</Application>
  <PresentationFormat>画面に合わせる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ＭＳ Ｐゴシック</vt:lpstr>
      <vt:lpstr>Arial</vt:lpstr>
      <vt:lpstr>Calibri</vt:lpstr>
      <vt:lpstr>Office テーマ</vt:lpstr>
      <vt:lpstr>ニューラルネットワークを用いた 動画像内の物体認識</vt:lpstr>
      <vt:lpstr>ニューラルネットワークとは</vt:lpstr>
      <vt:lpstr>ニューラルネットワークのfine-tuning</vt:lpstr>
      <vt:lpstr>動画中の物体判別タスクの学習</vt:lpstr>
      <vt:lpstr>検証に用いたニューラルネットワーク</vt:lpstr>
      <vt:lpstr>ニューラルネットワークの拡張</vt:lpstr>
      <vt:lpstr>検証の手続き</vt:lpstr>
      <vt:lpstr>結果</vt:lpstr>
      <vt:lpstr>二次元画像判別NNの考察</vt:lpstr>
      <vt:lpstr>三次元画像判別NNの考察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ニューラルネットワークを用いた 動画像内の物体認識</dc:title>
  <dc:creator>中村 優太</dc:creator>
  <cp:lastModifiedBy>中村 優太</cp:lastModifiedBy>
  <cp:revision>15</cp:revision>
  <dcterms:created xsi:type="dcterms:W3CDTF">2019-01-10T17:21:44Z</dcterms:created>
  <dcterms:modified xsi:type="dcterms:W3CDTF">2019-01-16T04:34:26Z</dcterms:modified>
</cp:coreProperties>
</file>