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2" r:id="rId10"/>
    <p:sldId id="269" r:id="rId11"/>
    <p:sldId id="263" r:id="rId12"/>
    <p:sldId id="270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8711" autoAdjust="0"/>
  </p:normalViewPr>
  <p:slideViewPr>
    <p:cSldViewPr snapToGrid="0">
      <p:cViewPr varScale="1">
        <p:scale>
          <a:sx n="77" d="100"/>
          <a:sy n="77" d="100"/>
        </p:scale>
        <p:origin x="134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2AF85-F408-4B71-A2AD-BDB3B02BB37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55025-5776-4A75-AD72-A165A483AE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94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5025-5776-4A75-AD72-A165A483AE2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75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5025-5776-4A75-AD72-A165A483AE2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48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5025-5776-4A75-AD72-A165A483AE2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297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5025-5776-4A75-AD72-A165A483AE2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63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5025-5776-4A75-AD72-A165A483AE2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06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F407-7A21-4505-96C9-1A5F64F244F2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671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1F5A-979B-4DD0-9249-70D39BF498DD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94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10D6-7B3A-421C-A76C-9C139DF58E50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1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123406"/>
            <a:ext cx="7886700" cy="51554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7FCB-395E-49F5-AEB4-E89892413EC3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7D46A6-6BFB-4F57-BA6B-866406E546C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056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57DB-A5EA-4D4C-8CED-D0E0187E4191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64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E2C-1ECD-4A75-AC2D-2DF5113DA528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6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4513-5757-4663-8F87-D0AA73420FAF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21DA-0074-4921-8BD6-E77F90634082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94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D3D4-2094-4F87-801B-F8679D427EE5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2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315A-7807-418C-BD46-E681D6055BC5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8CB2-D53B-4B33-AC65-457DFE88DF21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21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46DF-1819-4B42-93A6-6C0E276CA4EE}" type="datetime1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77D46A6-6BFB-4F57-BA6B-866406E546C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452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10.png"/><Relationship Id="rId5" Type="http://schemas.microsoft.com/office/2007/relationships/media" Target="../media/media3.mp4"/><Relationship Id="rId10" Type="http://schemas.openxmlformats.org/officeDocument/2006/relationships/image" Target="../media/image9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108" y="525203"/>
            <a:ext cx="8735785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ニューラルネットワークを用いた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動画像内の物体認識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609744"/>
            <a:ext cx="6858000" cy="1655762"/>
          </a:xfrm>
        </p:spPr>
        <p:txBody>
          <a:bodyPr/>
          <a:lstStyle/>
          <a:p>
            <a:r>
              <a:rPr lang="zh-TW" altLang="en-US" dirty="0"/>
              <a:t>総合人間学部　認知情報学系　神谷研究室</a:t>
            </a:r>
          </a:p>
          <a:p>
            <a:r>
              <a:rPr lang="ja-JP" altLang="en-US" smtClean="0"/>
              <a:t>中村優</a:t>
            </a:r>
            <a:r>
              <a:rPr lang="ja-JP" altLang="en-US" dirty="0" smtClean="0"/>
              <a:t>太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8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データ例</a:t>
            </a:r>
            <a:endParaRPr kumimoji="1" lang="ja-JP" altLang="en-US" dirty="0"/>
          </a:p>
        </p:txBody>
      </p:sp>
      <p:pic>
        <p:nvPicPr>
          <p:cNvPr id="5" name="car_ma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28650" y="1450906"/>
            <a:ext cx="1951200" cy="195120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11" name="man_baby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28813" y="4236788"/>
            <a:ext cx="1951037" cy="1951038"/>
          </a:xfrm>
          <a:prstGeom prst="rect">
            <a:avLst/>
          </a:prstGeom>
        </p:spPr>
      </p:pic>
      <p:pic>
        <p:nvPicPr>
          <p:cNvPr id="12" name="water_boat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760361" y="1450906"/>
            <a:ext cx="1951037" cy="1951038"/>
          </a:xfrm>
          <a:prstGeom prst="rect">
            <a:avLst/>
          </a:prstGeom>
        </p:spPr>
      </p:pic>
      <p:pic>
        <p:nvPicPr>
          <p:cNvPr id="13" name="crowd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760360" y="4236789"/>
            <a:ext cx="1951038" cy="1951037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802836" y="2227177"/>
            <a:ext cx="13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Car, </a:t>
            </a:r>
            <a:r>
              <a:rPr kumimoji="1" lang="en-US" altLang="ja-JP" dirty="0" smtClean="0"/>
              <a:t>Man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02836" y="5027641"/>
            <a:ext cx="13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Man, Baby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53689" y="5027641"/>
            <a:ext cx="13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Crowd</a:t>
            </a:r>
            <a:endParaRPr kumimoji="1"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153689" y="2223747"/>
            <a:ext cx="266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Water, Boat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41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 mute="1">
                <p:cTn id="31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各ネットワークから</a:t>
            </a:r>
            <a:r>
              <a:rPr kumimoji="1" lang="en-US" altLang="ja-JP" dirty="0" smtClean="0"/>
              <a:t>fine-tuning</a:t>
            </a:r>
            <a:r>
              <a:rPr kumimoji="1" lang="ja-JP" altLang="en-US" dirty="0" smtClean="0"/>
              <a:t>した際の、物体認識タスクの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成績は以下のようであった。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089" y="6042879"/>
            <a:ext cx="840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平均化拡張による三次元ニューラルネットワークにおいてのみ、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ja-JP" altLang="en-US" sz="2000" dirty="0" smtClean="0"/>
              <a:t>成績が高い</a:t>
            </a:r>
            <a:endParaRPr kumimoji="1" lang="ja-JP" altLang="en-US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3" y="147087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2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各ネットワークから</a:t>
            </a:r>
            <a:r>
              <a:rPr kumimoji="1" lang="en-US" altLang="ja-JP" dirty="0" smtClean="0"/>
              <a:t>fine-tuning</a:t>
            </a:r>
            <a:r>
              <a:rPr kumimoji="1" lang="ja-JP" altLang="en-US" dirty="0" smtClean="0"/>
              <a:t>した際の、物体認識タスクの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成績は以下のようであった。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089" y="6042879"/>
            <a:ext cx="840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平均化拡張による三次元ニューラルネットワークにおいてのみ、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ja-JP" altLang="en-US" sz="2000" dirty="0" smtClean="0"/>
              <a:t>成績が高い</a:t>
            </a:r>
            <a:endParaRPr kumimoji="1" lang="ja-JP" altLang="en-US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47087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二次元画像判別</a:t>
            </a:r>
            <a:r>
              <a:rPr kumimoji="1" lang="en-US" altLang="ja-JP" dirty="0" smtClean="0"/>
              <a:t>NN</a:t>
            </a:r>
            <a:r>
              <a:rPr kumimoji="1" lang="ja-JP" altLang="en-US" dirty="0" smtClean="0"/>
              <a:t>の考察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二次元の画像判別ネットワークを用いた場合には、過学習の傾向が強くみられた。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67" y="1963727"/>
            <a:ext cx="6343666" cy="47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三次元</a:t>
            </a:r>
            <a:r>
              <a:rPr lang="ja-JP" altLang="en-US" dirty="0"/>
              <a:t>画像判別</a:t>
            </a:r>
            <a:r>
              <a:rPr lang="en-US" altLang="ja-JP" dirty="0"/>
              <a:t>NN</a:t>
            </a:r>
            <a:r>
              <a:rPr lang="ja-JP" altLang="en-US" dirty="0"/>
              <a:t>の考察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kumimoji="1" lang="ja-JP" altLang="en-US" dirty="0" smtClean="0"/>
              <a:t>三次元の</a:t>
            </a:r>
            <a:r>
              <a:rPr kumimoji="1" lang="en-US" altLang="ja-JP" dirty="0" smtClean="0"/>
              <a:t>NN</a:t>
            </a:r>
            <a:r>
              <a:rPr kumimoji="1" lang="ja-JP" altLang="en-US" dirty="0" smtClean="0"/>
              <a:t>の中では、平均化拡張のニューラルネットワークのみが学習に成功した</a:t>
            </a:r>
            <a:endParaRPr kumimoji="1" lang="en-US" altLang="ja-JP" dirty="0" smtClean="0"/>
          </a:p>
          <a:p>
            <a:pPr>
              <a:spcAft>
                <a:spcPts val="2400"/>
              </a:spcAft>
            </a:pPr>
            <a:r>
              <a:rPr lang="ja-JP" altLang="en-US" dirty="0" smtClean="0"/>
              <a:t>その要因の仮説として、今回のような限られたデータを用いた</a:t>
            </a:r>
            <a:r>
              <a:rPr lang="en-US" altLang="ja-JP" dirty="0" smtClean="0"/>
              <a:t>fine-tuning</a:t>
            </a:r>
            <a:r>
              <a:rPr lang="ja-JP" altLang="en-US" dirty="0" smtClean="0"/>
              <a:t>においては、ニューラルネットワークの重みの変化量が少なくてもタスクを学習できる性質が必要で、平均化拡張のネットワークがその性質を満たしていたと考えられる</a:t>
            </a:r>
            <a:endParaRPr lang="en-US" altLang="ja-JP" dirty="0" smtClean="0"/>
          </a:p>
          <a:p>
            <a:pPr>
              <a:spcAft>
                <a:spcPts val="2400"/>
              </a:spcAft>
            </a:pPr>
            <a:r>
              <a:rPr lang="ja-JP" altLang="en-US" dirty="0" smtClean="0"/>
              <a:t>学習済みのネットワークの重みを検証する必要がある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0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ja-JP" altLang="en-US" dirty="0" smtClean="0"/>
              <a:t>動画中の動詞判別タスクにおける</a:t>
            </a:r>
            <a:r>
              <a:rPr lang="en-US" altLang="ja-JP" dirty="0" smtClean="0"/>
              <a:t>fine-tuning</a:t>
            </a:r>
            <a:r>
              <a:rPr lang="ja-JP" altLang="en-US" dirty="0" smtClean="0"/>
              <a:t>の手法について比較を行った</a:t>
            </a:r>
            <a:endParaRPr lang="en-US" altLang="ja-JP" dirty="0" smtClean="0"/>
          </a:p>
          <a:p>
            <a:pPr>
              <a:spcAft>
                <a:spcPts val="2400"/>
              </a:spcAft>
            </a:pPr>
            <a:r>
              <a:rPr lang="ja-JP" altLang="en-US" dirty="0"/>
              <a:t>画像</a:t>
            </a:r>
            <a:r>
              <a:rPr lang="ja-JP" altLang="en-US" dirty="0" smtClean="0"/>
              <a:t>判別用のニューラルネットワークをそのまま動詞判別に利用するとデータ量が少ない場合、過学習に陥りやすいことが明らかになった</a:t>
            </a:r>
            <a:endParaRPr lang="en-US" altLang="ja-JP" dirty="0" smtClean="0"/>
          </a:p>
          <a:p>
            <a:pPr>
              <a:spcAft>
                <a:spcPts val="2400"/>
              </a:spcAft>
            </a:pPr>
            <a:r>
              <a:rPr kumimoji="1" lang="ja-JP" altLang="en-US" dirty="0"/>
              <a:t>動詞</a:t>
            </a:r>
            <a:r>
              <a:rPr kumimoji="1" lang="ja-JP" altLang="en-US" dirty="0" smtClean="0"/>
              <a:t>判別タスクにおいては、動画を扱える三次元ニューラルネットワークを用いることで過学習は避けられるものの、学習が困難になった</a:t>
            </a:r>
            <a:endParaRPr kumimoji="1" lang="en-US" altLang="ja-JP" dirty="0" smtClean="0"/>
          </a:p>
          <a:p>
            <a:pPr>
              <a:spcAft>
                <a:spcPts val="2400"/>
              </a:spcAft>
            </a:pPr>
            <a:r>
              <a:rPr lang="ja-JP" altLang="en-US" dirty="0" smtClean="0"/>
              <a:t>データ量が少ない場合には、平均化拡張により学習済み画像判別ネットワークを三次元に拡張したネットワークによる</a:t>
            </a:r>
            <a:r>
              <a:rPr lang="en-US" altLang="ja-JP" dirty="0" smtClean="0"/>
              <a:t>fine-tuning</a:t>
            </a:r>
            <a:r>
              <a:rPr lang="ja-JP" altLang="en-US" dirty="0" smtClean="0"/>
              <a:t>が有利であることがわかった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9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ニューラルネットワークとは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機械学習の手法の一つ</a:t>
            </a:r>
            <a:r>
              <a:rPr lang="ja-JP" altLang="en-US" dirty="0" smtClean="0"/>
              <a:t>で</a:t>
            </a:r>
            <a:r>
              <a:rPr lang="en-US" altLang="ja-JP" dirty="0" smtClean="0"/>
              <a:t>, </a:t>
            </a:r>
            <a:r>
              <a:rPr kumimoji="1" lang="ja-JP" altLang="en-US" dirty="0" smtClean="0"/>
              <a:t>特に画像認識の分野で飛躍的な成果を生み出して</a:t>
            </a:r>
            <a:r>
              <a:rPr lang="ja-JP" altLang="en-US" dirty="0" smtClean="0"/>
              <a:t>きた手法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1" y="1846268"/>
            <a:ext cx="3632402" cy="304731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432853" y="4513246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 err="1"/>
              <a:t>Krizhevsky</a:t>
            </a:r>
            <a:r>
              <a:rPr lang="en-US" altLang="ja-JP" dirty="0"/>
              <a:t> Hinton, </a:t>
            </a:r>
            <a:r>
              <a:rPr lang="en-US" altLang="ja-JP" dirty="0" smtClean="0"/>
              <a:t>2012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03" y="5095961"/>
            <a:ext cx="7873787" cy="96953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162427" y="6075436"/>
            <a:ext cx="556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(Tran, </a:t>
            </a:r>
            <a:r>
              <a:rPr lang="en-US" altLang="ja-JP" dirty="0" err="1"/>
              <a:t>Bourdev</a:t>
            </a:r>
            <a:r>
              <a:rPr lang="en-US" altLang="ja-JP" dirty="0"/>
              <a:t>, Fergus, </a:t>
            </a:r>
            <a:r>
              <a:rPr lang="en-US" altLang="ja-JP" dirty="0" err="1"/>
              <a:t>Torresani</a:t>
            </a:r>
            <a:r>
              <a:rPr lang="en-US" altLang="ja-JP" dirty="0"/>
              <a:t>, </a:t>
            </a:r>
            <a:r>
              <a:rPr lang="en-US" altLang="ja-JP" dirty="0" err="1"/>
              <a:t>Paluri</a:t>
            </a:r>
            <a:r>
              <a:rPr lang="en-US" altLang="ja-JP" dirty="0"/>
              <a:t>, 2015)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865" y="2332813"/>
            <a:ext cx="4926601" cy="172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ニューラルネットワークの</a:t>
            </a:r>
            <a:r>
              <a:rPr lang="en-US" altLang="ja-JP" sz="4000" dirty="0" smtClean="0"/>
              <a:t>fine-tuning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ニューラルネットワークを訓練するには、大量の</a:t>
            </a:r>
            <a:r>
              <a:rPr lang="ja-JP" altLang="en-US" dirty="0" smtClean="0"/>
              <a:t>データが</a:t>
            </a:r>
            <a:r>
              <a:rPr lang="ja-JP" altLang="en-US" dirty="0" smtClean="0"/>
              <a:t>必要</a:t>
            </a:r>
            <a:endParaRPr lang="en-US" altLang="ja-JP" dirty="0" smtClean="0"/>
          </a:p>
          <a:p>
            <a:r>
              <a:rPr kumimoji="1" lang="ja-JP" altLang="en-US" dirty="0" smtClean="0"/>
              <a:t>学習済みのモデルを元に、ターゲットとするタスクを学習する</a:t>
            </a:r>
            <a:r>
              <a:rPr kumimoji="1" lang="en-US" altLang="ja-JP" dirty="0" smtClean="0"/>
              <a:t>fine-tuning</a:t>
            </a:r>
            <a:r>
              <a:rPr kumimoji="1" lang="ja-JP" altLang="en-US" dirty="0" smtClean="0"/>
              <a:t>が広く用いられている</a:t>
            </a:r>
            <a:r>
              <a:rPr kumimoji="1" lang="en-US" altLang="ja-JP" dirty="0" smtClean="0"/>
              <a:t>.	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546517" y="2943724"/>
            <a:ext cx="8050966" cy="3668131"/>
            <a:chOff x="50937" y="3072931"/>
            <a:chExt cx="8050966" cy="366813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504" y="4683566"/>
              <a:ext cx="956968" cy="765888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5647" y="4693505"/>
              <a:ext cx="956968" cy="765888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935" y="4693505"/>
              <a:ext cx="956968" cy="765888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935" y="3411836"/>
              <a:ext cx="956968" cy="765888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935" y="5975174"/>
              <a:ext cx="956968" cy="765888"/>
            </a:xfrm>
            <a:prstGeom prst="rect">
              <a:avLst/>
            </a:prstGeom>
          </p:spPr>
        </p:pic>
        <p:cxnSp>
          <p:nvCxnSpPr>
            <p:cNvPr id="16" name="直線矢印コネクタ 15"/>
            <p:cNvCxnSpPr>
              <a:stCxn id="5" idx="3"/>
              <a:endCxn id="7" idx="1"/>
            </p:cNvCxnSpPr>
            <p:nvPr/>
          </p:nvCxnSpPr>
          <p:spPr>
            <a:xfrm flipV="1">
              <a:off x="4702615" y="3794780"/>
              <a:ext cx="2442320" cy="128166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5" idx="3"/>
              <a:endCxn id="6" idx="1"/>
            </p:cNvCxnSpPr>
            <p:nvPr/>
          </p:nvCxnSpPr>
          <p:spPr>
            <a:xfrm>
              <a:off x="4702615" y="5076449"/>
              <a:ext cx="244232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5" idx="3"/>
              <a:endCxn id="10" idx="1"/>
            </p:cNvCxnSpPr>
            <p:nvPr/>
          </p:nvCxnSpPr>
          <p:spPr>
            <a:xfrm>
              <a:off x="4702615" y="5076449"/>
              <a:ext cx="2442320" cy="128166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1609030" y="5066510"/>
              <a:ext cx="2008813" cy="994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円弧 30"/>
            <p:cNvSpPr/>
            <p:nvPr/>
          </p:nvSpPr>
          <p:spPr>
            <a:xfrm>
              <a:off x="2034554" y="4025827"/>
              <a:ext cx="887124" cy="140257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507937" y="5137956"/>
              <a:ext cx="175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学習</a:t>
              </a:r>
              <a:endParaRPr lang="en-US" altLang="ja-JP" dirty="0" smtClean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19535" y="4679555"/>
              <a:ext cx="175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f</a:t>
              </a:r>
              <a:r>
                <a:rPr lang="en-US" altLang="ja-JP" dirty="0" smtClean="0"/>
                <a:t>ine-tuning</a:t>
              </a: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035851" y="5587542"/>
              <a:ext cx="2376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 smtClean="0"/>
                <a:t>Pretrained</a:t>
              </a:r>
              <a:r>
                <a:rPr lang="en-US" altLang="ja-JP" dirty="0" smtClean="0"/>
                <a:t>-model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0937" y="5624360"/>
              <a:ext cx="175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未学習</a:t>
              </a:r>
              <a:endParaRPr lang="en-US" altLang="ja-JP" dirty="0" smtClean="0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1560409" y="3715502"/>
              <a:ext cx="1581194" cy="1176102"/>
              <a:chOff x="2131765" y="5465070"/>
              <a:chExt cx="1581194" cy="1176102"/>
            </a:xfrm>
          </p:grpSpPr>
          <p:pic>
            <p:nvPicPr>
              <p:cNvPr id="1026" name="Picture 2" descr="ãdogãã®ç»åæ¤ç´¢çµæ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1765" y="5465070"/>
                <a:ext cx="975065" cy="76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æ¨, ã¹ããªã³ã°, èªç¶, ã·ã¼ãºã³, ã·ã¼ãºã³ãº, 4 ã¤ã®å­£ç¯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8116" y="5762067"/>
                <a:ext cx="994292" cy="662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File:Lion d'Afrique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634" y="5965582"/>
                <a:ext cx="620325" cy="675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テキスト ボックス 16"/>
            <p:cNvSpPr txBox="1"/>
            <p:nvPr/>
          </p:nvSpPr>
          <p:spPr>
            <a:xfrm>
              <a:off x="293482" y="3256542"/>
              <a:ext cx="4250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物体判別タスク </a:t>
              </a:r>
              <a:r>
                <a:rPr kumimoji="1" lang="en-US" altLang="ja-JP" dirty="0" smtClean="0"/>
                <a:t>(N &gt; 14 million)</a:t>
              </a:r>
              <a:endParaRPr kumimoji="1" lang="ja-JP" altLang="en-US" dirty="0"/>
            </a:p>
          </p:txBody>
        </p:sp>
        <p:grpSp>
          <p:nvGrpSpPr>
            <p:cNvPr id="25" name="グループ化 24"/>
            <p:cNvGrpSpPr/>
            <p:nvPr/>
          </p:nvGrpSpPr>
          <p:grpSpPr>
            <a:xfrm>
              <a:off x="4005668" y="3072931"/>
              <a:ext cx="3447144" cy="1429102"/>
              <a:chOff x="3746921" y="3052390"/>
              <a:chExt cx="3447144" cy="1429102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669" t="8645" r="35342" b="10022"/>
              <a:stretch/>
            </p:blipFill>
            <p:spPr>
              <a:xfrm>
                <a:off x="4451104" y="3737300"/>
                <a:ext cx="1913325" cy="744192"/>
              </a:xfrm>
              <a:prstGeom prst="rect">
                <a:avLst/>
              </a:prstGeom>
            </p:spPr>
          </p:pic>
          <p:sp>
            <p:nvSpPr>
              <p:cNvPr id="42" name="テキスト ボックス 41"/>
              <p:cNvSpPr txBox="1"/>
              <p:nvPr/>
            </p:nvSpPr>
            <p:spPr>
              <a:xfrm>
                <a:off x="3746921" y="3052390"/>
                <a:ext cx="34471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 smtClean="0"/>
                  <a:t>Segmentation </a:t>
                </a:r>
                <a:r>
                  <a:rPr lang="ja-JP" altLang="en-US" dirty="0" smtClean="0"/>
                  <a:t>タスク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>(N &lt; 30,000)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39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動画中の物体判別タスクの学習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動画中の物体判別タスクにおける</a:t>
            </a:r>
            <a:r>
              <a:rPr kumimoji="1" lang="en-US" altLang="ja-JP" dirty="0" smtClean="0"/>
              <a:t>fine-tuning</a:t>
            </a:r>
            <a:r>
              <a:rPr lang="ja-JP" altLang="en-US" dirty="0" smtClean="0"/>
              <a:t>を複数の条件で行い、</a:t>
            </a:r>
            <a:r>
              <a:rPr lang="en-US" altLang="ja-JP" dirty="0" smtClean="0"/>
              <a:t>fine-tuning</a:t>
            </a:r>
            <a:r>
              <a:rPr lang="ja-JP" altLang="en-US" dirty="0" smtClean="0"/>
              <a:t>の特性を検証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634475" y="5336604"/>
            <a:ext cx="1875051" cy="950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動画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物体</a:t>
            </a:r>
            <a:r>
              <a:rPr lang="ja-JP" altLang="en-US" dirty="0">
                <a:solidFill>
                  <a:schemeClr val="tx1"/>
                </a:solidFill>
              </a:rPr>
              <a:t>判別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1269784" y="2457852"/>
            <a:ext cx="6604432" cy="864036"/>
            <a:chOff x="1269784" y="2457852"/>
            <a:chExt cx="6604432" cy="864036"/>
          </a:xfrm>
        </p:grpSpPr>
        <p:sp>
          <p:nvSpPr>
            <p:cNvPr id="5" name="正方形/長方形 3"/>
            <p:cNvSpPr/>
            <p:nvPr/>
          </p:nvSpPr>
          <p:spPr>
            <a:xfrm>
              <a:off x="1269784" y="2457852"/>
              <a:ext cx="1875051" cy="8640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画像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物体判別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999165" y="2457852"/>
              <a:ext cx="1875051" cy="8640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動画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動詞</a:t>
              </a:r>
              <a:r>
                <a:rPr lang="ja-JP" altLang="en-US" dirty="0">
                  <a:solidFill>
                    <a:schemeClr val="tx1"/>
                  </a:solidFill>
                </a:rPr>
                <a:t>判別</a:t>
              </a: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3157817" y="3396922"/>
            <a:ext cx="2870390" cy="621549"/>
            <a:chOff x="3081804" y="3563168"/>
            <a:chExt cx="2870390" cy="621549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3784219" y="3661497"/>
              <a:ext cx="146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学習済み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lang="ja-JP" altLang="en-US" sz="1400" dirty="0" smtClean="0"/>
                <a:t>ネットワーク</a:t>
              </a:r>
              <a:endParaRPr kumimoji="1" lang="ja-JP" altLang="en-US" sz="1400" dirty="0"/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3081804" y="3563168"/>
              <a:ext cx="702415" cy="25221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H="1">
              <a:off x="5249779" y="3563168"/>
              <a:ext cx="702415" cy="25221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3634475" y="6418243"/>
            <a:ext cx="1910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ターゲットタスク</a:t>
            </a:r>
            <a:endParaRPr kumimoji="1" lang="ja-JP" altLang="en-US" sz="14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2215957" y="3321888"/>
            <a:ext cx="4712086" cy="2014716"/>
            <a:chOff x="2224605" y="3321888"/>
            <a:chExt cx="4712086" cy="2014716"/>
          </a:xfrm>
        </p:grpSpPr>
        <p:cxnSp>
          <p:nvCxnSpPr>
            <p:cNvPr id="12" name="直線矢印コネクタ 11"/>
            <p:cNvCxnSpPr>
              <a:stCxn id="6" idx="2"/>
            </p:cNvCxnSpPr>
            <p:nvPr/>
          </p:nvCxnSpPr>
          <p:spPr>
            <a:xfrm flipH="1">
              <a:off x="5119725" y="3321888"/>
              <a:ext cx="1816966" cy="201471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2224605" y="3321888"/>
              <a:ext cx="1816967" cy="201471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/>
          <p:cNvGrpSpPr/>
          <p:nvPr/>
        </p:nvGrpSpPr>
        <p:grpSpPr>
          <a:xfrm>
            <a:off x="1708640" y="4461029"/>
            <a:ext cx="5726721" cy="307777"/>
            <a:chOff x="1426627" y="4461029"/>
            <a:chExt cx="6299393" cy="307777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426627" y="4461029"/>
              <a:ext cx="1561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f</a:t>
              </a:r>
              <a:r>
                <a:rPr kumimoji="1" lang="en-US" altLang="ja-JP" sz="1400" dirty="0" smtClean="0"/>
                <a:t>ine-tuning</a:t>
              </a:r>
              <a:endParaRPr kumimoji="1" lang="ja-JP" altLang="en-US" sz="14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164656" y="4461029"/>
              <a:ext cx="1561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f</a:t>
              </a:r>
              <a:r>
                <a:rPr kumimoji="1" lang="en-US" altLang="ja-JP" sz="1400" dirty="0" smtClean="0"/>
                <a:t>ine-tuning</a:t>
              </a:r>
              <a:endParaRPr kumimoji="1" lang="ja-JP" altLang="en-US" sz="1400" dirty="0"/>
            </a:p>
          </p:txBody>
        </p:sp>
      </p:grp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44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動画中の物体判別タスクの学習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動画中の物体判別タスクにおける</a:t>
            </a:r>
            <a:r>
              <a:rPr kumimoji="1" lang="en-US" altLang="ja-JP" dirty="0" smtClean="0"/>
              <a:t>fine-tuning</a:t>
            </a:r>
            <a:r>
              <a:rPr lang="ja-JP" altLang="en-US" dirty="0" smtClean="0"/>
              <a:t>を複数の条件で行い、</a:t>
            </a:r>
            <a:r>
              <a:rPr lang="en-US" altLang="ja-JP" dirty="0" smtClean="0"/>
              <a:t>fine-tuning</a:t>
            </a:r>
            <a:r>
              <a:rPr lang="ja-JP" altLang="en-US" dirty="0" smtClean="0"/>
              <a:t>の特性を検証</a:t>
            </a:r>
            <a:endParaRPr lang="en-US" altLang="ja-JP" dirty="0" smtClean="0"/>
          </a:p>
          <a:p>
            <a:r>
              <a:rPr lang="ja-JP" altLang="en-US" dirty="0" smtClean="0"/>
              <a:t>学習するデータの特性とタスクの特性が</a:t>
            </a:r>
            <a:r>
              <a:rPr lang="en-US" altLang="ja-JP" dirty="0" smtClean="0"/>
              <a:t>fine-tuning</a:t>
            </a:r>
            <a:r>
              <a:rPr lang="ja-JP" altLang="en-US" dirty="0" smtClean="0"/>
              <a:t>に与える効果を検証</a:t>
            </a:r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5449"/>
              </p:ext>
            </p:extLst>
          </p:nvPr>
        </p:nvGraphicFramePr>
        <p:xfrm>
          <a:off x="922682" y="3364899"/>
          <a:ext cx="7298636" cy="2882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9318"/>
                <a:gridCol w="3649318"/>
              </a:tblGrid>
              <a:tr h="6442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</a:rPr>
                        <a:t>CNN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</a:rPr>
                        <a:t>アーキテクチャ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</a:rPr>
                        <a:t>学習済みタスク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46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次元畳み込み 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静止画用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静止画中の物体判別タスク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6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次元畳み込み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(</a:t>
                      </a:r>
                      <a:r>
                        <a:rPr kumimoji="1" lang="ja-JP" altLang="en-US" baseline="0" dirty="0" smtClean="0"/>
                        <a:t>動画用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静止画中の物体判別タスク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6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次元畳み込み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(</a:t>
                      </a:r>
                      <a:r>
                        <a:rPr kumimoji="1" lang="ja-JP" altLang="en-US" baseline="0" dirty="0" smtClean="0"/>
                        <a:t>動画用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動画中の動詞判別タスク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検証に用いたニューラルネットワーク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8113" y="1463040"/>
            <a:ext cx="8676861" cy="4713923"/>
          </a:xfrm>
        </p:spPr>
        <p:txBody>
          <a:bodyPr/>
          <a:lstStyle/>
          <a:p>
            <a:pPr>
              <a:spcAft>
                <a:spcPts val="1800"/>
              </a:spcAft>
              <a:tabLst>
                <a:tab pos="3051175" algn="l"/>
              </a:tabLst>
            </a:pPr>
            <a:r>
              <a:rPr kumimoji="1" lang="ja-JP" altLang="en-US" dirty="0" smtClean="0"/>
              <a:t>二次元画像判別</a:t>
            </a:r>
            <a:r>
              <a:rPr kumimoji="1" lang="en-US" altLang="ja-JP" dirty="0" smtClean="0"/>
              <a:t>NN: </a:t>
            </a:r>
            <a:br>
              <a:rPr kumimoji="1" lang="en-US" altLang="ja-JP" dirty="0" smtClean="0"/>
            </a:br>
            <a:r>
              <a:rPr kumimoji="1" lang="en-US" altLang="ja-JP" dirty="0" smtClean="0"/>
              <a:t>ImageNet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クラス</a:t>
            </a:r>
            <a:r>
              <a:rPr lang="ja-JP" altLang="en-US" dirty="0"/>
              <a:t>物体</a:t>
            </a:r>
            <a:r>
              <a:rPr kumimoji="1" lang="ja-JP" altLang="en-US" dirty="0" smtClean="0"/>
              <a:t>判別タスクを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学習した畳み込みニューラルネットワーク </a:t>
            </a:r>
            <a:r>
              <a:rPr lang="en-US" altLang="ja-JP" dirty="0" smtClean="0"/>
              <a:t>(ResNet50)</a:t>
            </a:r>
            <a:endParaRPr kumimoji="1" lang="en-US" altLang="ja-JP" dirty="0" smtClean="0"/>
          </a:p>
          <a:p>
            <a:pPr>
              <a:spcAft>
                <a:spcPts val="1800"/>
              </a:spcAft>
              <a:tabLst>
                <a:tab pos="3051175" algn="l"/>
              </a:tabLst>
            </a:pPr>
            <a:r>
              <a:rPr lang="ja-JP" altLang="en-US" dirty="0" smtClean="0"/>
              <a:t>三次元に拡張した二次元画像判別</a:t>
            </a:r>
            <a:r>
              <a:rPr lang="en-US" altLang="ja-JP" dirty="0" smtClean="0"/>
              <a:t>NN:</a:t>
            </a:r>
            <a:br>
              <a:rPr lang="en-US" altLang="ja-JP" dirty="0" smtClean="0"/>
            </a:br>
            <a:r>
              <a:rPr lang="ja-JP" altLang="en-US" dirty="0" smtClean="0"/>
              <a:t>上述の</a:t>
            </a:r>
            <a:r>
              <a:rPr lang="en-US" altLang="ja-JP" dirty="0" smtClean="0"/>
              <a:t>NN</a:t>
            </a:r>
            <a:r>
              <a:rPr lang="ja-JP" altLang="en-US" dirty="0" smtClean="0"/>
              <a:t>を</a:t>
            </a:r>
            <a:r>
              <a:rPr lang="en-US" altLang="ja-JP" dirty="0" smtClean="0"/>
              <a:t>,</a:t>
            </a:r>
            <a:r>
              <a:rPr lang="ja-JP" altLang="en-US" dirty="0" smtClean="0"/>
              <a:t>動画を直接扱えるように時間方向に拡張した畳み込みニューラルネットワーク</a:t>
            </a:r>
            <a:endParaRPr lang="en-US" altLang="ja-JP" dirty="0"/>
          </a:p>
          <a:p>
            <a:pPr>
              <a:spcAft>
                <a:spcPts val="1800"/>
              </a:spcAft>
              <a:tabLst>
                <a:tab pos="3051175" algn="l"/>
              </a:tabLst>
            </a:pPr>
            <a:r>
              <a:rPr lang="ja-JP" altLang="en-US" dirty="0" smtClean="0"/>
              <a:t>三次元動詞判別</a:t>
            </a:r>
            <a:r>
              <a:rPr lang="en-US" altLang="ja-JP" dirty="0" smtClean="0"/>
              <a:t>NN: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Kinetics</a:t>
            </a:r>
            <a:r>
              <a:rPr lang="ja-JP" altLang="en-US" dirty="0" smtClean="0"/>
              <a:t>データセットを用いて動画中の動詞判別を学習した畳み込みニューラルネットワーク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9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検証に用いたニューラルネットワーク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</a:t>
            </a:r>
            <a:r>
              <a:rPr kumimoji="1" lang="en-US" altLang="ja-JP" dirty="0" smtClean="0"/>
              <a:t>CNN</a:t>
            </a:r>
            <a:r>
              <a:rPr kumimoji="1" lang="ja-JP" altLang="en-US" dirty="0" smtClean="0"/>
              <a:t>は </a:t>
            </a:r>
            <a:r>
              <a:rPr kumimoji="1" lang="en-US" altLang="ja-JP" dirty="0" smtClean="0"/>
              <a:t>ResNet50 </a:t>
            </a:r>
            <a:r>
              <a:rPr kumimoji="1" lang="en-US" altLang="ja-JP" sz="1800" dirty="0" smtClean="0"/>
              <a:t>(</a:t>
            </a:r>
            <a:r>
              <a:rPr lang="en-US" altLang="ja-JP" sz="1800" dirty="0"/>
              <a:t>He, Zhang, Ren, Sun, 2015 </a:t>
            </a:r>
            <a:r>
              <a:rPr kumimoji="1" lang="en-US" altLang="ja-JP" sz="1800" dirty="0" smtClean="0"/>
              <a:t>)</a:t>
            </a:r>
            <a:r>
              <a:rPr kumimoji="1" lang="ja-JP" altLang="en-US" dirty="0" smtClean="0"/>
              <a:t>のアーキテクチャ</a:t>
            </a:r>
            <a:endParaRPr kumimoji="1"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</a:t>
            </a:r>
            <a:r>
              <a:rPr lang="en-US" altLang="ja-JP" dirty="0" smtClean="0"/>
              <a:t>CNN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ResNet50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次元に拡張したアーキテクチャ</a:t>
            </a:r>
            <a:endParaRPr lang="en-US" altLang="ja-JP" dirty="0" smtClean="0"/>
          </a:p>
          <a:p>
            <a:r>
              <a:rPr kumimoji="1" lang="ja-JP" altLang="en-US" dirty="0" smtClean="0"/>
              <a:t>静止画中の物体判別タスクとして、</a:t>
            </a:r>
            <a:r>
              <a:rPr kumimoji="1" lang="en-US" altLang="ja-JP" dirty="0" smtClean="0"/>
              <a:t>ImageNet </a:t>
            </a:r>
            <a:r>
              <a:rPr lang="en-US" altLang="ja-JP" sz="1800" dirty="0"/>
              <a:t>(</a:t>
            </a:r>
            <a:r>
              <a:rPr lang="en-US" altLang="ja-JP" sz="1800" dirty="0" err="1"/>
              <a:t>Jia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Deng, et </a:t>
            </a:r>
            <a:r>
              <a:rPr lang="en-US" altLang="ja-JP" sz="1800" dirty="0"/>
              <a:t>al., 2009)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クラス物体判別タスク</a:t>
            </a:r>
            <a:endParaRPr kumimoji="1" lang="en-US" altLang="ja-JP" dirty="0" smtClean="0"/>
          </a:p>
          <a:p>
            <a:r>
              <a:rPr lang="ja-JP" altLang="en-US" dirty="0" smtClean="0"/>
              <a:t>動画中の動詞判別タスクとして </a:t>
            </a:r>
            <a:r>
              <a:rPr lang="en-US" altLang="ja-JP" dirty="0" smtClean="0"/>
              <a:t>Kinetics </a:t>
            </a:r>
            <a:r>
              <a:rPr lang="en-US" altLang="ja-JP" sz="1800" dirty="0"/>
              <a:t>(Kay, </a:t>
            </a:r>
            <a:r>
              <a:rPr lang="en-US" altLang="ja-JP" sz="1800" dirty="0" err="1"/>
              <a:t>Carreira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Simonyan</a:t>
            </a:r>
            <a:r>
              <a:rPr lang="en-US" altLang="ja-JP" sz="1800" dirty="0"/>
              <a:t>, 2017 ) </a:t>
            </a:r>
            <a:r>
              <a:rPr lang="ja-JP" altLang="en-US" dirty="0" smtClean="0"/>
              <a:t>の動詞判別タスク 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67469"/>
              </p:ext>
            </p:extLst>
          </p:nvPr>
        </p:nvGraphicFramePr>
        <p:xfrm>
          <a:off x="922682" y="3968904"/>
          <a:ext cx="7298636" cy="2752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9318"/>
                <a:gridCol w="3649318"/>
              </a:tblGrid>
              <a:tr h="4440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</a:rPr>
                        <a:t>CNN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</a:rPr>
                        <a:t>アーキテクチャ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</a:rPr>
                        <a:t>学習済みタスク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42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次元畳み込み 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静止画用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静止画中の物体判別タスク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53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次元畳み込み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(</a:t>
                      </a:r>
                      <a:r>
                        <a:rPr kumimoji="1" lang="ja-JP" altLang="en-US" baseline="0" dirty="0" smtClean="0"/>
                        <a:t>動画用</a:t>
                      </a:r>
                      <a:r>
                        <a:rPr kumimoji="1" lang="en-US" altLang="ja-JP" baseline="0" dirty="0" smtClean="0"/>
                        <a:t>)</a:t>
                      </a:r>
                    </a:p>
                    <a:p>
                      <a:pPr algn="ctr"/>
                      <a:r>
                        <a:rPr kumimoji="1" lang="ja-JP" altLang="en-US" baseline="0" dirty="0" smtClean="0"/>
                        <a:t>中心化拡張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静止画中の物体判別タスク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53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次元畳み込み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(</a:t>
                      </a:r>
                      <a:r>
                        <a:rPr kumimoji="1" lang="ja-JP" altLang="en-US" baseline="0" dirty="0" smtClean="0"/>
                        <a:t>動画用</a:t>
                      </a:r>
                      <a:r>
                        <a:rPr kumimoji="1" lang="en-US" altLang="ja-JP" baseline="0" dirty="0" smtClean="0"/>
                        <a:t>)</a:t>
                      </a:r>
                    </a:p>
                    <a:p>
                      <a:pPr algn="ctr"/>
                      <a:r>
                        <a:rPr kumimoji="1" lang="ja-JP" altLang="en-US" baseline="0" dirty="0" smtClean="0"/>
                        <a:t>平均化拡張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静止画中の物体判別タスク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42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次元畳み込み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(</a:t>
                      </a:r>
                      <a:r>
                        <a:rPr kumimoji="1" lang="ja-JP" altLang="en-US" baseline="0" dirty="0" smtClean="0"/>
                        <a:t>動画用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動画中の動詞判別タスク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8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ニューラルネットワークの拡張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0150" y="1467808"/>
            <a:ext cx="7886700" cy="4713923"/>
          </a:xfrm>
        </p:spPr>
        <p:txBody>
          <a:bodyPr/>
          <a:lstStyle/>
          <a:p>
            <a:r>
              <a:rPr kumimoji="1" lang="ja-JP" altLang="en-US" dirty="0" smtClean="0"/>
              <a:t>静止画像</a:t>
            </a:r>
            <a:r>
              <a:rPr kumimoji="1" lang="ja-JP" altLang="en-US" dirty="0" smtClean="0"/>
              <a:t>判別のため</a:t>
            </a:r>
            <a:r>
              <a:rPr kumimoji="1" lang="ja-JP" altLang="en-US" dirty="0" smtClean="0"/>
              <a:t>のニューラルネットワーク</a:t>
            </a:r>
            <a:r>
              <a:rPr kumimoji="1" lang="ja-JP" altLang="en-US" dirty="0" smtClean="0"/>
              <a:t>を、</a:t>
            </a:r>
            <a:r>
              <a:rPr kumimoji="1" lang="ja-JP" altLang="en-US" dirty="0" smtClean="0"/>
              <a:t>動画用</a:t>
            </a:r>
            <a:r>
              <a:rPr lang="ja-JP" altLang="en-US" dirty="0" smtClean="0"/>
              <a:t>に</a:t>
            </a:r>
            <a:r>
              <a:rPr lang="ja-JP" altLang="en-US" dirty="0" smtClean="0"/>
              <a:t>拡張する技術 </a:t>
            </a:r>
            <a:r>
              <a:rPr lang="en-US" altLang="ja-JP" dirty="0" smtClean="0"/>
              <a:t>I3D </a:t>
            </a:r>
            <a:r>
              <a:rPr lang="en-US" altLang="ja-JP" sz="1800" dirty="0">
                <a:solidFill>
                  <a:prstClr val="black"/>
                </a:solidFill>
              </a:rPr>
              <a:t>(Kay, </a:t>
            </a:r>
            <a:r>
              <a:rPr lang="en-US" altLang="ja-JP" sz="1800" dirty="0" err="1">
                <a:solidFill>
                  <a:prstClr val="black"/>
                </a:solidFill>
              </a:rPr>
              <a:t>Carreira</a:t>
            </a:r>
            <a:r>
              <a:rPr lang="en-US" altLang="ja-JP" sz="1800" dirty="0">
                <a:solidFill>
                  <a:prstClr val="black"/>
                </a:solidFill>
              </a:rPr>
              <a:t>, </a:t>
            </a:r>
            <a:r>
              <a:rPr lang="en-US" altLang="ja-JP" sz="1800" dirty="0" err="1">
                <a:solidFill>
                  <a:prstClr val="black"/>
                </a:solidFill>
              </a:rPr>
              <a:t>Simonyan</a:t>
            </a:r>
            <a:r>
              <a:rPr lang="en-US" altLang="ja-JP" sz="1800" dirty="0">
                <a:solidFill>
                  <a:prstClr val="black"/>
                </a:solidFill>
              </a:rPr>
              <a:t>, 2017 </a:t>
            </a:r>
            <a:r>
              <a:rPr lang="en-US" altLang="ja-JP" sz="1800" dirty="0" smtClean="0">
                <a:solidFill>
                  <a:prstClr val="black"/>
                </a:solidFill>
              </a:rPr>
              <a:t>) </a:t>
            </a:r>
            <a:r>
              <a:rPr lang="ja-JP" altLang="en-US" dirty="0" smtClean="0"/>
              <a:t>を</a:t>
            </a:r>
            <a:r>
              <a:rPr lang="ja-JP" altLang="en-US" dirty="0" smtClean="0"/>
              <a:t>用いて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次元に拡張した。</a:t>
            </a:r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942963" y="2693508"/>
            <a:ext cx="7258075" cy="3453643"/>
            <a:chOff x="942963" y="2693508"/>
            <a:chExt cx="7258075" cy="3453643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942963" y="2693508"/>
              <a:ext cx="2914675" cy="3453643"/>
              <a:chOff x="942963" y="2693508"/>
              <a:chExt cx="2914675" cy="3453643"/>
            </a:xfrm>
          </p:grpSpPr>
          <p:sp>
            <p:nvSpPr>
              <p:cNvPr id="4" name="平行四辺形 3"/>
              <p:cNvSpPr/>
              <p:nvPr/>
            </p:nvSpPr>
            <p:spPr>
              <a:xfrm rot="16200000" flipH="1">
                <a:off x="749150" y="2887321"/>
                <a:ext cx="1560444" cy="117281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" name="平行四辺形 4"/>
              <p:cNvSpPr/>
              <p:nvPr/>
            </p:nvSpPr>
            <p:spPr>
              <a:xfrm rot="16200000" flipH="1">
                <a:off x="1184614" y="2887322"/>
                <a:ext cx="1560444" cy="117281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平行四辺形 5"/>
              <p:cNvSpPr/>
              <p:nvPr/>
            </p:nvSpPr>
            <p:spPr>
              <a:xfrm rot="16200000" flipH="1">
                <a:off x="1620079" y="2887323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7" name="平行四辺形 6"/>
              <p:cNvSpPr/>
              <p:nvPr/>
            </p:nvSpPr>
            <p:spPr>
              <a:xfrm rot="16200000" flipH="1">
                <a:off x="2055544" y="2887324"/>
                <a:ext cx="1560444" cy="117281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平行四辺形 7"/>
              <p:cNvSpPr/>
              <p:nvPr/>
            </p:nvSpPr>
            <p:spPr>
              <a:xfrm rot="16200000" flipH="1">
                <a:off x="2491008" y="2887325"/>
                <a:ext cx="1560444" cy="117281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平行四辺形 8"/>
              <p:cNvSpPr/>
              <p:nvPr/>
            </p:nvSpPr>
            <p:spPr>
              <a:xfrm rot="16200000" flipH="1">
                <a:off x="1564161" y="4780520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5286363" y="2693508"/>
              <a:ext cx="2914675" cy="3453643"/>
              <a:chOff x="5286363" y="2693508"/>
              <a:chExt cx="2914675" cy="3453643"/>
            </a:xfrm>
          </p:grpSpPr>
          <p:sp>
            <p:nvSpPr>
              <p:cNvPr id="20" name="平行四辺形 19"/>
              <p:cNvSpPr/>
              <p:nvPr/>
            </p:nvSpPr>
            <p:spPr>
              <a:xfrm rot="16200000" flipH="1">
                <a:off x="5092550" y="2887321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平行四辺形 20"/>
              <p:cNvSpPr/>
              <p:nvPr/>
            </p:nvSpPr>
            <p:spPr>
              <a:xfrm rot="16200000" flipH="1">
                <a:off x="5528014" y="2887322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平行四辺形 21"/>
              <p:cNvSpPr/>
              <p:nvPr/>
            </p:nvSpPr>
            <p:spPr>
              <a:xfrm rot="16200000" flipH="1">
                <a:off x="5963479" y="2887323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平行四辺形 22"/>
              <p:cNvSpPr/>
              <p:nvPr/>
            </p:nvSpPr>
            <p:spPr>
              <a:xfrm rot="16200000" flipH="1">
                <a:off x="6398944" y="2887324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平行四辺形 23"/>
              <p:cNvSpPr/>
              <p:nvPr/>
            </p:nvSpPr>
            <p:spPr>
              <a:xfrm rot="16200000" flipH="1">
                <a:off x="6834408" y="2887325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平行四辺形 24"/>
              <p:cNvSpPr/>
              <p:nvPr/>
            </p:nvSpPr>
            <p:spPr>
              <a:xfrm rot="16200000" flipH="1">
                <a:off x="5907561" y="4780520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</p:grpSp>
      </p:grpSp>
      <p:sp>
        <p:nvSpPr>
          <p:cNvPr id="30" name="テキスト ボックス 29"/>
          <p:cNvSpPr txBox="1"/>
          <p:nvPr/>
        </p:nvSpPr>
        <p:spPr>
          <a:xfrm>
            <a:off x="996074" y="6323976"/>
            <a:ext cx="269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中心化拡張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95392" y="6323976"/>
            <a:ext cx="269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平均化拡張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01721" y="5481243"/>
            <a:ext cx="142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二次元</a:t>
            </a:r>
            <a:r>
              <a:rPr lang="en-US" altLang="ja-JP" dirty="0" smtClean="0"/>
              <a:t>NN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01721" y="3283119"/>
            <a:ext cx="142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三</a:t>
            </a:r>
            <a:r>
              <a:rPr lang="ja-JP" altLang="en-US" dirty="0" smtClean="0"/>
              <a:t>次元</a:t>
            </a:r>
            <a:r>
              <a:rPr lang="en-US" altLang="ja-JP" dirty="0" smtClean="0"/>
              <a:t>NN</a:t>
            </a:r>
            <a:endParaRPr kumimoji="1" lang="ja-JP" altLang="en-US" dirty="0"/>
          </a:p>
        </p:txBody>
      </p:sp>
      <p:sp>
        <p:nvSpPr>
          <p:cNvPr id="34" name="二等辺三角形 33"/>
          <p:cNvSpPr/>
          <p:nvPr/>
        </p:nvSpPr>
        <p:spPr>
          <a:xfrm>
            <a:off x="3515367" y="4400246"/>
            <a:ext cx="2036265" cy="51206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801721" y="4912314"/>
            <a:ext cx="142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拡張</a:t>
            </a:r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5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検証の手続き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9721" y="1463040"/>
            <a:ext cx="8644559" cy="5206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前述のネットワークを用いて、動画中の物体判別タスクを行い、マルチラベル判別タスクの成績を比較した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>
              <a:spcAft>
                <a:spcPts val="1200"/>
              </a:spcAft>
              <a:tabLst>
                <a:tab pos="1163638" algn="l"/>
              </a:tabLst>
            </a:pPr>
            <a:r>
              <a:rPr lang="ja-JP" altLang="en-US" dirty="0" smtClean="0"/>
              <a:t>データ</a:t>
            </a:r>
            <a:r>
              <a:rPr lang="en-US" altLang="ja-JP" dirty="0" smtClean="0"/>
              <a:t>: Moments In Time</a:t>
            </a:r>
            <a:r>
              <a:rPr lang="ja-JP" altLang="en-US" dirty="0" smtClean="0"/>
              <a:t>データセット </a:t>
            </a:r>
            <a:r>
              <a:rPr lang="en-US" altLang="ja-JP" sz="2000" dirty="0" smtClean="0"/>
              <a:t>(</a:t>
            </a:r>
            <a:r>
              <a:rPr lang="en-US" altLang="ja-JP" sz="2000" dirty="0" err="1"/>
              <a:t>Monfort</a:t>
            </a:r>
            <a:r>
              <a:rPr lang="en-US" altLang="ja-JP" sz="2000" dirty="0"/>
              <a:t>, </a:t>
            </a:r>
            <a:r>
              <a:rPr lang="en-US" altLang="ja-JP" sz="2000" dirty="0" smtClean="0"/>
              <a:t>et al., </a:t>
            </a:r>
            <a:r>
              <a:rPr lang="en-US" altLang="ja-JP" sz="2000" dirty="0"/>
              <a:t>2018 </a:t>
            </a:r>
            <a:r>
              <a:rPr lang="en-US" altLang="ja-JP" sz="2000" dirty="0" smtClean="0"/>
              <a:t>) </a:t>
            </a:r>
            <a:br>
              <a:rPr lang="en-US" altLang="ja-JP" sz="2000" dirty="0" smtClean="0"/>
            </a:br>
            <a:r>
              <a:rPr lang="en-US" altLang="ja-JP" sz="2000" dirty="0" smtClean="0"/>
              <a:t>	</a:t>
            </a:r>
            <a:r>
              <a:rPr lang="ja-JP" altLang="en-US" dirty="0" smtClean="0"/>
              <a:t>を元</a:t>
            </a:r>
            <a:r>
              <a:rPr lang="ja-JP" altLang="en-US" dirty="0" smtClean="0"/>
              <a:t>に</a:t>
            </a:r>
            <a:r>
              <a:rPr lang="en-US" altLang="ja-JP" dirty="0" smtClean="0"/>
              <a:t>, 1</a:t>
            </a:r>
            <a:r>
              <a:rPr lang="ja-JP" altLang="en-US" dirty="0" smtClean="0"/>
              <a:t>動画に</a:t>
            </a:r>
            <a:r>
              <a:rPr lang="ja-JP" altLang="en-US" dirty="0" smtClean="0"/>
              <a:t>含まれる</a:t>
            </a:r>
            <a:r>
              <a:rPr lang="ja-JP" altLang="en-US" dirty="0" smtClean="0"/>
              <a:t>物体を複数ラベル付けしたデータ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>	</a:t>
            </a:r>
            <a:r>
              <a:rPr lang="ja-JP" altLang="en-US" dirty="0" smtClean="0"/>
              <a:t>自作</a:t>
            </a:r>
            <a:endParaRPr lang="en-US" altLang="ja-JP" dirty="0" smtClean="0"/>
          </a:p>
          <a:p>
            <a:pPr defTabSz="893763">
              <a:spcAft>
                <a:spcPts val="1200"/>
              </a:spcAft>
              <a:tabLst>
                <a:tab pos="1520825" algn="l"/>
              </a:tabLst>
            </a:pPr>
            <a:r>
              <a:rPr lang="ja-JP" altLang="en-US" dirty="0" smtClean="0"/>
              <a:t>ネットワーク</a:t>
            </a:r>
            <a:r>
              <a:rPr lang="en-US" altLang="ja-JP" dirty="0" smtClean="0"/>
              <a:t>: </a:t>
            </a:r>
            <a:r>
              <a:rPr lang="ja-JP" altLang="en-US" dirty="0" smtClean="0"/>
              <a:t>二次元画像判別</a:t>
            </a:r>
            <a:r>
              <a:rPr lang="en-US" altLang="ja-JP" dirty="0" smtClean="0"/>
              <a:t>NN,</a:t>
            </a:r>
            <a:r>
              <a:rPr lang="ja-JP" altLang="en-US" dirty="0" smtClean="0"/>
              <a:t>中心化拡張</a:t>
            </a:r>
            <a:r>
              <a:rPr lang="en-US" altLang="ja-JP" dirty="0" smtClean="0"/>
              <a:t>NN, 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ja-JP" altLang="en-US" dirty="0" smtClean="0"/>
              <a:t>平均化拡張</a:t>
            </a:r>
            <a:r>
              <a:rPr lang="en-US" altLang="ja-JP" dirty="0" smtClean="0"/>
              <a:t>NN, </a:t>
            </a:r>
            <a:r>
              <a:rPr lang="ja-JP" altLang="en-US" dirty="0" smtClean="0"/>
              <a:t>三次元動詞判別</a:t>
            </a:r>
            <a:r>
              <a:rPr lang="en-US" altLang="ja-JP" dirty="0" smtClean="0"/>
              <a:t>NN</a:t>
            </a:r>
            <a:r>
              <a:rPr lang="ja-JP" altLang="en-US" dirty="0" smtClean="0"/>
              <a:t>を使用</a:t>
            </a:r>
            <a:endParaRPr lang="en-US" altLang="ja-JP" dirty="0"/>
          </a:p>
          <a:p>
            <a:pPr>
              <a:spcAft>
                <a:spcPts val="1200"/>
              </a:spcAft>
              <a:tabLst>
                <a:tab pos="1073150" algn="l"/>
              </a:tabLst>
            </a:pPr>
            <a:r>
              <a:rPr lang="ja-JP" altLang="en-US" dirty="0" smtClean="0"/>
              <a:t>学習</a:t>
            </a:r>
            <a:r>
              <a:rPr lang="en-US" altLang="ja-JP" dirty="0" smtClean="0"/>
              <a:t>: </a:t>
            </a:r>
            <a:r>
              <a:rPr lang="ja-JP" altLang="en-US" dirty="0" smtClean="0"/>
              <a:t>全ての</a:t>
            </a:r>
            <a:r>
              <a:rPr lang="en-US" altLang="ja-JP" dirty="0" smtClean="0"/>
              <a:t>NN</a:t>
            </a:r>
            <a:r>
              <a:rPr lang="ja-JP" altLang="en-US" dirty="0" smtClean="0"/>
              <a:t>において、最適化手法として</a:t>
            </a:r>
            <a:r>
              <a:rPr lang="en-US" altLang="ja-JP" dirty="0" smtClean="0"/>
              <a:t>SGD with 	Momentum, </a:t>
            </a:r>
            <a:r>
              <a:rPr lang="ja-JP" altLang="en-US" dirty="0" smtClean="0"/>
              <a:t>学習率</a:t>
            </a:r>
            <a:r>
              <a:rPr lang="en-US" altLang="ja-JP" dirty="0" smtClean="0"/>
              <a:t>0.01</a:t>
            </a:r>
            <a:r>
              <a:rPr lang="ja-JP" altLang="en-US" dirty="0" smtClean="0"/>
              <a:t>を用いて学習</a:t>
            </a:r>
            <a:endParaRPr lang="en-US" altLang="ja-JP" dirty="0" smtClean="0"/>
          </a:p>
          <a:p>
            <a:pPr>
              <a:spcAft>
                <a:spcPts val="1200"/>
              </a:spcAft>
              <a:tabLst>
                <a:tab pos="804863" algn="l"/>
              </a:tabLst>
            </a:pPr>
            <a:r>
              <a:rPr lang="ja-JP" altLang="en-US" dirty="0" smtClean="0"/>
              <a:t>評価</a:t>
            </a:r>
            <a:r>
              <a:rPr lang="en-US" altLang="ja-JP" dirty="0" smtClean="0"/>
              <a:t>: </a:t>
            </a:r>
            <a:r>
              <a:rPr lang="ja-JP" altLang="en-US" dirty="0" smtClean="0"/>
              <a:t>各カテゴリ毎に</a:t>
            </a:r>
            <a:r>
              <a:rPr lang="en-US" altLang="ja-JP" dirty="0" smtClean="0"/>
              <a:t>,</a:t>
            </a:r>
            <a:r>
              <a:rPr lang="ja-JP" altLang="en-US" dirty="0" smtClean="0"/>
              <a:t>予測結果から</a:t>
            </a:r>
            <a:r>
              <a:rPr lang="en-US" altLang="ja-JP" dirty="0" smtClean="0"/>
              <a:t>AUC</a:t>
            </a:r>
            <a:r>
              <a:rPr lang="ja-JP" altLang="en-US" dirty="0" err="1" smtClean="0"/>
              <a:t>を算</a:t>
            </a:r>
            <a:r>
              <a:rPr lang="ja-JP" altLang="en-US" dirty="0" smtClean="0"/>
              <a:t>出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9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Dash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713</Words>
  <Application>Microsoft Office PowerPoint</Application>
  <PresentationFormat>画面に合わせる (4:3)</PresentationFormat>
  <Paragraphs>113</Paragraphs>
  <Slides>15</Slides>
  <Notes>5</Notes>
  <HiddenSlides>3</HiddenSlides>
  <MMClips>4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ＭＳ Ｐゴシック</vt:lpstr>
      <vt:lpstr>Arial</vt:lpstr>
      <vt:lpstr>Calibri</vt:lpstr>
      <vt:lpstr>Office テーマ</vt:lpstr>
      <vt:lpstr>ニューラルネットワークを用いた 動画像内の物体認識</vt:lpstr>
      <vt:lpstr>ニューラルネットワークとは</vt:lpstr>
      <vt:lpstr>ニューラルネットワークのfine-tuning</vt:lpstr>
      <vt:lpstr>動画中の物体判別タスクの学習</vt:lpstr>
      <vt:lpstr>動画中の物体判別タスクの学習</vt:lpstr>
      <vt:lpstr>検証に用いたニューラルネットワーク</vt:lpstr>
      <vt:lpstr>検証に用いたニューラルネットワーク</vt:lpstr>
      <vt:lpstr>ニューラルネットワークの拡張</vt:lpstr>
      <vt:lpstr>検証の手続き</vt:lpstr>
      <vt:lpstr>データ例</vt:lpstr>
      <vt:lpstr>結果</vt:lpstr>
      <vt:lpstr>結果</vt:lpstr>
      <vt:lpstr>二次元画像判別NNの考察</vt:lpstr>
      <vt:lpstr>三次元画像判別NNの考察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ニューラルネットワークを用いた 動画像内の物体認識</dc:title>
  <dc:creator>中村 優太</dc:creator>
  <cp:lastModifiedBy>中村 優太</cp:lastModifiedBy>
  <cp:revision>31</cp:revision>
  <dcterms:created xsi:type="dcterms:W3CDTF">2019-01-10T17:21:44Z</dcterms:created>
  <dcterms:modified xsi:type="dcterms:W3CDTF">2019-01-24T06:56:22Z</dcterms:modified>
</cp:coreProperties>
</file>