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http://docs.cloudfoundry.org/concepts/architecture/messaging-nats.html"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http://docs.cloudfoundry.org/concepts/architecture/cloud-controller.html" Type="http://schemas.openxmlformats.org/officeDocument/2006/relationships/hyperlink" TargetMode="External" Id="rId2"/><Relationship Target="../notesMasters/notesMaster1.xml" Type="http://schemas.openxmlformats.org/officeDocument/2006/relationships/notesMaster" Id="rId1"/><Relationship Target="http://docs.cloudfoundry.org/concepts/architecture/execution-agent.html" Type="http://schemas.openxmlformats.org/officeDocument/2006/relationships/hyperlink" TargetMode="External" Id="rId3"/></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http://docs.cloudfoundry.org/concepts/architecture/cloud-controller.html"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http://docs.cloudfoundry.org/services/" Type="http://schemas.openxmlformats.org/officeDocument/2006/relationships/hyperlink" TargetMode="External" Id="rId2"/><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75" name="Shape 17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8" name="Shape 1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4" name="Shape 1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3" name="Shape 2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0" name="Shape 22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5" name="Shape 225"/>
        <p:cNvGrpSpPr/>
        <p:nvPr/>
      </p:nvGrpSpPr>
      <p:grpSpPr>
        <a:xfrm>
          <a:off y="0" x="0"/>
          <a:ext cy="0" cx="0"/>
          <a:chOff y="0" x="0"/>
          <a:chExt cy="0" cx="0"/>
        </a:xfrm>
      </p:grpSpPr>
      <p:sp>
        <p:nvSpPr>
          <p:cNvPr id="226" name="Shape 2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7" name="Shape 2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2" name="Shape 232"/>
        <p:cNvGrpSpPr/>
        <p:nvPr/>
      </p:nvGrpSpPr>
      <p:grpSpPr>
        <a:xfrm>
          <a:off y="0" x="0"/>
          <a:ext cy="0" cx="0"/>
          <a:chOff y="0" x="0"/>
          <a:chExt cy="0" cx="0"/>
        </a:xfrm>
      </p:grpSpPr>
      <p:sp>
        <p:nvSpPr>
          <p:cNvPr id="233" name="Shape 2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4" name="Shape 2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9" name="Shape 239"/>
        <p:cNvGrpSpPr/>
        <p:nvPr/>
      </p:nvGrpSpPr>
      <p:grpSpPr>
        <a:xfrm>
          <a:off y="0" x="0"/>
          <a:ext cy="0" cx="0"/>
          <a:chOff y="0" x="0"/>
          <a:chExt cy="0" cx="0"/>
        </a:xfrm>
      </p:grpSpPr>
      <p:sp>
        <p:nvSpPr>
          <p:cNvPr id="240" name="Shape 2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1" name="Shape 2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5" name="Shape 245"/>
        <p:cNvGrpSpPr/>
        <p:nvPr/>
      </p:nvGrpSpPr>
      <p:grpSpPr>
        <a:xfrm>
          <a:off y="0" x="0"/>
          <a:ext cy="0" cx="0"/>
          <a:chOff y="0" x="0"/>
          <a:chExt cy="0" cx="0"/>
        </a:xfrm>
      </p:grpSpPr>
      <p:sp>
        <p:nvSpPr>
          <p:cNvPr id="246" name="Shape 2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7" name="Shape 2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sz="1400" lang="es-419">
                <a:solidFill>
                  <a:schemeClr val="dk1"/>
                </a:solidFill>
              </a:rPr>
              <a:t>Cloud Foundry uses </a:t>
            </a:r>
            <a:r>
              <a:rPr b="1" sz="1400" lang="es-419">
                <a:solidFill>
                  <a:schemeClr val="dk1"/>
                </a:solidFill>
                <a:hlinkClick r:id="rId2"/>
              </a:rPr>
              <a:t>NATS</a:t>
            </a:r>
            <a:r>
              <a:rPr sz="1400" lang="es-419">
                <a:solidFill>
                  <a:schemeClr val="dk1"/>
                </a:solidFill>
              </a:rPr>
              <a:t>, a lightweight publish-subscribe and distributed queueing messaging system, for internal communication between components.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 name="Shape 6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sz="1400" lang="es-419">
                <a:solidFill>
                  <a:schemeClr val="dk1"/>
                </a:solidFill>
              </a:rPr>
              <a:t>The </a:t>
            </a:r>
            <a:r>
              <a:rPr b="1" sz="1400" lang="es-419">
                <a:solidFill>
                  <a:schemeClr val="dk1"/>
                </a:solidFill>
              </a:rPr>
              <a:t>Router</a:t>
            </a:r>
            <a:r>
              <a:rPr sz="1400" lang="es-419">
                <a:solidFill>
                  <a:schemeClr val="dk1"/>
                </a:solidFill>
              </a:rPr>
              <a:t> routes traffic coming into </a:t>
            </a:r>
            <a:r>
              <a:rPr b="1" sz="1400" lang="es-419">
                <a:solidFill>
                  <a:schemeClr val="dk1"/>
                </a:solidFill>
              </a:rPr>
              <a:t>Cloud Foundry</a:t>
            </a:r>
            <a:r>
              <a:rPr sz="1400" lang="es-419">
                <a:solidFill>
                  <a:schemeClr val="dk1"/>
                </a:solidFill>
              </a:rPr>
              <a:t> to the appropriate component: usually, </a:t>
            </a:r>
            <a:r>
              <a:rPr b="1" sz="1400" lang="es-419">
                <a:solidFill>
                  <a:schemeClr val="dk1"/>
                </a:solidFill>
                <a:hlinkClick r:id="rId2"/>
              </a:rPr>
              <a:t>Cloud Controller</a:t>
            </a:r>
            <a:r>
              <a:rPr sz="1400" lang="es-419">
                <a:solidFill>
                  <a:schemeClr val="dk1"/>
                </a:solidFill>
              </a:rPr>
              <a:t> </a:t>
            </a:r>
            <a:r>
              <a:rPr b="1" sz="1400" lang="es-419">
                <a:solidFill>
                  <a:schemeClr val="dk1"/>
                </a:solidFill>
              </a:rPr>
              <a:t>or a running application on a </a:t>
            </a:r>
            <a:r>
              <a:rPr b="1" sz="1400" lang="es-419">
                <a:solidFill>
                  <a:schemeClr val="dk1"/>
                </a:solidFill>
                <a:hlinkClick r:id="rId3"/>
              </a:rPr>
              <a:t>DEA</a:t>
            </a:r>
            <a:r>
              <a:rPr sz="1400" lang="es-419">
                <a:solidFill>
                  <a:schemeClr val="dk1"/>
                </a:solidFill>
              </a:rPr>
              <a:t> node. The router is implemented in Go. Implementing a custom router in Go gives the router full control over every connection, which makes it easier to support WebSockets and other types of traffic. A single process contains all routing logic, removing unnecessary latency.</a:t>
            </a:r>
            <a:r>
              <a:rPr sz="1400" lang="es-419">
                <a:solidFill>
                  <a:schemeClr val="dk1"/>
                </a:solidFill>
              </a:rPr>
              <a:t> It maintains a </a:t>
            </a:r>
            <a:r>
              <a:rPr b="1" sz="1400" lang="es-419">
                <a:solidFill>
                  <a:schemeClr val="dk1"/>
                </a:solidFill>
              </a:rPr>
              <a:t>dynamic routing </a:t>
            </a:r>
            <a:r>
              <a:rPr sz="1400" lang="es-419">
                <a:solidFill>
                  <a:schemeClr val="dk1"/>
                </a:solidFill>
              </a:rPr>
              <a:t>table for each load-balanced app instance with IP addresses and ports for access via the internet.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sz="1400" lang="es-419">
                <a:solidFill>
                  <a:schemeClr val="dk1"/>
                </a:solidFill>
              </a:rPr>
              <a:t>The </a:t>
            </a:r>
            <a:r>
              <a:rPr b="1" sz="1400" lang="es-419">
                <a:solidFill>
                  <a:schemeClr val="dk1"/>
                </a:solidFill>
              </a:rPr>
              <a:t>UAA</a:t>
            </a:r>
            <a:r>
              <a:rPr sz="1400" lang="es-419">
                <a:solidFill>
                  <a:schemeClr val="dk1"/>
                </a:solidFill>
              </a:rPr>
              <a:t> is the </a:t>
            </a:r>
            <a:r>
              <a:rPr b="1" sz="1400" lang="es-419">
                <a:solidFill>
                  <a:schemeClr val="dk1"/>
                </a:solidFill>
              </a:rPr>
              <a:t>identity management service</a:t>
            </a:r>
            <a:r>
              <a:rPr sz="1400" lang="es-419">
                <a:solidFill>
                  <a:schemeClr val="dk1"/>
                </a:solidFill>
              </a:rPr>
              <a:t> for </a:t>
            </a:r>
            <a:r>
              <a:rPr b="1" sz="1400" lang="es-419">
                <a:solidFill>
                  <a:schemeClr val="dk1"/>
                </a:solidFill>
              </a:rPr>
              <a:t>Cloud Foundry</a:t>
            </a:r>
            <a:r>
              <a:rPr sz="1400" lang="es-419">
                <a:solidFill>
                  <a:schemeClr val="dk1"/>
                </a:solidFill>
              </a:rPr>
              <a:t>. Its primary role is as an </a:t>
            </a:r>
            <a:r>
              <a:rPr b="1" sz="1400" lang="es-419">
                <a:solidFill>
                  <a:schemeClr val="dk1"/>
                </a:solidFill>
              </a:rPr>
              <a:t>OAuth2 provider</a:t>
            </a:r>
            <a:r>
              <a:rPr sz="1400" lang="es-419">
                <a:solidFill>
                  <a:schemeClr val="dk1"/>
                </a:solidFill>
              </a:rPr>
              <a:t>, issuing tokens for client applications to use when they act on behalf of Cloud Foundry users. It can also authenticate users with their Cloud Foundry credentials, and can act as an SSO service using those credentials (or others). It has endpoints for managing user accounts and for registering OAuth2 clients, as well as various other management functions.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78571"/>
              <a:buFont typeface="Arial"/>
              <a:buNone/>
            </a:pPr>
            <a:r>
              <a:rPr sz="1400" lang="es-419">
                <a:solidFill>
                  <a:schemeClr val="dk1"/>
                </a:solidFill>
              </a:rPr>
              <a:t>The </a:t>
            </a:r>
            <a:r>
              <a:rPr b="1" sz="1400" lang="es-419">
                <a:solidFill>
                  <a:schemeClr val="dk1"/>
                </a:solidFill>
                <a:hlinkClick r:id="rId2"/>
              </a:rPr>
              <a:t>Cloud Controller</a:t>
            </a:r>
            <a:r>
              <a:rPr sz="1400" lang="es-419">
                <a:solidFill>
                  <a:schemeClr val="dk1"/>
                </a:solidFill>
              </a:rPr>
              <a:t> is responsible for managing the </a:t>
            </a:r>
            <a:r>
              <a:rPr b="1" sz="1400" lang="es-419">
                <a:solidFill>
                  <a:schemeClr val="dk1"/>
                </a:solidFill>
              </a:rPr>
              <a:t>lifecycle of applications</a:t>
            </a:r>
            <a:r>
              <a:rPr sz="1400" lang="es-419">
                <a:solidFill>
                  <a:schemeClr val="dk1"/>
                </a:solidFill>
              </a:rPr>
              <a:t>. When a developer pushes an application to Cloud Foundry, he is targeting the Cloud Controller. The Cloud Controller then stores the raw application bits, creates a record to track the application metadata, and directs a DEA node to stage and run the application. The Cloud Controller also maintains records of orgs, spaces, services, service instances, user roles, and more.</a:t>
            </a:r>
          </a:p>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78571"/>
              <a:buFont typeface="Arial"/>
              <a:buNone/>
            </a:pPr>
            <a:r>
              <a:rPr sz="1400" lang="es-419">
                <a:solidFill>
                  <a:schemeClr val="dk1"/>
                </a:solidFill>
              </a:rPr>
              <a:t>The </a:t>
            </a:r>
            <a:r>
              <a:rPr b="1" sz="1400" lang="es-419">
                <a:solidFill>
                  <a:schemeClr val="dk1"/>
                </a:solidFill>
              </a:rPr>
              <a:t>Health Manager </a:t>
            </a:r>
            <a:r>
              <a:rPr sz="1400" lang="es-419">
                <a:solidFill>
                  <a:schemeClr val="dk1"/>
                </a:solidFill>
              </a:rPr>
              <a:t>monitors application uptime/health by looking for mismatched application states (expected/actual). The Cloud Controller provides the expected state and the DEAs provide the current state. If the Health Manager sees an incorrect current state, it notifies the Cloud Controller.</a:t>
            </a:r>
          </a:p>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78571"/>
              <a:buFont typeface="Arial"/>
              <a:buNone/>
            </a:pPr>
            <a:r>
              <a:rPr sz="1400" lang="es-419">
                <a:solidFill>
                  <a:schemeClr val="dk1"/>
                </a:solidFill>
              </a:rPr>
              <a:t>A </a:t>
            </a:r>
            <a:r>
              <a:rPr b="1" sz="1400" lang="es-419">
                <a:solidFill>
                  <a:schemeClr val="dk1"/>
                </a:solidFill>
              </a:rPr>
              <a:t>DEA</a:t>
            </a:r>
            <a:r>
              <a:rPr sz="1400" lang="es-419">
                <a:solidFill>
                  <a:schemeClr val="dk1"/>
                </a:solidFill>
              </a:rPr>
              <a:t> (Droplet Execution Agent) uses </a:t>
            </a:r>
            <a:r>
              <a:rPr b="1" sz="1400" lang="es-419">
                <a:solidFill>
                  <a:schemeClr val="dk1"/>
                </a:solidFill>
              </a:rPr>
              <a:t>Warden</a:t>
            </a:r>
            <a:r>
              <a:rPr sz="1400" lang="es-419">
                <a:solidFill>
                  <a:schemeClr val="dk1"/>
                </a:solidFill>
              </a:rPr>
              <a:t> to create a secure and fully isolated  container – a DEA can run one or multiple apps each one of this inside its own warden container. DEAs are responsible for an app’s lifecycle: </a:t>
            </a:r>
            <a:r>
              <a:rPr b="1" sz="1400" lang="es-419">
                <a:solidFill>
                  <a:schemeClr val="dk1"/>
                </a:solidFill>
              </a:rPr>
              <a:t>Buildpacks </a:t>
            </a:r>
            <a:r>
              <a:rPr sz="1400" lang="es-419">
                <a:solidFill>
                  <a:schemeClr val="dk1"/>
                </a:solidFill>
              </a:rPr>
              <a:t>create app droplets which execute on a warden container inside the DEA. As today release (v183) the standard buildpacks are:</a:t>
            </a:r>
          </a:p>
          <a:p>
            <a:pPr rtl="0" lvl="0" indent="-317500" marL="457200">
              <a:spcBef>
                <a:spcPts val="0"/>
              </a:spcBef>
              <a:buClr>
                <a:schemeClr val="dk1"/>
              </a:buClr>
              <a:buSzPct val="100000"/>
              <a:buFont typeface="Arial"/>
              <a:buChar char="●"/>
            </a:pPr>
            <a:r>
              <a:rPr sz="1400" lang="es-419">
                <a:solidFill>
                  <a:schemeClr val="dk1"/>
                </a:solidFill>
              </a:rPr>
              <a:t>Go</a:t>
            </a:r>
          </a:p>
          <a:p>
            <a:pPr rtl="0" lvl="0" indent="-317500" marL="457200">
              <a:spcBef>
                <a:spcPts val="0"/>
              </a:spcBef>
              <a:buClr>
                <a:schemeClr val="dk1"/>
              </a:buClr>
              <a:buSzPct val="100000"/>
              <a:buFont typeface="Arial"/>
              <a:buChar char="●"/>
            </a:pPr>
            <a:r>
              <a:rPr sz="1400" lang="es-419">
                <a:solidFill>
                  <a:schemeClr val="dk1"/>
                </a:solidFill>
              </a:rPr>
              <a:t>Java</a:t>
            </a:r>
          </a:p>
          <a:p>
            <a:pPr rtl="0" lvl="0" indent="-317500" marL="457200">
              <a:spcBef>
                <a:spcPts val="0"/>
              </a:spcBef>
              <a:buClr>
                <a:schemeClr val="dk1"/>
              </a:buClr>
              <a:buSzPct val="100000"/>
              <a:buFont typeface="Arial"/>
              <a:buChar char="●"/>
            </a:pPr>
            <a:r>
              <a:rPr sz="1400" lang="es-419">
                <a:solidFill>
                  <a:schemeClr val="dk1"/>
                </a:solidFill>
              </a:rPr>
              <a:t>Ruby</a:t>
            </a:r>
          </a:p>
          <a:p>
            <a:pPr rtl="0" lvl="0" indent="-317500" marL="457200">
              <a:spcBef>
                <a:spcPts val="0"/>
              </a:spcBef>
              <a:buClr>
                <a:schemeClr val="dk1"/>
              </a:buClr>
              <a:buSzPct val="100000"/>
              <a:buFont typeface="Arial"/>
              <a:buChar char="●"/>
            </a:pPr>
            <a:r>
              <a:rPr sz="1400" lang="es-419">
                <a:solidFill>
                  <a:schemeClr val="dk1"/>
                </a:solidFill>
              </a:rPr>
              <a:t>Python</a:t>
            </a:r>
          </a:p>
          <a:p>
            <a:pPr rtl="0" lvl="0" indent="-317500" marL="457200">
              <a:spcBef>
                <a:spcPts val="0"/>
              </a:spcBef>
              <a:buClr>
                <a:schemeClr val="dk1"/>
              </a:buClr>
              <a:buSzPct val="100000"/>
              <a:buFont typeface="Arial"/>
              <a:buChar char="●"/>
            </a:pPr>
            <a:r>
              <a:rPr sz="1400" lang="es-419">
                <a:solidFill>
                  <a:schemeClr val="dk1"/>
                </a:solidFill>
              </a:rPr>
              <a:t>PHP</a:t>
            </a:r>
          </a:p>
          <a:p>
            <a:pPr rtl="0" lvl="0" indent="-317500" marL="457200">
              <a:spcBef>
                <a:spcPts val="0"/>
              </a:spcBef>
              <a:buClr>
                <a:schemeClr val="dk1"/>
              </a:buClr>
              <a:buSzPct val="100000"/>
              <a:buFont typeface="Arial"/>
              <a:buChar char="●"/>
            </a:pPr>
            <a:r>
              <a:rPr sz="1400" lang="es-419">
                <a:solidFill>
                  <a:schemeClr val="dk1"/>
                </a:solidFill>
              </a:rPr>
              <a:t>nodejs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sz="1400" lang="es-419">
                <a:solidFill>
                  <a:schemeClr val="dk1"/>
                </a:solidFill>
              </a:rPr>
              <a:t>Applications typically depend on </a:t>
            </a:r>
            <a:r>
              <a:rPr sz="1400" lang="es-419">
                <a:solidFill>
                  <a:schemeClr val="dk1"/>
                </a:solidFill>
                <a:hlinkClick r:id="rId2"/>
              </a:rPr>
              <a:t>services</a:t>
            </a:r>
            <a:r>
              <a:rPr sz="1400" lang="es-419">
                <a:solidFill>
                  <a:schemeClr val="dk1"/>
                </a:solidFill>
              </a:rPr>
              <a:t> such as </a:t>
            </a:r>
            <a:r>
              <a:rPr b="1" sz="1400" lang="es-419">
                <a:solidFill>
                  <a:schemeClr val="dk1"/>
                </a:solidFill>
              </a:rPr>
              <a:t>databases or third-party SaaS providers</a:t>
            </a:r>
            <a:r>
              <a:rPr sz="1400" lang="es-419">
                <a:solidFill>
                  <a:schemeClr val="dk1"/>
                </a:solidFill>
              </a:rPr>
              <a:t>. When a developer provisions and binds a service to an application, the service broker for that service is responsible for providing the service instance. So </a:t>
            </a:r>
            <a:r>
              <a:rPr sz="1400" lang="es-419">
                <a:solidFill>
                  <a:schemeClr val="dk1"/>
                </a:solidFill>
              </a:rPr>
              <a:t>a Service Broker provides an interface for both </a:t>
            </a:r>
            <a:r>
              <a:rPr b="1" sz="1400" lang="es-419">
                <a:solidFill>
                  <a:schemeClr val="dk1"/>
                </a:solidFill>
              </a:rPr>
              <a:t>native </a:t>
            </a:r>
            <a:r>
              <a:rPr sz="1400" lang="es-419">
                <a:solidFill>
                  <a:schemeClr val="dk1"/>
                </a:solidFill>
              </a:rPr>
              <a:t>and </a:t>
            </a:r>
            <a:r>
              <a:rPr b="1" sz="1400" lang="es-419">
                <a:solidFill>
                  <a:schemeClr val="dk1"/>
                </a:solidFill>
              </a:rPr>
              <a:t>external 3</a:t>
            </a:r>
            <a:r>
              <a:rPr b="1" baseline="30000" sz="1400" lang="es-419">
                <a:solidFill>
                  <a:schemeClr val="dk1"/>
                </a:solidFill>
              </a:rPr>
              <a:t>rd</a:t>
            </a:r>
            <a:r>
              <a:rPr b="1" sz="1400" lang="es-419">
                <a:solidFill>
                  <a:schemeClr val="dk1"/>
                </a:solidFill>
              </a:rPr>
              <a:t> party</a:t>
            </a:r>
            <a:r>
              <a:rPr sz="1400" lang="es-419">
                <a:solidFill>
                  <a:schemeClr val="dk1"/>
                </a:solidFill>
              </a:rPr>
              <a:t> services.</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3518399"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9" name="Shape 9"/>
          <p:cNvCxnSpPr/>
          <p:nvPr/>
        </p:nvCxnSpPr>
        <p:spPr>
          <a:xfrm>
            <a:off y="3496604"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0" name="Shape 10"/>
          <p:cNvSpPr txBox="1"/>
          <p:nvPr>
            <p:ph type="ctrTitle"/>
          </p:nvPr>
        </p:nvSpPr>
        <p:spPr>
          <a:xfrm>
            <a:off y="1867781" x="685800"/>
            <a:ext cy="1648800" cx="7772400"/>
          </a:xfrm>
          <a:prstGeom prst="rect">
            <a:avLst/>
          </a:prstGeom>
        </p:spPr>
        <p:txBody>
          <a:bodyPr bIns="91425" rIns="91425" lIns="91425" t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y="3627026" x="685800"/>
            <a:ext cy="774300" cx="7772400"/>
          </a:xfrm>
          <a:prstGeom prst="rect">
            <a:avLst/>
          </a:prstGeom>
        </p:spPr>
        <p:txBody>
          <a:bodyPr bIns="91425" rIns="91425" lIns="91425" t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0" x="0"/>
            <a:ext cy="1149900"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14" name="Shape 14"/>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5" name="Shape 15"/>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0" x="0"/>
            <a:ext cy="11499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9" name="Shape 19"/>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0" name="Shape 20"/>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y="0" x="0"/>
          <a:ext cy="0" cx="0"/>
          <a:chOff y="0" x="0"/>
          <a:chExt cy="0" cx="0"/>
        </a:xfrm>
      </p:grpSpPr>
      <p:sp>
        <p:nvSpPr>
          <p:cNvPr id="24" name="Shape 24"/>
          <p:cNvSpPr/>
          <p:nvPr/>
        </p:nvSpPr>
        <p:spPr>
          <a:xfrm>
            <a:off y="0" x="0"/>
            <a:ext cy="1149900"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25" name="Shape 25"/>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6" name="Shape 26"/>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y="0" x="0"/>
          <a:ext cy="0" cx="0"/>
          <a:chOff y="0" x="0"/>
          <a:chExt cy="0" cx="0"/>
        </a:xfrm>
      </p:grpSpPr>
      <p:sp>
        <p:nvSpPr>
          <p:cNvPr id="28" name="Shape 28"/>
          <p:cNvSpPr txBox="1"/>
          <p:nvPr>
            <p:ph idx="1" type="body"/>
          </p:nvPr>
        </p:nvSpPr>
        <p:spPr>
          <a:xfrm>
            <a:off y="4406309" x="457200"/>
            <a:ext cy="519599" cx="8229600"/>
          </a:xfrm>
          <a:prstGeom prst="rect">
            <a:avLst/>
          </a:prstGeom>
        </p:spPr>
        <p:txBody>
          <a:bodyPr bIns="91425" rIns="91425" lIns="91425" tIns="91425" anchor="t" anchorCtr="0"/>
          <a:lstStyle>
            <a:lvl1pPr>
              <a:spcBef>
                <a:spcPts val="0"/>
              </a:spcBef>
              <a:buClr>
                <a:schemeClr val="dk2"/>
              </a:buClr>
              <a:buSzPct val="100000"/>
              <a:buNone/>
              <a:defRPr sz="1800">
                <a:solidFill>
                  <a:schemeClr val="dk2"/>
                </a:solidFill>
              </a:defRPr>
            </a:lvl1pPr>
          </a:lstStyle>
          <a:p/>
        </p:txBody>
      </p:sp>
      <p:sp>
        <p:nvSpPr>
          <p:cNvPr id="29" name="Shape 29"/>
          <p:cNvSpPr/>
          <p:nvPr/>
        </p:nvSpPr>
        <p:spPr>
          <a:xfrm>
            <a:off y="0" x="4274"/>
            <a:ext cy="4406399"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30" name="Shape 30"/>
          <p:cNvCxnSpPr/>
          <p:nvPr/>
        </p:nvCxnSpPr>
        <p:spPr>
          <a:xfrm>
            <a:off y="4384371" x="0"/>
            <a:ext cy="0" cx="9144000"/>
          </a:xfrm>
          <a:prstGeom prst="straightConnector1">
            <a:avLst/>
          </a:prstGeom>
          <a:noFill/>
          <a:ln w="57150" cap="flat">
            <a:solidFill>
              <a:srgbClr val="000000">
                <a:alpha val="14901"/>
              </a:srgbClr>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1" name="Shape 3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2" name="Shape 32"/>
        <p:cNvGrpSpPr/>
        <p:nvPr/>
      </p:nvGrpSpPr>
      <p:grpSpPr>
        <a:xfrm>
          <a:off y="0" x="0"/>
          <a:ext cy="0" cx="0"/>
          <a:chOff y="0" x="0"/>
          <a:chExt cy="0" cx="0"/>
        </a:xfrm>
      </p:grpSpPr>
      <p:sp>
        <p:nvSpPr>
          <p:cNvPr id="33" name="Shape 33"/>
          <p:cNvSpPr txBox="1"/>
          <p:nvPr>
            <p:ph type="title"/>
          </p:nvPr>
        </p:nvSpPr>
        <p:spPr>
          <a:xfrm>
            <a:off y="411510" x="827583"/>
            <a:ext cy="857400" cx="8229600"/>
          </a:xfrm>
          <a:prstGeom prst="rect">
            <a:avLst/>
          </a:prstGeom>
          <a:noFill/>
          <a:ln>
            <a:noFill/>
          </a:ln>
        </p:spPr>
        <p:txBody>
          <a:bodyPr bIns="91425" rIns="91425" lIns="91425" t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y="1280904" x="457200"/>
            <a:ext cy="3313799"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11" type="ftr"/>
          </p:nvPr>
        </p:nvSpPr>
        <p:spPr>
          <a:xfrm>
            <a:off y="4767264" x="3124200"/>
            <a:ext cy="273900"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6" name="Shape 36"/>
          <p:cNvSpPr txBox="1"/>
          <p:nvPr>
            <p:ph idx="12" type="sldNum"/>
          </p:nvPr>
        </p:nvSpPr>
        <p:spPr>
          <a:xfrm>
            <a:off y="4767264" x="6553200"/>
            <a:ext cy="273900" cx="2133599"/>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
        <p:nvSpPr>
          <p:cNvPr id="37" name="Shape 37"/>
          <p:cNvSpPr/>
          <p:nvPr/>
        </p:nvSpPr>
        <p:spPr>
          <a:xfrm>
            <a:off y="492264" x="539552"/>
            <a:ext cy="708000" cx="43140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1" cap="none" baseline="0" sz="4000" lang="es-419" i="0">
                <a:solidFill>
                  <a:srgbClr val="D1493B"/>
                </a:solidFill>
                <a:latin typeface="Signika Negative"/>
                <a:ea typeface="Signika Negative"/>
                <a:cs typeface="Signika Negative"/>
                <a:sym typeface="Signika Negative"/>
              </a:rPr>
              <a:t>*</a:t>
            </a: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5.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4.xml" Type="http://schemas.openxmlformats.org/officeDocument/2006/relationships/slideLayout" Id="rId1"/><Relationship Target="../media/image16.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7.xml" Type="http://schemas.openxmlformats.org/officeDocument/2006/relationships/slideLayout" Id="rId1"/><Relationship Target="../media/image17.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4.xml" Type="http://schemas.openxmlformats.org/officeDocument/2006/relationships/slideLayout" Id="rId1"/><Relationship Target="../media/image11.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4.xml" Type="http://schemas.openxmlformats.org/officeDocument/2006/relationships/slideLayout" Id="rId1"/><Relationship Target="../media/image09.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4.xml" Type="http://schemas.openxmlformats.org/officeDocument/2006/relationships/slideLayout" Id="rId1"/><Relationship Target="../media/image12.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4.xml" Type="http://schemas.openxmlformats.org/officeDocument/2006/relationships/slideLayout" Id="rId1"/><Relationship Target="../media/image13.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4.xml" Type="http://schemas.openxmlformats.org/officeDocument/2006/relationships/slideLayout" Id="rId1"/><Relationship Target="../media/image10.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a:off y="1867781" x="685800"/>
            <a:ext cy="1648800" cx="7772400"/>
          </a:xfrm>
          <a:prstGeom prst="rect">
            <a:avLst/>
          </a:prstGeom>
        </p:spPr>
        <p:txBody>
          <a:bodyPr bIns="91425" rIns="91425" lIns="91425" tIns="91425" anchor="b" anchorCtr="0">
            <a:noAutofit/>
          </a:bodyPr>
          <a:lstStyle/>
          <a:p>
            <a:pPr>
              <a:spcBef>
                <a:spcPts val="0"/>
              </a:spcBef>
              <a:buNone/>
            </a:pPr>
            <a:r>
              <a:rPr sz="6500" lang="es-419"/>
              <a:t>Cloud Foundry Architecture</a:t>
            </a:r>
          </a:p>
        </p:txBody>
      </p:sp>
      <p:sp>
        <p:nvSpPr>
          <p:cNvPr id="40" name="Shape 40"/>
          <p:cNvSpPr txBox="1"/>
          <p:nvPr>
            <p:ph idx="1" type="subTitle"/>
          </p:nvPr>
        </p:nvSpPr>
        <p:spPr>
          <a:xfrm>
            <a:off y="3627026" x="685800"/>
            <a:ext cy="774300" cx="7772400"/>
          </a:xfrm>
          <a:prstGeom prst="rect">
            <a:avLst/>
          </a:prstGeom>
        </p:spPr>
        <p:txBody>
          <a:bodyPr bIns="91425" rIns="91425" lIns="91425" tIns="91425" anchor="t" anchorCtr="0">
            <a:noAutofit/>
          </a:bodyPr>
          <a:lstStyle/>
          <a:p>
            <a:pPr>
              <a:spcBef>
                <a:spcPts val="0"/>
              </a:spcBef>
              <a:buNone/>
            </a:pPr>
            <a:r>
              <a:rPr lang="es-419"/>
              <a:t>Deep Dive &amp; Pro Tips</a:t>
            </a:r>
          </a:p>
        </p:txBody>
      </p:sp>
      <p:pic>
        <p:nvPicPr>
          <p:cNvPr id="41" name="Shape 41"/>
          <p:cNvPicPr preferRelativeResize="0"/>
          <p:nvPr/>
        </p:nvPicPr>
        <p:blipFill>
          <a:blip r:embed="rId3">
            <a:alphaModFix/>
          </a:blip>
          <a:stretch>
            <a:fillRect/>
          </a:stretch>
        </p:blipFill>
        <p:spPr>
          <a:xfrm>
            <a:off y="4641875" x="6477500"/>
            <a:ext cy="400050" cx="25717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Service Broker</a:t>
            </a:r>
          </a:p>
        </p:txBody>
      </p:sp>
      <p:pic>
        <p:nvPicPr>
          <p:cNvPr id="104" name="Shape 104"/>
          <p:cNvPicPr preferRelativeResize="0"/>
          <p:nvPr/>
        </p:nvPicPr>
        <p:blipFill>
          <a:blip r:embed="rId3">
            <a:alphaModFix/>
          </a:blip>
          <a:stretch>
            <a:fillRect/>
          </a:stretch>
        </p:blipFill>
        <p:spPr>
          <a:xfrm>
            <a:off y="1196848" x="623125"/>
            <a:ext cy="3945024" cx="73415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nvSpPr>
        <p:spPr>
          <a:xfrm>
            <a:off y="1650250" x="2625950"/>
            <a:ext cy="3000000" cx="3000000"/>
          </a:xfrm>
          <a:prstGeom prst="rect">
            <a:avLst/>
          </a:prstGeom>
          <a:noFill/>
          <a:ln>
            <a:noFill/>
          </a:ln>
        </p:spPr>
        <p:txBody>
          <a:bodyPr bIns="91425" rIns="91425" lIns="91425" tIns="91425" anchor="ctr" anchorCtr="0">
            <a:noAutofit/>
          </a:bodyPr>
          <a:lstStyle/>
          <a:p>
            <a:pPr rtl="0" lvl="0">
              <a:spcBef>
                <a:spcPts val="0"/>
              </a:spcBef>
              <a:buNone/>
            </a:pPr>
            <a:r>
              <a:rPr b="1" sz="1100" lang="es-419">
                <a:solidFill>
                  <a:schemeClr val="dk1"/>
                </a:solidFill>
              </a:rPr>
              <a:t>IDEM</a:t>
            </a:r>
          </a:p>
        </p:txBody>
      </p:sp>
      <p:pic>
        <p:nvPicPr>
          <p:cNvPr id="110" name="Shape 110"/>
          <p:cNvPicPr preferRelativeResize="0"/>
          <p:nvPr/>
        </p:nvPicPr>
        <p:blipFill>
          <a:blip r:embed="rId3">
            <a:alphaModFix/>
          </a:blip>
          <a:stretch>
            <a:fillRect/>
          </a:stretch>
        </p:blipFill>
        <p:spPr>
          <a:xfrm>
            <a:off y="371412" x="1564600"/>
            <a:ext cy="4400674" cx="5867575"/>
          </a:xfrm>
          <a:prstGeom prst="rect">
            <a:avLst/>
          </a:prstGeom>
          <a:noFill/>
          <a:ln>
            <a:noFill/>
          </a:ln>
        </p:spPr>
      </p:pic>
      <p:sp>
        <p:nvSpPr>
          <p:cNvPr id="111" name="Shape 111"/>
          <p:cNvSpPr txBox="1"/>
          <p:nvPr>
            <p:ph type="title"/>
          </p:nvPr>
        </p:nvSpPr>
        <p:spPr>
          <a:xfrm>
            <a:off y="411510" x="827583"/>
            <a:ext cy="857400" cx="8229600"/>
          </a:xfrm>
          <a:prstGeom prst="rect">
            <a:avLst/>
          </a:prstGeom>
        </p:spPr>
        <p:txBody>
          <a:bodyPr bIns="91425" rIns="91425" lIns="91425" tIns="91425" anchor="ctr" anchorCtr="0">
            <a:noAutofit/>
          </a:bodyPr>
          <a:lstStyle/>
          <a:p>
            <a:pPr>
              <a:spcBef>
                <a:spcPts val="0"/>
              </a:spcBef>
              <a:buNone/>
            </a:pPr>
            <a:r>
              <a:rPr lang="es-419"/>
              <a:t>.</a:t>
            </a:r>
          </a:p>
        </p:txBody>
      </p:sp>
      <p:sp>
        <p:nvSpPr>
          <p:cNvPr id="112" name="Shape 112"/>
          <p:cNvSpPr txBox="1"/>
          <p:nvPr>
            <p:ph idx="1" type="body"/>
          </p:nvPr>
        </p:nvSpPr>
        <p:spPr>
          <a:xfrm>
            <a:off y="3758251" x="5371825"/>
            <a:ext cy="547200" cx="1988099"/>
          </a:xfrm>
          <a:prstGeom prst="rect">
            <a:avLst/>
          </a:prstGeom>
        </p:spPr>
        <p:txBody>
          <a:bodyPr bIns="91425" rIns="91425" lIns="91425" tIns="91425" anchor="t" anchorCtr="0">
            <a:noAutofit/>
          </a:bodyPr>
          <a:lstStyle/>
          <a:p>
            <a:pPr>
              <a:spcBef>
                <a:spcPts val="0"/>
              </a:spcBef>
              <a:buNone/>
            </a:pPr>
            <a:r>
              <a:rPr lang="es-419"/>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p:nvPr/>
        </p:nvSpPr>
        <p:spPr>
          <a:xfrm>
            <a:off y="3544600" x="6650300"/>
            <a:ext cy="1046099" cx="1680899"/>
          </a:xfrm>
          <a:prstGeom prst="rect">
            <a:avLst/>
          </a:prstGeom>
          <a:solidFill>
            <a:srgbClr val="A5A5A5"/>
          </a:solidFill>
          <a:ln w="19050" cap="flat">
            <a:solidFill>
              <a:schemeClr val="dk2"/>
            </a:solidFill>
            <a:prstDash val="solid"/>
            <a:round/>
            <a:headEnd w="med" len="med" type="none"/>
            <a:tailEnd w="med" len="med" type="none"/>
          </a:ln>
        </p:spPr>
        <p:txBody>
          <a:bodyPr bIns="91425" rIns="91425" lIns="91425" tIns="91425" anchor="t" anchorCtr="0">
            <a:noAutofit/>
          </a:bodyPr>
          <a:lstStyle/>
          <a:p>
            <a:pPr algn="l" rtl="0" lvl="0" marR="0" indent="0" marL="0">
              <a:spcBef>
                <a:spcPts val="0"/>
              </a:spcBef>
              <a:buNone/>
            </a:pPr>
            <a:r>
              <a:t/>
            </a:r>
            <a:endParaRPr strike="noStrike" u="none" b="1" cap="none" baseline="0" sz="1400" i="0">
              <a:solidFill>
                <a:schemeClr val="dk1"/>
              </a:solidFill>
              <a:latin typeface="Signika"/>
              <a:ea typeface="Signika"/>
              <a:cs typeface="Signika"/>
              <a:sym typeface="Signika"/>
            </a:endParaRPr>
          </a:p>
        </p:txBody>
      </p:sp>
      <p:sp>
        <p:nvSpPr>
          <p:cNvPr id="118" name="Shape 118"/>
          <p:cNvSpPr/>
          <p:nvPr/>
        </p:nvSpPr>
        <p:spPr>
          <a:xfrm>
            <a:off y="2993950" x="6514500"/>
            <a:ext cy="1046099" cx="1680899"/>
          </a:xfrm>
          <a:prstGeom prst="rect">
            <a:avLst/>
          </a:prstGeom>
          <a:solidFill>
            <a:srgbClr val="A5A5A5"/>
          </a:solidFill>
          <a:ln w="19050" cap="flat">
            <a:solidFill>
              <a:schemeClr val="dk2"/>
            </a:solidFill>
            <a:prstDash val="solid"/>
            <a:round/>
            <a:headEnd w="med" len="med" type="none"/>
            <a:tailEnd w="med" len="med" type="none"/>
          </a:ln>
        </p:spPr>
        <p:txBody>
          <a:bodyPr bIns="91425" rIns="91425" lIns="91425" tIns="91425" anchor="t" anchorCtr="0">
            <a:noAutofit/>
          </a:bodyPr>
          <a:lstStyle/>
          <a:p>
            <a:pPr algn="l" rtl="0" lvl="0" marR="0" indent="0" marL="0">
              <a:spcBef>
                <a:spcPts val="0"/>
              </a:spcBef>
              <a:buNone/>
            </a:pPr>
            <a:r>
              <a:t/>
            </a:r>
            <a:endParaRPr strike="noStrike" u="none" b="1" cap="none" baseline="0" sz="1400" i="0">
              <a:solidFill>
                <a:schemeClr val="dk1"/>
              </a:solidFill>
              <a:latin typeface="Signika"/>
              <a:ea typeface="Signika"/>
              <a:cs typeface="Signika"/>
              <a:sym typeface="Signika"/>
            </a:endParaRPr>
          </a:p>
        </p:txBody>
      </p:sp>
      <p:sp>
        <p:nvSpPr>
          <p:cNvPr id="119" name="Shape 119"/>
          <p:cNvSpPr txBox="1"/>
          <p:nvPr/>
        </p:nvSpPr>
        <p:spPr>
          <a:xfrm>
            <a:off y="212778" x="457200"/>
            <a:ext cy="414900" cx="8229600"/>
          </a:xfrm>
          <a:prstGeom prst="rect">
            <a:avLst/>
          </a:prstGeom>
          <a:noFill/>
          <a:ln>
            <a:noFill/>
          </a:ln>
        </p:spPr>
        <p:txBody>
          <a:bodyPr bIns="91425" rIns="91425" lIns="91425" tIns="91425" anchor="b" anchorCtr="0">
            <a:noAutofit/>
          </a:bodyPr>
          <a:lstStyle/>
          <a:p>
            <a:pPr algn="l" rtl="0" lvl="0" marR="0" indent="0" marL="0">
              <a:spcBef>
                <a:spcPts val="0"/>
              </a:spcBef>
              <a:buClr>
                <a:srgbClr val="F2F2F2"/>
              </a:buClr>
              <a:buSzPct val="25000"/>
              <a:buFont typeface="Signika"/>
              <a:buNone/>
            </a:pPr>
            <a:r>
              <a:rPr strike="noStrike" u="none" b="1" cap="none" baseline="0" sz="3200" lang="es-419" i="0">
                <a:latin typeface="Signika"/>
                <a:ea typeface="Signika"/>
                <a:cs typeface="Signika"/>
                <a:sym typeface="Signika"/>
              </a:rPr>
              <a:t>&gt; cf push = deploy</a:t>
            </a:r>
          </a:p>
        </p:txBody>
      </p:sp>
      <p:sp>
        <p:nvSpPr>
          <p:cNvPr id="120" name="Shape 120"/>
          <p:cNvSpPr/>
          <p:nvPr/>
        </p:nvSpPr>
        <p:spPr>
          <a:xfrm>
            <a:off y="2488800" x="276850"/>
            <a:ext cy="630599" cx="912599"/>
          </a:xfrm>
          <a:prstGeom prst="rect">
            <a:avLst/>
          </a:prstGeom>
          <a:solidFill>
            <a:schemeClr val="accent4"/>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800" lang="es-419" i="0">
                <a:solidFill>
                  <a:schemeClr val="dk1"/>
                </a:solidFill>
                <a:latin typeface="Signika"/>
                <a:ea typeface="Signika"/>
                <a:cs typeface="Signika"/>
                <a:sym typeface="Signika"/>
              </a:rPr>
              <a:t>CLI</a:t>
            </a:r>
          </a:p>
        </p:txBody>
      </p:sp>
      <p:grpSp>
        <p:nvGrpSpPr>
          <p:cNvPr id="121" name="Shape 121"/>
          <p:cNvGrpSpPr/>
          <p:nvPr/>
        </p:nvGrpSpPr>
        <p:grpSpPr>
          <a:xfrm>
            <a:off y="2262650" x="2974875"/>
            <a:ext cy="1237799" cx="1833299"/>
            <a:chOff y="2262650" x="2974875"/>
            <a:chExt cy="1237799" cx="1833299"/>
          </a:xfrm>
        </p:grpSpPr>
        <p:sp>
          <p:nvSpPr>
            <p:cNvPr id="122" name="Shape 122"/>
            <p:cNvSpPr/>
            <p:nvPr/>
          </p:nvSpPr>
          <p:spPr>
            <a:xfrm>
              <a:off y="2338850" x="3127275"/>
              <a:ext cy="1161599" cx="1680899"/>
            </a:xfrm>
            <a:prstGeom prst="rect">
              <a:avLst/>
            </a:prstGeom>
            <a:solidFill>
              <a:srgbClr val="A5A5A5"/>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l" rtl="0" lvl="0" marR="0" indent="0" marL="0">
                <a:spcBef>
                  <a:spcPts val="0"/>
                </a:spcBef>
                <a:buNone/>
              </a:pPr>
              <a:r>
                <a:t/>
              </a:r>
              <a:endParaRPr strike="noStrike" u="none" b="1" cap="none" baseline="0" sz="1400" i="0">
                <a:solidFill>
                  <a:schemeClr val="dk1"/>
                </a:solidFill>
                <a:latin typeface="Signika"/>
                <a:ea typeface="Signika"/>
                <a:cs typeface="Signika"/>
                <a:sym typeface="Signika"/>
              </a:endParaRPr>
            </a:p>
          </p:txBody>
        </p:sp>
        <p:sp>
          <p:nvSpPr>
            <p:cNvPr id="123" name="Shape 123"/>
            <p:cNvSpPr/>
            <p:nvPr/>
          </p:nvSpPr>
          <p:spPr>
            <a:xfrm>
              <a:off y="2262650" x="2974875"/>
              <a:ext cy="1161599" cx="1680899"/>
            </a:xfrm>
            <a:prstGeom prst="rect">
              <a:avLst/>
            </a:prstGeom>
            <a:solidFill>
              <a:srgbClr val="A5A5A5"/>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800" lang="es-419" i="0">
                  <a:solidFill>
                    <a:schemeClr val="dk1"/>
                  </a:solidFill>
                  <a:latin typeface="Signika"/>
                  <a:ea typeface="Signika"/>
                  <a:cs typeface="Signika"/>
                  <a:sym typeface="Signika"/>
                </a:rPr>
                <a:t>Cloud Controller</a:t>
              </a:r>
            </a:p>
          </p:txBody>
        </p:sp>
      </p:grpSp>
      <p:cxnSp>
        <p:nvCxnSpPr>
          <p:cNvPr id="124" name="Shape 124"/>
          <p:cNvCxnSpPr/>
          <p:nvPr/>
        </p:nvCxnSpPr>
        <p:spPr>
          <a:xfrm>
            <a:off y="1146375" x="1824500"/>
            <a:ext cy="3997199" cx="0"/>
          </a:xfrm>
          <a:prstGeom prst="straightConnector1">
            <a:avLst/>
          </a:prstGeom>
          <a:noFill/>
          <a:ln w="28575" cap="flat">
            <a:solidFill>
              <a:schemeClr val="dk2"/>
            </a:solidFill>
            <a:prstDash val="dash"/>
            <a:round/>
            <a:headEnd w="med" len="med" type="none"/>
            <a:tailEnd w="med" len="med" type="none"/>
          </a:ln>
        </p:spPr>
      </p:cxnSp>
      <p:sp>
        <p:nvSpPr>
          <p:cNvPr id="125" name="Shape 125"/>
          <p:cNvSpPr/>
          <p:nvPr/>
        </p:nvSpPr>
        <p:spPr>
          <a:xfrm>
            <a:off y="1070175" x="1969400"/>
            <a:ext cy="738299" cx="794999"/>
          </a:xfrm>
          <a:prstGeom prst="can">
            <a:avLst>
              <a:gd fmla="val 25000" name="adj"/>
            </a:avLst>
          </a:prstGeom>
          <a:solidFill>
            <a:srgbClr val="A6A6A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400" lang="es-419" i="0">
                <a:solidFill>
                  <a:schemeClr val="dk1"/>
                </a:solidFill>
                <a:latin typeface="Signika"/>
                <a:ea typeface="Signika"/>
                <a:cs typeface="Signika"/>
                <a:sym typeface="Signika"/>
              </a:rPr>
              <a:t>CCDB</a:t>
            </a:r>
          </a:p>
          <a:p>
            <a:pPr algn="ctr" rtl="0" lvl="0" marR="0" indent="0" marL="0">
              <a:spcBef>
                <a:spcPts val="0"/>
              </a:spcBef>
              <a:buClr>
                <a:schemeClr val="dk1"/>
              </a:buClr>
              <a:buSzPct val="25000"/>
              <a:buFont typeface="Signika"/>
              <a:buNone/>
            </a:pPr>
            <a:r>
              <a:rPr strike="noStrike" u="none" b="1" cap="none" baseline="0" sz="1200" lang="es-419" i="0">
                <a:solidFill>
                  <a:schemeClr val="dk1"/>
                </a:solidFill>
                <a:latin typeface="Signika"/>
                <a:ea typeface="Signika"/>
                <a:cs typeface="Signika"/>
                <a:sym typeface="Signika"/>
              </a:rPr>
              <a:t>(MySQL)</a:t>
            </a:r>
          </a:p>
        </p:txBody>
      </p:sp>
      <p:sp>
        <p:nvSpPr>
          <p:cNvPr id="126" name="Shape 126"/>
          <p:cNvSpPr/>
          <p:nvPr/>
        </p:nvSpPr>
        <p:spPr>
          <a:xfrm>
            <a:off y="699541" x="3779912"/>
            <a:ext cy="989603" cx="1224179"/>
          </a:xfrm>
          <a:prstGeom prst="cloud">
            <a:avLst/>
          </a:prstGeom>
          <a:solidFill>
            <a:srgbClr val="A6A6A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200" lang="es-419" i="0">
                <a:solidFill>
                  <a:schemeClr val="dk1"/>
                </a:solidFill>
                <a:latin typeface="Signika"/>
                <a:ea typeface="Signika"/>
                <a:cs typeface="Signika"/>
                <a:sym typeface="Signika"/>
              </a:rPr>
              <a:t>Blob Store (S3, etc.)</a:t>
            </a:r>
          </a:p>
        </p:txBody>
      </p:sp>
      <p:sp>
        <p:nvSpPr>
          <p:cNvPr id="127" name="Shape 127"/>
          <p:cNvSpPr/>
          <p:nvPr/>
        </p:nvSpPr>
        <p:spPr>
          <a:xfrm>
            <a:off y="2481125" x="6285900"/>
            <a:ext cy="961800" cx="1680899"/>
          </a:xfrm>
          <a:prstGeom prst="rect">
            <a:avLst/>
          </a:prstGeom>
          <a:solidFill>
            <a:srgbClr val="A5A5A5"/>
          </a:solidFill>
          <a:ln w="19050" cap="flat">
            <a:solidFill>
              <a:schemeClr val="dk2"/>
            </a:solidFill>
            <a:prstDash val="solid"/>
            <a:round/>
            <a:headEnd w="med" len="med" type="none"/>
            <a:tailEnd w="med" len="med" type="none"/>
          </a:ln>
        </p:spPr>
        <p:txBody>
          <a:bodyPr bIns="91425" rIns="91425" lIns="91425" tIns="91425" anchor="t" anchorCtr="0">
            <a:noAutofit/>
          </a:bodyPr>
          <a:lstStyle/>
          <a:p>
            <a:pPr algn="ctr" rtl="0" lvl="0" marR="0" indent="0" marL="0">
              <a:spcBef>
                <a:spcPts val="0"/>
              </a:spcBef>
              <a:buClr>
                <a:schemeClr val="dk1"/>
              </a:buClr>
              <a:buSzPct val="25000"/>
              <a:buFont typeface="Signika"/>
              <a:buNone/>
            </a:pPr>
            <a:r>
              <a:rPr strike="noStrike" u="none" b="1" cap="none" baseline="0" sz="1800" lang="es-419" i="0">
                <a:solidFill>
                  <a:schemeClr val="dk1"/>
                </a:solidFill>
                <a:latin typeface="Signika"/>
                <a:ea typeface="Signika"/>
                <a:cs typeface="Signika"/>
                <a:sym typeface="Signika"/>
              </a:rPr>
              <a:t>Executor</a:t>
            </a:r>
          </a:p>
        </p:txBody>
      </p:sp>
      <p:sp>
        <p:nvSpPr>
          <p:cNvPr id="128" name="Shape 128"/>
          <p:cNvSpPr/>
          <p:nvPr/>
        </p:nvSpPr>
        <p:spPr>
          <a:xfrm>
            <a:off y="1493850" x="6285900"/>
            <a:ext cy="961800" cx="1680899"/>
          </a:xfrm>
          <a:prstGeom prst="rect">
            <a:avLst/>
          </a:prstGeom>
          <a:solidFill>
            <a:srgbClr val="A5A5A5"/>
          </a:solidFill>
          <a:ln w="19050" cap="flat">
            <a:solidFill>
              <a:schemeClr val="dk2"/>
            </a:solidFill>
            <a:prstDash val="solid"/>
            <a:round/>
            <a:headEnd w="med" len="med" type="none"/>
            <a:tailEnd w="med" len="med" type="none"/>
          </a:ln>
        </p:spPr>
        <p:txBody>
          <a:bodyPr bIns="91425" rIns="91425" lIns="91425" tIns="91425" anchor="t" anchorCtr="0">
            <a:noAutofit/>
          </a:bodyPr>
          <a:lstStyle/>
          <a:p>
            <a:pPr algn="ctr" rtl="0" lvl="0" marR="0" indent="0" marL="0">
              <a:spcBef>
                <a:spcPts val="0"/>
              </a:spcBef>
              <a:buClr>
                <a:schemeClr val="dk1"/>
              </a:buClr>
              <a:buSzPct val="25000"/>
              <a:buFont typeface="Signika"/>
              <a:buNone/>
            </a:pPr>
            <a:r>
              <a:rPr strike="noStrike" u="none" b="1" cap="none" baseline="0" sz="1800" lang="es-419" i="0">
                <a:solidFill>
                  <a:schemeClr val="dk1"/>
                </a:solidFill>
                <a:latin typeface="Signika"/>
                <a:ea typeface="Signika"/>
                <a:cs typeface="Signika"/>
                <a:sym typeface="Signika"/>
              </a:rPr>
              <a:t>Stager</a:t>
            </a:r>
          </a:p>
        </p:txBody>
      </p:sp>
      <p:sp>
        <p:nvSpPr>
          <p:cNvPr id="129" name="Shape 129"/>
          <p:cNvSpPr/>
          <p:nvPr/>
        </p:nvSpPr>
        <p:spPr>
          <a:xfrm>
            <a:off y="1949859" x="6362998"/>
            <a:ext cy="455699" cx="471599"/>
          </a:xfrm>
          <a:prstGeom prst="rect">
            <a:avLst/>
          </a:prstGeom>
          <a:solidFill>
            <a:schemeClr val="accent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400" lang="es-419" i="0">
                <a:solidFill>
                  <a:schemeClr val="dk1"/>
                </a:solidFill>
                <a:latin typeface="Signika"/>
                <a:ea typeface="Signika"/>
                <a:cs typeface="Signika"/>
                <a:sym typeface="Signika"/>
              </a:rPr>
              <a:t>W</a:t>
            </a:r>
          </a:p>
        </p:txBody>
      </p:sp>
      <p:sp>
        <p:nvSpPr>
          <p:cNvPr id="130" name="Shape 130"/>
          <p:cNvSpPr txBox="1"/>
          <p:nvPr/>
        </p:nvSpPr>
        <p:spPr>
          <a:xfrm>
            <a:off y="1662911" x="8005450"/>
            <a:ext cy="738299" cx="912599"/>
          </a:xfrm>
          <a:prstGeom prst="rect">
            <a:avLst/>
          </a:prstGeom>
          <a:noFill/>
          <a:ln>
            <a:noFill/>
          </a:ln>
        </p:spPr>
        <p:txBody>
          <a:bodyPr bIns="91425" rIns="91425" lIns="91425" tIns="91425" anchor="t" anchorCtr="0">
            <a:noAutofit/>
          </a:bodyPr>
          <a:lstStyle/>
          <a:p>
            <a:pPr algn="l" rtl="0" lvl="0" marR="0" indent="0" marL="0">
              <a:spcBef>
                <a:spcPts val="0"/>
              </a:spcBef>
              <a:buClr>
                <a:srgbClr val="FFFFFF"/>
              </a:buClr>
              <a:buSzPct val="25000"/>
              <a:buFont typeface="Signika"/>
              <a:buNone/>
            </a:pPr>
            <a:r>
              <a:rPr strike="noStrike" u="none" b="1" cap="none" baseline="0" sz="1800" lang="es-419" i="1">
                <a:solidFill>
                  <a:srgbClr val="FFFFFF"/>
                </a:solidFill>
                <a:latin typeface="Signika"/>
                <a:ea typeface="Signika"/>
                <a:cs typeface="Signika"/>
                <a:sym typeface="Signika"/>
              </a:rPr>
              <a:t>Build packs</a:t>
            </a:r>
          </a:p>
        </p:txBody>
      </p:sp>
      <p:sp>
        <p:nvSpPr>
          <p:cNvPr id="131" name="Shape 131"/>
          <p:cNvSpPr/>
          <p:nvPr/>
        </p:nvSpPr>
        <p:spPr>
          <a:xfrm>
            <a:off y="2919634" x="6902503"/>
            <a:ext cy="455699" cx="471599"/>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400" lang="es-419" i="0">
                <a:solidFill>
                  <a:schemeClr val="dk1"/>
                </a:solidFill>
                <a:latin typeface="Signika"/>
                <a:ea typeface="Signika"/>
                <a:cs typeface="Signika"/>
                <a:sym typeface="Signika"/>
              </a:rPr>
              <a:t>A2</a:t>
            </a:r>
          </a:p>
        </p:txBody>
      </p:sp>
      <p:sp>
        <p:nvSpPr>
          <p:cNvPr id="132" name="Shape 132"/>
          <p:cNvSpPr/>
          <p:nvPr/>
        </p:nvSpPr>
        <p:spPr>
          <a:xfrm>
            <a:off y="4084185" x="7190132"/>
            <a:ext cy="455699" cx="471599"/>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400" lang="es-419" i="0">
                <a:solidFill>
                  <a:schemeClr val="dk1"/>
                </a:solidFill>
                <a:latin typeface="Signika"/>
                <a:ea typeface="Signika"/>
                <a:cs typeface="Signika"/>
                <a:sym typeface="Signika"/>
              </a:rPr>
              <a:t>A2</a:t>
            </a:r>
          </a:p>
        </p:txBody>
      </p:sp>
      <p:sp>
        <p:nvSpPr>
          <p:cNvPr id="133" name="Shape 133"/>
          <p:cNvSpPr/>
          <p:nvPr/>
        </p:nvSpPr>
        <p:spPr>
          <a:xfrm>
            <a:off y="4084180" x="7723803"/>
            <a:ext cy="455699" cx="471599"/>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400" lang="es-419" i="0">
                <a:solidFill>
                  <a:schemeClr val="dk1"/>
                </a:solidFill>
                <a:latin typeface="Signika"/>
                <a:ea typeface="Signika"/>
                <a:cs typeface="Signika"/>
                <a:sym typeface="Signika"/>
              </a:rPr>
              <a:t>A3</a:t>
            </a:r>
          </a:p>
        </p:txBody>
      </p:sp>
      <p:sp>
        <p:nvSpPr>
          <p:cNvPr id="134" name="Shape 134"/>
          <p:cNvSpPr/>
          <p:nvPr/>
        </p:nvSpPr>
        <p:spPr>
          <a:xfrm>
            <a:off y="3500460" x="7175032"/>
            <a:ext cy="455699" cx="471599"/>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400" lang="es-419" i="0">
                <a:solidFill>
                  <a:schemeClr val="dk1"/>
                </a:solidFill>
                <a:latin typeface="Signika"/>
                <a:ea typeface="Signika"/>
                <a:cs typeface="Signika"/>
                <a:sym typeface="Signika"/>
              </a:rPr>
              <a:t>A3</a:t>
            </a:r>
          </a:p>
        </p:txBody>
      </p:sp>
      <p:sp>
        <p:nvSpPr>
          <p:cNvPr id="135" name="Shape 135"/>
          <p:cNvSpPr/>
          <p:nvPr/>
        </p:nvSpPr>
        <p:spPr>
          <a:xfrm>
            <a:off y="2922350" x="6406010"/>
            <a:ext cy="455699" cx="471599"/>
          </a:xfrm>
          <a:prstGeom prst="rect">
            <a:avLst/>
          </a:prstGeom>
          <a:solidFill>
            <a:schemeClr val="accent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400" lang="es-419" i="0">
                <a:solidFill>
                  <a:schemeClr val="dk1"/>
                </a:solidFill>
                <a:latin typeface="Signika"/>
                <a:ea typeface="Signika"/>
                <a:cs typeface="Signika"/>
                <a:sym typeface="Signika"/>
              </a:rPr>
              <a:t>A1</a:t>
            </a:r>
          </a:p>
        </p:txBody>
      </p:sp>
      <p:sp>
        <p:nvSpPr>
          <p:cNvPr id="136" name="Shape 136"/>
          <p:cNvSpPr/>
          <p:nvPr/>
        </p:nvSpPr>
        <p:spPr>
          <a:xfrm>
            <a:off y="3501908" x="6650310"/>
            <a:ext cy="455699" cx="471599"/>
          </a:xfrm>
          <a:prstGeom prst="rect">
            <a:avLst/>
          </a:prstGeom>
          <a:solidFill>
            <a:schemeClr val="accent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400" lang="es-419" i="0">
                <a:solidFill>
                  <a:schemeClr val="dk1"/>
                </a:solidFill>
                <a:latin typeface="Signika"/>
                <a:ea typeface="Signika"/>
                <a:cs typeface="Signika"/>
                <a:sym typeface="Signika"/>
              </a:rPr>
              <a:t>A1</a:t>
            </a:r>
          </a:p>
        </p:txBody>
      </p:sp>
      <p:grpSp>
        <p:nvGrpSpPr>
          <p:cNvPr id="137" name="Shape 137"/>
          <p:cNvGrpSpPr/>
          <p:nvPr/>
        </p:nvGrpSpPr>
        <p:grpSpPr>
          <a:xfrm>
            <a:off y="2563450" x="1189450"/>
            <a:ext cy="1040149" cx="1785299"/>
            <a:chOff y="2563450" x="1189450"/>
            <a:chExt cy="1040149" cx="1785299"/>
          </a:xfrm>
        </p:grpSpPr>
        <p:cxnSp>
          <p:nvCxnSpPr>
            <p:cNvPr id="138" name="Shape 138"/>
            <p:cNvCxnSpPr/>
            <p:nvPr/>
          </p:nvCxnSpPr>
          <p:spPr>
            <a:xfrm>
              <a:off y="2804100" x="1189450"/>
              <a:ext cy="39300" cx="1785299"/>
            </a:xfrm>
            <a:prstGeom prst="straightConnector1">
              <a:avLst/>
            </a:prstGeom>
            <a:noFill/>
            <a:ln w="38100" cap="flat">
              <a:solidFill>
                <a:schemeClr val="accent5"/>
              </a:solidFill>
              <a:prstDash val="solid"/>
              <a:round/>
              <a:headEnd w="med" len="med" type="none"/>
              <a:tailEnd w="lg" len="lg" type="triangle"/>
            </a:ln>
          </p:spPr>
        </p:cxnSp>
        <p:sp>
          <p:nvSpPr>
            <p:cNvPr id="139" name="Shape 139"/>
            <p:cNvSpPr/>
            <p:nvPr/>
          </p:nvSpPr>
          <p:spPr>
            <a:xfrm>
              <a:off y="2563450" x="1259632"/>
              <a:ext cy="555899" cx="972000"/>
            </a:xfrm>
            <a:prstGeom prst="roundRect">
              <a:avLst>
                <a:gd fmla="val 16667" name="adj"/>
              </a:avLst>
            </a:prstGeom>
            <a:solidFill>
              <a:schemeClr val="accent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l" rtl="0" lvl="0" marR="0" indent="0" marL="0">
                <a:spcBef>
                  <a:spcPts val="0"/>
                </a:spcBef>
                <a:buClr>
                  <a:schemeClr val="dk1"/>
                </a:buClr>
                <a:buSzPct val="25000"/>
                <a:buFont typeface="Signika"/>
                <a:buNone/>
              </a:pPr>
              <a:r>
                <a:rPr strike="noStrike" u="none" cap="none" baseline="0" sz="1400" lang="es-419" i="0">
                  <a:solidFill>
                    <a:schemeClr val="dk1"/>
                  </a:solidFill>
                  <a:latin typeface="Signika"/>
                  <a:ea typeface="Signika"/>
                  <a:cs typeface="Signika"/>
                  <a:sym typeface="Signika"/>
                </a:rPr>
                <a:t>Pkg</a:t>
              </a:r>
            </a:p>
          </p:txBody>
        </p:sp>
        <p:sp>
          <p:nvSpPr>
            <p:cNvPr id="140" name="Shape 140"/>
            <p:cNvSpPr/>
            <p:nvPr/>
          </p:nvSpPr>
          <p:spPr>
            <a:xfrm>
              <a:off y="3047700" x="1259632"/>
              <a:ext cy="555899" cx="972000"/>
            </a:xfrm>
            <a:prstGeom prst="roundRect">
              <a:avLst>
                <a:gd fmla="val 16667" name="adj"/>
              </a:avLst>
            </a:prstGeom>
            <a:solidFill>
              <a:schemeClr val="accent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l" rtl="0" lvl="0" marR="0" indent="0" marL="0">
                <a:spcBef>
                  <a:spcPts val="0"/>
                </a:spcBef>
                <a:buClr>
                  <a:schemeClr val="dk1"/>
                </a:buClr>
                <a:buSzPct val="25000"/>
                <a:buFont typeface="Signika"/>
                <a:buNone/>
              </a:pPr>
              <a:r>
                <a:rPr strike="noStrike" u="none" cap="none" baseline="0" sz="1200" lang="es-419" i="0">
                  <a:solidFill>
                    <a:schemeClr val="dk1"/>
                  </a:solidFill>
                  <a:latin typeface="Signika"/>
                  <a:ea typeface="Signika"/>
                  <a:cs typeface="Signika"/>
                  <a:sym typeface="Signika"/>
                </a:rPr>
                <a:t>Metadata</a:t>
              </a:r>
            </a:p>
          </p:txBody>
        </p:sp>
      </p:grpSp>
      <p:grpSp>
        <p:nvGrpSpPr>
          <p:cNvPr id="141" name="Shape 141"/>
          <p:cNvGrpSpPr/>
          <p:nvPr/>
        </p:nvGrpSpPr>
        <p:grpSpPr>
          <a:xfrm>
            <a:off y="1491650" x="2342623"/>
            <a:ext cy="770999" cx="1941301"/>
            <a:chOff y="1491650" x="2342623"/>
            <a:chExt cy="770999" cx="1941301"/>
          </a:xfrm>
        </p:grpSpPr>
        <p:cxnSp>
          <p:nvCxnSpPr>
            <p:cNvPr id="142" name="Shape 142"/>
            <p:cNvCxnSpPr/>
            <p:nvPr/>
          </p:nvCxnSpPr>
          <p:spPr>
            <a:xfrm rot="10800000" flipH="1">
              <a:off y="1491650" x="3815325"/>
              <a:ext cy="770999" cx="468600"/>
            </a:xfrm>
            <a:prstGeom prst="straightConnector1">
              <a:avLst/>
            </a:prstGeom>
            <a:noFill/>
            <a:ln w="38100" cap="flat">
              <a:solidFill>
                <a:schemeClr val="accent5"/>
              </a:solidFill>
              <a:prstDash val="solid"/>
              <a:round/>
              <a:headEnd w="med" len="med" type="none"/>
              <a:tailEnd w="lg" len="lg" type="triangle"/>
            </a:ln>
          </p:spPr>
        </p:cxnSp>
        <p:sp>
          <p:nvSpPr>
            <p:cNvPr id="143" name="Shape 143"/>
            <p:cNvSpPr/>
            <p:nvPr/>
          </p:nvSpPr>
          <p:spPr>
            <a:xfrm>
              <a:off y="1635646" x="3605675"/>
              <a:ext cy="431999" cx="593699"/>
            </a:xfrm>
            <a:prstGeom prst="roundRect">
              <a:avLst>
                <a:gd fmla="val 16667" name="adj"/>
              </a:avLst>
            </a:prstGeom>
            <a:solidFill>
              <a:schemeClr val="accent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l" rtl="0" lvl="0" marR="0" indent="0" marL="0">
                <a:spcBef>
                  <a:spcPts val="0"/>
                </a:spcBef>
                <a:buClr>
                  <a:schemeClr val="dk1"/>
                </a:buClr>
                <a:buSzPct val="25000"/>
                <a:buFont typeface="Signika"/>
                <a:buNone/>
              </a:pPr>
              <a:r>
                <a:rPr strike="noStrike" u="none" cap="none" baseline="0" sz="1400" lang="es-419" i="0">
                  <a:solidFill>
                    <a:schemeClr val="dk1"/>
                  </a:solidFill>
                  <a:latin typeface="Signika"/>
                  <a:ea typeface="Signika"/>
                  <a:cs typeface="Signika"/>
                  <a:sym typeface="Signika"/>
                </a:rPr>
                <a:t>Pkg</a:t>
              </a:r>
            </a:p>
          </p:txBody>
        </p:sp>
        <p:cxnSp>
          <p:nvCxnSpPr>
            <p:cNvPr id="144" name="Shape 144"/>
            <p:cNvCxnSpPr/>
            <p:nvPr/>
          </p:nvCxnSpPr>
          <p:spPr>
            <a:xfrm rot="10800000">
              <a:off y="1808449" x="2342623"/>
              <a:ext cy="454199" cx="1472700"/>
            </a:xfrm>
            <a:prstGeom prst="straightConnector1">
              <a:avLst/>
            </a:prstGeom>
            <a:noFill/>
            <a:ln w="38100" cap="flat">
              <a:solidFill>
                <a:schemeClr val="accent6"/>
              </a:solidFill>
              <a:prstDash val="solid"/>
              <a:round/>
              <a:headEnd w="med" len="med" type="none"/>
              <a:tailEnd w="lg" len="lg" type="triangle"/>
            </a:ln>
          </p:spPr>
        </p:cxnSp>
        <p:sp>
          <p:nvSpPr>
            <p:cNvPr id="145" name="Shape 145"/>
            <p:cNvSpPr/>
            <p:nvPr/>
          </p:nvSpPr>
          <p:spPr>
            <a:xfrm>
              <a:off y="1635645" x="2699791"/>
              <a:ext cy="450599" cx="863999"/>
            </a:xfrm>
            <a:prstGeom prst="roundRect">
              <a:avLst>
                <a:gd fmla="val 16667" name="adj"/>
              </a:avLst>
            </a:prstGeom>
            <a:solidFill>
              <a:schemeClr val="accent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l" rtl="0" lvl="0" marR="0" indent="0" marL="0">
                <a:spcBef>
                  <a:spcPts val="0"/>
                </a:spcBef>
                <a:buClr>
                  <a:schemeClr val="dk1"/>
                </a:buClr>
                <a:buSzPct val="25000"/>
                <a:buFont typeface="Signika"/>
                <a:buNone/>
              </a:pPr>
              <a:r>
                <a:rPr strike="noStrike" u="none" cap="none" baseline="0" sz="1200" lang="es-419" i="0">
                  <a:solidFill>
                    <a:schemeClr val="dk1"/>
                  </a:solidFill>
                  <a:latin typeface="Signika"/>
                  <a:ea typeface="Signika"/>
                  <a:cs typeface="Signika"/>
                  <a:sym typeface="Signika"/>
                </a:rPr>
                <a:t>Metadata</a:t>
              </a:r>
            </a:p>
          </p:txBody>
        </p:sp>
      </p:grpSp>
      <p:grpSp>
        <p:nvGrpSpPr>
          <p:cNvPr id="146" name="Shape 146"/>
          <p:cNvGrpSpPr/>
          <p:nvPr/>
        </p:nvGrpSpPr>
        <p:grpSpPr>
          <a:xfrm>
            <a:off y="1544311" x="4565885"/>
            <a:ext cy="523480" cx="1719900"/>
            <a:chOff y="1544311" x="4565885"/>
            <a:chExt cy="523480" cx="1719900"/>
          </a:xfrm>
        </p:grpSpPr>
        <p:cxnSp>
          <p:nvCxnSpPr>
            <p:cNvPr id="147" name="Shape 147"/>
            <p:cNvCxnSpPr/>
            <p:nvPr/>
          </p:nvCxnSpPr>
          <p:spPr>
            <a:xfrm>
              <a:off y="1544311" x="4565885"/>
              <a:ext cy="430500" cx="1719900"/>
            </a:xfrm>
            <a:prstGeom prst="straightConnector1">
              <a:avLst/>
            </a:prstGeom>
            <a:noFill/>
            <a:ln w="38100" cap="flat">
              <a:solidFill>
                <a:schemeClr val="accent5"/>
              </a:solidFill>
              <a:prstDash val="solid"/>
              <a:round/>
              <a:headEnd w="med" len="med" type="none"/>
              <a:tailEnd w="lg" len="lg" type="triangle"/>
            </a:ln>
          </p:spPr>
        </p:cxnSp>
        <p:sp>
          <p:nvSpPr>
            <p:cNvPr id="148" name="Shape 148"/>
            <p:cNvSpPr/>
            <p:nvPr/>
          </p:nvSpPr>
          <p:spPr>
            <a:xfrm>
              <a:off y="1625591" x="5241150"/>
              <a:ext cy="442200" cx="593699"/>
            </a:xfrm>
            <a:prstGeom prst="roundRect">
              <a:avLst>
                <a:gd fmla="val 16667" name="adj"/>
              </a:avLst>
            </a:prstGeom>
            <a:solidFill>
              <a:schemeClr val="accent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l" rtl="0" lvl="0" marR="0" indent="0" marL="0">
                <a:spcBef>
                  <a:spcPts val="0"/>
                </a:spcBef>
                <a:buClr>
                  <a:schemeClr val="dk1"/>
                </a:buClr>
                <a:buSzPct val="25000"/>
                <a:buFont typeface="Signika"/>
                <a:buNone/>
              </a:pPr>
              <a:r>
                <a:rPr strike="noStrike" u="none" cap="none" baseline="0" sz="1400" lang="es-419" i="0">
                  <a:solidFill>
                    <a:schemeClr val="dk1"/>
                  </a:solidFill>
                  <a:latin typeface="Signika"/>
                  <a:ea typeface="Signika"/>
                  <a:cs typeface="Signika"/>
                  <a:sym typeface="Signika"/>
                </a:rPr>
                <a:t>Pkg</a:t>
              </a:r>
            </a:p>
          </p:txBody>
        </p:sp>
      </p:grpSp>
      <p:grpSp>
        <p:nvGrpSpPr>
          <p:cNvPr id="149" name="Shape 149"/>
          <p:cNvGrpSpPr/>
          <p:nvPr/>
        </p:nvGrpSpPr>
        <p:grpSpPr>
          <a:xfrm>
            <a:off y="1059582" x="5003071"/>
            <a:ext cy="434161" cx="2123400"/>
            <a:chOff y="1059582" x="5003071"/>
            <a:chExt cy="434161" cx="2123400"/>
          </a:xfrm>
        </p:grpSpPr>
        <p:cxnSp>
          <p:nvCxnSpPr>
            <p:cNvPr id="150" name="Shape 150"/>
            <p:cNvCxnSpPr>
              <a:endCxn id="126" idx="0"/>
            </p:cNvCxnSpPr>
            <p:nvPr/>
          </p:nvCxnSpPr>
          <p:spPr>
            <a:xfrm rot="10800000">
              <a:off y="1194343" x="5003071"/>
              <a:ext cy="299400" cx="2123400"/>
            </a:xfrm>
            <a:prstGeom prst="straightConnector1">
              <a:avLst/>
            </a:prstGeom>
            <a:noFill/>
            <a:ln w="38100" cap="flat">
              <a:solidFill>
                <a:schemeClr val="accent5"/>
              </a:solidFill>
              <a:prstDash val="solid"/>
              <a:round/>
              <a:headEnd w="med" len="med" type="none"/>
              <a:tailEnd w="lg" len="lg" type="triangle"/>
            </a:ln>
          </p:spPr>
        </p:cxnSp>
        <p:sp>
          <p:nvSpPr>
            <p:cNvPr id="151" name="Shape 151"/>
            <p:cNvSpPr/>
            <p:nvPr/>
          </p:nvSpPr>
          <p:spPr>
            <a:xfrm>
              <a:off y="1059582" x="5833800"/>
              <a:ext cy="408899" cx="754500"/>
            </a:xfrm>
            <a:prstGeom prst="roundRect">
              <a:avLst>
                <a:gd fmla="val 16667" name="adj"/>
              </a:avLst>
            </a:prstGeom>
            <a:solidFill>
              <a:schemeClr val="accent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l" rtl="0" lvl="0" marR="0" indent="0" marL="0">
                <a:spcBef>
                  <a:spcPts val="0"/>
                </a:spcBef>
                <a:buClr>
                  <a:schemeClr val="dk1"/>
                </a:buClr>
                <a:buSzPct val="25000"/>
                <a:buFont typeface="Signika"/>
                <a:buNone/>
              </a:pPr>
              <a:r>
                <a:rPr strike="noStrike" u="none" cap="none" baseline="0" sz="1200" lang="es-419" i="0">
                  <a:solidFill>
                    <a:schemeClr val="dk1"/>
                  </a:solidFill>
                  <a:latin typeface="Signika"/>
                  <a:ea typeface="Signika"/>
                  <a:cs typeface="Signika"/>
                  <a:sym typeface="Signika"/>
                </a:rPr>
                <a:t>Droplet</a:t>
              </a:r>
            </a:p>
          </p:txBody>
        </p:sp>
      </p:grpSp>
      <p:grpSp>
        <p:nvGrpSpPr>
          <p:cNvPr id="152" name="Shape 152"/>
          <p:cNvGrpSpPr/>
          <p:nvPr/>
        </p:nvGrpSpPr>
        <p:grpSpPr>
          <a:xfrm>
            <a:off y="1544311" x="4565885"/>
            <a:ext cy="2185500" cx="2084400"/>
            <a:chOff y="1544311" x="4565885"/>
            <a:chExt cy="2185500" cx="2084400"/>
          </a:xfrm>
        </p:grpSpPr>
        <p:cxnSp>
          <p:nvCxnSpPr>
            <p:cNvPr id="153" name="Shape 153"/>
            <p:cNvCxnSpPr/>
            <p:nvPr/>
          </p:nvCxnSpPr>
          <p:spPr>
            <a:xfrm>
              <a:off y="1544311" x="4565885"/>
              <a:ext cy="1417800" cx="1719900"/>
            </a:xfrm>
            <a:prstGeom prst="straightConnector1">
              <a:avLst/>
            </a:prstGeom>
            <a:noFill/>
            <a:ln w="38100" cap="flat">
              <a:solidFill>
                <a:schemeClr val="accent5"/>
              </a:solidFill>
              <a:prstDash val="solid"/>
              <a:round/>
              <a:headEnd w="med" len="med" type="none"/>
              <a:tailEnd w="lg" len="lg" type="triangle"/>
            </a:ln>
          </p:spPr>
        </p:cxnSp>
        <p:cxnSp>
          <p:nvCxnSpPr>
            <p:cNvPr id="154" name="Shape 154"/>
            <p:cNvCxnSpPr/>
            <p:nvPr/>
          </p:nvCxnSpPr>
          <p:spPr>
            <a:xfrm>
              <a:off y="1544311" x="4565885"/>
              <a:ext cy="2185500" cx="2084400"/>
            </a:xfrm>
            <a:prstGeom prst="straightConnector1">
              <a:avLst/>
            </a:prstGeom>
            <a:noFill/>
            <a:ln w="38100" cap="flat">
              <a:solidFill>
                <a:schemeClr val="accent5"/>
              </a:solidFill>
              <a:prstDash val="solid"/>
              <a:round/>
              <a:headEnd w="med" len="med" type="none"/>
              <a:tailEnd w="lg" len="lg" type="triangle"/>
            </a:ln>
          </p:spPr>
        </p:cxnSp>
        <p:sp>
          <p:nvSpPr>
            <p:cNvPr id="155" name="Shape 155"/>
            <p:cNvSpPr/>
            <p:nvPr/>
          </p:nvSpPr>
          <p:spPr>
            <a:xfrm>
              <a:off y="2427733" x="5308500"/>
              <a:ext cy="350100" cx="775799"/>
            </a:xfrm>
            <a:prstGeom prst="roundRect">
              <a:avLst>
                <a:gd fmla="val 16667" name="adj"/>
              </a:avLst>
            </a:prstGeom>
            <a:solidFill>
              <a:schemeClr val="accent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l" rtl="0" lvl="0" marR="0" indent="0" marL="0">
                <a:spcBef>
                  <a:spcPts val="0"/>
                </a:spcBef>
                <a:buClr>
                  <a:schemeClr val="dk1"/>
                </a:buClr>
                <a:buSzPct val="25000"/>
                <a:buFont typeface="Signika"/>
                <a:buNone/>
              </a:pPr>
              <a:r>
                <a:rPr strike="noStrike" u="none" cap="none" baseline="0" sz="1200" lang="es-419" i="0">
                  <a:solidFill>
                    <a:schemeClr val="dk1"/>
                  </a:solidFill>
                  <a:latin typeface="Signika"/>
                  <a:ea typeface="Signika"/>
                  <a:cs typeface="Signika"/>
                  <a:sym typeface="Signika"/>
                </a:rPr>
                <a:t>Droplet</a:t>
              </a:r>
            </a:p>
          </p:txBody>
        </p:sp>
      </p:grpSp>
      <p:sp>
        <p:nvSpPr>
          <p:cNvPr id="156" name="Shape 156"/>
          <p:cNvSpPr/>
          <p:nvPr/>
        </p:nvSpPr>
        <p:spPr>
          <a:xfrm>
            <a:off y="3752350" x="185650"/>
            <a:ext cy="630599" cx="1095000"/>
          </a:xfrm>
          <a:prstGeom prst="rect">
            <a:avLst/>
          </a:prstGeom>
          <a:solidFill>
            <a:schemeClr val="accent4"/>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marR="0" indent="0" marL="0">
              <a:spcBef>
                <a:spcPts val="0"/>
              </a:spcBef>
              <a:buClr>
                <a:schemeClr val="dk1"/>
              </a:buClr>
              <a:buSzPct val="25000"/>
              <a:buFont typeface="Signika"/>
              <a:buNone/>
            </a:pPr>
            <a:r>
              <a:rPr strike="noStrike" u="none" b="1" cap="none" baseline="0" sz="1800" lang="es-419" i="0">
                <a:solidFill>
                  <a:schemeClr val="dk1"/>
                </a:solidFill>
                <a:latin typeface="Signika"/>
                <a:ea typeface="Signika"/>
                <a:cs typeface="Signika"/>
                <a:sym typeface="Signika"/>
              </a:rPr>
              <a:t>Users</a:t>
            </a:r>
          </a:p>
        </p:txBody>
      </p:sp>
      <p:sp>
        <p:nvSpPr>
          <p:cNvPr id="157" name="Shape 157"/>
          <p:cNvSpPr/>
          <p:nvPr/>
        </p:nvSpPr>
        <p:spPr>
          <a:xfrm>
            <a:off y="2067694" x="2043250"/>
            <a:ext cy="2088299" cx="564599"/>
          </a:xfrm>
          <a:prstGeom prst="rect">
            <a:avLst/>
          </a:prstGeom>
          <a:solidFill>
            <a:srgbClr val="A5A5A5"/>
          </a:solidFill>
          <a:ln w="19050" cap="flat">
            <a:solidFill>
              <a:schemeClr val="dk2"/>
            </a:solidFill>
            <a:prstDash val="solid"/>
            <a:round/>
            <a:headEnd w="med" len="med" type="none"/>
            <a:tailEnd w="med" len="med" type="none"/>
          </a:ln>
        </p:spPr>
        <p:txBody>
          <a:bodyPr bIns="91425" rIns="91425" lIns="91425" tIns="91425" anchor="t" anchorCtr="0">
            <a:noAutofit/>
          </a:bodyPr>
          <a:lstStyle/>
          <a:p>
            <a:pPr algn="ctr" rtl="0" lvl="0" marR="0" indent="0" marL="0">
              <a:spcBef>
                <a:spcPts val="0"/>
              </a:spcBef>
              <a:buClr>
                <a:schemeClr val="dk1"/>
              </a:buClr>
              <a:buSzPct val="25000"/>
              <a:buFont typeface="Signika"/>
              <a:buNone/>
            </a:pPr>
            <a:r>
              <a:rPr strike="noStrike" u="none" b="1" cap="none" baseline="0" sz="1800" lang="es-419" i="0">
                <a:solidFill>
                  <a:schemeClr val="dk1"/>
                </a:solidFill>
                <a:latin typeface="Signika"/>
                <a:ea typeface="Signika"/>
                <a:cs typeface="Signika"/>
                <a:sym typeface="Signika"/>
              </a:rPr>
              <a:t>R</a:t>
            </a:r>
          </a:p>
          <a:p>
            <a:pPr algn="ctr" rtl="0" lvl="0" marR="0" indent="0" marL="0">
              <a:spcBef>
                <a:spcPts val="0"/>
              </a:spcBef>
              <a:buClr>
                <a:schemeClr val="dk1"/>
              </a:buClr>
              <a:buSzPct val="25000"/>
              <a:buFont typeface="Signika"/>
              <a:buNone/>
            </a:pPr>
            <a:r>
              <a:rPr strike="noStrike" u="none" b="1" cap="none" baseline="0" sz="1800" lang="es-419" i="0">
                <a:solidFill>
                  <a:schemeClr val="dk1"/>
                </a:solidFill>
                <a:latin typeface="Signika"/>
                <a:ea typeface="Signika"/>
                <a:cs typeface="Signika"/>
                <a:sym typeface="Signika"/>
              </a:rPr>
              <a:t>o</a:t>
            </a:r>
          </a:p>
          <a:p>
            <a:pPr algn="ctr" rtl="0" lvl="0" marR="0" indent="0" marL="0">
              <a:spcBef>
                <a:spcPts val="0"/>
              </a:spcBef>
              <a:buClr>
                <a:schemeClr val="dk1"/>
              </a:buClr>
              <a:buSzPct val="25000"/>
              <a:buFont typeface="Signika"/>
              <a:buNone/>
            </a:pPr>
            <a:r>
              <a:rPr strike="noStrike" u="none" b="1" cap="none" baseline="0" sz="1800" lang="es-419" i="0">
                <a:solidFill>
                  <a:schemeClr val="dk1"/>
                </a:solidFill>
                <a:latin typeface="Signika"/>
                <a:ea typeface="Signika"/>
                <a:cs typeface="Signika"/>
                <a:sym typeface="Signika"/>
              </a:rPr>
              <a:t>u</a:t>
            </a:r>
          </a:p>
          <a:p>
            <a:pPr algn="ctr" rtl="0" lvl="0" marR="0" indent="0" marL="0">
              <a:spcBef>
                <a:spcPts val="0"/>
              </a:spcBef>
              <a:buClr>
                <a:schemeClr val="dk1"/>
              </a:buClr>
              <a:buSzPct val="25000"/>
              <a:buFont typeface="Signika"/>
              <a:buNone/>
            </a:pPr>
            <a:r>
              <a:rPr strike="noStrike" u="none" b="1" cap="none" baseline="0" sz="1800" lang="es-419" i="0">
                <a:solidFill>
                  <a:schemeClr val="dk1"/>
                </a:solidFill>
                <a:latin typeface="Signika"/>
                <a:ea typeface="Signika"/>
                <a:cs typeface="Signika"/>
                <a:sym typeface="Signika"/>
              </a:rPr>
              <a:t>t</a:t>
            </a:r>
          </a:p>
          <a:p>
            <a:pPr algn="ctr" rtl="0" lvl="0" marR="0" indent="0" marL="0">
              <a:spcBef>
                <a:spcPts val="0"/>
              </a:spcBef>
              <a:buClr>
                <a:schemeClr val="dk1"/>
              </a:buClr>
              <a:buSzPct val="25000"/>
              <a:buFont typeface="Signika"/>
              <a:buNone/>
            </a:pPr>
            <a:r>
              <a:rPr strike="noStrike" u="none" b="1" cap="none" baseline="0" sz="1800" lang="es-419" i="0">
                <a:solidFill>
                  <a:schemeClr val="dk1"/>
                </a:solidFill>
                <a:latin typeface="Signika"/>
                <a:ea typeface="Signika"/>
                <a:cs typeface="Signika"/>
                <a:sym typeface="Signika"/>
              </a:rPr>
              <a:t>e</a:t>
            </a:r>
          </a:p>
          <a:p>
            <a:pPr algn="ctr" rtl="0" lvl="0" marR="0" indent="0" marL="0">
              <a:spcBef>
                <a:spcPts val="0"/>
              </a:spcBef>
              <a:buClr>
                <a:schemeClr val="dk1"/>
              </a:buClr>
              <a:buSzPct val="25000"/>
              <a:buFont typeface="Signika"/>
              <a:buNone/>
            </a:pPr>
            <a:r>
              <a:rPr strike="noStrike" u="none" b="1" cap="none" baseline="0" sz="1800" lang="es-419" i="0">
                <a:solidFill>
                  <a:schemeClr val="dk1"/>
                </a:solidFill>
                <a:latin typeface="Signika"/>
                <a:ea typeface="Signika"/>
                <a:cs typeface="Signika"/>
                <a:sym typeface="Signika"/>
              </a:rPr>
              <a:t>r</a:t>
            </a:r>
          </a:p>
        </p:txBody>
      </p:sp>
      <p:grpSp>
        <p:nvGrpSpPr>
          <p:cNvPr id="158" name="Shape 158"/>
          <p:cNvGrpSpPr/>
          <p:nvPr/>
        </p:nvGrpSpPr>
        <p:grpSpPr>
          <a:xfrm>
            <a:off y="3150201" x="1280650"/>
            <a:ext cy="1161893" cx="5369660"/>
            <a:chOff y="3150201" x="1280650"/>
            <a:chExt cy="1161893" cx="5369660"/>
          </a:xfrm>
        </p:grpSpPr>
        <p:cxnSp>
          <p:nvCxnSpPr>
            <p:cNvPr id="159" name="Shape 159"/>
            <p:cNvCxnSpPr/>
            <p:nvPr/>
          </p:nvCxnSpPr>
          <p:spPr>
            <a:xfrm rot="10800000" flipH="1">
              <a:off y="3712748" x="1280650"/>
              <a:ext cy="354899" cx="4307999"/>
            </a:xfrm>
            <a:prstGeom prst="straightConnector1">
              <a:avLst/>
            </a:prstGeom>
            <a:noFill/>
            <a:ln w="38100" cap="flat">
              <a:solidFill>
                <a:srgbClr val="38761D"/>
              </a:solidFill>
              <a:prstDash val="solid"/>
              <a:round/>
              <a:headEnd w="med" len="med" type="none"/>
              <a:tailEnd w="med" len="med" type="none"/>
            </a:ln>
          </p:spPr>
        </p:cxnSp>
        <p:cxnSp>
          <p:nvCxnSpPr>
            <p:cNvPr id="160" name="Shape 160"/>
            <p:cNvCxnSpPr/>
            <p:nvPr/>
          </p:nvCxnSpPr>
          <p:spPr>
            <a:xfrm rot="10800000" flipH="1">
              <a:off y="3150201" x="5578610"/>
              <a:ext cy="552600" cx="827399"/>
            </a:xfrm>
            <a:prstGeom prst="straightConnector1">
              <a:avLst/>
            </a:prstGeom>
            <a:noFill/>
            <a:ln w="38100" cap="flat">
              <a:solidFill>
                <a:srgbClr val="38761D"/>
              </a:solidFill>
              <a:prstDash val="solid"/>
              <a:round/>
              <a:headEnd w="med" len="med" type="none"/>
              <a:tailEnd w="lg" len="lg" type="stealth"/>
            </a:ln>
          </p:spPr>
        </p:cxnSp>
        <p:cxnSp>
          <p:nvCxnSpPr>
            <p:cNvPr id="161" name="Shape 161"/>
            <p:cNvCxnSpPr/>
            <p:nvPr/>
          </p:nvCxnSpPr>
          <p:spPr>
            <a:xfrm>
              <a:off y="3708158" x="5591610"/>
              <a:ext cy="21599" cx="1058699"/>
            </a:xfrm>
            <a:prstGeom prst="straightConnector1">
              <a:avLst/>
            </a:prstGeom>
            <a:noFill/>
            <a:ln w="38100" cap="flat">
              <a:solidFill>
                <a:srgbClr val="38761D"/>
              </a:solidFill>
              <a:prstDash val="solid"/>
              <a:round/>
              <a:headEnd w="med" len="med" type="none"/>
              <a:tailEnd w="lg" len="lg" type="stealth"/>
            </a:ln>
          </p:spPr>
        </p:cxnSp>
        <p:sp>
          <p:nvSpPr>
            <p:cNvPr id="162" name="Shape 162"/>
            <p:cNvSpPr txBox="1"/>
            <p:nvPr/>
          </p:nvSpPr>
          <p:spPr>
            <a:xfrm>
              <a:off y="3856394" x="2788250"/>
              <a:ext cy="455699" cx="2441100"/>
            </a:xfrm>
            <a:prstGeom prst="rect">
              <a:avLst/>
            </a:prstGeom>
            <a:noFill/>
            <a:ln w="9525" cap="flat">
              <a:solidFill>
                <a:srgbClr val="38761D"/>
              </a:solidFill>
              <a:prstDash val="solid"/>
              <a:round/>
              <a:headEnd w="med" len="med" type="none"/>
              <a:tailEnd w="med" len="med" type="none"/>
            </a:ln>
          </p:spPr>
          <p:txBody>
            <a:bodyPr bIns="91425" rIns="91425" lIns="91425" tIns="91425" anchor="t" anchorCtr="0">
              <a:noAutofit/>
            </a:bodyPr>
            <a:lstStyle/>
            <a:p>
              <a:pPr algn="l" rtl="0" lvl="0" marR="0" indent="0" marL="0">
                <a:spcBef>
                  <a:spcPts val="0"/>
                </a:spcBef>
                <a:buClr>
                  <a:srgbClr val="FFFFFF"/>
                </a:buClr>
                <a:buSzPct val="25000"/>
                <a:buFont typeface="Signika"/>
                <a:buNone/>
              </a:pPr>
              <a:r>
                <a:rPr strike="noStrike" u="none" b="1" cap="none" baseline="0" sz="1400" lang="es-419" i="1">
                  <a:solidFill>
                    <a:srgbClr val="38761D"/>
                  </a:solidFill>
                  <a:latin typeface="Signika"/>
                  <a:ea typeface="Signika"/>
                  <a:cs typeface="Signika"/>
                  <a:sym typeface="Signika"/>
                </a:rPr>
                <a:t>A1.yourdomain.com</a:t>
              </a:r>
            </a:p>
          </p:txBody>
        </p:sp>
      </p:grpSp>
      <p:sp>
        <p:nvSpPr>
          <p:cNvPr id="163" name="Shape 163"/>
          <p:cNvSpPr txBox="1"/>
          <p:nvPr/>
        </p:nvSpPr>
        <p:spPr>
          <a:xfrm>
            <a:off y="4590700" x="371250"/>
            <a:ext cy="353699" cx="1310699"/>
          </a:xfrm>
          <a:prstGeom prst="rect">
            <a:avLst/>
          </a:prstGeom>
          <a:noFill/>
          <a:ln>
            <a:noFill/>
          </a:ln>
        </p:spPr>
        <p:txBody>
          <a:bodyPr bIns="91425" rIns="91425" lIns="91425" tIns="91425" anchor="t" anchorCtr="0">
            <a:noAutofit/>
          </a:bodyPr>
          <a:lstStyle/>
          <a:p>
            <a:pPr algn="r" rtl="0" lvl="0" marR="0" indent="0" marL="0">
              <a:spcBef>
                <a:spcPts val="0"/>
              </a:spcBef>
              <a:buClr>
                <a:srgbClr val="D1493B"/>
              </a:buClr>
              <a:buSzPct val="25000"/>
              <a:buFont typeface="Signika"/>
              <a:buNone/>
            </a:pPr>
            <a:r>
              <a:rPr strike="noStrike" u="none" b="1" cap="none" baseline="0" sz="1600" lang="es-419" i="0">
                <a:solidFill>
                  <a:srgbClr val="D1493B"/>
                </a:solidFill>
                <a:latin typeface="Signika"/>
                <a:ea typeface="Signika"/>
                <a:cs typeface="Signika"/>
                <a:sym typeface="Signika"/>
              </a:rPr>
              <a:t>Frontend</a:t>
            </a:r>
          </a:p>
        </p:txBody>
      </p:sp>
      <p:sp>
        <p:nvSpPr>
          <p:cNvPr id="164" name="Shape 164"/>
          <p:cNvSpPr txBox="1"/>
          <p:nvPr/>
        </p:nvSpPr>
        <p:spPr>
          <a:xfrm>
            <a:off y="4590700" x="1924150"/>
            <a:ext cy="353699" cx="1310699"/>
          </a:xfrm>
          <a:prstGeom prst="rect">
            <a:avLst/>
          </a:prstGeom>
          <a:noFill/>
          <a:ln>
            <a:noFill/>
          </a:ln>
        </p:spPr>
        <p:txBody>
          <a:bodyPr bIns="91425" rIns="91425" lIns="91425" tIns="91425" anchor="t" anchorCtr="0">
            <a:noAutofit/>
          </a:bodyPr>
          <a:lstStyle/>
          <a:p>
            <a:pPr algn="l" rtl="0" lvl="0" marR="0" indent="0" marL="0">
              <a:spcBef>
                <a:spcPts val="0"/>
              </a:spcBef>
              <a:buClr>
                <a:srgbClr val="D1493B"/>
              </a:buClr>
              <a:buSzPct val="25000"/>
              <a:buFont typeface="Signika"/>
              <a:buNone/>
            </a:pPr>
            <a:r>
              <a:rPr strike="noStrike" u="none" b="1" cap="none" baseline="0" sz="1600" lang="es-419" i="0">
                <a:solidFill>
                  <a:srgbClr val="D1493B"/>
                </a:solidFill>
                <a:latin typeface="Signika"/>
                <a:ea typeface="Signika"/>
                <a:cs typeface="Signika"/>
                <a:sym typeface="Signika"/>
              </a:rPr>
              <a:t>Backend</a:t>
            </a:r>
          </a:p>
        </p:txBody>
      </p:sp>
      <p:grpSp>
        <p:nvGrpSpPr>
          <p:cNvPr id="165" name="Shape 165"/>
          <p:cNvGrpSpPr/>
          <p:nvPr/>
        </p:nvGrpSpPr>
        <p:grpSpPr>
          <a:xfrm>
            <a:off y="1974348" x="4808175"/>
            <a:ext cy="945300" cx="1463699"/>
            <a:chOff y="1974348" x="4808175"/>
            <a:chExt cy="945300" cx="1463699"/>
          </a:xfrm>
        </p:grpSpPr>
        <p:cxnSp>
          <p:nvCxnSpPr>
            <p:cNvPr id="166" name="Shape 166"/>
            <p:cNvCxnSpPr/>
            <p:nvPr/>
          </p:nvCxnSpPr>
          <p:spPr>
            <a:xfrm rot="10800000" flipH="1">
              <a:off y="1974348" x="4808175"/>
              <a:ext cy="945300" cx="1463699"/>
            </a:xfrm>
            <a:prstGeom prst="straightConnector1">
              <a:avLst/>
            </a:prstGeom>
            <a:noFill/>
            <a:ln w="38100" cap="flat">
              <a:solidFill>
                <a:schemeClr val="accent4"/>
              </a:solidFill>
              <a:prstDash val="solid"/>
              <a:round/>
              <a:headEnd w="med" len="med" type="none"/>
              <a:tailEnd w="lg" len="lg" type="triangle"/>
            </a:ln>
          </p:spPr>
        </p:cxnSp>
        <p:sp>
          <p:nvSpPr>
            <p:cNvPr id="167" name="Shape 167"/>
            <p:cNvSpPr txBox="1"/>
            <p:nvPr/>
          </p:nvSpPr>
          <p:spPr>
            <a:xfrm>
              <a:off y="2158800" x="4936962"/>
              <a:ext cy="455699" cx="1258800"/>
            </a:xfrm>
            <a:prstGeom prst="rect">
              <a:avLst/>
            </a:prstGeom>
            <a:noFill/>
            <a:ln>
              <a:noFill/>
            </a:ln>
          </p:spPr>
          <p:txBody>
            <a:bodyPr bIns="91425" rIns="91425" lIns="91425" tIns="91425" anchor="t" anchorCtr="0">
              <a:noAutofit/>
            </a:bodyPr>
            <a:lstStyle/>
            <a:p>
              <a:pPr algn="l" rtl="0" lvl="0" marR="0" indent="0" marL="0">
                <a:spcBef>
                  <a:spcPts val="0"/>
                </a:spcBef>
                <a:buClr>
                  <a:srgbClr val="FFFFFF"/>
                </a:buClr>
                <a:buSzPct val="25000"/>
                <a:buFont typeface="Signika"/>
                <a:buNone/>
              </a:pPr>
              <a:r>
                <a:rPr strike="noStrike" u="none" b="1" cap="none" baseline="0" sz="1400" lang="es-419" i="1">
                  <a:solidFill>
                    <a:srgbClr val="990000"/>
                  </a:solidFill>
                  <a:latin typeface="Signika"/>
                  <a:ea typeface="Signika"/>
                  <a:cs typeface="Signika"/>
                  <a:sym typeface="Signika"/>
                </a:rPr>
                <a:t>Stage A1</a:t>
              </a:r>
            </a:p>
          </p:txBody>
        </p:sp>
      </p:grpSp>
      <p:grpSp>
        <p:nvGrpSpPr>
          <p:cNvPr id="168" name="Shape 168"/>
          <p:cNvGrpSpPr/>
          <p:nvPr/>
        </p:nvGrpSpPr>
        <p:grpSpPr>
          <a:xfrm>
            <a:off y="2917125" x="4808175"/>
            <a:ext cy="812633" cx="1842135"/>
            <a:chOff y="2917125" x="4808175"/>
            <a:chExt cy="812633" cx="1842135"/>
          </a:xfrm>
        </p:grpSpPr>
        <p:cxnSp>
          <p:nvCxnSpPr>
            <p:cNvPr id="169" name="Shape 169"/>
            <p:cNvCxnSpPr/>
            <p:nvPr/>
          </p:nvCxnSpPr>
          <p:spPr>
            <a:xfrm>
              <a:off y="2984150" x="4808175"/>
              <a:ext cy="165900" cx="1554899"/>
            </a:xfrm>
            <a:prstGeom prst="straightConnector1">
              <a:avLst/>
            </a:prstGeom>
            <a:noFill/>
            <a:ln w="38100" cap="flat">
              <a:solidFill>
                <a:schemeClr val="accent4"/>
              </a:solidFill>
              <a:prstDash val="solid"/>
              <a:round/>
              <a:headEnd w="med" len="med" type="none"/>
              <a:tailEnd w="lg" len="lg" type="triangle"/>
            </a:ln>
          </p:spPr>
        </p:cxnSp>
        <p:cxnSp>
          <p:nvCxnSpPr>
            <p:cNvPr id="170" name="Shape 170"/>
            <p:cNvCxnSpPr/>
            <p:nvPr/>
          </p:nvCxnSpPr>
          <p:spPr>
            <a:xfrm>
              <a:off y="3003158" x="4811610"/>
              <a:ext cy="726600" cx="1838700"/>
            </a:xfrm>
            <a:prstGeom prst="straightConnector1">
              <a:avLst/>
            </a:prstGeom>
            <a:noFill/>
            <a:ln w="38100" cap="flat">
              <a:solidFill>
                <a:schemeClr val="accent4"/>
              </a:solidFill>
              <a:prstDash val="solid"/>
              <a:round/>
              <a:headEnd w="med" len="med" type="none"/>
              <a:tailEnd w="lg" len="lg" type="triangle"/>
            </a:ln>
          </p:spPr>
        </p:cxnSp>
        <p:sp>
          <p:nvSpPr>
            <p:cNvPr id="171" name="Shape 171"/>
            <p:cNvSpPr txBox="1"/>
            <p:nvPr/>
          </p:nvSpPr>
          <p:spPr>
            <a:xfrm>
              <a:off y="2917125" x="4917625"/>
              <a:ext cy="455699" cx="1095000"/>
            </a:xfrm>
            <a:prstGeom prst="rect">
              <a:avLst/>
            </a:prstGeom>
            <a:noFill/>
            <a:ln>
              <a:noFill/>
            </a:ln>
          </p:spPr>
          <p:txBody>
            <a:bodyPr bIns="91425" rIns="91425" lIns="91425" tIns="91425" anchor="t" anchorCtr="0">
              <a:noAutofit/>
            </a:bodyPr>
            <a:lstStyle/>
            <a:p>
              <a:pPr algn="l" rtl="0" lvl="0" marR="0" indent="0" marL="0">
                <a:spcBef>
                  <a:spcPts val="0"/>
                </a:spcBef>
                <a:buClr>
                  <a:srgbClr val="FFFFFF"/>
                </a:buClr>
                <a:buSzPct val="25000"/>
                <a:buFont typeface="Signika"/>
                <a:buNone/>
              </a:pPr>
              <a:r>
                <a:rPr strike="noStrike" u="none" b="1" cap="none" baseline="0" sz="1400" lang="es-419" i="1">
                  <a:solidFill>
                    <a:srgbClr val="CC0000"/>
                  </a:solidFill>
                  <a:latin typeface="Signika"/>
                  <a:ea typeface="Signika"/>
                  <a:cs typeface="Signika"/>
                  <a:sym typeface="Signika"/>
                </a:rPr>
                <a:t>Deploy A1</a:t>
              </a:r>
            </a:p>
          </p:txBody>
        </p:sp>
      </p:grpSp>
      <p:sp>
        <p:nvSpPr>
          <p:cNvPr id="172" name="Shape 172"/>
          <p:cNvSpPr txBox="1"/>
          <p:nvPr/>
        </p:nvSpPr>
        <p:spPr>
          <a:xfrm>
            <a:off y="987574" x="6702900"/>
            <a:ext cy="455699" cx="1109400"/>
          </a:xfrm>
          <a:prstGeom prst="rect">
            <a:avLst/>
          </a:prstGeom>
          <a:noFill/>
          <a:ln>
            <a:noFill/>
          </a:ln>
        </p:spPr>
        <p:txBody>
          <a:bodyPr bIns="91425" rIns="91425" lIns="91425" tIns="91425" anchor="t" anchorCtr="0">
            <a:noAutofit/>
          </a:bodyPr>
          <a:lstStyle/>
          <a:p>
            <a:pPr algn="l" rtl="0" lvl="0" marR="0" indent="0" marL="0">
              <a:spcBef>
                <a:spcPts val="0"/>
              </a:spcBef>
              <a:buClr>
                <a:srgbClr val="FFFFFF"/>
              </a:buClr>
              <a:buSzPct val="25000"/>
              <a:buFont typeface="Signika"/>
              <a:buNone/>
            </a:pPr>
            <a:r>
              <a:rPr strike="noStrike" u="none" b="1" cap="none" baseline="0" sz="1400" lang="es-419" i="0">
                <a:solidFill>
                  <a:srgbClr val="FFFFFF"/>
                </a:solidFill>
                <a:latin typeface="Signika"/>
                <a:ea typeface="Signika"/>
                <a:cs typeface="Signika"/>
                <a:sym typeface="Signika"/>
              </a:rPr>
              <a:t>DEA Nodes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7"/>
                                        </p:tgtEl>
                                        <p:attrNameLst>
                                          <p:attrName>style.visibility</p:attrName>
                                        </p:attrNameLst>
                                      </p:cBhvr>
                                      <p:to>
                                        <p:strVal val="visible"/>
                                      </p:to>
                                    </p:set>
                                    <p:animEffect transition="in" filter="fade">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
                                        <p:tgtEl>
                                          <p:spTgt spid="137"/>
                                        </p:tgtEl>
                                      </p:cBhvr>
                                    </p:animEffect>
                                    <p:set>
                                      <p:cBhvr>
                                        <p:cTn dur="1" fill="hold">
                                          <p:stCondLst>
                                            <p:cond delay="1"/>
                                          </p:stCondLst>
                                        </p:cTn>
                                        <p:tgtEl>
                                          <p:spTgt spid="137"/>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141"/>
                                        </p:tgtEl>
                                        <p:attrNameLst>
                                          <p:attrName>style.visibility</p:attrName>
                                        </p:attrNameLst>
                                      </p:cBhvr>
                                      <p:to>
                                        <p:strVal val="visible"/>
                                      </p:to>
                                    </p:set>
                                    <p:animEffect transition="in" filter="fade">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
                                        <p:tgtEl>
                                          <p:spTgt spid="141"/>
                                        </p:tgtEl>
                                      </p:cBhvr>
                                    </p:animEffect>
                                    <p:set>
                                      <p:cBhvr>
                                        <p:cTn dur="1" fill="hold">
                                          <p:stCondLst>
                                            <p:cond delay="1"/>
                                          </p:stCondLst>
                                        </p:cTn>
                                        <p:tgtEl>
                                          <p:spTgt spid="141"/>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165"/>
                                        </p:tgtEl>
                                        <p:attrNameLst>
                                          <p:attrName>style.visibility</p:attrName>
                                        </p:attrNameLst>
                                      </p:cBhvr>
                                      <p:to>
                                        <p:strVal val="visible"/>
                                      </p:to>
                                    </p:set>
                                    <p:animEffect transition="in" filter="fade">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6"/>
                                        </p:tgtEl>
                                        <p:attrNameLst>
                                          <p:attrName>style.visibility</p:attrName>
                                        </p:attrNameLst>
                                      </p:cBhvr>
                                      <p:to>
                                        <p:strVal val="visible"/>
                                      </p:to>
                                    </p:set>
                                    <p:animEffect transition="in" filter="fade">
                                      <p:cBhvr>
                                        <p:cTn dur="600"/>
                                        <p:tgtEl>
                                          <p:spTgt spid="146"/>
                                        </p:tgtEl>
                                      </p:cBhvr>
                                    </p:animEffect>
                                  </p:childTnLst>
                                </p:cTn>
                              </p:par>
                              <p:par>
                                <p:cTn presetID="10" fill="hold" presetSubtype="0" presetClass="entr" nodeType="withEffect">
                                  <p:stCondLst>
                                    <p:cond delay="0"/>
                                  </p:stCondLst>
                                  <p:childTnLst>
                                    <p:set>
                                      <p:cBhvr>
                                        <p:cTn dur="1" fill="hold">
                                          <p:stCondLst>
                                            <p:cond delay="0"/>
                                          </p:stCondLst>
                                        </p:cTn>
                                        <p:tgtEl>
                                          <p:spTgt spid="129"/>
                                        </p:tgtEl>
                                        <p:attrNameLst>
                                          <p:attrName>style.visibility</p:attrName>
                                        </p:attrNameLst>
                                      </p:cBhvr>
                                      <p:to>
                                        <p:strVal val="visible"/>
                                      </p:to>
                                    </p:set>
                                    <p:animEffect transition="in" filter="fade">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0"/>
                                        </p:tgtEl>
                                        <p:attrNameLst>
                                          <p:attrName>style.visibility</p:attrName>
                                        </p:attrNameLst>
                                      </p:cBhvr>
                                      <p:to>
                                        <p:strVal val="visible"/>
                                      </p:to>
                                    </p:set>
                                    <p:animEffect transition="in" filter="fade">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9"/>
                                        </p:tgtEl>
                                        <p:attrNameLst>
                                          <p:attrName>style.visibility</p:attrName>
                                        </p:attrNameLst>
                                      </p:cBhvr>
                                      <p:to>
                                        <p:strVal val="visible"/>
                                      </p:to>
                                    </p:set>
                                    <p:animEffect transition="in" filter="fade">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
                                        <p:tgtEl>
                                          <p:spTgt spid="146"/>
                                        </p:tgtEl>
                                      </p:cBhvr>
                                    </p:animEffect>
                                    <p:set>
                                      <p:cBhvr>
                                        <p:cTn dur="1" fill="hold">
                                          <p:stCondLst>
                                            <p:cond delay="1"/>
                                          </p:stCondLst>
                                        </p:cTn>
                                        <p:tgtEl>
                                          <p:spTgt spid="146"/>
                                        </p:tgtEl>
                                        <p:attrNameLst>
                                          <p:attrName>style.visibility</p:attrName>
                                        </p:attrNameLst>
                                      </p:cBhvr>
                                      <p:to>
                                        <p:strVal val="hidden"/>
                                      </p:to>
                                    </p:set>
                                  </p:childTnLst>
                                </p:cTn>
                              </p:par>
                              <p:par>
                                <p:cTn presetID="10" fill="hold" presetSubtype="0" presetClass="exit" nodeType="withEffect">
                                  <p:stCondLst>
                                    <p:cond delay="0"/>
                                  </p:stCondLst>
                                  <p:childTnLst>
                                    <p:animEffect transition="out" filter="fade">
                                      <p:cBhvr>
                                        <p:cTn dur="1000"/>
                                        <p:tgtEl>
                                          <p:spTgt spid="129"/>
                                        </p:tgtEl>
                                      </p:cBhvr>
                                    </p:animEffect>
                                    <p:set>
                                      <p:cBhvr>
                                        <p:cTn dur="1" fill="hold">
                                          <p:stCondLst>
                                            <p:cond delay="1000"/>
                                          </p:stCondLst>
                                        </p:cTn>
                                        <p:tgtEl>
                                          <p:spTgt spid="129"/>
                                        </p:tgtEl>
                                        <p:attrNameLst>
                                          <p:attrName>style.visibility</p:attrName>
                                        </p:attrNameLst>
                                      </p:cBhvr>
                                      <p:to>
                                        <p:strVal val="hidden"/>
                                      </p:to>
                                    </p:set>
                                  </p:childTnLst>
                                </p:cTn>
                              </p:par>
                              <p:par>
                                <p:cTn presetID="10" fill="hold" presetSubtype="0" presetClass="exit" nodeType="withEffect">
                                  <p:stCondLst>
                                    <p:cond delay="0"/>
                                  </p:stCondLst>
                                  <p:childTnLst>
                                    <p:animEffect transition="out" filter="fade">
                                      <p:cBhvr>
                                        <p:cTn dur="1"/>
                                        <p:tgtEl>
                                          <p:spTgt spid="165"/>
                                        </p:tgtEl>
                                      </p:cBhvr>
                                    </p:animEffect>
                                    <p:set>
                                      <p:cBhvr>
                                        <p:cTn dur="1" fill="hold">
                                          <p:stCondLst>
                                            <p:cond delay="1"/>
                                          </p:stCondLst>
                                        </p:cTn>
                                        <p:tgtEl>
                                          <p:spTgt spid="165"/>
                                        </p:tgtEl>
                                        <p:attrNameLst>
                                          <p:attrName>style.visibility</p:attrName>
                                        </p:attrNameLst>
                                      </p:cBhvr>
                                      <p:to>
                                        <p:strVal val="hidden"/>
                                      </p:to>
                                    </p:set>
                                  </p:childTnLst>
                                </p:cTn>
                              </p:par>
                              <p:par>
                                <p:cTn presetID="10" fill="hold" presetSubtype="0" presetClass="exit" nodeType="withEffect">
                                  <p:stCondLst>
                                    <p:cond delay="0"/>
                                  </p:stCondLst>
                                  <p:childTnLst>
                                    <p:animEffect transition="out" filter="fade">
                                      <p:cBhvr>
                                        <p:cTn dur="1"/>
                                        <p:tgtEl>
                                          <p:spTgt spid="149"/>
                                        </p:tgtEl>
                                      </p:cBhvr>
                                    </p:animEffect>
                                    <p:set>
                                      <p:cBhvr>
                                        <p:cTn dur="1" fill="hold">
                                          <p:stCondLst>
                                            <p:cond delay="1"/>
                                          </p:stCondLst>
                                        </p:cTn>
                                        <p:tgtEl>
                                          <p:spTgt spid="149"/>
                                        </p:tgtEl>
                                        <p:attrNameLst>
                                          <p:attrName>style.visibility</p:attrName>
                                        </p:attrNameLst>
                                      </p:cBhvr>
                                      <p:to>
                                        <p:strVal val="hidden"/>
                                      </p:to>
                                    </p:set>
                                  </p:childTnLst>
                                </p:cTn>
                              </p:par>
                              <p:par>
                                <p:cTn presetID="10" fill="hold" presetSubtype="0" presetClass="exit" nodeType="withEffect">
                                  <p:stCondLst>
                                    <p:cond delay="0"/>
                                  </p:stCondLst>
                                  <p:childTnLst>
                                    <p:animEffect transition="out" filter="fade">
                                      <p:cBhvr>
                                        <p:cTn dur="1"/>
                                        <p:tgtEl>
                                          <p:spTgt spid="130"/>
                                        </p:tgtEl>
                                      </p:cBhvr>
                                    </p:animEffect>
                                    <p:set>
                                      <p:cBhvr>
                                        <p:cTn dur="1" fill="hold">
                                          <p:stCondLst>
                                            <p:cond delay="1"/>
                                          </p:stCondLst>
                                        </p:cTn>
                                        <p:tgtEl>
                                          <p:spTgt spid="130"/>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168"/>
                                        </p:tgtEl>
                                        <p:attrNameLst>
                                          <p:attrName>style.visibility</p:attrName>
                                        </p:attrNameLst>
                                      </p:cBhvr>
                                      <p:to>
                                        <p:strVal val="visible"/>
                                      </p:to>
                                    </p:set>
                                    <p:animEffect transition="in" filter="fade">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2"/>
                                        </p:tgtEl>
                                        <p:attrNameLst>
                                          <p:attrName>style.visibility</p:attrName>
                                        </p:attrNameLst>
                                      </p:cBhvr>
                                      <p:to>
                                        <p:strVal val="visible"/>
                                      </p:to>
                                    </p:set>
                                    <p:animEffect transition="in" filter="fade">
                                      <p:cBhvr>
                                        <p:cTn dur="1000"/>
                                        <p:tgtEl>
                                          <p:spTgt spid="152"/>
                                        </p:tgtEl>
                                      </p:cBhvr>
                                    </p:animEffect>
                                  </p:childTnLst>
                                </p:cTn>
                              </p:par>
                              <p:par>
                                <p:cTn presetID="10" fill="hold" presetSubtype="0" presetClass="entr" nodeType="withEffect">
                                  <p:stCondLst>
                                    <p:cond delay="0"/>
                                  </p:stCondLst>
                                  <p:childTnLst>
                                    <p:set>
                                      <p:cBhvr>
                                        <p:cTn dur="1" fill="hold">
                                          <p:stCondLst>
                                            <p:cond delay="0"/>
                                          </p:stCondLst>
                                        </p:cTn>
                                        <p:tgtEl>
                                          <p:spTgt spid="135"/>
                                        </p:tgtEl>
                                        <p:attrNameLst>
                                          <p:attrName>style.visibility</p:attrName>
                                        </p:attrNameLst>
                                      </p:cBhvr>
                                      <p:to>
                                        <p:strVal val="visible"/>
                                      </p:to>
                                    </p:set>
                                    <p:animEffect transition="in" filter="fade">
                                      <p:cBhvr>
                                        <p:cTn dur="1000"/>
                                        <p:tgtEl>
                                          <p:spTgt spid="135"/>
                                        </p:tgtEl>
                                      </p:cBhvr>
                                    </p:animEffect>
                                  </p:childTnLst>
                                </p:cTn>
                              </p:par>
                              <p:par>
                                <p:cTn presetID="10" fill="hold" presetSubtype="0" presetClass="entr" nodeType="withEffect">
                                  <p:stCondLst>
                                    <p:cond delay="0"/>
                                  </p:stCondLst>
                                  <p:childTnLst>
                                    <p:set>
                                      <p:cBhvr>
                                        <p:cTn dur="1" fill="hold">
                                          <p:stCondLst>
                                            <p:cond delay="0"/>
                                          </p:stCondLst>
                                        </p:cTn>
                                        <p:tgtEl>
                                          <p:spTgt spid="136"/>
                                        </p:tgtEl>
                                        <p:attrNameLst>
                                          <p:attrName>style.visibility</p:attrName>
                                        </p:attrNameLst>
                                      </p:cBhvr>
                                      <p:to>
                                        <p:strVal val="visible"/>
                                      </p:to>
                                    </p:set>
                                    <p:animEffect transition="in" filter="fade">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152"/>
                                        </p:tgtEl>
                                      </p:cBhvr>
                                    </p:animEffect>
                                    <p:set>
                                      <p:cBhvr>
                                        <p:cTn dur="1" fill="hold">
                                          <p:stCondLst>
                                            <p:cond delay="1000"/>
                                          </p:stCondLst>
                                        </p:cTn>
                                        <p:tgtEl>
                                          <p:spTgt spid="152"/>
                                        </p:tgtEl>
                                        <p:attrNameLst>
                                          <p:attrName>style.visibility</p:attrName>
                                        </p:attrNameLst>
                                      </p:cBhvr>
                                      <p:to>
                                        <p:strVal val="hidden"/>
                                      </p:to>
                                    </p:set>
                                  </p:childTnLst>
                                </p:cTn>
                              </p:par>
                              <p:par>
                                <p:cTn presetID="10" fill="hold" presetSubtype="0" presetClass="exit" nodeType="withEffect">
                                  <p:stCondLst>
                                    <p:cond delay="0"/>
                                  </p:stCondLst>
                                  <p:childTnLst>
                                    <p:animEffect transition="out" filter="fade">
                                      <p:cBhvr>
                                        <p:cTn dur="1"/>
                                        <p:tgtEl>
                                          <p:spTgt spid="168"/>
                                        </p:tgtEl>
                                      </p:cBhvr>
                                    </p:animEffect>
                                    <p:set>
                                      <p:cBhvr>
                                        <p:cTn dur="1" fill="hold">
                                          <p:stCondLst>
                                            <p:cond delay="1"/>
                                          </p:stCondLst>
                                        </p:cTn>
                                        <p:tgtEl>
                                          <p:spTgt spid="1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7"/>
                                        </p:tgtEl>
                                        <p:attrNameLst>
                                          <p:attrName>style.visibility</p:attrName>
                                        </p:attrNameLst>
                                      </p:cBhvr>
                                      <p:to>
                                        <p:strVal val="visible"/>
                                      </p:to>
                                    </p:set>
                                    <p:animEffect transition="in" filter="fade">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8"/>
                                        </p:tgtEl>
                                        <p:attrNameLst>
                                          <p:attrName>style.visibility</p:attrName>
                                        </p:attrNameLst>
                                      </p:cBhvr>
                                      <p:to>
                                        <p:strVal val="visible"/>
                                      </p:to>
                                    </p:set>
                                    <p:animEffect transition="in" filter="fade">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Orgs, Spaces, Quotas &amp; Users</a:t>
            </a:r>
          </a:p>
        </p:txBody>
      </p:sp>
      <p:sp>
        <p:nvSpPr>
          <p:cNvPr id="178" name="Shape 178"/>
          <p:cNvSpPr txBox="1"/>
          <p:nvPr>
            <p:ph idx="1" type="body"/>
          </p:nvPr>
        </p:nvSpPr>
        <p:spPr>
          <a:xfrm>
            <a:off y="1200150" x="4827350"/>
            <a:ext cy="3725699" cx="3859499"/>
          </a:xfrm>
          <a:prstGeom prst="rect">
            <a:avLst/>
          </a:prstGeom>
        </p:spPr>
        <p:txBody>
          <a:bodyPr bIns="91425" rIns="91425" lIns="91425" tIns="91425" anchor="t" anchorCtr="0">
            <a:noAutofit/>
          </a:bodyPr>
          <a:lstStyle/>
          <a:p>
            <a:pPr>
              <a:spcBef>
                <a:spcPts val="0"/>
              </a:spcBef>
              <a:buNone/>
            </a:pPr>
            <a:r>
              <a:rPr b="1" sz="1400" lang="es-419"/>
              <a:t>Organizations: </a:t>
            </a:r>
            <a:r>
              <a:rPr sz="1400" lang="es-419"/>
              <a:t>An organization is the top-most meta object within  the Cloud Foundry infrastructure. </a:t>
            </a:r>
            <a:br>
              <a:rPr sz="1400" lang="es-419"/>
            </a:br>
            <a:br>
              <a:rPr sz="1400" lang="es-419"/>
            </a:br>
            <a:r>
              <a:rPr b="1" sz="1400" lang="es-419"/>
              <a:t>Spaces: </a:t>
            </a:r>
            <a:r>
              <a:rPr sz="1400" lang="es-419"/>
              <a:t>An organization can contain multiple spaces. The defaults for a standard Cloud Foundry install are development, test, and production. </a:t>
            </a:r>
            <a:br>
              <a:rPr sz="1400" lang="es-419"/>
            </a:br>
            <a:br>
              <a:rPr sz="1400" lang="es-419"/>
            </a:br>
            <a:r>
              <a:rPr b="1" sz="1400" lang="es-419"/>
              <a:t>Domains: </a:t>
            </a:r>
            <a:r>
              <a:rPr sz="1400" lang="es-419"/>
              <a:t>A domain is a domain-name like acme.com or foo.net. </a:t>
            </a:r>
            <a:br>
              <a:rPr sz="1400" lang="es-419"/>
            </a:br>
            <a:br>
              <a:rPr sz="1400" lang="es-419"/>
            </a:br>
            <a:r>
              <a:rPr b="1" sz="1400" lang="es-419"/>
              <a:t>Routes: </a:t>
            </a:r>
            <a:r>
              <a:rPr sz="1400" lang="es-419"/>
              <a:t>A route, based on a domain with an optional host as a prefix, may be associated with one or more applications. </a:t>
            </a:r>
          </a:p>
        </p:txBody>
      </p:sp>
      <p:pic>
        <p:nvPicPr>
          <p:cNvPr id="179" name="Shape 179"/>
          <p:cNvPicPr preferRelativeResize="0"/>
          <p:nvPr/>
        </p:nvPicPr>
        <p:blipFill>
          <a:blip r:embed="rId3">
            <a:alphaModFix/>
          </a:blip>
          <a:stretch>
            <a:fillRect/>
          </a:stretch>
        </p:blipFill>
        <p:spPr>
          <a:xfrm>
            <a:off y="1831490" x="146700"/>
            <a:ext cy="2344578" cx="45720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ctrTitle"/>
          </p:nvPr>
        </p:nvSpPr>
        <p:spPr>
          <a:xfrm>
            <a:off y="1867781" x="685800"/>
            <a:ext cy="1648800" cx="7772400"/>
          </a:xfrm>
          <a:prstGeom prst="rect">
            <a:avLst/>
          </a:prstGeom>
        </p:spPr>
        <p:txBody>
          <a:bodyPr bIns="91425" rIns="91425" lIns="91425" tIns="91425" anchor="b" anchorCtr="0">
            <a:noAutofit/>
          </a:bodyPr>
          <a:lstStyle/>
          <a:p>
            <a:pPr>
              <a:spcBef>
                <a:spcPts val="0"/>
              </a:spcBef>
              <a:buNone/>
            </a:pPr>
            <a:r>
              <a:rPr sz="6000" lang="es-419"/>
              <a:t>PaaS Best Practices</a:t>
            </a:r>
          </a:p>
        </p:txBody>
      </p:sp>
      <p:sp>
        <p:nvSpPr>
          <p:cNvPr id="185" name="Shape 185"/>
          <p:cNvSpPr txBox="1"/>
          <p:nvPr>
            <p:ph idx="1" type="subTitle"/>
          </p:nvPr>
        </p:nvSpPr>
        <p:spPr>
          <a:xfrm>
            <a:off y="3627026" x="685800"/>
            <a:ext cy="774300" cx="7772400"/>
          </a:xfrm>
          <a:prstGeom prst="rect">
            <a:avLst/>
          </a:prstGeom>
        </p:spPr>
        <p:txBody>
          <a:bodyPr bIns="91425" rIns="91425" lIns="91425" tIns="91425" anchor="t" anchorCtr="0">
            <a:noAutofit/>
          </a:bodyPr>
          <a:lstStyle/>
          <a:p>
            <a:pPr>
              <a:spcBef>
                <a:spcPts val="0"/>
              </a:spcBef>
              <a:buNone/>
            </a:pPr>
            <a:r>
              <a:rPr lang="es-419"/>
              <a:t>Brought To You By 12factor.net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y="0" x="0"/>
          <a:ext cy="0" cx="0"/>
          <a:chOff y="0" x="0"/>
          <a:chExt cy="0" cx="0"/>
        </a:xfrm>
      </p:grpSpPr>
      <p:sp>
        <p:nvSpPr>
          <p:cNvPr id="190" name="Shape 19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Clr>
                <a:schemeClr val="dk1"/>
              </a:buClr>
              <a:buSzPct val="30555"/>
              <a:buFont typeface="Arial"/>
              <a:buNone/>
            </a:pPr>
            <a:r>
              <a:rPr lang="es-419"/>
              <a:t>Some Factors</a:t>
            </a:r>
          </a:p>
          <a:p>
            <a:pPr>
              <a:spcBef>
                <a:spcPts val="0"/>
              </a:spcBef>
              <a:buNone/>
            </a:pPr>
            <a:r>
              <a:t/>
            </a:r>
            <a:endParaRPr/>
          </a:p>
        </p:txBody>
      </p:sp>
      <p:sp>
        <p:nvSpPr>
          <p:cNvPr id="191" name="Shape 19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s-419"/>
              <a:t>Dependencies (package your app)</a:t>
            </a:r>
          </a:p>
          <a:p>
            <a:pPr rtl="0" lvl="0" indent="-381000" marL="457200">
              <a:spcBef>
                <a:spcPts val="0"/>
              </a:spcBef>
              <a:buClr>
                <a:schemeClr val="dk1"/>
              </a:buClr>
              <a:buSzPct val="100000"/>
              <a:buFont typeface="Arial"/>
              <a:buChar char="●"/>
            </a:pPr>
            <a:r>
              <a:rPr sz="2400" lang="es-419"/>
              <a:t>Local Disk Storage </a:t>
            </a:r>
          </a:p>
          <a:p>
            <a:pPr rtl="0" lvl="1" indent="-381000" marL="914400">
              <a:spcBef>
                <a:spcPts val="0"/>
              </a:spcBef>
              <a:buClr>
                <a:schemeClr val="dk1"/>
              </a:buClr>
              <a:buSzPct val="100000"/>
              <a:buFont typeface="Courier New"/>
              <a:buChar char="o"/>
            </a:pPr>
            <a:r>
              <a:rPr sz="2400" lang="es-419"/>
              <a:t>Avoid writing to the Local File System (S3, Riak, MongoDB)</a:t>
            </a:r>
          </a:p>
          <a:p>
            <a:pPr rtl="0" lvl="1" indent="-381000" marL="914400">
              <a:spcBef>
                <a:spcPts val="0"/>
              </a:spcBef>
              <a:buClr>
                <a:schemeClr val="dk1"/>
              </a:buClr>
              <a:buSzPct val="100000"/>
              <a:buFont typeface="Courier New"/>
              <a:buChar char="o"/>
            </a:pPr>
            <a:r>
              <a:rPr sz="2400" lang="es-419"/>
              <a:t>It is short-lived / ephemeral</a:t>
            </a:r>
          </a:p>
          <a:p>
            <a:pPr rtl="0" lvl="1" indent="-381000" marL="914400">
              <a:spcBef>
                <a:spcPts val="0"/>
              </a:spcBef>
              <a:buClr>
                <a:schemeClr val="dk1"/>
              </a:buClr>
              <a:buSzPct val="100000"/>
              <a:buFont typeface="Courier New"/>
              <a:buChar char="o"/>
            </a:pPr>
            <a:r>
              <a:rPr sz="2400" lang="es-419"/>
              <a:t>Instances of the same app do not share a local file system</a:t>
            </a:r>
          </a:p>
          <a:p>
            <a:pPr lvl="0" indent="-381000" marL="457200">
              <a:spcBef>
                <a:spcPts val="0"/>
              </a:spcBef>
              <a:buClr>
                <a:schemeClr val="dk1"/>
              </a:buClr>
              <a:buSzPct val="100000"/>
              <a:buFont typeface="Arial"/>
              <a:buChar char="●"/>
            </a:pPr>
            <a:r>
              <a:rPr sz="2400" lang="es-419"/>
              <a:t>Stateless - HTTP Sessions Not Persisted or Replicated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s-419"/>
              <a:t>Some Factors</a:t>
            </a:r>
          </a:p>
          <a:p>
            <a:pPr rtl="0" lvl="0">
              <a:spcBef>
                <a:spcPts val="0"/>
              </a:spcBef>
              <a:buNone/>
            </a:pPr>
            <a:r>
              <a:t/>
            </a:r>
            <a:endParaRPr/>
          </a:p>
        </p:txBody>
      </p:sp>
      <p:sp>
        <p:nvSpPr>
          <p:cNvPr id="197" name="Shape 19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s-419"/>
              <a:t>Configuration Variables</a:t>
            </a:r>
          </a:p>
          <a:p>
            <a:pPr rtl="0" lvl="1" indent="-381000" marL="914400">
              <a:spcBef>
                <a:spcPts val="0"/>
              </a:spcBef>
              <a:buClr>
                <a:schemeClr val="dk1"/>
              </a:buClr>
              <a:buSzPct val="100000"/>
              <a:buFont typeface="Courier New"/>
              <a:buChar char="o"/>
            </a:pPr>
            <a:r>
              <a:rPr sz="2400" lang="es-419"/>
              <a:t> Hard coded Vs ENVIRONMENT (e.g: listening ports)</a:t>
            </a:r>
          </a:p>
          <a:p>
            <a:pPr rtl="0" lvl="0" indent="-381000" marL="457200">
              <a:spcBef>
                <a:spcPts val="0"/>
              </a:spcBef>
              <a:buClr>
                <a:schemeClr val="dk1"/>
              </a:buClr>
              <a:buSzPct val="100000"/>
              <a:buFont typeface="Arial"/>
              <a:buChar char="●"/>
            </a:pPr>
            <a:r>
              <a:rPr sz="2400" lang="es-419"/>
              <a:t>Only HTTP (80), HTTPS(443) and WSS(4443) ports</a:t>
            </a:r>
          </a:p>
          <a:p>
            <a:pPr rtl="0" lvl="0" indent="-381000" marL="457200">
              <a:spcBef>
                <a:spcPts val="0"/>
              </a:spcBef>
              <a:buClr>
                <a:schemeClr val="dk1"/>
              </a:buClr>
              <a:buSzPct val="100000"/>
              <a:buFont typeface="Arial"/>
              <a:buChar char="●"/>
            </a:pPr>
            <a:r>
              <a:rPr sz="2400" lang="es-419"/>
              <a:t>Backing Services</a:t>
            </a:r>
          </a:p>
          <a:p>
            <a:pPr rtl="0" lvl="0" indent="-381000" marL="457200">
              <a:spcBef>
                <a:spcPts val="0"/>
              </a:spcBef>
              <a:buClr>
                <a:schemeClr val="dk1"/>
              </a:buClr>
              <a:buSzPct val="100000"/>
              <a:buFont typeface="Arial"/>
              <a:buChar char="●"/>
            </a:pPr>
            <a:r>
              <a:rPr sz="2400" lang="es-419"/>
              <a:t>Runtimes and Frameworks?</a:t>
            </a:r>
          </a:p>
          <a:p>
            <a:pPr rtl="0" lvl="0" indent="-381000" marL="457200">
              <a:spcBef>
                <a:spcPts val="0"/>
              </a:spcBef>
              <a:buClr>
                <a:schemeClr val="dk1"/>
              </a:buClr>
              <a:buSzPct val="100000"/>
              <a:buFont typeface="Arial"/>
              <a:buChar char="●"/>
            </a:pPr>
            <a:r>
              <a:rPr sz="2400" lang="es-419"/>
              <a:t>Disposability</a:t>
            </a:r>
          </a:p>
          <a:p>
            <a:pPr rtl="0">
              <a:spcBef>
                <a:spcPts val="0"/>
              </a:spcBef>
              <a:buNone/>
            </a:pPr>
            <a:r>
              <a:t/>
            </a:r>
            <a:endParaRPr sz="2400"/>
          </a:p>
          <a:p>
            <a:pPr rtl="0" lvl="0">
              <a:spcBef>
                <a:spcPts val="0"/>
              </a:spcBef>
              <a:buNone/>
            </a:pPr>
            <a:r>
              <a:rPr sz="1400" lang="es-419"/>
              <a:t>http://docs.cloudfoundry.org/devguide/deploy-apps/prepare-to-deploy.html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ctrTitle"/>
          </p:nvPr>
        </p:nvSpPr>
        <p:spPr>
          <a:xfrm>
            <a:off y="1867775" x="685800"/>
            <a:ext cy="1648800" cx="8258699"/>
          </a:xfrm>
          <a:prstGeom prst="rect">
            <a:avLst/>
          </a:prstGeom>
        </p:spPr>
        <p:txBody>
          <a:bodyPr bIns="91425" rIns="91425" lIns="91425" tIns="91425" anchor="b" anchorCtr="0">
            <a:noAutofit/>
          </a:bodyPr>
          <a:lstStyle/>
          <a:p>
            <a:pPr rtl="0" lvl="0">
              <a:spcBef>
                <a:spcPts val="0"/>
              </a:spcBef>
              <a:buNone/>
            </a:pPr>
            <a:r>
              <a:rPr sz="4800" lang="es-419"/>
              <a:t>No downtime deployments</a:t>
            </a:r>
          </a:p>
        </p:txBody>
      </p:sp>
      <p:sp>
        <p:nvSpPr>
          <p:cNvPr id="203" name="Shape 203"/>
          <p:cNvSpPr txBox="1"/>
          <p:nvPr>
            <p:ph idx="1" type="subTitle"/>
          </p:nvPr>
        </p:nvSpPr>
        <p:spPr>
          <a:xfrm>
            <a:off y="3627026" x="685800"/>
            <a:ext cy="774300" cx="7772400"/>
          </a:xfrm>
          <a:prstGeom prst="rect">
            <a:avLst/>
          </a:prstGeom>
        </p:spPr>
        <p:txBody>
          <a:bodyPr bIns="91425" rIns="91425" lIns="91425" tIns="91425" anchor="t" anchorCtr="0">
            <a:noAutofit/>
          </a:bodyPr>
          <a:lstStyle/>
          <a:p>
            <a:pPr rtl="0" lvl="0">
              <a:spcBef>
                <a:spcPts val="0"/>
              </a:spcBef>
              <a:buNone/>
            </a:pPr>
            <a:r>
              <a:rPr lang="es-419"/>
              <a:t>Blue-green deployment release technique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Blue-Green Deployment</a:t>
            </a:r>
          </a:p>
        </p:txBody>
      </p:sp>
      <p:sp>
        <p:nvSpPr>
          <p:cNvPr id="209" name="Shape 209"/>
          <p:cNvSpPr txBox="1"/>
          <p:nvPr>
            <p:ph idx="1" type="body"/>
          </p:nvPr>
        </p:nvSpPr>
        <p:spPr>
          <a:xfrm>
            <a:off y="1275605" x="683568"/>
            <a:ext cy="3096299" cx="8136900"/>
          </a:xfrm>
          <a:prstGeom prst="rect">
            <a:avLst/>
          </a:prstGeom>
          <a:noFill/>
          <a:ln>
            <a:noFill/>
          </a:ln>
        </p:spPr>
        <p:txBody>
          <a:bodyPr bIns="45700" rIns="91425" lIns="91425" tIns="45700" anchor="t" anchorCtr="0">
            <a:noAutofit/>
          </a:bodyPr>
          <a:lstStyle/>
          <a:p>
            <a:pPr algn="l" rtl="0" lvl="1" marR="0" indent="-342900" marL="342900">
              <a:spcBef>
                <a:spcPts val="0"/>
              </a:spcBef>
              <a:buClr>
                <a:srgbClr val="000000"/>
              </a:buClr>
              <a:buSzPct val="100000"/>
              <a:buFont typeface="Arial"/>
              <a:buChar char="•"/>
            </a:pPr>
            <a:r>
              <a:rPr strike="noStrike" u="none" b="0" cap="none" baseline="0" sz="2400" lang="es-419" i="0">
                <a:solidFill>
                  <a:srgbClr val="000000"/>
                </a:solidFill>
                <a:latin typeface="Calibri"/>
                <a:ea typeface="Calibri"/>
                <a:cs typeface="Calibri"/>
                <a:sym typeface="Calibri"/>
              </a:rPr>
              <a:t>One production domain and two apps</a:t>
            </a:r>
          </a:p>
          <a:p>
            <a:pPr algn="l" rtl="0" lvl="2" marR="0" indent="-349250" marL="742950">
              <a:spcBef>
                <a:spcPts val="400"/>
              </a:spcBef>
              <a:buClr>
                <a:srgbClr val="000000"/>
              </a:buClr>
              <a:buSzPct val="100000"/>
              <a:buFont typeface="Arial"/>
              <a:buChar char="•"/>
            </a:pPr>
            <a:r>
              <a:rPr strike="noStrike" u="none" b="0" cap="none" baseline="0" sz="2000" lang="es-419" i="0">
                <a:solidFill>
                  <a:srgbClr val="000000"/>
                </a:solidFill>
                <a:latin typeface="Calibri"/>
                <a:ea typeface="Calibri"/>
                <a:cs typeface="Calibri"/>
                <a:sym typeface="Calibri"/>
              </a:rPr>
              <a:t>Blue → prod </a:t>
            </a:r>
          </a:p>
          <a:p>
            <a:pPr algn="l" rtl="0" lvl="2" marR="0" indent="-349250" marL="742950">
              <a:spcBef>
                <a:spcPts val="400"/>
              </a:spcBef>
              <a:buClr>
                <a:srgbClr val="000000"/>
              </a:buClr>
              <a:buSzPct val="100000"/>
              <a:buFont typeface="Arial"/>
              <a:buChar char="•"/>
            </a:pPr>
            <a:r>
              <a:rPr strike="noStrike" u="none" b="0" cap="none" baseline="0" sz="2000" lang="es-419" i="0">
                <a:solidFill>
                  <a:srgbClr val="000000"/>
                </a:solidFill>
                <a:latin typeface="Calibri"/>
                <a:ea typeface="Calibri"/>
                <a:cs typeface="Calibri"/>
                <a:sym typeface="Calibri"/>
              </a:rPr>
              <a:t>Green → next release</a:t>
            </a:r>
          </a:p>
          <a:p>
            <a:pPr algn="l" rtl="0" lvl="2" marR="0" indent="-349250" marL="742950">
              <a:spcBef>
                <a:spcPts val="400"/>
              </a:spcBef>
              <a:buClr>
                <a:srgbClr val="000000"/>
              </a:buClr>
              <a:buSzPct val="100000"/>
              <a:buFont typeface="Arial"/>
              <a:buChar char="•"/>
            </a:pPr>
            <a:r>
              <a:rPr strike="noStrike" u="none" b="0" cap="none" baseline="0" sz="2000" lang="es-419" i="0">
                <a:solidFill>
                  <a:srgbClr val="000000"/>
                </a:solidFill>
                <a:latin typeface="Calibri"/>
                <a:ea typeface="Calibri"/>
                <a:cs typeface="Calibri"/>
                <a:sym typeface="Calibri"/>
              </a:rPr>
              <a:t>$ cf push Blue -n demo-time</a:t>
            </a:r>
          </a:p>
        </p:txBody>
      </p:sp>
      <p:pic>
        <p:nvPicPr>
          <p:cNvPr id="210" name="Shape 210"/>
          <p:cNvPicPr preferRelativeResize="0"/>
          <p:nvPr/>
        </p:nvPicPr>
        <p:blipFill rotWithShape="1">
          <a:blip r:embed="rId3">
            <a:alphaModFix/>
          </a:blip>
          <a:srcRect t="0" b="0" r="0" l="0"/>
          <a:stretch/>
        </p:blipFill>
        <p:spPr>
          <a:xfrm>
            <a:off y="2869406" x="2071216"/>
            <a:ext cy="2006700" cx="444509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s-419"/>
              <a:t>Blue-Green Deployment</a:t>
            </a:r>
          </a:p>
        </p:txBody>
      </p:sp>
      <p:sp>
        <p:nvSpPr>
          <p:cNvPr id="216" name="Shape 216"/>
          <p:cNvSpPr txBox="1"/>
          <p:nvPr>
            <p:ph idx="1" type="body"/>
          </p:nvPr>
        </p:nvSpPr>
        <p:spPr>
          <a:xfrm>
            <a:off y="1436390" x="323528"/>
            <a:ext cy="3096299" cx="4176599"/>
          </a:xfrm>
          <a:prstGeom prst="rect">
            <a:avLst/>
          </a:prstGeom>
          <a:noFill/>
          <a:ln>
            <a:noFill/>
          </a:ln>
        </p:spPr>
        <p:txBody>
          <a:bodyPr bIns="45700" rIns="91425" lIns="91425" tIns="45700" anchor="t" anchorCtr="0">
            <a:noAutofit/>
          </a:bodyPr>
          <a:lstStyle/>
          <a:p>
            <a:pPr algn="l" rtl="0" lvl="1" marR="0" indent="-342900" marL="342900">
              <a:spcBef>
                <a:spcPts val="0"/>
              </a:spcBef>
              <a:buClr>
                <a:srgbClr val="000000"/>
              </a:buClr>
              <a:buSzPct val="100000"/>
              <a:buFont typeface="Arial"/>
              <a:buChar char="•"/>
            </a:pPr>
            <a:r>
              <a:rPr strike="noStrike" u="none" b="0" cap="none" baseline="0" sz="2000" lang="es-419" i="0">
                <a:solidFill>
                  <a:srgbClr val="000000"/>
                </a:solidFill>
                <a:latin typeface="Calibri"/>
                <a:ea typeface="Calibri"/>
                <a:cs typeface="Calibri"/>
                <a:sym typeface="Calibri"/>
              </a:rPr>
              <a:t>Update App and Push</a:t>
            </a:r>
          </a:p>
          <a:p>
            <a:pPr algn="l" rtl="0" lvl="1" marR="0" indent="-342900" marL="342900">
              <a:spcBef>
                <a:spcPts val="400"/>
              </a:spcBef>
              <a:buClr>
                <a:srgbClr val="000000"/>
              </a:buClr>
              <a:buSzPct val="100000"/>
              <a:buFont typeface="Arial"/>
              <a:buChar char="•"/>
            </a:pPr>
            <a:r>
              <a:rPr strike="noStrike" u="none" b="0" cap="none" baseline="0" sz="2000" lang="es-419" i="0">
                <a:solidFill>
                  <a:srgbClr val="000000"/>
                </a:solidFill>
                <a:latin typeface="Calibri"/>
                <a:ea typeface="Calibri"/>
                <a:cs typeface="Calibri"/>
                <a:sym typeface="Calibri"/>
              </a:rPr>
              <a:t>$ cf push Green -n demo-time-temp</a:t>
            </a:r>
          </a:p>
        </p:txBody>
      </p:sp>
      <p:pic>
        <p:nvPicPr>
          <p:cNvPr id="217" name="Shape 217"/>
          <p:cNvPicPr preferRelativeResize="0"/>
          <p:nvPr/>
        </p:nvPicPr>
        <p:blipFill rotWithShape="1">
          <a:blip r:embed="rId3">
            <a:alphaModFix/>
          </a:blip>
          <a:srcRect t="0" b="0" r="0" l="0"/>
          <a:stretch/>
        </p:blipFill>
        <p:spPr>
          <a:xfrm>
            <a:off y="1428005" x="4595687"/>
            <a:ext cy="3124199" cx="44450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Components</a:t>
            </a:r>
          </a:p>
        </p:txBody>
      </p:sp>
      <p:pic>
        <p:nvPicPr>
          <p:cNvPr id="47" name="Shape 47"/>
          <p:cNvPicPr preferRelativeResize="0"/>
          <p:nvPr/>
        </p:nvPicPr>
        <p:blipFill>
          <a:blip r:embed="rId3">
            <a:alphaModFix/>
          </a:blip>
          <a:stretch>
            <a:fillRect/>
          </a:stretch>
        </p:blipFill>
        <p:spPr>
          <a:xfrm>
            <a:off y="1242800" x="247250"/>
            <a:ext cy="3733800" cx="5600700"/>
          </a:xfrm>
          <a:prstGeom prst="rect">
            <a:avLst/>
          </a:prstGeom>
          <a:noFill/>
          <a:ln>
            <a:noFill/>
          </a:ln>
        </p:spPr>
      </p:pic>
      <p:sp>
        <p:nvSpPr>
          <p:cNvPr id="48" name="Shape 48"/>
          <p:cNvSpPr txBox="1"/>
          <p:nvPr/>
        </p:nvSpPr>
        <p:spPr>
          <a:xfrm>
            <a:off y="1242800" x="5922150"/>
            <a:ext cy="3220800" cx="3037799"/>
          </a:xfrm>
          <a:prstGeom prst="rect">
            <a:avLst/>
          </a:prstGeom>
          <a:noFill/>
          <a:ln>
            <a:noFill/>
          </a:ln>
        </p:spPr>
        <p:txBody>
          <a:bodyPr bIns="91425" rIns="91425" lIns="91425" tIns="91425" anchor="t" anchorCtr="0">
            <a:noAutofit/>
          </a:bodyPr>
          <a:lstStyle/>
          <a:p>
            <a:pPr>
              <a:spcBef>
                <a:spcPts val="0"/>
              </a:spcBef>
              <a:buNone/>
            </a:pPr>
            <a:r>
              <a:rPr b="1" lang="es-419">
                <a:solidFill>
                  <a:srgbClr val="333333"/>
                </a:solidFill>
              </a:rPr>
              <a:t>Cloud Foundry</a:t>
            </a:r>
            <a:r>
              <a:rPr lang="es-419">
                <a:solidFill>
                  <a:srgbClr val="333333"/>
                </a:solidFill>
              </a:rPr>
              <a:t> components include a self-service application execution engine, an automation engine for application deployment and lifecycle management, and a scriptable command line interface (CLI), as well as integration with development tools to ease deployment processes. </a:t>
            </a:r>
            <a:r>
              <a:rPr b="1" lang="es-419">
                <a:solidFill>
                  <a:srgbClr val="333333"/>
                </a:solidFill>
              </a:rPr>
              <a:t>Cloud Foundry</a:t>
            </a:r>
            <a:r>
              <a:rPr lang="es-419">
                <a:solidFill>
                  <a:srgbClr val="333333"/>
                </a:solidFill>
              </a:rPr>
              <a:t> has an open architecture that includes a buildpack mechanism for adding frameworks, an application services interface, and a cloud provider interface.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sp>
        <p:nvSpPr>
          <p:cNvPr id="222" name="Shape 22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s-419"/>
              <a:t>Blue-Green Deployment</a:t>
            </a:r>
          </a:p>
        </p:txBody>
      </p:sp>
      <p:sp>
        <p:nvSpPr>
          <p:cNvPr id="223" name="Shape 223"/>
          <p:cNvSpPr txBox="1"/>
          <p:nvPr>
            <p:ph idx="1" type="body"/>
          </p:nvPr>
        </p:nvSpPr>
        <p:spPr>
          <a:xfrm>
            <a:off y="1360190" x="323528"/>
            <a:ext cy="3096299" cx="4176599"/>
          </a:xfrm>
          <a:prstGeom prst="rect">
            <a:avLst/>
          </a:prstGeom>
          <a:noFill/>
          <a:ln>
            <a:noFill/>
          </a:ln>
        </p:spPr>
        <p:txBody>
          <a:bodyPr bIns="45700" rIns="91425" lIns="91425" tIns="45700" anchor="t" anchorCtr="0">
            <a:noAutofit/>
          </a:bodyPr>
          <a:lstStyle/>
          <a:p>
            <a:pPr algn="l" rtl="0" lvl="1" marR="0" indent="-342900" marL="342900">
              <a:spcBef>
                <a:spcPts val="0"/>
              </a:spcBef>
              <a:buClr>
                <a:srgbClr val="000000"/>
              </a:buClr>
              <a:buSzPct val="100000"/>
              <a:buFont typeface="Arial"/>
              <a:buChar char="•"/>
            </a:pPr>
            <a:r>
              <a:rPr strike="noStrike" u="none" b="0" cap="none" baseline="0" sz="2000" lang="es-419" i="0">
                <a:solidFill>
                  <a:srgbClr val="000000"/>
                </a:solidFill>
                <a:latin typeface="Calibri"/>
                <a:ea typeface="Calibri"/>
                <a:cs typeface="Calibri"/>
                <a:sym typeface="Calibri"/>
              </a:rPr>
              <a:t>Map Original Route to Green</a:t>
            </a:r>
          </a:p>
          <a:p>
            <a:pPr algn="l" rtl="0" lvl="1" marR="0" indent="-342900" marL="342900">
              <a:spcBef>
                <a:spcPts val="400"/>
              </a:spcBef>
              <a:buClr>
                <a:srgbClr val="000000"/>
              </a:buClr>
              <a:buSzPct val="100000"/>
              <a:buFont typeface="Arial"/>
              <a:buChar char="•"/>
            </a:pPr>
            <a:r>
              <a:rPr strike="noStrike" u="none" b="0" cap="none" baseline="0" sz="2000" lang="es-419" i="0">
                <a:solidFill>
                  <a:srgbClr val="000000"/>
                </a:solidFill>
                <a:latin typeface="Calibri"/>
                <a:ea typeface="Calibri"/>
                <a:cs typeface="Calibri"/>
                <a:sym typeface="Calibri"/>
              </a:rPr>
              <a:t>$ cf map-route Green example.com -n demo-time</a:t>
            </a:r>
          </a:p>
          <a:p>
            <a:pPr algn="l" rtl="0" lvl="1" marR="0" indent="0" marL="0">
              <a:spcBef>
                <a:spcPts val="400"/>
              </a:spcBef>
              <a:buClr>
                <a:srgbClr val="D8D8D8"/>
              </a:buClr>
              <a:buSzPct val="25000"/>
              <a:buFont typeface="Arial"/>
              <a:buNone/>
            </a:pPr>
            <a:r>
              <a:rPr strike="noStrike" u="none" b="0" cap="none" baseline="0" sz="2000" lang="es-419" i="0">
                <a:solidFill>
                  <a:srgbClr val="000000"/>
                </a:solidFill>
                <a:latin typeface="Calibri"/>
                <a:ea typeface="Calibri"/>
                <a:cs typeface="Calibri"/>
                <a:sym typeface="Calibri"/>
              </a:rPr>
              <a:t>Binding demo-time.example.com to Green... OK</a:t>
            </a:r>
          </a:p>
        </p:txBody>
      </p:sp>
      <p:pic>
        <p:nvPicPr>
          <p:cNvPr id="224" name="Shape 224"/>
          <p:cNvPicPr preferRelativeResize="0"/>
          <p:nvPr/>
        </p:nvPicPr>
        <p:blipFill rotWithShape="1">
          <a:blip r:embed="rId3">
            <a:alphaModFix/>
          </a:blip>
          <a:srcRect t="0" b="0" r="0" l="0"/>
          <a:stretch/>
        </p:blipFill>
        <p:spPr>
          <a:xfrm>
            <a:off y="1404341" x="4591496"/>
            <a:ext cy="3124199" cx="44450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y="0" x="0"/>
          <a:ext cy="0" cx="0"/>
          <a:chOff y="0" x="0"/>
          <a:chExt cy="0" cx="0"/>
        </a:xfrm>
      </p:grpSpPr>
      <p:sp>
        <p:nvSpPr>
          <p:cNvPr id="229" name="Shape 22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s-419"/>
              <a:t>Blue-Green Deployment</a:t>
            </a:r>
          </a:p>
        </p:txBody>
      </p:sp>
      <p:sp>
        <p:nvSpPr>
          <p:cNvPr id="230" name="Shape 230"/>
          <p:cNvSpPr txBox="1"/>
          <p:nvPr>
            <p:ph idx="1" type="body"/>
          </p:nvPr>
        </p:nvSpPr>
        <p:spPr>
          <a:xfrm>
            <a:off y="1360190" x="323528"/>
            <a:ext cy="3096299" cx="4176599"/>
          </a:xfrm>
          <a:prstGeom prst="rect">
            <a:avLst/>
          </a:prstGeom>
          <a:noFill/>
          <a:ln>
            <a:noFill/>
          </a:ln>
        </p:spPr>
        <p:txBody>
          <a:bodyPr bIns="45700" rIns="91425" lIns="91425" tIns="45700" anchor="t" anchorCtr="0">
            <a:noAutofit/>
          </a:bodyPr>
          <a:lstStyle/>
          <a:p>
            <a:pPr algn="l" rtl="0" lvl="1" marR="0" indent="-342900" marL="342900">
              <a:spcBef>
                <a:spcPts val="0"/>
              </a:spcBef>
              <a:buClr>
                <a:srgbClr val="000000"/>
              </a:buClr>
              <a:buSzPct val="100000"/>
              <a:buFont typeface="Arial"/>
              <a:buChar char="•"/>
            </a:pPr>
            <a:r>
              <a:rPr strike="noStrike" u="none" b="0" cap="none" baseline="0" sz="2000" lang="es-419" i="0">
                <a:solidFill>
                  <a:srgbClr val="000000"/>
                </a:solidFill>
                <a:latin typeface="Calibri"/>
                <a:ea typeface="Calibri"/>
                <a:cs typeface="Calibri"/>
                <a:sym typeface="Calibri"/>
              </a:rPr>
              <a:t>Unmap Route to Blue</a:t>
            </a:r>
          </a:p>
          <a:p>
            <a:pPr algn="l" rtl="0" lvl="1" marR="0" indent="-342900" marL="342900">
              <a:spcBef>
                <a:spcPts val="400"/>
              </a:spcBef>
              <a:buClr>
                <a:srgbClr val="000000"/>
              </a:buClr>
              <a:buSzPct val="100000"/>
              <a:buFont typeface="Arial"/>
              <a:buChar char="•"/>
            </a:pPr>
            <a:r>
              <a:rPr strike="noStrike" u="none" b="0" cap="none" baseline="0" sz="2000" lang="es-419" i="0">
                <a:solidFill>
                  <a:srgbClr val="000000"/>
                </a:solidFill>
                <a:latin typeface="Calibri"/>
                <a:ea typeface="Calibri"/>
                <a:cs typeface="Calibri"/>
                <a:sym typeface="Calibri"/>
              </a:rPr>
              <a:t>cf unmap-route Blue example.com -n demo-time-temp</a:t>
            </a:r>
          </a:p>
          <a:p>
            <a:pPr algn="l" rtl="0" lvl="1" marR="0" indent="0" marL="0">
              <a:spcBef>
                <a:spcPts val="400"/>
              </a:spcBef>
              <a:buClr>
                <a:srgbClr val="D8D8D8"/>
              </a:buClr>
              <a:buSzPct val="25000"/>
              <a:buFont typeface="Arial"/>
              <a:buNone/>
            </a:pPr>
            <a:r>
              <a:rPr strike="noStrike" u="none" b="0" cap="none" baseline="0" sz="2000" lang="es-419" i="0">
                <a:solidFill>
                  <a:srgbClr val="000000"/>
                </a:solidFill>
                <a:latin typeface="Calibri"/>
                <a:ea typeface="Calibri"/>
                <a:cs typeface="Calibri"/>
                <a:sym typeface="Calibri"/>
              </a:rPr>
              <a:t>Unbinding demo-time.example.com from blue... OK</a:t>
            </a:r>
          </a:p>
        </p:txBody>
      </p:sp>
      <p:pic>
        <p:nvPicPr>
          <p:cNvPr id="231" name="Shape 231"/>
          <p:cNvPicPr preferRelativeResize="0"/>
          <p:nvPr/>
        </p:nvPicPr>
        <p:blipFill rotWithShape="1">
          <a:blip r:embed="rId3">
            <a:alphaModFix/>
          </a:blip>
          <a:srcRect t="0" b="0" r="0" l="0"/>
          <a:stretch/>
        </p:blipFill>
        <p:spPr>
          <a:xfrm>
            <a:off y="1400150" x="4567807"/>
            <a:ext cy="3124199" cx="444509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y="0" x="0"/>
          <a:ext cy="0" cx="0"/>
          <a:chOff y="0" x="0"/>
          <a:chExt cy="0" cx="0"/>
        </a:xfrm>
      </p:grpSpPr>
      <p:sp>
        <p:nvSpPr>
          <p:cNvPr id="236" name="Shape 23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s-419"/>
              <a:t>Blue-Green Deployment</a:t>
            </a:r>
          </a:p>
        </p:txBody>
      </p:sp>
      <p:sp>
        <p:nvSpPr>
          <p:cNvPr id="237" name="Shape 237"/>
          <p:cNvSpPr txBox="1"/>
          <p:nvPr>
            <p:ph idx="1" type="body"/>
          </p:nvPr>
        </p:nvSpPr>
        <p:spPr>
          <a:xfrm>
            <a:off y="1360190" x="323528"/>
            <a:ext cy="3096299" cx="4176599"/>
          </a:xfrm>
          <a:prstGeom prst="rect">
            <a:avLst/>
          </a:prstGeom>
          <a:noFill/>
          <a:ln>
            <a:noFill/>
          </a:ln>
        </p:spPr>
        <p:txBody>
          <a:bodyPr bIns="45700" rIns="91425" lIns="91425" tIns="45700" anchor="t" anchorCtr="0">
            <a:noAutofit/>
          </a:bodyPr>
          <a:lstStyle/>
          <a:p>
            <a:pPr algn="l" rtl="0" lvl="1" marR="0" indent="-342900" marL="342900">
              <a:spcBef>
                <a:spcPts val="0"/>
              </a:spcBef>
              <a:buClr>
                <a:srgbClr val="000000"/>
              </a:buClr>
              <a:buSzPct val="100000"/>
              <a:buFont typeface="Arial"/>
              <a:buChar char="•"/>
            </a:pPr>
            <a:r>
              <a:rPr strike="noStrike" u="none" b="0" cap="none" baseline="0" sz="2000" lang="es-419" i="0">
                <a:solidFill>
                  <a:srgbClr val="000000"/>
                </a:solidFill>
                <a:latin typeface="Calibri"/>
                <a:ea typeface="Calibri"/>
                <a:cs typeface="Calibri"/>
                <a:sym typeface="Calibri"/>
              </a:rPr>
              <a:t>Remove Temporary Route to Green</a:t>
            </a:r>
          </a:p>
          <a:p>
            <a:pPr algn="l" rtl="0" lvl="1" marR="0" indent="-342900" marL="342900">
              <a:spcBef>
                <a:spcPts val="400"/>
              </a:spcBef>
              <a:buClr>
                <a:srgbClr val="000000"/>
              </a:buClr>
              <a:buSzPct val="100000"/>
              <a:buFont typeface="Arial"/>
              <a:buChar char="•"/>
            </a:pPr>
            <a:r>
              <a:rPr strike="noStrike" u="none" b="0" cap="none" baseline="0" sz="2000" lang="es-419" i="0">
                <a:solidFill>
                  <a:srgbClr val="000000"/>
                </a:solidFill>
                <a:latin typeface="Calibri"/>
                <a:ea typeface="Calibri"/>
                <a:cs typeface="Calibri"/>
                <a:sym typeface="Calibri"/>
              </a:rPr>
              <a:t>$ cf unmap-route Green example.com -n demo-time-temp</a:t>
            </a:r>
          </a:p>
          <a:p>
            <a:pPr algn="l" rtl="0" lvl="1" marR="0" indent="-215900" marL="342900">
              <a:spcBef>
                <a:spcPts val="400"/>
              </a:spcBef>
              <a:buClr>
                <a:srgbClr val="D8D8D8"/>
              </a:buClr>
              <a:buFont typeface="Arial"/>
              <a:buNone/>
            </a:pPr>
            <a:r>
              <a:t/>
            </a:r>
            <a:endParaRPr strike="noStrike" u="none" b="0" cap="none" baseline="0" sz="2000" i="0">
              <a:solidFill>
                <a:srgbClr val="000000"/>
              </a:solidFill>
              <a:latin typeface="Calibri"/>
              <a:ea typeface="Calibri"/>
              <a:cs typeface="Calibri"/>
              <a:sym typeface="Calibri"/>
            </a:endParaRPr>
          </a:p>
        </p:txBody>
      </p:sp>
      <p:pic>
        <p:nvPicPr>
          <p:cNvPr id="238" name="Shape 238"/>
          <p:cNvPicPr preferRelativeResize="0"/>
          <p:nvPr/>
        </p:nvPicPr>
        <p:blipFill rotWithShape="1">
          <a:blip r:embed="rId3">
            <a:alphaModFix/>
          </a:blip>
          <a:srcRect t="0" b="0" r="0" l="0"/>
          <a:stretch/>
        </p:blipFill>
        <p:spPr>
          <a:xfrm>
            <a:off y="1790700" x="4499992"/>
            <a:ext cy="2019299" cx="444509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y="0" x="0"/>
          <a:ext cy="0" cx="0"/>
          <a:chOff y="0" x="0"/>
          <a:chExt cy="0" cx="0"/>
        </a:xfrm>
      </p:grpSpPr>
      <p:sp>
        <p:nvSpPr>
          <p:cNvPr id="243" name="Shape 24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Questions?</a:t>
            </a:r>
          </a:p>
        </p:txBody>
      </p:sp>
      <p:sp>
        <p:nvSpPr>
          <p:cNvPr id="244" name="Shape 244"/>
          <p:cNvSpPr txBox="1"/>
          <p:nvPr>
            <p:ph idx="1" type="body"/>
          </p:nvPr>
        </p:nvSpPr>
        <p:spPr>
          <a:xfrm>
            <a:off y="1200150" x="457200"/>
            <a:ext cy="3725699" cx="8229600"/>
          </a:xfrm>
          <a:prstGeom prst="rect">
            <a:avLst/>
          </a:prstGeom>
        </p:spPr>
        <p:txBody>
          <a:bodyPr bIns="91425" rIns="91425" lIns="91425" tIns="91425" anchor="ctr" anchorCtr="0">
            <a:noAutofit/>
          </a:bodyPr>
          <a:lstStyle/>
          <a:p>
            <a:pPr algn="ctr">
              <a:spcBef>
                <a:spcPts val="0"/>
              </a:spcBef>
              <a:buNone/>
            </a:pPr>
            <a:r>
              <a:rPr sz="9600" lang="es-419"/>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Message Bus</a:t>
            </a:r>
          </a:p>
        </p:txBody>
      </p:sp>
      <p:sp>
        <p:nvSpPr>
          <p:cNvPr id="54" name="Shape 54"/>
          <p:cNvSpPr txBox="1"/>
          <p:nvPr>
            <p:ph idx="1" type="body"/>
          </p:nvPr>
        </p:nvSpPr>
        <p:spPr>
          <a:xfrm>
            <a:off y="1285200" x="457200"/>
            <a:ext cy="3858300" cx="53670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s-419">
                <a:solidFill>
                  <a:srgbClr val="000000"/>
                </a:solidFill>
              </a:rPr>
              <a:t>Non-Persistent messaging</a:t>
            </a:r>
          </a:p>
          <a:p>
            <a:pPr rtl="0" lvl="0" indent="-381000" marL="457200">
              <a:spcBef>
                <a:spcPts val="0"/>
              </a:spcBef>
              <a:buClr>
                <a:srgbClr val="000000"/>
              </a:buClr>
              <a:buSzPct val="100000"/>
              <a:buFont typeface="Arial"/>
              <a:buChar char="●"/>
            </a:pPr>
            <a:r>
              <a:rPr sz="2400" lang="es-419">
                <a:solidFill>
                  <a:srgbClr val="000000"/>
                </a:solidFill>
              </a:rPr>
              <a:t>Pub/Sub</a:t>
            </a:r>
          </a:p>
          <a:p>
            <a:pPr rtl="0" lvl="0" indent="-381000" marL="457200">
              <a:spcBef>
                <a:spcPts val="0"/>
              </a:spcBef>
              <a:buClr>
                <a:srgbClr val="000000"/>
              </a:buClr>
              <a:buSzPct val="100000"/>
              <a:buFont typeface="Arial"/>
              <a:buChar char="●"/>
            </a:pPr>
            <a:r>
              <a:rPr sz="2400" lang="es-419">
                <a:solidFill>
                  <a:srgbClr val="000000"/>
                </a:solidFill>
              </a:rPr>
              <a:t>Queues (app events)</a:t>
            </a:r>
          </a:p>
          <a:p>
            <a:pPr rtl="0" lvl="0" indent="-381000" marL="457200">
              <a:spcBef>
                <a:spcPts val="0"/>
              </a:spcBef>
              <a:buClr>
                <a:srgbClr val="000000"/>
              </a:buClr>
              <a:buSzPct val="100000"/>
              <a:buFont typeface="Arial"/>
              <a:buChar char="●"/>
            </a:pPr>
            <a:r>
              <a:rPr sz="2400" lang="es-419">
                <a:solidFill>
                  <a:srgbClr val="000000"/>
                </a:solidFill>
              </a:rPr>
              <a:t>Directed messages (INBOX)</a:t>
            </a:r>
          </a:p>
          <a:p>
            <a:pPr rtl="0" lvl="0">
              <a:spcBef>
                <a:spcPts val="0"/>
              </a:spcBef>
              <a:buNone/>
            </a:pPr>
            <a:r>
              <a:t/>
            </a:r>
            <a:endParaRPr b="1" sz="1400">
              <a:solidFill>
                <a:srgbClr val="000000"/>
              </a:solidFill>
            </a:endParaRPr>
          </a:p>
        </p:txBody>
      </p:sp>
      <p:pic>
        <p:nvPicPr>
          <p:cNvPr id="55" name="Shape 55"/>
          <p:cNvPicPr preferRelativeResize="0"/>
          <p:nvPr/>
        </p:nvPicPr>
        <p:blipFill>
          <a:blip r:embed="rId3">
            <a:alphaModFix/>
          </a:blip>
          <a:stretch>
            <a:fillRect/>
          </a:stretch>
        </p:blipFill>
        <p:spPr>
          <a:xfrm>
            <a:off y="1679019" x="5974275"/>
            <a:ext cy="2707249" cx="271252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Router</a:t>
            </a:r>
          </a:p>
        </p:txBody>
      </p:sp>
      <p:pic>
        <p:nvPicPr>
          <p:cNvPr id="61" name="Shape 61"/>
          <p:cNvPicPr preferRelativeResize="0"/>
          <p:nvPr/>
        </p:nvPicPr>
        <p:blipFill>
          <a:blip r:embed="rId3">
            <a:alphaModFix/>
          </a:blip>
          <a:stretch>
            <a:fillRect/>
          </a:stretch>
        </p:blipFill>
        <p:spPr>
          <a:xfrm>
            <a:off y="1285200" x="5954625"/>
            <a:ext cy="3238500" cx="2381250"/>
          </a:xfrm>
          <a:prstGeom prst="rect">
            <a:avLst/>
          </a:prstGeom>
          <a:noFill/>
          <a:ln>
            <a:noFill/>
          </a:ln>
        </p:spPr>
      </p:pic>
      <p:pic>
        <p:nvPicPr>
          <p:cNvPr id="62" name="Shape 62"/>
          <p:cNvPicPr preferRelativeResize="0"/>
          <p:nvPr/>
        </p:nvPicPr>
        <p:blipFill>
          <a:blip r:embed="rId4">
            <a:alphaModFix/>
          </a:blip>
          <a:stretch>
            <a:fillRect/>
          </a:stretch>
        </p:blipFill>
        <p:spPr>
          <a:xfrm>
            <a:off y="2292175" x="5954625"/>
            <a:ext cy="2322874" cx="2322874"/>
          </a:xfrm>
          <a:prstGeom prst="rect">
            <a:avLst/>
          </a:prstGeom>
          <a:noFill/>
          <a:ln>
            <a:noFill/>
          </a:ln>
        </p:spPr>
      </p:pic>
      <p:sp>
        <p:nvSpPr>
          <p:cNvPr id="63" name="Shape 63"/>
          <p:cNvSpPr txBox="1"/>
          <p:nvPr>
            <p:ph idx="1" type="body"/>
          </p:nvPr>
        </p:nvSpPr>
        <p:spPr>
          <a:xfrm>
            <a:off y="1285200" x="164600"/>
            <a:ext cy="3858300" cx="61503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b="1" sz="2400" lang="es-419"/>
              <a:t>Load Balancing</a:t>
            </a:r>
          </a:p>
          <a:p>
            <a:pPr rtl="0" lvl="1" indent="-317500" marL="914400">
              <a:spcBef>
                <a:spcPts val="0"/>
              </a:spcBef>
              <a:buClr>
                <a:schemeClr val="dk1"/>
              </a:buClr>
              <a:buSzPct val="100000"/>
              <a:buFont typeface="Courier New"/>
              <a:buChar char="o"/>
            </a:pPr>
            <a:r>
              <a:rPr sz="1400" lang="es-419"/>
              <a:t>This could be mixed with HAProxy</a:t>
            </a:r>
          </a:p>
          <a:p>
            <a:pPr rtl="0" lvl="0" indent="-381000" marL="457200">
              <a:spcBef>
                <a:spcPts val="0"/>
              </a:spcBef>
              <a:buClr>
                <a:schemeClr val="dk1"/>
              </a:buClr>
              <a:buSzPct val="100000"/>
              <a:buFont typeface="Arial"/>
              <a:buChar char="●"/>
            </a:pPr>
            <a:r>
              <a:rPr b="1" sz="2400" lang="es-419"/>
              <a:t>Maintain Routing Table</a:t>
            </a:r>
          </a:p>
          <a:p>
            <a:pPr rtl="0" lvl="1" indent="-317500" marL="914400">
              <a:spcBef>
                <a:spcPts val="0"/>
              </a:spcBef>
              <a:buClr>
                <a:schemeClr val="dk1"/>
              </a:buClr>
              <a:buSzPct val="100000"/>
              <a:buFont typeface="Courier New"/>
              <a:buChar char="o"/>
            </a:pPr>
            <a:r>
              <a:rPr sz="1400" lang="es-419"/>
              <a:t>Dynamic Routing Table Inside NATS</a:t>
            </a:r>
          </a:p>
          <a:p>
            <a:pPr rtl="0" lvl="0" indent="-381000" marL="457200">
              <a:spcBef>
                <a:spcPts val="0"/>
              </a:spcBef>
              <a:buClr>
                <a:schemeClr val="dk1"/>
              </a:buClr>
              <a:buSzPct val="100000"/>
              <a:buFont typeface="Arial"/>
              <a:buChar char="●"/>
            </a:pPr>
            <a:r>
              <a:rPr b="1" sz="2400" lang="es-419"/>
              <a:t>Access Logs</a:t>
            </a:r>
          </a:p>
          <a:p>
            <a:pPr rtl="0" lvl="1" indent="-317500" marL="914400">
              <a:spcBef>
                <a:spcPts val="0"/>
              </a:spcBef>
              <a:buClr>
                <a:schemeClr val="dk1"/>
              </a:buClr>
              <a:buSzPct val="100000"/>
              <a:buFont typeface="Courier New"/>
              <a:buChar char="o"/>
            </a:pPr>
            <a:r>
              <a:rPr sz="1400" lang="es-419"/>
              <a:t>Just as it is done in Apache or nginx</a:t>
            </a:r>
          </a:p>
          <a:p>
            <a:pPr rtl="0"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y="0" x="0"/>
          <a:ext cy="0" cx="0"/>
          <a:chOff y="0" x="0"/>
          <a:chExt cy="0" cx="0"/>
        </a:xfrm>
      </p:grpSpPr>
      <p:sp>
        <p:nvSpPr>
          <p:cNvPr id="68" name="Shape 6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UAA</a:t>
            </a:r>
          </a:p>
        </p:txBody>
      </p:sp>
      <p:pic>
        <p:nvPicPr>
          <p:cNvPr id="69" name="Shape 69"/>
          <p:cNvPicPr preferRelativeResize="0"/>
          <p:nvPr/>
        </p:nvPicPr>
        <p:blipFill>
          <a:blip r:embed="rId3">
            <a:alphaModFix/>
          </a:blip>
          <a:stretch>
            <a:fillRect/>
          </a:stretch>
        </p:blipFill>
        <p:spPr>
          <a:xfrm>
            <a:off y="1285200" x="5289550"/>
            <a:ext cy="2939799" cx="2939799"/>
          </a:xfrm>
          <a:prstGeom prst="rect">
            <a:avLst/>
          </a:prstGeom>
          <a:noFill/>
          <a:ln>
            <a:noFill/>
          </a:ln>
        </p:spPr>
      </p:pic>
      <p:sp>
        <p:nvSpPr>
          <p:cNvPr id="70" name="Shape 70"/>
          <p:cNvSpPr txBox="1"/>
          <p:nvPr>
            <p:ph idx="1" type="body"/>
          </p:nvPr>
        </p:nvSpPr>
        <p:spPr>
          <a:xfrm>
            <a:off y="1285200" x="164575"/>
            <a:ext cy="3858300" cx="5793300"/>
          </a:xfrm>
          <a:prstGeom prst="rect">
            <a:avLst/>
          </a:prstGeom>
        </p:spPr>
        <p:txBody>
          <a:bodyPr bIns="91425" rIns="91425" lIns="91425" tIns="91425" anchor="t" anchorCtr="0">
            <a:noAutofit/>
          </a:bodyPr>
          <a:lstStyle/>
          <a:p>
            <a:pPr rtl="0" lvl="0">
              <a:spcBef>
                <a:spcPts val="0"/>
              </a:spcBef>
              <a:buClr>
                <a:schemeClr val="dk1"/>
              </a:buClr>
              <a:buFont typeface="Calibri"/>
              <a:buNone/>
            </a:pPr>
            <a:r>
              <a:t/>
            </a:r>
            <a:endParaRPr sz="1400"/>
          </a:p>
          <a:p>
            <a:pPr rtl="0" lvl="0" indent="-381000" marL="457200">
              <a:spcBef>
                <a:spcPts val="0"/>
              </a:spcBef>
              <a:buClr>
                <a:schemeClr val="dk1"/>
              </a:buClr>
              <a:buSzPct val="100000"/>
              <a:buFont typeface="Arial"/>
              <a:buChar char="●"/>
            </a:pPr>
            <a:r>
              <a:rPr b="1" sz="2400" lang="es-419"/>
              <a:t>Token Server</a:t>
            </a:r>
          </a:p>
          <a:p>
            <a:pPr rtl="0" lvl="0" indent="-381000" marL="457200">
              <a:spcBef>
                <a:spcPts val="0"/>
              </a:spcBef>
              <a:buClr>
                <a:schemeClr val="dk1"/>
              </a:buClr>
              <a:buSzPct val="100000"/>
              <a:buFont typeface="Arial"/>
              <a:buChar char="●"/>
            </a:pPr>
            <a:r>
              <a:rPr b="1" sz="2400" lang="es-419"/>
              <a:t>ID Server</a:t>
            </a:r>
          </a:p>
          <a:p>
            <a:pPr rtl="0" lvl="1" indent="-317500" marL="914400">
              <a:spcBef>
                <a:spcPts val="0"/>
              </a:spcBef>
              <a:buClr>
                <a:schemeClr val="dk1"/>
              </a:buClr>
              <a:buSzPct val="100000"/>
              <a:buFont typeface="Courier New"/>
              <a:buChar char="o"/>
            </a:pPr>
            <a:r>
              <a:rPr sz="1400" lang="es-419"/>
              <a:t>User management</a:t>
            </a:r>
          </a:p>
          <a:p>
            <a:pPr rtl="0" lvl="0" indent="-381000" marL="457200">
              <a:spcBef>
                <a:spcPts val="0"/>
              </a:spcBef>
              <a:buClr>
                <a:schemeClr val="dk1"/>
              </a:buClr>
              <a:buSzPct val="100000"/>
              <a:buFont typeface="Arial"/>
              <a:buChar char="●"/>
            </a:pPr>
            <a:r>
              <a:rPr b="1" sz="2400" lang="es-419"/>
              <a:t>OAuth Scopes</a:t>
            </a:r>
          </a:p>
          <a:p>
            <a:pPr rtl="0" lvl="1" indent="-317500" marL="914400">
              <a:spcBef>
                <a:spcPts val="0"/>
              </a:spcBef>
              <a:buClr>
                <a:schemeClr val="dk1"/>
              </a:buClr>
              <a:buSzPct val="100000"/>
              <a:buFont typeface="Courier New"/>
              <a:buChar char="o"/>
            </a:pPr>
            <a:r>
              <a:rPr sz="1400" lang="es-419"/>
              <a:t>Group management</a:t>
            </a:r>
          </a:p>
          <a:p>
            <a:pPr rtl="0" lvl="0" indent="-381000" marL="457200">
              <a:spcBef>
                <a:spcPts val="0"/>
              </a:spcBef>
              <a:buClr>
                <a:schemeClr val="dk1"/>
              </a:buClr>
              <a:buSzPct val="100000"/>
              <a:buFont typeface="Arial"/>
              <a:buChar char="●"/>
            </a:pPr>
            <a:r>
              <a:rPr b="1" sz="2400" lang="es-419"/>
              <a:t>User Access Auditing</a:t>
            </a:r>
          </a:p>
          <a:p>
            <a:pPr rtl="0"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Cloud Controller</a:t>
            </a:r>
          </a:p>
        </p:txBody>
      </p:sp>
      <p:pic>
        <p:nvPicPr>
          <p:cNvPr id="76" name="Shape 76"/>
          <p:cNvPicPr preferRelativeResize="0"/>
          <p:nvPr/>
        </p:nvPicPr>
        <p:blipFill>
          <a:blip r:embed="rId3">
            <a:alphaModFix/>
          </a:blip>
          <a:stretch>
            <a:fillRect/>
          </a:stretch>
        </p:blipFill>
        <p:spPr>
          <a:xfrm>
            <a:off y="1946925" x="5367625"/>
            <a:ext cy="2147374" cx="2987625"/>
          </a:xfrm>
          <a:prstGeom prst="rect">
            <a:avLst/>
          </a:prstGeom>
          <a:noFill/>
          <a:ln>
            <a:noFill/>
          </a:ln>
        </p:spPr>
      </p:pic>
      <p:sp>
        <p:nvSpPr>
          <p:cNvPr id="77" name="Shape 77"/>
          <p:cNvSpPr txBox="1"/>
          <p:nvPr>
            <p:ph idx="1" type="body"/>
          </p:nvPr>
        </p:nvSpPr>
        <p:spPr>
          <a:xfrm>
            <a:off y="1285200" x="164575"/>
            <a:ext cy="3858300" cx="5324699"/>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s-419">
                <a:solidFill>
                  <a:srgbClr val="000000"/>
                </a:solidFill>
              </a:rPr>
              <a:t>App Expected State</a:t>
            </a:r>
          </a:p>
          <a:p>
            <a:pPr rtl="0" lvl="0" indent="-381000" marL="457200">
              <a:spcBef>
                <a:spcPts val="0"/>
              </a:spcBef>
              <a:buClr>
                <a:srgbClr val="000000"/>
              </a:buClr>
              <a:buSzPct val="100000"/>
              <a:buFont typeface="Arial"/>
              <a:buChar char="●"/>
            </a:pPr>
            <a:r>
              <a:rPr sz="2400" lang="es-419">
                <a:solidFill>
                  <a:srgbClr val="000000"/>
                </a:solidFill>
              </a:rPr>
              <a:t>Permissions / Authz</a:t>
            </a:r>
          </a:p>
          <a:p>
            <a:pPr rtl="0" lvl="0" indent="-381000" marL="457200">
              <a:spcBef>
                <a:spcPts val="0"/>
              </a:spcBef>
              <a:buClr>
                <a:srgbClr val="000000"/>
              </a:buClr>
              <a:buSzPct val="100000"/>
              <a:buFont typeface="Arial"/>
              <a:buChar char="●"/>
            </a:pPr>
            <a:r>
              <a:rPr sz="2400" lang="es-419">
                <a:solidFill>
                  <a:srgbClr val="000000"/>
                </a:solidFill>
              </a:rPr>
              <a:t>Orgs / Spaces / Users</a:t>
            </a:r>
          </a:p>
          <a:p>
            <a:pPr rtl="0" lvl="0" indent="-381000" marL="457200">
              <a:spcBef>
                <a:spcPts val="0"/>
              </a:spcBef>
              <a:buClr>
                <a:srgbClr val="000000"/>
              </a:buClr>
              <a:buSzPct val="100000"/>
              <a:buFont typeface="Arial"/>
              <a:buChar char="●"/>
            </a:pPr>
            <a:r>
              <a:rPr sz="2400" lang="es-419">
                <a:solidFill>
                  <a:srgbClr val="000000"/>
                </a:solidFill>
              </a:rPr>
              <a:t>Services Management</a:t>
            </a:r>
          </a:p>
          <a:p>
            <a:pPr rtl="0" lvl="0" indent="-381000" marL="457200">
              <a:spcBef>
                <a:spcPts val="0"/>
              </a:spcBef>
              <a:buClr>
                <a:srgbClr val="000000"/>
              </a:buClr>
              <a:buSzPct val="100000"/>
              <a:buFont typeface="Arial"/>
              <a:buChar char="●"/>
            </a:pPr>
            <a:r>
              <a:rPr sz="2400" lang="es-419">
                <a:solidFill>
                  <a:srgbClr val="000000"/>
                </a:solidFill>
              </a:rPr>
              <a:t>App Placement</a:t>
            </a:r>
          </a:p>
          <a:p>
            <a:pPr rtl="0" lvl="0" indent="-381000" marL="457200">
              <a:spcBef>
                <a:spcPts val="0"/>
              </a:spcBef>
              <a:buClr>
                <a:srgbClr val="000000"/>
              </a:buClr>
              <a:buSzPct val="100000"/>
              <a:buFont typeface="Arial"/>
              <a:buChar char="●"/>
            </a:pPr>
            <a:r>
              <a:rPr sz="2400" lang="es-419">
                <a:solidFill>
                  <a:srgbClr val="000000"/>
                </a:solidFill>
              </a:rPr>
              <a:t>App Desired State Convergence</a:t>
            </a:r>
          </a:p>
          <a:p>
            <a:pPr rtl="0" lvl="0" indent="-381000" marL="457200">
              <a:spcBef>
                <a:spcPts val="0"/>
              </a:spcBef>
              <a:buClr>
                <a:srgbClr val="000000"/>
              </a:buClr>
              <a:buSzPct val="100000"/>
              <a:buFont typeface="Arial"/>
              <a:buChar char="●"/>
            </a:pPr>
            <a:r>
              <a:rPr sz="2400" lang="es-419">
                <a:solidFill>
                  <a:srgbClr val="000000"/>
                </a:solidFill>
              </a:rPr>
              <a:t>Auditing / Journaling</a:t>
            </a:r>
          </a:p>
          <a:p>
            <a:pPr rtl="0" lvl="0" indent="-381000" marL="457200">
              <a:spcBef>
                <a:spcPts val="0"/>
              </a:spcBef>
              <a:buClr>
                <a:srgbClr val="000000"/>
              </a:buClr>
              <a:buSzPct val="100000"/>
              <a:buFont typeface="Arial"/>
              <a:buChar char="●"/>
            </a:pPr>
            <a:r>
              <a:rPr sz="2400" lang="es-419">
                <a:solidFill>
                  <a:srgbClr val="000000"/>
                </a:solidFill>
              </a:rPr>
              <a:t>Billing Events</a:t>
            </a:r>
          </a:p>
          <a:p>
            <a:pPr rtl="0" lvl="0" indent="-381000" marL="457200">
              <a:spcBef>
                <a:spcPts val="0"/>
              </a:spcBef>
              <a:buClr>
                <a:srgbClr val="000000"/>
              </a:buClr>
              <a:buSzPct val="100000"/>
              <a:buFont typeface="Arial"/>
              <a:buChar char="●"/>
            </a:pPr>
            <a:r>
              <a:rPr sz="2400" lang="es-419">
                <a:solidFill>
                  <a:srgbClr val="000000"/>
                </a:solidFill>
              </a:rPr>
              <a:t>Blob Storage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HM9000 - Health Manager</a:t>
            </a:r>
          </a:p>
        </p:txBody>
      </p:sp>
      <p:pic>
        <p:nvPicPr>
          <p:cNvPr id="83" name="Shape 83"/>
          <p:cNvPicPr preferRelativeResize="0"/>
          <p:nvPr/>
        </p:nvPicPr>
        <p:blipFill>
          <a:blip r:embed="rId3">
            <a:alphaModFix/>
          </a:blip>
          <a:stretch>
            <a:fillRect/>
          </a:stretch>
        </p:blipFill>
        <p:spPr>
          <a:xfrm>
            <a:off y="1641622" x="5764900"/>
            <a:ext cy="2690803" cx="2690775"/>
          </a:xfrm>
          <a:prstGeom prst="rect">
            <a:avLst/>
          </a:prstGeom>
          <a:noFill/>
          <a:ln>
            <a:noFill/>
          </a:ln>
        </p:spPr>
      </p:pic>
      <p:sp>
        <p:nvSpPr>
          <p:cNvPr id="84" name="Shape 84"/>
          <p:cNvSpPr txBox="1"/>
          <p:nvPr>
            <p:ph idx="1" type="body"/>
          </p:nvPr>
        </p:nvSpPr>
        <p:spPr>
          <a:xfrm>
            <a:off y="1285200" x="164575"/>
            <a:ext cy="3858300" cx="5391899"/>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s-419">
                <a:solidFill>
                  <a:srgbClr val="000000"/>
                </a:solidFill>
              </a:rPr>
              <a:t>Maintains the </a:t>
            </a:r>
            <a:r>
              <a:rPr b="1" sz="2400" lang="es-419">
                <a:solidFill>
                  <a:srgbClr val="000000"/>
                </a:solidFill>
              </a:rPr>
              <a:t>actual</a:t>
            </a:r>
            <a:r>
              <a:rPr sz="2400" lang="es-419">
                <a:solidFill>
                  <a:srgbClr val="000000"/>
                </a:solidFill>
              </a:rPr>
              <a:t> state of apps</a:t>
            </a:r>
          </a:p>
          <a:p>
            <a:pPr rtl="0" lvl="0" indent="-381000" marL="457200">
              <a:spcBef>
                <a:spcPts val="0"/>
              </a:spcBef>
              <a:buClr>
                <a:srgbClr val="000000"/>
              </a:buClr>
              <a:buSzPct val="100000"/>
              <a:buFont typeface="Arial"/>
              <a:buChar char="●"/>
            </a:pPr>
            <a:r>
              <a:rPr sz="2400" lang="es-419">
                <a:solidFill>
                  <a:srgbClr val="000000"/>
                </a:solidFill>
              </a:rPr>
              <a:t>Compares to the </a:t>
            </a:r>
            <a:r>
              <a:rPr b="1" sz="2400" lang="es-419">
                <a:solidFill>
                  <a:srgbClr val="000000"/>
                </a:solidFill>
              </a:rPr>
              <a:t>expected</a:t>
            </a:r>
            <a:r>
              <a:rPr sz="2400" lang="es-419">
                <a:solidFill>
                  <a:srgbClr val="000000"/>
                </a:solidFill>
              </a:rPr>
              <a:t> state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DEA - Warden - Buildpacks</a:t>
            </a:r>
          </a:p>
        </p:txBody>
      </p:sp>
      <p:pic>
        <p:nvPicPr>
          <p:cNvPr id="90" name="Shape 90"/>
          <p:cNvPicPr preferRelativeResize="0"/>
          <p:nvPr/>
        </p:nvPicPr>
        <p:blipFill>
          <a:blip r:embed="rId3">
            <a:alphaModFix/>
          </a:blip>
          <a:stretch>
            <a:fillRect/>
          </a:stretch>
        </p:blipFill>
        <p:spPr>
          <a:xfrm>
            <a:off y="1987200" x="5953600"/>
            <a:ext cy="2298097" cx="2298074"/>
          </a:xfrm>
          <a:prstGeom prst="rect">
            <a:avLst/>
          </a:prstGeom>
          <a:noFill/>
          <a:ln>
            <a:noFill/>
          </a:ln>
        </p:spPr>
      </p:pic>
      <p:sp>
        <p:nvSpPr>
          <p:cNvPr id="91" name="Shape 91"/>
          <p:cNvSpPr txBox="1"/>
          <p:nvPr>
            <p:ph idx="1" type="body"/>
          </p:nvPr>
        </p:nvSpPr>
        <p:spPr>
          <a:xfrm>
            <a:off y="1207100" x="164575"/>
            <a:ext cy="3858300" cx="6340199"/>
          </a:xfrm>
          <a:prstGeom prst="rect">
            <a:avLst/>
          </a:prstGeom>
        </p:spPr>
        <p:txBody>
          <a:bodyPr bIns="91425" rIns="91425" lIns="91425" tIns="91425" anchor="t" anchorCtr="0">
            <a:noAutofit/>
          </a:bodyPr>
          <a:lstStyle/>
          <a:p>
            <a:pPr rtl="0" lvl="0">
              <a:spcBef>
                <a:spcPts val="0"/>
              </a:spcBef>
              <a:buClr>
                <a:srgbClr val="808080"/>
              </a:buClr>
              <a:buSzPct val="25000"/>
              <a:buFont typeface="Arial"/>
              <a:buNone/>
            </a:pPr>
            <a:r>
              <a:rPr b="1" sz="2400" lang="es-419">
                <a:solidFill>
                  <a:srgbClr val="000000"/>
                </a:solidFill>
              </a:rPr>
              <a:t>DEA (Droplets Execution Agent):</a:t>
            </a:r>
          </a:p>
          <a:p>
            <a:pPr rtl="0" lvl="0" indent="-381000" marL="457200">
              <a:spcBef>
                <a:spcPts val="0"/>
              </a:spcBef>
              <a:buClr>
                <a:srgbClr val="000000"/>
              </a:buClr>
              <a:buSzPct val="100000"/>
              <a:buFont typeface="Arial"/>
              <a:buChar char="●"/>
            </a:pPr>
            <a:r>
              <a:rPr sz="2400" lang="es-419">
                <a:solidFill>
                  <a:srgbClr val="000000"/>
                </a:solidFill>
              </a:rPr>
              <a:t>Manage Linux containers (Warden)</a:t>
            </a:r>
          </a:p>
          <a:p>
            <a:pPr rtl="0" lvl="0" indent="-381000" marL="457200">
              <a:spcBef>
                <a:spcPts val="0"/>
              </a:spcBef>
              <a:buClr>
                <a:srgbClr val="000000"/>
              </a:buClr>
              <a:buSzPct val="100000"/>
              <a:buFont typeface="Arial"/>
              <a:buChar char="●"/>
            </a:pPr>
            <a:r>
              <a:rPr sz="2400" lang="es-419">
                <a:solidFill>
                  <a:srgbClr val="000000"/>
                </a:solidFill>
              </a:rPr>
              <a:t>Manage app lifecycle</a:t>
            </a:r>
          </a:p>
          <a:p>
            <a:pPr rtl="0" lvl="0" indent="-381000" marL="457200">
              <a:spcBef>
                <a:spcPts val="0"/>
              </a:spcBef>
              <a:buClr>
                <a:srgbClr val="000000"/>
              </a:buClr>
              <a:buSzPct val="100000"/>
              <a:buFont typeface="Arial"/>
              <a:buChar char="●"/>
            </a:pPr>
            <a:r>
              <a:rPr sz="2400" lang="es-419">
                <a:solidFill>
                  <a:srgbClr val="000000"/>
                </a:solidFill>
              </a:rPr>
              <a:t>App log and file streaming</a:t>
            </a:r>
          </a:p>
          <a:p>
            <a:pPr rtl="0" lvl="0" indent="-381000" marL="457200">
              <a:spcBef>
                <a:spcPts val="0"/>
              </a:spcBef>
              <a:buClr>
                <a:srgbClr val="000000"/>
              </a:buClr>
              <a:buSzPct val="100000"/>
              <a:buFont typeface="Arial"/>
              <a:buChar char="●"/>
            </a:pPr>
            <a:r>
              <a:rPr sz="2400" lang="es-419">
                <a:solidFill>
                  <a:srgbClr val="000000"/>
                </a:solidFill>
              </a:rPr>
              <a:t>Apps and DEA heartbeats</a:t>
            </a:r>
          </a:p>
          <a:p>
            <a:pPr rtl="0">
              <a:spcBef>
                <a:spcPts val="0"/>
              </a:spcBef>
              <a:buNone/>
            </a:pPr>
            <a:r>
              <a:rPr b="1" sz="2400" lang="es-419">
                <a:solidFill>
                  <a:srgbClr val="000000"/>
                </a:solidFill>
              </a:rPr>
              <a:t>Buildpacks:</a:t>
            </a:r>
          </a:p>
          <a:p>
            <a:pPr rtl="0" lvl="0" indent="-381000" marL="457200">
              <a:spcBef>
                <a:spcPts val="0"/>
              </a:spcBef>
              <a:buClr>
                <a:srgbClr val="000000"/>
              </a:buClr>
              <a:buSzPct val="100000"/>
              <a:buFont typeface="Arial"/>
              <a:buChar char="●"/>
            </a:pPr>
            <a:r>
              <a:rPr sz="2400" lang="es-419">
                <a:solidFill>
                  <a:srgbClr val="000000"/>
                </a:solidFill>
              </a:rPr>
              <a:t>Staging</a:t>
            </a:r>
          </a:p>
          <a:p>
            <a:pPr rtl="0" lvl="1" indent="-317500" marL="914400">
              <a:spcBef>
                <a:spcPts val="0"/>
              </a:spcBef>
              <a:buClr>
                <a:srgbClr val="000000"/>
              </a:buClr>
              <a:buSzPct val="100000"/>
              <a:buFont typeface="Courier New"/>
              <a:buChar char="o"/>
            </a:pPr>
            <a:r>
              <a:rPr sz="1400" lang="es-419">
                <a:solidFill>
                  <a:srgbClr val="000000"/>
                </a:solidFill>
              </a:rPr>
              <a:t>Detect, Compile, Release</a:t>
            </a:r>
          </a:p>
          <a:p>
            <a:pPr rtl="0" lvl="0" indent="-381000" marL="457200">
              <a:spcBef>
                <a:spcPts val="0"/>
              </a:spcBef>
              <a:buClr>
                <a:srgbClr val="000000"/>
              </a:buClr>
              <a:buSzPct val="100000"/>
              <a:buFont typeface="Arial"/>
              <a:buChar char="●"/>
            </a:pPr>
            <a:r>
              <a:rPr sz="2400" lang="es-419">
                <a:solidFill>
                  <a:srgbClr val="000000"/>
                </a:solidFill>
              </a:rPr>
              <a:t>Configure droplet</a:t>
            </a:r>
          </a:p>
          <a:p>
            <a:pPr rtl="0" lvl="1" indent="-317500" marL="914400">
              <a:spcBef>
                <a:spcPts val="0"/>
              </a:spcBef>
              <a:buClr>
                <a:srgbClr val="000000"/>
              </a:buClr>
              <a:buSzPct val="100000"/>
              <a:buFont typeface="Courier New"/>
              <a:buChar char="o"/>
            </a:pPr>
            <a:r>
              <a:rPr sz="1400" lang="es-419">
                <a:solidFill>
                  <a:srgbClr val="000000"/>
                </a:solidFill>
              </a:rPr>
              <a:t>Runtime (Ruby/Java/Node/Python)</a:t>
            </a:r>
          </a:p>
          <a:p>
            <a:pPr rtl="0" lvl="1" indent="-317500" marL="914400">
              <a:spcBef>
                <a:spcPts val="0"/>
              </a:spcBef>
              <a:buClr>
                <a:srgbClr val="000000"/>
              </a:buClr>
              <a:buSzPct val="100000"/>
              <a:buFont typeface="Courier New"/>
              <a:buChar char="o"/>
            </a:pPr>
            <a:r>
              <a:rPr sz="1400" lang="es-419">
                <a:solidFill>
                  <a:srgbClr val="000000"/>
                </a:solidFill>
              </a:rPr>
              <a:t>Container (Tomcat/Websphere)</a:t>
            </a:r>
          </a:p>
          <a:p>
            <a:pPr rtl="0" lvl="1" indent="-317500" marL="914400">
              <a:spcBef>
                <a:spcPts val="0"/>
              </a:spcBef>
              <a:buClr>
                <a:srgbClr val="000000"/>
              </a:buClr>
              <a:buSzPct val="100000"/>
              <a:buFont typeface="Courier New"/>
              <a:buChar char="o"/>
            </a:pPr>
            <a:r>
              <a:rPr sz="1400" lang="es-419">
                <a:solidFill>
                  <a:srgbClr val="000000"/>
                </a:solidFill>
              </a:rPr>
              <a:t>Application (.WAR, .rb, .py) </a:t>
            </a:r>
          </a:p>
          <a:p>
            <a:pPr rtl="0" lvl="0">
              <a:spcBef>
                <a:spcPts val="0"/>
              </a:spcBef>
              <a:buNone/>
            </a:pPr>
            <a:r>
              <a:t/>
            </a:r>
            <a:endParaRPr b="1" sz="2400">
              <a:solidFill>
                <a:srgbClr val="000000"/>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s-419"/>
              <a:t>Service Broker</a:t>
            </a:r>
          </a:p>
        </p:txBody>
      </p:sp>
      <p:pic>
        <p:nvPicPr>
          <p:cNvPr id="97" name="Shape 97"/>
          <p:cNvPicPr preferRelativeResize="0"/>
          <p:nvPr/>
        </p:nvPicPr>
        <p:blipFill>
          <a:blip r:embed="rId3">
            <a:alphaModFix/>
          </a:blip>
          <a:stretch>
            <a:fillRect/>
          </a:stretch>
        </p:blipFill>
        <p:spPr>
          <a:xfrm>
            <a:off y="1372950" x="5694500"/>
            <a:ext cy="3240925" cx="3240925"/>
          </a:xfrm>
          <a:prstGeom prst="rect">
            <a:avLst/>
          </a:prstGeom>
          <a:noFill/>
          <a:ln>
            <a:noFill/>
          </a:ln>
        </p:spPr>
      </p:pic>
      <p:sp>
        <p:nvSpPr>
          <p:cNvPr id="98" name="Shape 98"/>
          <p:cNvSpPr txBox="1"/>
          <p:nvPr>
            <p:ph idx="1" type="body"/>
          </p:nvPr>
        </p:nvSpPr>
        <p:spPr>
          <a:xfrm>
            <a:off y="1285200" x="164575"/>
            <a:ext cy="3858300" cx="58602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s-419">
                <a:solidFill>
                  <a:srgbClr val="000000"/>
                </a:solidFill>
              </a:rPr>
              <a:t>Makes create / delete / bind / unbind calls to service nodes</a:t>
            </a:r>
          </a:p>
          <a:p>
            <a:pPr rtl="0" lvl="0" indent="-381000" marL="457200">
              <a:spcBef>
                <a:spcPts val="0"/>
              </a:spcBef>
              <a:buClr>
                <a:srgbClr val="000000"/>
              </a:buClr>
              <a:buSzPct val="100000"/>
              <a:buFont typeface="Arial"/>
              <a:buChar char="●"/>
            </a:pPr>
            <a:r>
              <a:rPr sz="2400" lang="es-419">
                <a:solidFill>
                  <a:srgbClr val="000000"/>
                </a:solidFill>
              </a:rPr>
              <a:t>Requests inventory of existing instances and bindings from cloud controller for caching, orphan management etc.</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