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3"/>
  </p:notesMasterIdLst>
  <p:sldIdLst>
    <p:sldId id="474" r:id="rId2"/>
    <p:sldId id="257" r:id="rId3"/>
    <p:sldId id="256" r:id="rId4"/>
    <p:sldId id="448" r:id="rId5"/>
    <p:sldId id="446" r:id="rId6"/>
    <p:sldId id="472" r:id="rId7"/>
    <p:sldId id="451" r:id="rId8"/>
    <p:sldId id="456" r:id="rId9"/>
    <p:sldId id="453" r:id="rId10"/>
    <p:sldId id="471" r:id="rId11"/>
    <p:sldId id="4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49"/>
    <p:restoredTop sz="94648"/>
  </p:normalViewPr>
  <p:slideViewPr>
    <p:cSldViewPr snapToGrid="0" snapToObjects="1">
      <p:cViewPr varScale="1">
        <p:scale>
          <a:sx n="112" d="100"/>
          <a:sy n="112" d="100"/>
        </p:scale>
        <p:origin x="208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5" Type="http://schemas.openxmlformats.org/officeDocument/2006/relationships/image" Target="../media/image19.jp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5" Type="http://schemas.openxmlformats.org/officeDocument/2006/relationships/image" Target="../media/image19.jp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930950-776A-491F-9C98-3D81DF65140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29C0CBEA-C011-4899-AA66-95443EE493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Primary producers represent  a minor  fraction of the overall picoplankton community… </a:t>
          </a:r>
        </a:p>
      </dgm:t>
    </dgm:pt>
    <dgm:pt modelId="{979257F8-081A-4F28-B099-739815A9DB3E}" type="parTrans" cxnId="{58BFA622-7F57-49B4-98CB-DC196A9E4A9F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F46C26A-28CB-45BB-B15F-CD261B69604D}" type="sibTrans" cxnId="{58BFA622-7F57-49B4-98CB-DC196A9E4A9F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9668909-D2AC-4AE6-98B3-43DB304A6C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Sampling depth and geographical provinces  represent  respectively the main environmental drivers  shaping PPE abundance in global oceans.</a:t>
          </a:r>
        </a:p>
      </dgm:t>
    </dgm:pt>
    <dgm:pt modelId="{7DC21AFA-82A1-4EE9-AC87-4963C7136E93}" type="parTrans" cxnId="{878D79DB-CB07-434E-902A-72F82162ECFC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25BA731-ECC2-4BA6-8011-B9E0406CA5C4}" type="sibTrans" cxnId="{878D79DB-CB07-434E-902A-72F82162ECFC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C353A73-1FA2-4A48-89C6-8F298B453E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noProof="0" dirty="0"/>
            <a:t>To go further in the analysis, it would have to extract a lot more data and carry out a principal component analysis</a:t>
          </a:r>
        </a:p>
      </dgm:t>
    </dgm:pt>
    <dgm:pt modelId="{505AA8B1-111E-7E4A-B9C6-A8C3953E3BFC}" type="parTrans" cxnId="{5DAC1765-A675-2A43-B2F1-26F5644DDBAB}">
      <dgm:prSet/>
      <dgm:spPr/>
      <dgm:t>
        <a:bodyPr/>
        <a:lstStyle/>
        <a:p>
          <a:endParaRPr lang="fr-FR"/>
        </a:p>
      </dgm:t>
    </dgm:pt>
    <dgm:pt modelId="{282962EE-3F2C-FB4F-BBC1-5C67E4D06179}" type="sibTrans" cxnId="{5DAC1765-A675-2A43-B2F1-26F5644DDBAB}">
      <dgm:prSet/>
      <dgm:spPr/>
      <dgm:t>
        <a:bodyPr/>
        <a:lstStyle/>
        <a:p>
          <a:endParaRPr lang="fr-FR"/>
        </a:p>
      </dgm:t>
    </dgm:pt>
    <dgm:pt modelId="{DBF039DA-0B82-440E-BAB5-2F22ACCC1ADF}" type="pres">
      <dgm:prSet presAssocID="{C6930950-776A-491F-9C98-3D81DF651409}" presName="root" presStyleCnt="0">
        <dgm:presLayoutVars>
          <dgm:dir/>
          <dgm:resizeHandles val="exact"/>
        </dgm:presLayoutVars>
      </dgm:prSet>
      <dgm:spPr/>
    </dgm:pt>
    <dgm:pt modelId="{CCF92265-78D9-4100-A932-FD2473671118}" type="pres">
      <dgm:prSet presAssocID="{29C0CBEA-C011-4899-AA66-95443EE4936A}" presName="compNode" presStyleCnt="0"/>
      <dgm:spPr/>
    </dgm:pt>
    <dgm:pt modelId="{8CBEC593-06FB-49EE-9833-F063626D5FAE}" type="pres">
      <dgm:prSet presAssocID="{29C0CBEA-C011-4899-AA66-95443EE4936A}" presName="bgRect" presStyleLbl="bgShp" presStyleIdx="0" presStyleCnt="3"/>
      <dgm:spPr/>
    </dgm:pt>
    <dgm:pt modelId="{3B48EB3B-51DB-4746-8A99-94212E8E23E3}" type="pres">
      <dgm:prSet presAssocID="{29C0CBEA-C011-4899-AA66-95443EE4936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lle"/>
        </a:ext>
      </dgm:extLst>
    </dgm:pt>
    <dgm:pt modelId="{426F04CC-54BB-4A74-AE7B-CE0378B0D1A3}" type="pres">
      <dgm:prSet presAssocID="{29C0CBEA-C011-4899-AA66-95443EE4936A}" presName="spaceRect" presStyleCnt="0"/>
      <dgm:spPr/>
    </dgm:pt>
    <dgm:pt modelId="{56B31511-A020-4A22-A370-82B3CCA2F291}" type="pres">
      <dgm:prSet presAssocID="{29C0CBEA-C011-4899-AA66-95443EE4936A}" presName="parTx" presStyleLbl="revTx" presStyleIdx="0" presStyleCnt="3">
        <dgm:presLayoutVars>
          <dgm:chMax val="0"/>
          <dgm:chPref val="0"/>
        </dgm:presLayoutVars>
      </dgm:prSet>
      <dgm:spPr/>
    </dgm:pt>
    <dgm:pt modelId="{DDDE32FE-3971-4BA4-8F53-423D0946D437}" type="pres">
      <dgm:prSet presAssocID="{5F46C26A-28CB-45BB-B15F-CD261B69604D}" presName="sibTrans" presStyleCnt="0"/>
      <dgm:spPr/>
    </dgm:pt>
    <dgm:pt modelId="{930957EE-7E4C-46D8-AE31-81DC15CE876D}" type="pres">
      <dgm:prSet presAssocID="{A9668909-D2AC-4AE6-98B3-43DB304A6C85}" presName="compNode" presStyleCnt="0"/>
      <dgm:spPr/>
    </dgm:pt>
    <dgm:pt modelId="{0F7E1E23-F199-437D-A57B-2866A8FEE3E2}" type="pres">
      <dgm:prSet presAssocID="{A9668909-D2AC-4AE6-98B3-43DB304A6C85}" presName="bgRect" presStyleLbl="bgShp" presStyleIdx="1" presStyleCnt="3"/>
      <dgm:spPr/>
    </dgm:pt>
    <dgm:pt modelId="{E24B1651-EE27-405E-843F-C078B77AC269}" type="pres">
      <dgm:prSet presAssocID="{A9668909-D2AC-4AE6-98B3-43DB304A6C8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18AE7436-33DE-49EA-A082-4C0042242966}" type="pres">
      <dgm:prSet presAssocID="{A9668909-D2AC-4AE6-98B3-43DB304A6C85}" presName="spaceRect" presStyleCnt="0"/>
      <dgm:spPr/>
    </dgm:pt>
    <dgm:pt modelId="{7D184BA4-AFA9-46F3-9236-B1B1A950F68A}" type="pres">
      <dgm:prSet presAssocID="{A9668909-D2AC-4AE6-98B3-43DB304A6C85}" presName="parTx" presStyleLbl="revTx" presStyleIdx="1" presStyleCnt="3">
        <dgm:presLayoutVars>
          <dgm:chMax val="0"/>
          <dgm:chPref val="0"/>
        </dgm:presLayoutVars>
      </dgm:prSet>
      <dgm:spPr/>
    </dgm:pt>
    <dgm:pt modelId="{98770E31-9D50-5B42-8D5C-0AA1BE5E1263}" type="pres">
      <dgm:prSet presAssocID="{B25BA731-ECC2-4BA6-8011-B9E0406CA5C4}" presName="sibTrans" presStyleCnt="0"/>
      <dgm:spPr/>
    </dgm:pt>
    <dgm:pt modelId="{B6DB85B2-9E5E-EE45-91D3-E5DE1E82455E}" type="pres">
      <dgm:prSet presAssocID="{FC353A73-1FA2-4A48-89C6-8F298B453E0A}" presName="compNode" presStyleCnt="0"/>
      <dgm:spPr/>
    </dgm:pt>
    <dgm:pt modelId="{279F3C66-5199-EC48-87DA-9483FF4393EA}" type="pres">
      <dgm:prSet presAssocID="{FC353A73-1FA2-4A48-89C6-8F298B453E0A}" presName="bgRect" presStyleLbl="bgShp" presStyleIdx="2" presStyleCnt="3"/>
      <dgm:spPr/>
    </dgm:pt>
    <dgm:pt modelId="{A4BEB1F9-40FF-8C41-9F45-CAB30CD9B4B6}" type="pres">
      <dgm:prSet presAssocID="{FC353A73-1FA2-4A48-89C6-8F298B453E0A}" presName="iconRect" presStyleLbl="node1" presStyleIdx="2" presStyleCnt="3"/>
      <dgm:spPr>
        <a:blipFill>
          <a:blip xmlns:r="http://schemas.openxmlformats.org/officeDocument/2006/relationships" r:embed="rId5">
            <a:duotone>
              <a:schemeClr val="accent1">
                <a:hueOff val="349283"/>
                <a:satOff val="-6256"/>
                <a:lumOff val="26585"/>
                <a:alphaOff val="0"/>
                <a:shade val="20000"/>
                <a:satMod val="200000"/>
              </a:schemeClr>
              <a:schemeClr val="accent1">
                <a:hueOff val="349283"/>
                <a:satOff val="-6256"/>
                <a:lumOff val="26585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EDDB6943-1125-7641-B780-0D069E697E17}" type="pres">
      <dgm:prSet presAssocID="{FC353A73-1FA2-4A48-89C6-8F298B453E0A}" presName="spaceRect" presStyleCnt="0"/>
      <dgm:spPr/>
    </dgm:pt>
    <dgm:pt modelId="{C0CABA13-7DF6-1A42-8954-18580ED1A122}" type="pres">
      <dgm:prSet presAssocID="{FC353A73-1FA2-4A48-89C6-8F298B453E0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8BFA622-7F57-49B4-98CB-DC196A9E4A9F}" srcId="{C6930950-776A-491F-9C98-3D81DF651409}" destId="{29C0CBEA-C011-4899-AA66-95443EE4936A}" srcOrd="0" destOrd="0" parTransId="{979257F8-081A-4F28-B099-739815A9DB3E}" sibTransId="{5F46C26A-28CB-45BB-B15F-CD261B69604D}"/>
    <dgm:cxn modelId="{2F6AD642-0CAB-6E4C-8AC7-099EB6846C0D}" type="presOf" srcId="{A9668909-D2AC-4AE6-98B3-43DB304A6C85}" destId="{7D184BA4-AFA9-46F3-9236-B1B1A950F68A}" srcOrd="0" destOrd="0" presId="urn:microsoft.com/office/officeart/2018/2/layout/IconVerticalSolidList"/>
    <dgm:cxn modelId="{FDA2C15A-E6EB-B642-B276-37E8DFAF37AD}" type="presOf" srcId="{29C0CBEA-C011-4899-AA66-95443EE4936A}" destId="{56B31511-A020-4A22-A370-82B3CCA2F291}" srcOrd="0" destOrd="0" presId="urn:microsoft.com/office/officeart/2018/2/layout/IconVerticalSolidList"/>
    <dgm:cxn modelId="{5DAC1765-A675-2A43-B2F1-26F5644DDBAB}" srcId="{C6930950-776A-491F-9C98-3D81DF651409}" destId="{FC353A73-1FA2-4A48-89C6-8F298B453E0A}" srcOrd="2" destOrd="0" parTransId="{505AA8B1-111E-7E4A-B9C6-A8C3953E3BFC}" sibTransId="{282962EE-3F2C-FB4F-BBC1-5C67E4D06179}"/>
    <dgm:cxn modelId="{8E231769-D4E2-724A-9D1C-54678A96B60F}" type="presOf" srcId="{FC353A73-1FA2-4A48-89C6-8F298B453E0A}" destId="{C0CABA13-7DF6-1A42-8954-18580ED1A122}" srcOrd="0" destOrd="0" presId="urn:microsoft.com/office/officeart/2018/2/layout/IconVerticalSolidList"/>
    <dgm:cxn modelId="{878D79DB-CB07-434E-902A-72F82162ECFC}" srcId="{C6930950-776A-491F-9C98-3D81DF651409}" destId="{A9668909-D2AC-4AE6-98B3-43DB304A6C85}" srcOrd="1" destOrd="0" parTransId="{7DC21AFA-82A1-4EE9-AC87-4963C7136E93}" sibTransId="{B25BA731-ECC2-4BA6-8011-B9E0406CA5C4}"/>
    <dgm:cxn modelId="{6F16B7F7-F157-9D45-A675-974F0D890952}" type="presOf" srcId="{C6930950-776A-491F-9C98-3D81DF651409}" destId="{DBF039DA-0B82-440E-BAB5-2F22ACCC1ADF}" srcOrd="0" destOrd="0" presId="urn:microsoft.com/office/officeart/2018/2/layout/IconVerticalSolidList"/>
    <dgm:cxn modelId="{93E4B224-6B81-3D4F-8B51-A35ED8AA80F6}" type="presParOf" srcId="{DBF039DA-0B82-440E-BAB5-2F22ACCC1ADF}" destId="{CCF92265-78D9-4100-A932-FD2473671118}" srcOrd="0" destOrd="0" presId="urn:microsoft.com/office/officeart/2018/2/layout/IconVerticalSolidList"/>
    <dgm:cxn modelId="{B51A54E4-77F5-0546-A19E-ED8FBEC004F9}" type="presParOf" srcId="{CCF92265-78D9-4100-A932-FD2473671118}" destId="{8CBEC593-06FB-49EE-9833-F063626D5FAE}" srcOrd="0" destOrd="0" presId="urn:microsoft.com/office/officeart/2018/2/layout/IconVerticalSolidList"/>
    <dgm:cxn modelId="{9A952E25-50EF-164C-B8E5-D3D5360938A7}" type="presParOf" srcId="{CCF92265-78D9-4100-A932-FD2473671118}" destId="{3B48EB3B-51DB-4746-8A99-94212E8E23E3}" srcOrd="1" destOrd="0" presId="urn:microsoft.com/office/officeart/2018/2/layout/IconVerticalSolidList"/>
    <dgm:cxn modelId="{01F7E8D6-F053-C943-B667-10B99D4686AE}" type="presParOf" srcId="{CCF92265-78D9-4100-A932-FD2473671118}" destId="{426F04CC-54BB-4A74-AE7B-CE0378B0D1A3}" srcOrd="2" destOrd="0" presId="urn:microsoft.com/office/officeart/2018/2/layout/IconVerticalSolidList"/>
    <dgm:cxn modelId="{1678B7D7-CFFC-FC4D-A245-760DB798575D}" type="presParOf" srcId="{CCF92265-78D9-4100-A932-FD2473671118}" destId="{56B31511-A020-4A22-A370-82B3CCA2F291}" srcOrd="3" destOrd="0" presId="urn:microsoft.com/office/officeart/2018/2/layout/IconVerticalSolidList"/>
    <dgm:cxn modelId="{567BA2E6-1888-8248-BD32-0460070D0CB9}" type="presParOf" srcId="{DBF039DA-0B82-440E-BAB5-2F22ACCC1ADF}" destId="{DDDE32FE-3971-4BA4-8F53-423D0946D437}" srcOrd="1" destOrd="0" presId="urn:microsoft.com/office/officeart/2018/2/layout/IconVerticalSolidList"/>
    <dgm:cxn modelId="{B3F3BBE8-05C6-C944-A4E1-A852C635F641}" type="presParOf" srcId="{DBF039DA-0B82-440E-BAB5-2F22ACCC1ADF}" destId="{930957EE-7E4C-46D8-AE31-81DC15CE876D}" srcOrd="2" destOrd="0" presId="urn:microsoft.com/office/officeart/2018/2/layout/IconVerticalSolidList"/>
    <dgm:cxn modelId="{FEB7821E-32B9-F04C-83C6-5FD493DD30DB}" type="presParOf" srcId="{930957EE-7E4C-46D8-AE31-81DC15CE876D}" destId="{0F7E1E23-F199-437D-A57B-2866A8FEE3E2}" srcOrd="0" destOrd="0" presId="urn:microsoft.com/office/officeart/2018/2/layout/IconVerticalSolidList"/>
    <dgm:cxn modelId="{615F22B7-E694-1E4F-B232-9467F70E8EC0}" type="presParOf" srcId="{930957EE-7E4C-46D8-AE31-81DC15CE876D}" destId="{E24B1651-EE27-405E-843F-C078B77AC269}" srcOrd="1" destOrd="0" presId="urn:microsoft.com/office/officeart/2018/2/layout/IconVerticalSolidList"/>
    <dgm:cxn modelId="{C137964B-4824-1541-A56B-4D33F7D08CE3}" type="presParOf" srcId="{930957EE-7E4C-46D8-AE31-81DC15CE876D}" destId="{18AE7436-33DE-49EA-A082-4C0042242966}" srcOrd="2" destOrd="0" presId="urn:microsoft.com/office/officeart/2018/2/layout/IconVerticalSolidList"/>
    <dgm:cxn modelId="{FD39EA8B-E9B5-2340-B3BE-325E72A02BE6}" type="presParOf" srcId="{930957EE-7E4C-46D8-AE31-81DC15CE876D}" destId="{7D184BA4-AFA9-46F3-9236-B1B1A950F68A}" srcOrd="3" destOrd="0" presId="urn:microsoft.com/office/officeart/2018/2/layout/IconVerticalSolidList"/>
    <dgm:cxn modelId="{24F60E4B-C983-854E-BC8D-2C7D03EB5AF0}" type="presParOf" srcId="{DBF039DA-0B82-440E-BAB5-2F22ACCC1ADF}" destId="{98770E31-9D50-5B42-8D5C-0AA1BE5E1263}" srcOrd="3" destOrd="0" presId="urn:microsoft.com/office/officeart/2018/2/layout/IconVerticalSolidList"/>
    <dgm:cxn modelId="{DC7CCAFE-C434-9149-9367-95E504D2C0C1}" type="presParOf" srcId="{DBF039DA-0B82-440E-BAB5-2F22ACCC1ADF}" destId="{B6DB85B2-9E5E-EE45-91D3-E5DE1E82455E}" srcOrd="4" destOrd="0" presId="urn:microsoft.com/office/officeart/2018/2/layout/IconVerticalSolidList"/>
    <dgm:cxn modelId="{EE9812DD-C519-2348-8D2A-EBD30D6B29A6}" type="presParOf" srcId="{B6DB85B2-9E5E-EE45-91D3-E5DE1E82455E}" destId="{279F3C66-5199-EC48-87DA-9483FF4393EA}" srcOrd="0" destOrd="0" presId="urn:microsoft.com/office/officeart/2018/2/layout/IconVerticalSolidList"/>
    <dgm:cxn modelId="{B60DFBFE-0FCB-134A-BFD3-A409C011C48F}" type="presParOf" srcId="{B6DB85B2-9E5E-EE45-91D3-E5DE1E82455E}" destId="{A4BEB1F9-40FF-8C41-9F45-CAB30CD9B4B6}" srcOrd="1" destOrd="0" presId="urn:microsoft.com/office/officeart/2018/2/layout/IconVerticalSolidList"/>
    <dgm:cxn modelId="{277912EA-5A64-C748-8BBF-D2D3D96A4672}" type="presParOf" srcId="{B6DB85B2-9E5E-EE45-91D3-E5DE1E82455E}" destId="{EDDB6943-1125-7641-B780-0D069E697E17}" srcOrd="2" destOrd="0" presId="urn:microsoft.com/office/officeart/2018/2/layout/IconVerticalSolidList"/>
    <dgm:cxn modelId="{4FB88535-6459-464A-9BC7-79C9266CA0A9}" type="presParOf" srcId="{B6DB85B2-9E5E-EE45-91D3-E5DE1E82455E}" destId="{C0CABA13-7DF6-1A42-8954-18580ED1A12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BEC593-06FB-49EE-9833-F063626D5FAE}">
      <dsp:nvSpPr>
        <dsp:cNvPr id="0" name=""/>
        <dsp:cNvSpPr/>
      </dsp:nvSpPr>
      <dsp:spPr>
        <a:xfrm>
          <a:off x="0" y="556"/>
          <a:ext cx="9231628" cy="13021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48EB3B-51DB-4746-8A99-94212E8E23E3}">
      <dsp:nvSpPr>
        <dsp:cNvPr id="0" name=""/>
        <dsp:cNvSpPr/>
      </dsp:nvSpPr>
      <dsp:spPr>
        <a:xfrm>
          <a:off x="393890" y="293532"/>
          <a:ext cx="716163" cy="7161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B31511-A020-4A22-A370-82B3CCA2F291}">
      <dsp:nvSpPr>
        <dsp:cNvPr id="0" name=""/>
        <dsp:cNvSpPr/>
      </dsp:nvSpPr>
      <dsp:spPr>
        <a:xfrm>
          <a:off x="1503944" y="556"/>
          <a:ext cx="7727683" cy="13021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807" tIns="137807" rIns="137807" bIns="137807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Arial" panose="020B0604020202020204" pitchFamily="34" charset="0"/>
              <a:cs typeface="Arial" panose="020B0604020202020204" pitchFamily="34" charset="0"/>
            </a:rPr>
            <a:t>Primary producers represent  a minor  fraction of the overall picoplankton community… </a:t>
          </a:r>
        </a:p>
      </dsp:txBody>
      <dsp:txXfrm>
        <a:off x="1503944" y="556"/>
        <a:ext cx="7727683" cy="1302116"/>
      </dsp:txXfrm>
    </dsp:sp>
    <dsp:sp modelId="{0F7E1E23-F199-437D-A57B-2866A8FEE3E2}">
      <dsp:nvSpPr>
        <dsp:cNvPr id="0" name=""/>
        <dsp:cNvSpPr/>
      </dsp:nvSpPr>
      <dsp:spPr>
        <a:xfrm>
          <a:off x="0" y="1628201"/>
          <a:ext cx="9231628" cy="13021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4B1651-EE27-405E-843F-C078B77AC269}">
      <dsp:nvSpPr>
        <dsp:cNvPr id="0" name=""/>
        <dsp:cNvSpPr/>
      </dsp:nvSpPr>
      <dsp:spPr>
        <a:xfrm>
          <a:off x="393890" y="1921178"/>
          <a:ext cx="716163" cy="7161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184BA4-AFA9-46F3-9236-B1B1A950F68A}">
      <dsp:nvSpPr>
        <dsp:cNvPr id="0" name=""/>
        <dsp:cNvSpPr/>
      </dsp:nvSpPr>
      <dsp:spPr>
        <a:xfrm>
          <a:off x="1503944" y="1628201"/>
          <a:ext cx="7727683" cy="13021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807" tIns="137807" rIns="137807" bIns="137807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Arial" panose="020B0604020202020204" pitchFamily="34" charset="0"/>
              <a:cs typeface="Arial" panose="020B0604020202020204" pitchFamily="34" charset="0"/>
            </a:rPr>
            <a:t>Sampling depth and geographical provinces  represent  respectively the main environmental drivers  shaping PPE abundance in global oceans.</a:t>
          </a:r>
        </a:p>
      </dsp:txBody>
      <dsp:txXfrm>
        <a:off x="1503944" y="1628201"/>
        <a:ext cx="7727683" cy="1302116"/>
      </dsp:txXfrm>
    </dsp:sp>
    <dsp:sp modelId="{279F3C66-5199-EC48-87DA-9483FF4393EA}">
      <dsp:nvSpPr>
        <dsp:cNvPr id="0" name=""/>
        <dsp:cNvSpPr/>
      </dsp:nvSpPr>
      <dsp:spPr>
        <a:xfrm>
          <a:off x="0" y="3255847"/>
          <a:ext cx="9231628" cy="13021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BEB1F9-40FF-8C41-9F45-CAB30CD9B4B6}">
      <dsp:nvSpPr>
        <dsp:cNvPr id="0" name=""/>
        <dsp:cNvSpPr/>
      </dsp:nvSpPr>
      <dsp:spPr>
        <a:xfrm>
          <a:off x="393890" y="3548823"/>
          <a:ext cx="716163" cy="716163"/>
        </a:xfrm>
        <a:prstGeom prst="rect">
          <a:avLst/>
        </a:prstGeom>
        <a:blipFill>
          <a:blip xmlns:r="http://schemas.openxmlformats.org/officeDocument/2006/relationships" r:embed="rId5">
            <a:duotone>
              <a:schemeClr val="accent1">
                <a:hueOff val="349283"/>
                <a:satOff val="-6256"/>
                <a:lumOff val="26585"/>
                <a:alphaOff val="0"/>
                <a:shade val="20000"/>
                <a:satMod val="200000"/>
              </a:schemeClr>
              <a:schemeClr val="accent1">
                <a:hueOff val="349283"/>
                <a:satOff val="-6256"/>
                <a:lumOff val="26585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CABA13-7DF6-1A42-8954-18580ED1A122}">
      <dsp:nvSpPr>
        <dsp:cNvPr id="0" name=""/>
        <dsp:cNvSpPr/>
      </dsp:nvSpPr>
      <dsp:spPr>
        <a:xfrm>
          <a:off x="1503944" y="3255847"/>
          <a:ext cx="7727683" cy="13021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807" tIns="137807" rIns="137807" bIns="137807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noProof="0" dirty="0"/>
            <a:t>To go further in the analysis, it would have to extract a lot more data and carry out a principal component analysis</a:t>
          </a:r>
        </a:p>
      </dsp:txBody>
      <dsp:txXfrm>
        <a:off x="1503944" y="3255847"/>
        <a:ext cx="7727683" cy="13021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2CF22-902E-9148-A0CD-E24D376A493C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4AAE9-5A37-0349-800E-CE6CD1EDB3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4950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A4AAE9-5A37-0349-800E-CE6CD1EDB36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6281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A4AAE9-5A37-0349-800E-CE6CD1EDB36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6363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4154B4-9CAD-F44B-94AC-335A7849BF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83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4154B4-9CAD-F44B-94AC-335A7849BF3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41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03F8-04FB-8A4A-8DB3-11C4B2B7E2BD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97EED-F49C-F84C-8C22-4277BFB7C4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744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03F8-04FB-8A4A-8DB3-11C4B2B7E2BD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97EED-F49C-F84C-8C22-4277BFB7C4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3145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03F8-04FB-8A4A-8DB3-11C4B2B7E2BD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97EED-F49C-F84C-8C22-4277BFB7C4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3170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03F8-04FB-8A4A-8DB3-11C4B2B7E2BD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97EED-F49C-F84C-8C22-4277BFB7C4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7878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03F8-04FB-8A4A-8DB3-11C4B2B7E2BD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97EED-F49C-F84C-8C22-4277BFB7C4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7122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03F8-04FB-8A4A-8DB3-11C4B2B7E2BD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97EED-F49C-F84C-8C22-4277BFB7C4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4263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03F8-04FB-8A4A-8DB3-11C4B2B7E2BD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97EED-F49C-F84C-8C22-4277BFB7C4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0205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03F8-04FB-8A4A-8DB3-11C4B2B7E2BD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97EED-F49C-F84C-8C22-4277BFB7C4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79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03F8-04FB-8A4A-8DB3-11C4B2B7E2BD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97EED-F49C-F84C-8C22-4277BFB7C4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2908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03F8-04FB-8A4A-8DB3-11C4B2B7E2BD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97EED-F49C-F84C-8C22-4277BFB7C4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7970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03F8-04FB-8A4A-8DB3-11C4B2B7E2BD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97EED-F49C-F84C-8C22-4277BFB7C4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0178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203F8-04FB-8A4A-8DB3-11C4B2B7E2BD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97EED-F49C-F84C-8C22-4277BFB7C4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8451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cean-microbiome.embl.de/companion.html" TargetMode="External"/><Relationship Id="rId7" Type="http://schemas.openxmlformats.org/officeDocument/2006/relationships/image" Target="../media/image10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FB33DC6A-1F1C-4A06-834E-CFF88F1C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2" name="Freeform: Shape 81">
            <a:extLst>
              <a:ext uri="{FF2B5EF4-FFF2-40B4-BE49-F238E27FC236}">
                <a16:creationId xmlns:a16="http://schemas.microsoft.com/office/drawing/2014/main" id="{0FE1D5CF-87B8-4A8A-AD3C-01D06A607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208641" cy="6858000"/>
          </a:xfrm>
          <a:custGeom>
            <a:avLst/>
            <a:gdLst>
              <a:gd name="connsiteX0" fmla="*/ 0 w 6208641"/>
              <a:gd name="connsiteY0" fmla="*/ 0 h 6858000"/>
              <a:gd name="connsiteX1" fmla="*/ 5464181 w 6208641"/>
              <a:gd name="connsiteY1" fmla="*/ 0 h 6858000"/>
              <a:gd name="connsiteX2" fmla="*/ 5538086 w 6208641"/>
              <a:gd name="connsiteY2" fmla="*/ 159684 h 6858000"/>
              <a:gd name="connsiteX3" fmla="*/ 6208641 w 6208641"/>
              <a:gd name="connsiteY3" fmla="*/ 3706589 h 6858000"/>
              <a:gd name="connsiteX4" fmla="*/ 5734754 w 6208641"/>
              <a:gd name="connsiteY4" fmla="*/ 6730443 h 6858000"/>
              <a:gd name="connsiteX5" fmla="*/ 5689361 w 6208641"/>
              <a:gd name="connsiteY5" fmla="*/ 6858000 h 6858000"/>
              <a:gd name="connsiteX6" fmla="*/ 0 w 620864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8641" h="6858000">
                <a:moveTo>
                  <a:pt x="0" y="0"/>
                </a:moveTo>
                <a:lnTo>
                  <a:pt x="5464181" y="0"/>
                </a:lnTo>
                <a:lnTo>
                  <a:pt x="5538086" y="159684"/>
                </a:lnTo>
                <a:cubicBezTo>
                  <a:pt x="5961440" y="1172168"/>
                  <a:pt x="6208641" y="2392735"/>
                  <a:pt x="6208641" y="3706589"/>
                </a:cubicBezTo>
                <a:cubicBezTo>
                  <a:pt x="6208641" y="4801467"/>
                  <a:pt x="6036974" y="5831563"/>
                  <a:pt x="5734754" y="6730443"/>
                </a:cubicBezTo>
                <a:lnTo>
                  <a:pt x="568936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4" name="Freeform: Shape 83">
            <a:extLst>
              <a:ext uri="{FF2B5EF4-FFF2-40B4-BE49-F238E27FC236}">
                <a16:creationId xmlns:a16="http://schemas.microsoft.com/office/drawing/2014/main" id="{60926200-45C2-41E9-839F-31CD5FE4C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03325" cy="6858000"/>
          </a:xfrm>
          <a:custGeom>
            <a:avLst/>
            <a:gdLst>
              <a:gd name="connsiteX0" fmla="*/ 0 w 6203325"/>
              <a:gd name="connsiteY0" fmla="*/ 0 h 6858000"/>
              <a:gd name="connsiteX1" fmla="*/ 5458865 w 6203325"/>
              <a:gd name="connsiteY1" fmla="*/ 0 h 6858000"/>
              <a:gd name="connsiteX2" fmla="*/ 5532770 w 6203325"/>
              <a:gd name="connsiteY2" fmla="*/ 159684 h 6858000"/>
              <a:gd name="connsiteX3" fmla="*/ 6203325 w 6203325"/>
              <a:gd name="connsiteY3" fmla="*/ 3706589 h 6858000"/>
              <a:gd name="connsiteX4" fmla="*/ 5729438 w 6203325"/>
              <a:gd name="connsiteY4" fmla="*/ 6730443 h 6858000"/>
              <a:gd name="connsiteX5" fmla="*/ 5684045 w 6203325"/>
              <a:gd name="connsiteY5" fmla="*/ 6858000 h 6858000"/>
              <a:gd name="connsiteX6" fmla="*/ 0 w 620332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3325" h="6858000">
                <a:moveTo>
                  <a:pt x="0" y="0"/>
                </a:moveTo>
                <a:lnTo>
                  <a:pt x="5458865" y="0"/>
                </a:lnTo>
                <a:lnTo>
                  <a:pt x="5532770" y="159684"/>
                </a:lnTo>
                <a:cubicBezTo>
                  <a:pt x="5956124" y="1172168"/>
                  <a:pt x="6203325" y="2392735"/>
                  <a:pt x="6203325" y="3706589"/>
                </a:cubicBezTo>
                <a:cubicBezTo>
                  <a:pt x="6203325" y="4801467"/>
                  <a:pt x="6031658" y="5831563"/>
                  <a:pt x="5729438" y="6730443"/>
                </a:cubicBezTo>
                <a:lnTo>
                  <a:pt x="568404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04A8766-C58B-1C4F-BDA9-04DC058E5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97" y="1106034"/>
            <a:ext cx="6015874" cy="32041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Mathieu Pierre</a:t>
            </a:r>
            <a:b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Mentor : Francis Banville</a:t>
            </a:r>
            <a:b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Lecturer at UEH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D6BB02-DF0D-BA4B-9032-24E85C6B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4124" y="4872922"/>
            <a:ext cx="5506626" cy="120814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Abundance and distribution of Photosynthetic Picoeukaryotes</a:t>
            </a:r>
          </a:p>
          <a:p>
            <a:endParaRPr lang="en-US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546920"/>
            <a:ext cx="501907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2" descr="IVADO-formation-Data-Trek-2021-1200-X630-reseaux-Sociaux">
            <a:extLst>
              <a:ext uri="{FF2B5EF4-FFF2-40B4-BE49-F238E27FC236}">
                <a16:creationId xmlns:a16="http://schemas.microsoft.com/office/drawing/2014/main" id="{DB19BFAF-E3FD-8643-B1B0-88042E0A52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07" r="-2" b="-2"/>
          <a:stretch/>
        </p:blipFill>
        <p:spPr bwMode="auto">
          <a:xfrm>
            <a:off x="6994071" y="3837960"/>
            <a:ext cx="4708833" cy="2167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Université d'État d'Haïti — Wikipédia">
            <a:extLst>
              <a:ext uri="{FF2B5EF4-FFF2-40B4-BE49-F238E27FC236}">
                <a16:creationId xmlns:a16="http://schemas.microsoft.com/office/drawing/2014/main" id="{5F83C3F1-F48C-4449-AEAF-578A4B6BC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070" y="677036"/>
            <a:ext cx="4708831" cy="2746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273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49D3A89-0663-40FF-BBE8-A2538EA3D4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098462"/>
              </p:ext>
            </p:extLst>
          </p:nvPr>
        </p:nvGraphicFramePr>
        <p:xfrm>
          <a:off x="1316403" y="1348740"/>
          <a:ext cx="9231628" cy="4558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FEABA46E-7E98-3542-9D9C-4951F93A9F01}"/>
              </a:ext>
            </a:extLst>
          </p:cNvPr>
          <p:cNvSpPr/>
          <p:nvPr/>
        </p:nvSpPr>
        <p:spPr>
          <a:xfrm>
            <a:off x="3580131" y="101084"/>
            <a:ext cx="52806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 and perspectives </a:t>
            </a:r>
          </a:p>
        </p:txBody>
      </p:sp>
    </p:spTree>
    <p:extLst>
      <p:ext uri="{BB962C8B-B14F-4D97-AF65-F5344CB8AC3E}">
        <p14:creationId xmlns:p14="http://schemas.microsoft.com/office/powerpoint/2010/main" val="1274880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EABA46E-7E98-3542-9D9C-4951F93A9F01}"/>
              </a:ext>
            </a:extLst>
          </p:cNvPr>
          <p:cNvSpPr/>
          <p:nvPr/>
        </p:nvSpPr>
        <p:spPr>
          <a:xfrm>
            <a:off x="3580131" y="101084"/>
            <a:ext cx="33618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Acknowledgments</a:t>
            </a:r>
          </a:p>
        </p:txBody>
      </p:sp>
      <p:pic>
        <p:nvPicPr>
          <p:cNvPr id="2050" name="Picture 2" descr="IVADO-formation-Data-Trek-2021-1200-X630-reseaux-Sociaux">
            <a:extLst>
              <a:ext uri="{FF2B5EF4-FFF2-40B4-BE49-F238E27FC236}">
                <a16:creationId xmlns:a16="http://schemas.microsoft.com/office/drawing/2014/main" id="{DC8C48C1-8C31-F040-9716-F38FFC2E3F7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248" y="624304"/>
            <a:ext cx="5789761" cy="303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DC52A8D-0010-8C43-8CB6-1F86D2740AA3}"/>
              </a:ext>
            </a:extLst>
          </p:cNvPr>
          <p:cNvSpPr txBox="1"/>
          <p:nvPr/>
        </p:nvSpPr>
        <p:spPr>
          <a:xfrm>
            <a:off x="353015" y="2422782"/>
            <a:ext cx="3879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Thank you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Data.Trek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Team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7064FCC-0F7F-214A-A1A2-879F65B74BB5}"/>
              </a:ext>
            </a:extLst>
          </p:cNvPr>
          <p:cNvSpPr txBox="1"/>
          <p:nvPr/>
        </p:nvSpPr>
        <p:spPr>
          <a:xfrm>
            <a:off x="353015" y="943787"/>
            <a:ext cx="4169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Thanks to my mentor Francis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Thanks to Dr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Dieunel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Derilus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Sélection Parcours qualifiant Continuum en science des données">
            <a:extLst>
              <a:ext uri="{FF2B5EF4-FFF2-40B4-BE49-F238E27FC236}">
                <a16:creationId xmlns:a16="http://schemas.microsoft.com/office/drawing/2014/main" id="{C6F2D713-0595-354D-B1C8-07E8A5DA0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776" y="3887762"/>
            <a:ext cx="5604364" cy="2802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8652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DE08EF8-D434-9741-97A1-27C47CF88123}"/>
              </a:ext>
            </a:extLst>
          </p:cNvPr>
          <p:cNvSpPr/>
          <p:nvPr/>
        </p:nvSpPr>
        <p:spPr>
          <a:xfrm>
            <a:off x="5509170" y="1174521"/>
            <a:ext cx="6442799" cy="1733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spcBef>
                <a:spcPts val="441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71% of the earth surface</a:t>
            </a:r>
          </a:p>
          <a:p>
            <a:pPr marL="742950" lvl="1" indent="-285750" fontAlgn="base">
              <a:spcBef>
                <a:spcPts val="441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absorbing 30% of the carbon dioxide produced by anthropogenic factors </a:t>
            </a:r>
          </a:p>
          <a:p>
            <a:pPr marL="742950" lvl="1" indent="-285750" fontAlgn="base">
              <a:spcBef>
                <a:spcPts val="441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50% of the earth’s primary biomass production takes place in the ocean.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CA7856-C3B4-9E40-A410-3769F2ADDEC7}"/>
              </a:ext>
            </a:extLst>
          </p:cNvPr>
          <p:cNvSpPr/>
          <p:nvPr/>
        </p:nvSpPr>
        <p:spPr>
          <a:xfrm>
            <a:off x="8883152" y="3059668"/>
            <a:ext cx="19791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95262"/>
            <a:r>
              <a:rPr lang="fr-HT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Field, 1998</a:t>
            </a:r>
            <a:endParaRPr lang="fr-H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CDEB91-DFE6-B84A-8CC2-40CF1F901B68}"/>
              </a:ext>
            </a:extLst>
          </p:cNvPr>
          <p:cNvSpPr/>
          <p:nvPr/>
        </p:nvSpPr>
        <p:spPr>
          <a:xfrm>
            <a:off x="1741170" y="4569565"/>
            <a:ext cx="31203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Source: https://urlz.fr/hOEi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7BA28A3-F9C1-AB4F-8845-EC860E9E3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95" y="1268730"/>
            <a:ext cx="4901385" cy="324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3BC9F26-270C-0548-BE18-0F73B5ECF6A1}"/>
              </a:ext>
            </a:extLst>
          </p:cNvPr>
          <p:cNvSpPr/>
          <p:nvPr/>
        </p:nvSpPr>
        <p:spPr>
          <a:xfrm>
            <a:off x="2061210" y="77028"/>
            <a:ext cx="81838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 </a:t>
            </a:r>
          </a:p>
          <a:p>
            <a:endParaRPr lang="en-US" sz="28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400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9961430-A729-904F-BD07-E8E21970D932}"/>
              </a:ext>
            </a:extLst>
          </p:cNvPr>
          <p:cNvSpPr/>
          <p:nvPr/>
        </p:nvSpPr>
        <p:spPr>
          <a:xfrm>
            <a:off x="2667000" y="352544"/>
            <a:ext cx="69951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Photosynthetic Picoeukaryotes (PPEs)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5C1153-5839-DD49-9124-D2DCD15A6562}"/>
              </a:ext>
            </a:extLst>
          </p:cNvPr>
          <p:cNvSpPr/>
          <p:nvPr/>
        </p:nvSpPr>
        <p:spPr>
          <a:xfrm>
            <a:off x="152400" y="1197631"/>
            <a:ext cx="821436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PPEs are the photosynthetic and eukaryotic cells having cells less than 3 µm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Role</a:t>
            </a:r>
          </a:p>
          <a:p>
            <a:pPr fontAlgn="base"/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fontAlgn="base">
              <a:buFont typeface="Wingdings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They are a key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contributor to phytoplanktonic biomass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and primary production in a variety of marine pelagic ecosystems.(Kirkham et al. 2011).</a:t>
            </a:r>
          </a:p>
          <a:p>
            <a:pPr lvl="1" fontAlgn="base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fontAlgn="base">
              <a:buFont typeface="Wingdings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Nutrient cycling </a:t>
            </a:r>
          </a:p>
          <a:p>
            <a:pPr lvl="1" fontAlgn="base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fontAlgn="base">
              <a:buFont typeface="Wingdings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They are major players in carbon production in all aquatic ecosystems (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Callieri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Stockner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2002).</a:t>
            </a:r>
          </a:p>
          <a:p>
            <a:pPr lvl="1" fontAlgn="base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7D47007-5A98-FC41-A2CB-D82C7AC3B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2049" y="971550"/>
            <a:ext cx="2731802" cy="2968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6A7EDEAB-5FA5-9C46-B8D6-745CD536D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2050" y="4035894"/>
            <a:ext cx="1546473" cy="2770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689F9D1-B163-CE46-950E-A9749F50FD2D}"/>
              </a:ext>
            </a:extLst>
          </p:cNvPr>
          <p:cNvSpPr/>
          <p:nvPr/>
        </p:nvSpPr>
        <p:spPr>
          <a:xfrm>
            <a:off x="192420" y="5772012"/>
            <a:ext cx="99555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fontAlgn="base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Understanding how microorganisms work to predict changes in ecosystems is crucial</a:t>
            </a:r>
          </a:p>
        </p:txBody>
      </p:sp>
    </p:spTree>
    <p:extLst>
      <p:ext uri="{BB962C8B-B14F-4D97-AF65-F5344CB8AC3E}">
        <p14:creationId xmlns:p14="http://schemas.microsoft.com/office/powerpoint/2010/main" val="341551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D6921-CD89-6C46-871B-D423CE927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968870"/>
            <a:ext cx="11315699" cy="1945780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Determine the abundance of marine PPEs in the oceanic microbiome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Assess the effect of different environmental factors on PPEs abundance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global distribution of marine PPEs in the oceanic microbiome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44CAA5-6C81-DF4C-805F-FB82DCBB6EE4}"/>
              </a:ext>
            </a:extLst>
          </p:cNvPr>
          <p:cNvSpPr/>
          <p:nvPr/>
        </p:nvSpPr>
        <p:spPr>
          <a:xfrm>
            <a:off x="4395077" y="135374"/>
            <a:ext cx="20040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  <a:endParaRPr lang="fr-FR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545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5E9C598C-6EE0-B045-A8BA-F74C11EB5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28" y="788670"/>
            <a:ext cx="5287227" cy="16030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41F3D31-1FA7-7B4D-9A8C-626CC3F5A62F}"/>
              </a:ext>
            </a:extLst>
          </p:cNvPr>
          <p:cNvSpPr txBox="1"/>
          <p:nvPr/>
        </p:nvSpPr>
        <p:spPr>
          <a:xfrm>
            <a:off x="6222368" y="870541"/>
            <a:ext cx="2561219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Metagenomic sequencing covers all genetic information in a sample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C864C8-24CF-414E-93E7-99B8B6BDB223}"/>
              </a:ext>
            </a:extLst>
          </p:cNvPr>
          <p:cNvSpPr/>
          <p:nvPr/>
        </p:nvSpPr>
        <p:spPr>
          <a:xfrm>
            <a:off x="2188008" y="21545"/>
            <a:ext cx="8321509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Material and methods </a:t>
            </a:r>
            <a:endParaRPr lang="fr-FR" sz="28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9D9CF63-E233-A847-921E-77668977C602}"/>
              </a:ext>
            </a:extLst>
          </p:cNvPr>
          <p:cNvSpPr txBox="1"/>
          <p:nvPr/>
        </p:nvSpPr>
        <p:spPr>
          <a:xfrm>
            <a:off x="617220" y="5746164"/>
            <a:ext cx="6195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Data source :  Tara </a:t>
            </a:r>
            <a:r>
              <a:rPr lang="fr-FR" dirty="0" err="1"/>
              <a:t>Oceans</a:t>
            </a:r>
            <a:endParaRPr lang="fr-FR" dirty="0"/>
          </a:p>
          <a:p>
            <a:r>
              <a:rPr lang="fr-FR" dirty="0">
                <a:hlinkClick r:id="rId3"/>
              </a:rPr>
              <a:t>https://ocean-microbiome.embl.de/companion.html</a:t>
            </a:r>
            <a:endParaRPr lang="fr-FR" dirty="0"/>
          </a:p>
        </p:txBody>
      </p:sp>
      <p:pic>
        <p:nvPicPr>
          <p:cNvPr id="1028" name="Picture 4" descr="Procédures d'installation : R &gt; 4.0.0 et RStudio - ThinkR - Certification &amp;  Formation langage R">
            <a:extLst>
              <a:ext uri="{FF2B5EF4-FFF2-40B4-BE49-F238E27FC236}">
                <a16:creationId xmlns:a16="http://schemas.microsoft.com/office/drawing/2014/main" id="{96DC278A-A526-6C4B-A248-E35AEA61A5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780" r="-28780"/>
          <a:stretch/>
        </p:blipFill>
        <p:spPr bwMode="auto">
          <a:xfrm>
            <a:off x="8050645" y="2070870"/>
            <a:ext cx="5046642" cy="2010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27494A3F-37E4-924C-BA30-A2D96C2FD8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220" y="3099289"/>
            <a:ext cx="7334282" cy="112283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9DD51FB-5B2F-3247-8FF5-F2EED4E189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220" y="4565239"/>
            <a:ext cx="7334282" cy="10212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6AF5F86-8FEB-144E-888A-DFCB772B605D}"/>
              </a:ext>
            </a:extLst>
          </p:cNvPr>
          <p:cNvSpPr/>
          <p:nvPr/>
        </p:nvSpPr>
        <p:spPr>
          <a:xfrm>
            <a:off x="617220" y="3086146"/>
            <a:ext cx="7246620" cy="1599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30FA01-FE69-C543-98A7-914A1797B84A}"/>
              </a:ext>
            </a:extLst>
          </p:cNvPr>
          <p:cNvSpPr/>
          <p:nvPr/>
        </p:nvSpPr>
        <p:spPr>
          <a:xfrm>
            <a:off x="617220" y="4565238"/>
            <a:ext cx="7334282" cy="2010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10 Must-Know Tidyverse Features! | R-bloggers">
            <a:extLst>
              <a:ext uri="{FF2B5EF4-FFF2-40B4-BE49-F238E27FC236}">
                <a16:creationId xmlns:a16="http://schemas.microsoft.com/office/drawing/2014/main" id="{FE3B3646-21A4-0A42-B75A-247F29E13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495" y="4222127"/>
            <a:ext cx="3418799" cy="2654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9988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44CAA5-6C81-DF4C-805F-FB82DCBB6EE4}"/>
              </a:ext>
            </a:extLst>
          </p:cNvPr>
          <p:cNvSpPr/>
          <p:nvPr/>
        </p:nvSpPr>
        <p:spPr>
          <a:xfrm>
            <a:off x="731521" y="63669"/>
            <a:ext cx="99212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Marine picoplankton is dominated by pico-heterotrophs</a:t>
            </a:r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CE8425-8FE3-C044-BF34-3813465BF0C3}"/>
              </a:ext>
            </a:extLst>
          </p:cNvPr>
          <p:cNvSpPr/>
          <p:nvPr/>
        </p:nvSpPr>
        <p:spPr>
          <a:xfrm>
            <a:off x="6650187" y="5039448"/>
            <a:ext cx="455121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Photosynthetic microbes (PPEs) represent a minor component of total marine microbiome in all samples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55FC12-4E9B-7D4D-9A9E-8D08D2BBE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00" y="890530"/>
            <a:ext cx="11366921" cy="384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561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F36BF2D-D2F7-9F44-9163-9731EEC9E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36" y="992350"/>
            <a:ext cx="6812034" cy="546560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A7A71F6-3451-B04B-A138-EB927BA7E9B2}"/>
              </a:ext>
            </a:extLst>
          </p:cNvPr>
          <p:cNvSpPr/>
          <p:nvPr/>
        </p:nvSpPr>
        <p:spPr>
          <a:xfrm>
            <a:off x="880110" y="68341"/>
            <a:ext cx="100126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Relationship of PPE abundance to different environmental variables.</a:t>
            </a:r>
            <a:endParaRPr lang="fr-FR" sz="28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2939D6-D2E9-FC4B-9674-E6D9620D3A26}"/>
              </a:ext>
            </a:extLst>
          </p:cNvPr>
          <p:cNvSpPr/>
          <p:nvPr/>
        </p:nvSpPr>
        <p:spPr>
          <a:xfrm>
            <a:off x="7490460" y="2967335"/>
            <a:ext cx="41717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Abundance of PPE showed a large negative exponential correlation with sampling depth.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B37762-3729-144F-98D5-19AD57C47802}"/>
              </a:ext>
            </a:extLst>
          </p:cNvPr>
          <p:cNvSpPr/>
          <p:nvPr/>
        </p:nvSpPr>
        <p:spPr>
          <a:xfrm>
            <a:off x="1840230" y="1022448"/>
            <a:ext cx="2011680" cy="5663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8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A7A71F6-3451-B04B-A138-EB927BA7E9B2}"/>
              </a:ext>
            </a:extLst>
          </p:cNvPr>
          <p:cNvSpPr/>
          <p:nvPr/>
        </p:nvSpPr>
        <p:spPr>
          <a:xfrm>
            <a:off x="1946910" y="68340"/>
            <a:ext cx="83667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Correlation between environmental variables</a:t>
            </a:r>
            <a:endParaRPr lang="fr-FR" sz="28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A0837DB-0AEA-2F4A-BA1B-C3F7C667C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065" y="1294876"/>
            <a:ext cx="8103870" cy="502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574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44CAA5-6C81-DF4C-805F-FB82DCBB6EE4}"/>
              </a:ext>
            </a:extLst>
          </p:cNvPr>
          <p:cNvSpPr/>
          <p:nvPr/>
        </p:nvSpPr>
        <p:spPr>
          <a:xfrm>
            <a:off x="3580130" y="101084"/>
            <a:ext cx="48333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distribution of PPEs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C8BDC99-0A98-AF47-9770-9391DC4D2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697" y="1223010"/>
            <a:ext cx="8254606" cy="471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19727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3223</TotalTime>
  <Words>324</Words>
  <Application>Microsoft Macintosh PowerPoint</Application>
  <PresentationFormat>Grand écran</PresentationFormat>
  <Paragraphs>45</Paragraphs>
  <Slides>11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Thème Office</vt:lpstr>
      <vt:lpstr>Mathieu Pierre Mentor : Francis Banville Lecturer at UEH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Mathieu PIERRE</dc:creator>
  <cp:lastModifiedBy>Mathieu PIERRE</cp:lastModifiedBy>
  <cp:revision>34</cp:revision>
  <dcterms:created xsi:type="dcterms:W3CDTF">2022-03-27T01:53:39Z</dcterms:created>
  <dcterms:modified xsi:type="dcterms:W3CDTF">2022-04-13T23:04:38Z</dcterms:modified>
</cp:coreProperties>
</file>