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0" r:id="rId3"/>
    <p:sldId id="261" r:id="rId4"/>
    <p:sldId id="258" r:id="rId5"/>
    <p:sldId id="262" r:id="rId6"/>
    <p:sldId id="264" r:id="rId7"/>
    <p:sldId id="269" r:id="rId8"/>
    <p:sldId id="284" r:id="rId9"/>
    <p:sldId id="270" r:id="rId10"/>
    <p:sldId id="271" r:id="rId11"/>
    <p:sldId id="272" r:id="rId12"/>
    <p:sldId id="280" r:id="rId13"/>
    <p:sldId id="281" r:id="rId14"/>
    <p:sldId id="283" r:id="rId15"/>
    <p:sldId id="276" r:id="rId16"/>
    <p:sldId id="282" r:id="rId17"/>
    <p:sldId id="277" r:id="rId18"/>
    <p:sldId id="278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768" y="-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49A3-1DFA-BC4D-8480-6700E09E41B0}" type="datetimeFigureOut">
              <a:rPr lang="en-US" smtClean="0"/>
              <a:t>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93AD-F535-EC41-ABC0-E74DC9970B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6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49A3-1DFA-BC4D-8480-6700E09E41B0}" type="datetimeFigureOut">
              <a:rPr lang="en-US" smtClean="0"/>
              <a:t>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93AD-F535-EC41-ABC0-E74DC9970B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9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49A3-1DFA-BC4D-8480-6700E09E41B0}" type="datetimeFigureOut">
              <a:rPr lang="en-US" smtClean="0"/>
              <a:t>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93AD-F535-EC41-ABC0-E74DC9970B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6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49A3-1DFA-BC4D-8480-6700E09E41B0}" type="datetimeFigureOut">
              <a:rPr lang="en-US" smtClean="0"/>
              <a:t>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93AD-F535-EC41-ABC0-E74DC9970B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2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49A3-1DFA-BC4D-8480-6700E09E41B0}" type="datetimeFigureOut">
              <a:rPr lang="en-US" smtClean="0"/>
              <a:t>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93AD-F535-EC41-ABC0-E74DC9970B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1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49A3-1DFA-BC4D-8480-6700E09E41B0}" type="datetimeFigureOut">
              <a:rPr lang="en-US" smtClean="0"/>
              <a:t>1/21/16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93AD-F535-EC41-ABC0-E74DC9970B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5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49A3-1DFA-BC4D-8480-6700E09E41B0}" type="datetimeFigureOut">
              <a:rPr lang="en-US" smtClean="0"/>
              <a:t>1/21/16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93AD-F535-EC41-ABC0-E74DC9970B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8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49A3-1DFA-BC4D-8480-6700E09E41B0}" type="datetimeFigureOut">
              <a:rPr lang="en-US" smtClean="0"/>
              <a:t>1/21/16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93AD-F535-EC41-ABC0-E74DC9970B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1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49A3-1DFA-BC4D-8480-6700E09E41B0}" type="datetimeFigureOut">
              <a:rPr lang="en-US" smtClean="0"/>
              <a:t>1/21/16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93AD-F535-EC41-ABC0-E74DC9970B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9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49A3-1DFA-BC4D-8480-6700E09E41B0}" type="datetimeFigureOut">
              <a:rPr lang="en-US" smtClean="0"/>
              <a:t>1/21/16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93AD-F535-EC41-ABC0-E74DC9970B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4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49A3-1DFA-BC4D-8480-6700E09E41B0}" type="datetimeFigureOut">
              <a:rPr lang="en-US" smtClean="0"/>
              <a:t>1/21/16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93AD-F535-EC41-ABC0-E74DC9970B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7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049A3-1DFA-BC4D-8480-6700E09E41B0}" type="datetimeFigureOut">
              <a:rPr lang="en-US" smtClean="0"/>
              <a:t>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93AD-F535-EC41-ABC0-E74DC9970B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1.xlsx"/><Relationship Id="rId4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2.xlsx"/><Relationship Id="rId4" Type="http://schemas.openxmlformats.org/officeDocument/2006/relationships/image" Target="../media/image1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3.xlsx"/><Relationship Id="rId4" Type="http://schemas.openxmlformats.org/officeDocument/2006/relationships/image" Target="../media/image1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of Early MOOC Participant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Presentation</a:t>
            </a:r>
          </a:p>
          <a:p>
            <a:r>
              <a:rPr lang="en-US" dirty="0" smtClean="0"/>
              <a:t>Fannie Tseng, January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46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Characterizing Cluster </a:t>
            </a:r>
            <a:r>
              <a:rPr lang="en-US" dirty="0" smtClean="0"/>
              <a:t>1 (CS50)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 = </a:t>
            </a:r>
            <a:r>
              <a:rPr lang="en-US" dirty="0" smtClean="0"/>
              <a:t>164,145</a:t>
            </a:r>
            <a:endParaRPr lang="en-US" dirty="0"/>
          </a:p>
          <a:p>
            <a:r>
              <a:rPr lang="en-US" dirty="0" smtClean="0"/>
              <a:t>Shallow interactions with course.</a:t>
            </a:r>
          </a:p>
          <a:p>
            <a:r>
              <a:rPr lang="en-US" dirty="0" smtClean="0"/>
              <a:t>On average, interacted with the course about 5 times, with 1 chapter (out of 12) and was active for 1 day total.</a:t>
            </a:r>
          </a:p>
          <a:p>
            <a:r>
              <a:rPr lang="en-US" dirty="0" smtClean="0"/>
              <a:t>Interestingly, 51 students in cluster 1 received certificates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32752" b="-327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16002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Characterizing Cluster </a:t>
            </a:r>
            <a:r>
              <a:rPr lang="en-US" dirty="0" smtClean="0"/>
              <a:t>2 (CS50)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 = </a:t>
            </a:r>
            <a:r>
              <a:rPr lang="en-US" dirty="0" smtClean="0"/>
              <a:t>5,471</a:t>
            </a:r>
          </a:p>
          <a:p>
            <a:r>
              <a:rPr lang="en-US" dirty="0" smtClean="0"/>
              <a:t>Active with </a:t>
            </a:r>
            <a:r>
              <a:rPr lang="en-US" dirty="0" smtClean="0"/>
              <a:t>course, especially distinguished by number of interaction events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average, interacted with the course about </a:t>
            </a:r>
            <a:r>
              <a:rPr lang="en-US" dirty="0" smtClean="0"/>
              <a:t>219 times, </a:t>
            </a:r>
            <a:r>
              <a:rPr lang="en-US" dirty="0"/>
              <a:t>with </a:t>
            </a:r>
            <a:r>
              <a:rPr lang="en-US" dirty="0" smtClean="0"/>
              <a:t>10 chapters </a:t>
            </a:r>
            <a:r>
              <a:rPr lang="en-US" dirty="0"/>
              <a:t>(out of 12) and was active for </a:t>
            </a:r>
            <a:r>
              <a:rPr lang="en-US" dirty="0" smtClean="0"/>
              <a:t>23 days </a:t>
            </a:r>
            <a:r>
              <a:rPr lang="en-US" dirty="0"/>
              <a:t>total.</a:t>
            </a:r>
          </a:p>
          <a:p>
            <a:r>
              <a:rPr lang="en-US" dirty="0" smtClean="0"/>
              <a:t>23% received certificates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32752" b="-327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04621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Clustering to Course </a:t>
            </a:r>
            <a:r>
              <a:rPr lang="en-US" dirty="0" smtClean="0"/>
              <a:t>Outcomes (CS50)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1494" r="-114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20908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Outcomes Registered and Certified Vs. Viewed and </a:t>
            </a:r>
            <a:r>
              <a:rPr lang="en-US" dirty="0" smtClean="0"/>
              <a:t>Explored (CS50)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32843" b="-32843"/>
          <a:stretch>
            <a:fillRect/>
          </a:stretch>
        </p:blipFill>
        <p:spPr/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32843" b="-328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1558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dirty="0" smtClean="0"/>
              <a:t>students </a:t>
            </a:r>
            <a:r>
              <a:rPr lang="en-US" dirty="0" smtClean="0"/>
              <a:t>drop </a:t>
            </a:r>
            <a:r>
              <a:rPr lang="en-US" dirty="0" smtClean="0"/>
              <a:t>out of CS50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6275" r="-16275"/>
          <a:stretch>
            <a:fillRect/>
          </a:stretch>
        </p:blipFill>
        <p:spPr/>
      </p:pic>
      <p:cxnSp>
        <p:nvCxnSpPr>
          <p:cNvPr id="6" name="Straight Arrow Connector 5"/>
          <p:cNvCxnSpPr/>
          <p:nvPr/>
        </p:nvCxnSpPr>
        <p:spPr>
          <a:xfrm flipH="1">
            <a:off x="2870200" y="1968500"/>
            <a:ext cx="457200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896100" y="4064000"/>
            <a:ext cx="457200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108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Finally, can demographic characteristics be </a:t>
            </a:r>
            <a:r>
              <a:rPr lang="en-US" sz="3200" dirty="0" smtClean="0"/>
              <a:t>used with supervised learning </a:t>
            </a:r>
            <a:r>
              <a:rPr lang="en-US" sz="3200" dirty="0" smtClean="0"/>
              <a:t>to predict course outcomes?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logistic regression, KNN and random forest to predict course outcomes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974473"/>
              </p:ext>
            </p:extLst>
          </p:nvPr>
        </p:nvGraphicFramePr>
        <p:xfrm>
          <a:off x="1028700" y="2844800"/>
          <a:ext cx="6718300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Worksheet" r:id="rId3" imgW="4152900" imgH="1155700" progId="Excel.Sheet.12">
                  <p:embed/>
                </p:oleObj>
              </mc:Choice>
              <mc:Fallback>
                <p:oleObj name="Worksheet" r:id="rId3" imgW="4152900" imgH="1155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700" y="2844800"/>
                        <a:ext cx="6718300" cy="287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0281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Tuning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30561" b="-30561"/>
          <a:stretch>
            <a:fillRect/>
          </a:stretch>
        </p:blipFill>
        <p:spPr/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30162" b="-301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11666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Importance (demographic characteristics only)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801611"/>
              </p:ext>
            </p:extLst>
          </p:nvPr>
        </p:nvGraphicFramePr>
        <p:xfrm>
          <a:off x="2235200" y="1905000"/>
          <a:ext cx="4533900" cy="349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Worksheet" r:id="rId3" imgW="2667000" imgH="2489200" progId="Excel.Sheet.12">
                  <p:embed/>
                </p:oleObj>
              </mc:Choice>
              <mc:Fallback>
                <p:oleObj name="Worksheet" r:id="rId3" imgW="2667000" imgH="2489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5200" y="1905000"/>
                        <a:ext cx="4533900" cy="349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2230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Feature importance (including course interactions)</a:t>
            </a:r>
            <a:endParaRPr lang="en-US" sz="3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894770"/>
              </p:ext>
            </p:extLst>
          </p:nvPr>
        </p:nvGraphicFramePr>
        <p:xfrm>
          <a:off x="2489200" y="1854200"/>
          <a:ext cx="4178300" cy="363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Worksheet" r:id="rId3" imgW="2667000" imgH="3251200" progId="Excel.Sheet.12">
                  <p:embed/>
                </p:oleObj>
              </mc:Choice>
              <mc:Fallback>
                <p:oleObj name="Worksheet" r:id="rId3" imgW="2667000" imgH="3251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9200" y="1854200"/>
                        <a:ext cx="4178300" cy="363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25700" y="5702300"/>
            <a:ext cx="424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Adding course interactions </a:t>
            </a:r>
            <a:r>
              <a:rPr lang="en-US" dirty="0" smtClean="0"/>
              <a:t>increased </a:t>
            </a:r>
            <a:r>
              <a:rPr lang="en-US" dirty="0" smtClean="0"/>
              <a:t>OOB R-squared from 0.556 to 0.581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76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To answer the question “Did the CS50 and Justice ‘democratize’ education for the course participants?”, my answer is: “sort of”. </a:t>
            </a:r>
          </a:p>
          <a:p>
            <a:pPr lvl="1"/>
            <a:r>
              <a:rPr lang="en-US" dirty="0" smtClean="0"/>
              <a:t>Demographic characteristics (most prominently, age and education) were important factors in predicting course outcomes.</a:t>
            </a:r>
          </a:p>
          <a:p>
            <a:pPr lvl="1"/>
            <a:r>
              <a:rPr lang="en-US" dirty="0" smtClean="0"/>
              <a:t>At the same time, the models were pretty weak overall, and every model dropped the “certified” outcome.</a:t>
            </a:r>
          </a:p>
          <a:p>
            <a:pPr lvl="1"/>
            <a:r>
              <a:rPr lang="en-US" dirty="0" smtClean="0"/>
              <a:t>As shown in clustering analyses, MOOCs provide course participants with the freedom to interact with materials in different ways. </a:t>
            </a:r>
          </a:p>
          <a:p>
            <a:pPr lvl="1"/>
            <a:r>
              <a:rPr lang="en-US" dirty="0" smtClean="0"/>
              <a:t>Definition of “success” is obscured by fact that a large percentage of students are very shallow participants in courses.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8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Course-taking during 2012-13 school year</a:t>
            </a:r>
          </a:p>
          <a:p>
            <a:r>
              <a:rPr lang="en-US" dirty="0" smtClean="0"/>
              <a:t>Example courses: Quantitative </a:t>
            </a:r>
            <a:r>
              <a:rPr lang="en-US" dirty="0"/>
              <a:t>Methods in Clinical &amp; Public Health </a:t>
            </a:r>
            <a:r>
              <a:rPr lang="en-US" dirty="0" smtClean="0"/>
              <a:t>Research, Electricity </a:t>
            </a:r>
            <a:r>
              <a:rPr lang="en-US" dirty="0"/>
              <a:t>and </a:t>
            </a:r>
            <a:r>
              <a:rPr lang="en-US" dirty="0" smtClean="0"/>
              <a:t>Magnetism, The </a:t>
            </a:r>
            <a:r>
              <a:rPr lang="en-US" dirty="0"/>
              <a:t>Ancient Greek </a:t>
            </a:r>
            <a:r>
              <a:rPr lang="en-US" dirty="0" smtClean="0"/>
              <a:t>Hero, Introduction </a:t>
            </a:r>
            <a:r>
              <a:rPr lang="en-US" dirty="0"/>
              <a:t>to Computer Science I </a:t>
            </a:r>
            <a:endParaRPr lang="en-US" dirty="0" smtClean="0"/>
          </a:p>
          <a:p>
            <a:r>
              <a:rPr lang="en-US" dirty="0" smtClean="0"/>
              <a:t>Looked specifically at: Introduction to Computer Science (CS50)and Justice</a:t>
            </a:r>
          </a:p>
          <a:p>
            <a:r>
              <a:rPr lang="en-US" u="sng" dirty="0" smtClean="0"/>
              <a:t>Sample Sizes</a:t>
            </a:r>
            <a:endParaRPr lang="en-US" dirty="0" smtClean="0"/>
          </a:p>
          <a:p>
            <a:pPr lvl="1"/>
            <a:r>
              <a:rPr lang="en-US" dirty="0" smtClean="0"/>
              <a:t>Introduction to Computer Science</a:t>
            </a:r>
            <a:r>
              <a:rPr lang="en-US" dirty="0"/>
              <a:t>: </a:t>
            </a:r>
            <a:r>
              <a:rPr lang="en-US" dirty="0" smtClean="0"/>
              <a:t>169,621 </a:t>
            </a:r>
          </a:p>
          <a:p>
            <a:pPr lvl="1"/>
            <a:r>
              <a:rPr lang="en-US" dirty="0" smtClean="0"/>
              <a:t>Justice: 57,406</a:t>
            </a:r>
          </a:p>
        </p:txBody>
      </p:sp>
    </p:spTree>
    <p:extLst>
      <p:ext uri="{BB962C8B-B14F-4D97-AF65-F5344CB8AC3E}">
        <p14:creationId xmlns:p14="http://schemas.microsoft.com/office/powerpoint/2010/main" val="413449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registered</a:t>
            </a:r>
            <a:r>
              <a:rPr lang="en-US" dirty="0"/>
              <a:t>: </a:t>
            </a:r>
            <a:r>
              <a:rPr lang="en-US" dirty="0" smtClean="0"/>
              <a:t>signed up for course</a:t>
            </a:r>
          </a:p>
          <a:p>
            <a:r>
              <a:rPr lang="en-US" i="1" dirty="0" smtClean="0">
                <a:solidFill>
                  <a:srgbClr val="008000"/>
                </a:solidFill>
              </a:rPr>
              <a:t>viewed</a:t>
            </a:r>
            <a:r>
              <a:rPr lang="en-US" dirty="0"/>
              <a:t>: </a:t>
            </a:r>
            <a:r>
              <a:rPr lang="en-US" dirty="0" smtClean="0"/>
              <a:t>anyone </a:t>
            </a:r>
            <a:r>
              <a:rPr lang="en-US" dirty="0"/>
              <a:t>who accessed the ‘Courseware’ tab (the home of the videos, problem sets, and exams) within the edX platform for the course. </a:t>
            </a:r>
            <a:endParaRPr lang="en-US" dirty="0" smtClean="0"/>
          </a:p>
          <a:p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explored</a:t>
            </a:r>
            <a:r>
              <a:rPr lang="en-US" dirty="0"/>
              <a:t>: administrative, 0/1; anyone who accessed at least half of the chapters in the courseware </a:t>
            </a:r>
            <a:endParaRPr lang="en-US" dirty="0" smtClean="0"/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certified</a:t>
            </a:r>
            <a:r>
              <a:rPr lang="en-US" dirty="0"/>
              <a:t>: </a:t>
            </a:r>
            <a:r>
              <a:rPr lang="en-US" dirty="0" smtClean="0"/>
              <a:t>anyone </a:t>
            </a:r>
            <a:r>
              <a:rPr lang="en-US" dirty="0"/>
              <a:t>who earned a certificate. Certificates are based on course grades, and depending on the course, the cutoff for a certificate varies from 50% - 80%.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19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Interaction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nevents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ndays_act </a:t>
            </a:r>
          </a:p>
          <a:p>
            <a:r>
              <a:rPr lang="en-US" dirty="0" smtClean="0"/>
              <a:t>nplay_video </a:t>
            </a:r>
          </a:p>
          <a:p>
            <a:r>
              <a:rPr lang="en-US" dirty="0" smtClean="0"/>
              <a:t>nchapters </a:t>
            </a:r>
          </a:p>
          <a:p>
            <a:r>
              <a:rPr lang="en-US" dirty="0" smtClean="0"/>
              <a:t>nforum_posts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Analyses Conducted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K-means clustering to define student groups based on their interactions with the online course materials</a:t>
            </a:r>
          </a:p>
          <a:p>
            <a:r>
              <a:rPr lang="en-US" dirty="0" smtClean="0"/>
              <a:t>Used supervised learning</a:t>
            </a:r>
            <a:r>
              <a:rPr lang="en-US" dirty="0"/>
              <a:t> </a:t>
            </a:r>
            <a:r>
              <a:rPr lang="en-US" dirty="0" smtClean="0"/>
              <a:t>methods to  predict class outcomes based on demographic variables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880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different methods to determine optimal number of clusters (plotting, silhouette score, within cluster sum of squares)</a:t>
            </a:r>
          </a:p>
          <a:p>
            <a:r>
              <a:rPr lang="en-US" dirty="0" smtClean="0"/>
              <a:t>Most </a:t>
            </a:r>
            <a:r>
              <a:rPr lang="en-US" dirty="0" smtClean="0"/>
              <a:t>clear cut </a:t>
            </a:r>
            <a:r>
              <a:rPr lang="en-US" dirty="0" smtClean="0"/>
              <a:t>method: silhouette score</a:t>
            </a:r>
          </a:p>
          <a:p>
            <a:r>
              <a:rPr lang="en-US" dirty="0" smtClean="0"/>
              <a:t>Plotting and within cluster sum of squares good to narrow down possible ranges of clusters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3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Justice Clustering</a:t>
            </a:r>
            <a:endParaRPr lang="en-US" dirty="0"/>
          </a:p>
        </p:txBody>
      </p:sp>
      <p:pic>
        <p:nvPicPr>
          <p:cNvPr id="12" name="Content Placeholder 11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2752" b="-3275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  <p:pic>
        <p:nvPicPr>
          <p:cNvPr id="16" name="Content Placeholder 15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2752" b="-3275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5740400" y="1981200"/>
            <a:ext cx="170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FOUR CLUSTERS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52600" y="1955800"/>
            <a:ext cx="163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72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Conclusion: 2 clusters worked best for both courses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27769" b="-27769"/>
          <a:stretch>
            <a:fillRect/>
          </a:stretch>
        </p:blipFill>
        <p:spPr/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27769" b="-27769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2298700" y="2019300"/>
            <a:ext cx="64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CS50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89700" y="2019300"/>
            <a:ext cx="81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6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Interaction Clustering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57300" y="2120900"/>
            <a:ext cx="2641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SILHOUETTE </a:t>
            </a:r>
            <a:r>
              <a:rPr lang="en-US" dirty="0" smtClean="0"/>
              <a:t>SCORE = </a:t>
            </a:r>
            <a:r>
              <a:rPr lang="en-US" dirty="0" smtClean="0"/>
              <a:t>0.86 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32752" b="-32752"/>
          <a:stretch>
            <a:fillRect/>
          </a:stretch>
        </p:blipFill>
        <p:spPr/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32752" b="-32752"/>
          <a:stretch>
            <a:fillRect/>
          </a:stretch>
        </p:blipFill>
        <p:spPr/>
      </p:pic>
      <p:sp>
        <p:nvSpPr>
          <p:cNvPr id="13" name="TextBox 12"/>
          <p:cNvSpPr txBox="1"/>
          <p:nvPr/>
        </p:nvSpPr>
        <p:spPr>
          <a:xfrm>
            <a:off x="2146300" y="1816100"/>
            <a:ext cx="64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CS50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61000" y="2120900"/>
            <a:ext cx="2641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SILHOUETTE SCORE = 0.84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37300" y="1854200"/>
            <a:ext cx="81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56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2737</TotalTime>
  <Words>582</Words>
  <Application>Microsoft Macintosh PowerPoint</Application>
  <PresentationFormat>On-screen Show (4:3)</PresentationFormat>
  <Paragraphs>67</Paragraphs>
  <Slides>19</Slides>
  <Notes>0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Worksheet</vt:lpstr>
      <vt:lpstr>Analysis of Early MOOC Participant Data</vt:lpstr>
      <vt:lpstr>The Dataset</vt:lpstr>
      <vt:lpstr>Outcome variables</vt:lpstr>
      <vt:lpstr>Class Interaction Variables</vt:lpstr>
      <vt:lpstr>Analyses Conducted</vt:lpstr>
      <vt:lpstr>K-Means Clustering</vt:lpstr>
      <vt:lpstr>Example: Justice Clustering</vt:lpstr>
      <vt:lpstr>Conclusion: 2 clusters worked best for both courses</vt:lpstr>
      <vt:lpstr>Course Interaction Clustering</vt:lpstr>
      <vt:lpstr>Characterizing Cluster 1 (CS50)</vt:lpstr>
      <vt:lpstr>Characterizing Cluster 2 (CS50)</vt:lpstr>
      <vt:lpstr>Comparing Clustering to Course Outcomes (CS50)</vt:lpstr>
      <vt:lpstr>Outcomes Registered and Certified Vs. Viewed and Explored (CS50)</vt:lpstr>
      <vt:lpstr>Where students drop out of CS50</vt:lpstr>
      <vt:lpstr>Finally, can demographic characteristics be used with supervised learning to predict course outcomes?</vt:lpstr>
      <vt:lpstr>Random Forest Tuning</vt:lpstr>
      <vt:lpstr>Feature Importance (demographic characteristics only)</vt:lpstr>
      <vt:lpstr>Feature importance (including course interactions)</vt:lpstr>
      <vt:lpstr>Conclusions</vt:lpstr>
    </vt:vector>
  </TitlesOfParts>
  <Company>Perkins Coie LLP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Fannie Tseng</dc:creator>
  <cp:lastModifiedBy>Fannie Tseng</cp:lastModifiedBy>
  <cp:revision>45</cp:revision>
  <dcterms:created xsi:type="dcterms:W3CDTF">2015-12-02T22:28:41Z</dcterms:created>
  <dcterms:modified xsi:type="dcterms:W3CDTF">2016-01-21T22:56:35Z</dcterms:modified>
</cp:coreProperties>
</file>